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4"/>
  </p:notesMasterIdLst>
  <p:sldIdLst>
    <p:sldId id="270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FABAB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7CB38-A7EE-0371-393E-D07E29FD9E38}" v="150" dt="2020-03-23T07:20:38.283"/>
    <p1510:client id="{8D9CC5F9-4650-DE47-9B64-7918BE07C60B}" v="8" dt="2020-03-23T07:27:34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30" d="100"/>
          <a:sy n="130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2020/3/23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257"/>
              </p:ext>
            </p:extLst>
          </p:nvPr>
        </p:nvGraphicFramePr>
        <p:xfrm>
          <a:off x="599845" y="969361"/>
          <a:ext cx="63390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7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30093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2020.03.09</a:t>
                      </a:r>
                      <a:r>
                        <a:rPr kumimoji="1" lang="ja-JP" altLang="en-US" sz="800" dirty="0"/>
                        <a:t>　増本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強化仕様から独立</a:t>
                      </a:r>
                      <a:endParaRPr kumimoji="1" lang="en-US" altLang="ja-JP" sz="800"/>
                    </a:p>
                    <a:p>
                      <a:r>
                        <a:rPr kumimoji="1" lang="ja-JP" altLang="en-US" sz="800"/>
                        <a:t>フロー作成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2020.03.15</a:t>
                      </a:r>
                      <a:r>
                        <a:rPr kumimoji="1" lang="ja-JP" altLang="en-US" sz="800" dirty="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攻撃頻度 → </a:t>
                      </a:r>
                      <a:r>
                        <a:rPr kumimoji="1" lang="en-US" altLang="ja-JP" sz="800" dirty="0"/>
                        <a:t>Time Sec</a:t>
                      </a:r>
                      <a:r>
                        <a:rPr kumimoji="1" lang="ja-JP" altLang="en-US" sz="800" dirty="0"/>
                        <a:t>の表記に修正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[</a:t>
                      </a:r>
                      <a:r>
                        <a:rPr kumimoji="1" lang="ja-JP" altLang="en-US" sz="800" dirty="0"/>
                        <a:t>攻撃</a:t>
                      </a:r>
                      <a:r>
                        <a:rPr kumimoji="1" lang="en-US" altLang="ja-JP" sz="800" dirty="0"/>
                        <a:t>] or [</a:t>
                      </a:r>
                      <a:r>
                        <a:rPr kumimoji="1" lang="ja-JP" altLang="en-US" sz="800" dirty="0"/>
                        <a:t>回復</a:t>
                      </a:r>
                      <a:r>
                        <a:rPr kumimoji="1" lang="en-US" altLang="ja-JP" sz="800" dirty="0"/>
                        <a:t>]</a:t>
                      </a:r>
                      <a:r>
                        <a:rPr kumimoji="1" lang="ja-JP" altLang="en-US" sz="800" dirty="0"/>
                        <a:t>の表記を追加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兵科の切り替え部分</a:t>
                      </a:r>
                      <a:r>
                        <a:rPr kumimoji="1" lang="ja-JP" altLang="en-US" sz="800"/>
                        <a:t>を追記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2020.03.23</a:t>
                      </a:r>
                      <a:r>
                        <a:rPr kumimoji="1" lang="ja-JP" altLang="en-US" sz="800"/>
                        <a:t>　</a:t>
                      </a:r>
                      <a:r>
                        <a:rPr kumimoji="1" lang="en-US" altLang="ja-JP" sz="800" dirty="0"/>
                        <a:t>〃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su130 </a:t>
                      </a:r>
                      <a:r>
                        <a:rPr kumimoji="1" lang="ja-JP" altLang="en-US" sz="800"/>
                        <a:t>イメージ画像追加</a:t>
                      </a:r>
                      <a:r>
                        <a:rPr kumimoji="1" lang="en-US" altLang="ja-JP" sz="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※</a:t>
            </a:r>
            <a:r>
              <a:rPr kumimoji="1" lang="ja-JP" altLang="en-US" sz="100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EB3CAE-FEC6-4D80-AEFD-AAF394DCF8B0}"/>
              </a:ext>
            </a:extLst>
          </p:cNvPr>
          <p:cNvSpPr/>
          <p:nvPr/>
        </p:nvSpPr>
        <p:spPr>
          <a:xfrm>
            <a:off x="426587" y="3809471"/>
            <a:ext cx="1226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>
                <a:hlinkClick r:id="rId2" action="ppaction://hlinksldjump"/>
              </a:rPr>
              <a:t>部隊</a:t>
            </a:r>
            <a:r>
              <a:rPr lang="en-US" altLang="ja-JP" sz="1400">
                <a:hlinkClick r:id="rId2" action="ppaction://hlinksldjump"/>
              </a:rPr>
              <a:t>TOP</a:t>
            </a:r>
            <a:endParaRPr lang="ja-JP" altLang="en-US" sz="120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5A99EF-9E2C-41CA-A518-005881A19D9F}"/>
              </a:ext>
            </a:extLst>
          </p:cNvPr>
          <p:cNvGrpSpPr/>
          <p:nvPr/>
        </p:nvGrpSpPr>
        <p:grpSpPr>
          <a:xfrm>
            <a:off x="3961724" y="2489667"/>
            <a:ext cx="913689" cy="1627581"/>
            <a:chOff x="2255193" y="1765953"/>
            <a:chExt cx="1895765" cy="337698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30E382D-786D-406B-882E-6E07A60A8C86}"/>
                </a:ext>
              </a:extLst>
            </p:cNvPr>
            <p:cNvSpPr/>
            <p:nvPr/>
          </p:nvSpPr>
          <p:spPr>
            <a:xfrm>
              <a:off x="2255193" y="1765954"/>
              <a:ext cx="1895765" cy="3376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800"/>
            </a:p>
            <a:p>
              <a:pPr algn="r"/>
              <a:endParaRPr kumimoji="1" lang="en-US" altLang="ja-JP" sz="800"/>
            </a:p>
            <a:p>
              <a:pPr algn="r"/>
              <a:endParaRPr kumimoji="1" lang="en-US" altLang="ja-JP" sz="800"/>
            </a:p>
            <a:p>
              <a:pPr algn="ctr"/>
              <a:r>
                <a:rPr kumimoji="1" lang="ja-JP" altLang="en-US" sz="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支援兵器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0B9ADD28-6930-4088-B408-88DF1A97E8DA}"/>
                </a:ext>
              </a:extLst>
            </p:cNvPr>
            <p:cNvGrpSpPr/>
            <p:nvPr/>
          </p:nvGrpSpPr>
          <p:grpSpPr>
            <a:xfrm>
              <a:off x="2255193" y="1765953"/>
              <a:ext cx="1895765" cy="422123"/>
              <a:chOff x="0" y="0"/>
              <a:chExt cx="2637694" cy="599215"/>
            </a:xfrm>
          </p:grpSpPr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E7091C5F-BB09-4B86-8D5E-7E58D09259C0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A8D6FD9-EE7A-4951-9711-3164749D2A83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300"/>
                  <a:t>●称号的なものの表示エリア</a:t>
                </a: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BF3D3A0-1BA7-4144-B42C-0832B0E55612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500"/>
                  <a:t>プレイヤー名称</a:t>
                </a: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D1ACFDF-9184-48F9-AB33-730BB5524DD3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400"/>
                  <a:t>GOLD</a:t>
                </a:r>
                <a:endParaRPr kumimoji="1" lang="ja-JP" altLang="en-US" sz="400"/>
              </a:p>
            </p:txBody>
          </p:sp>
          <p:sp>
            <p:nvSpPr>
              <p:cNvPr id="49" name="四角形: 角を丸くする 13">
                <a:extLst>
                  <a:ext uri="{FF2B5EF4-FFF2-40B4-BE49-F238E27FC236}">
                    <a16:creationId xmlns:a16="http://schemas.microsoft.com/office/drawing/2014/main" id="{74C1DFE4-58D5-4AE4-B077-B4C412A23426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5C306C9-73BC-4A1F-9877-72D2FD959E66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400"/>
                  <a:t>課金石</a:t>
                </a:r>
              </a:p>
            </p:txBody>
          </p:sp>
          <p:sp>
            <p:nvSpPr>
              <p:cNvPr id="51" name="楕円 15">
                <a:extLst>
                  <a:ext uri="{FF2B5EF4-FFF2-40B4-BE49-F238E27FC236}">
                    <a16:creationId xmlns:a16="http://schemas.microsoft.com/office/drawing/2014/main" id="{E1BA0349-1326-42B0-90AE-0FB16E105B93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＋</a:t>
                </a:r>
              </a:p>
            </p:txBody>
          </p:sp>
          <p:sp>
            <p:nvSpPr>
              <p:cNvPr id="52" name="四角形: 角を丸くする 16">
                <a:extLst>
                  <a:ext uri="{FF2B5EF4-FFF2-40B4-BE49-F238E27FC236}">
                    <a16:creationId xmlns:a16="http://schemas.microsoft.com/office/drawing/2014/main" id="{92CE28ED-0D04-44CF-88A6-4F2CB68C052A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FA466D8-E2F0-4A3B-8033-B1D21BA00D4D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300"/>
                  <a:t>スタミナ</a:t>
                </a:r>
              </a:p>
            </p:txBody>
          </p:sp>
          <p:sp>
            <p:nvSpPr>
              <p:cNvPr id="58" name="四角形: 角を丸くする 18">
                <a:extLst>
                  <a:ext uri="{FF2B5EF4-FFF2-40B4-BE49-F238E27FC236}">
                    <a16:creationId xmlns:a16="http://schemas.microsoft.com/office/drawing/2014/main" id="{1BCC1CF1-1E8F-4DFF-8A16-39F7A38FCB90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59" name="四角形: 角を丸くする 19">
                <a:extLst>
                  <a:ext uri="{FF2B5EF4-FFF2-40B4-BE49-F238E27FC236}">
                    <a16:creationId xmlns:a16="http://schemas.microsoft.com/office/drawing/2014/main" id="{889C49B9-56ED-49AF-8E7E-F5ECCA194AC0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61" name="テキスト ボックス 2937">
                <a:extLst>
                  <a:ext uri="{FF2B5EF4-FFF2-40B4-BE49-F238E27FC236}">
                    <a16:creationId xmlns:a16="http://schemas.microsoft.com/office/drawing/2014/main" id="{93B1A31E-6F43-479F-8607-FE9F716040FC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400"/>
                  <a:t>800/</a:t>
                </a:r>
                <a:r>
                  <a:rPr kumimoji="1" lang="en-US" altLang="ja-JP" sz="200"/>
                  <a:t>999</a:t>
                </a:r>
                <a:endParaRPr kumimoji="1" lang="ja-JP" altLang="en-US" sz="800"/>
              </a:p>
            </p:txBody>
          </p:sp>
          <p:sp>
            <p:nvSpPr>
              <p:cNvPr id="62" name="テキスト ボックス 2941">
                <a:extLst>
                  <a:ext uri="{FF2B5EF4-FFF2-40B4-BE49-F238E27FC236}">
                    <a16:creationId xmlns:a16="http://schemas.microsoft.com/office/drawing/2014/main" id="{E1F1ADA4-EE80-4D65-88DA-1775EEA613D8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4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四角形: 角を丸くする 58">
              <a:extLst>
                <a:ext uri="{FF2B5EF4-FFF2-40B4-BE49-F238E27FC236}">
                  <a16:creationId xmlns:a16="http://schemas.microsoft.com/office/drawing/2014/main" id="{44EB64D8-7D5A-4A03-9C5F-57A409ABC57C}"/>
                </a:ext>
              </a:extLst>
            </p:cNvPr>
            <p:cNvSpPr/>
            <p:nvPr/>
          </p:nvSpPr>
          <p:spPr>
            <a:xfrm>
              <a:off x="3602831" y="2212336"/>
              <a:ext cx="527653" cy="21106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もどる</a:t>
              </a:r>
              <a:endParaRPr kumimoji="1" lang="en-US" altLang="ja-JP" sz="900"/>
            </a:p>
          </p:txBody>
        </p:sp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B8BC8EB9-BDC9-4DD3-A0E7-79766BA5B0D3}"/>
                </a:ext>
              </a:extLst>
            </p:cNvPr>
            <p:cNvSpPr/>
            <p:nvPr/>
          </p:nvSpPr>
          <p:spPr>
            <a:xfrm rot="5400000">
              <a:off x="3936564" y="2988305"/>
              <a:ext cx="246056" cy="147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77" name="二等辺三角形 76">
              <a:extLst>
                <a:ext uri="{FF2B5EF4-FFF2-40B4-BE49-F238E27FC236}">
                  <a16:creationId xmlns:a16="http://schemas.microsoft.com/office/drawing/2014/main" id="{328C9AC3-CE80-4D35-85A5-A7C3B7BC6B51}"/>
                </a:ext>
              </a:extLst>
            </p:cNvPr>
            <p:cNvSpPr/>
            <p:nvPr/>
          </p:nvSpPr>
          <p:spPr>
            <a:xfrm rot="16200000">
              <a:off x="2278282" y="2965175"/>
              <a:ext cx="246056" cy="147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1A36F108-A1A4-4C68-9605-9F63935B9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9115" b="25652"/>
            <a:stretch/>
          </p:blipFill>
          <p:spPr>
            <a:xfrm>
              <a:off x="2298384" y="4092213"/>
              <a:ext cx="381781" cy="838887"/>
            </a:xfrm>
            <a:prstGeom prst="rect">
              <a:avLst/>
            </a:prstGeom>
          </p:spPr>
        </p:pic>
        <p:sp>
          <p:nvSpPr>
            <p:cNvPr id="83" name="四角形: 角を丸くする 58">
              <a:extLst>
                <a:ext uri="{FF2B5EF4-FFF2-40B4-BE49-F238E27FC236}">
                  <a16:creationId xmlns:a16="http://schemas.microsoft.com/office/drawing/2014/main" id="{40AC6F30-0AEA-4746-9F63-0F5A4ED15BA5}"/>
                </a:ext>
              </a:extLst>
            </p:cNvPr>
            <p:cNvSpPr/>
            <p:nvPr/>
          </p:nvSpPr>
          <p:spPr>
            <a:xfrm>
              <a:off x="3227702" y="4025012"/>
              <a:ext cx="865359" cy="903685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/>
                <a:t>開発完了まで</a:t>
              </a:r>
              <a:endParaRPr kumimoji="1" lang="en-US" altLang="ja-JP" sz="500"/>
            </a:p>
            <a:p>
              <a:pPr algn="ctr"/>
              <a:r>
                <a:rPr kumimoji="1" lang="en-US" altLang="ja-JP" sz="600" b="1"/>
                <a:t>99</a:t>
              </a:r>
              <a:r>
                <a:rPr kumimoji="1" lang="ja-JP" altLang="en-US" sz="600" b="1"/>
                <a:t>：</a:t>
              </a:r>
              <a:r>
                <a:rPr kumimoji="1" lang="en-US" altLang="ja-JP" sz="600" b="1"/>
                <a:t>99</a:t>
              </a:r>
              <a:r>
                <a:rPr kumimoji="1" lang="ja-JP" altLang="en-US" sz="600" b="1"/>
                <a:t>：</a:t>
              </a:r>
              <a:r>
                <a:rPr kumimoji="1" lang="en-US" altLang="ja-JP" sz="600" b="1"/>
                <a:t>99</a:t>
              </a:r>
            </a:p>
            <a:p>
              <a:pPr algn="ctr"/>
              <a:endParaRPr kumimoji="1" lang="en-US" altLang="ja-JP" sz="600" b="1"/>
            </a:p>
            <a:p>
              <a:pPr algn="ctr"/>
              <a:endParaRPr kumimoji="1" lang="en-US" altLang="ja-JP" sz="600" b="1"/>
            </a:p>
          </p:txBody>
        </p:sp>
        <p:sp>
          <p:nvSpPr>
            <p:cNvPr id="84" name="四角形: 角を丸くする 58">
              <a:extLst>
                <a:ext uri="{FF2B5EF4-FFF2-40B4-BE49-F238E27FC236}">
                  <a16:creationId xmlns:a16="http://schemas.microsoft.com/office/drawing/2014/main" id="{77293E05-1575-4F2F-B470-CDC489D07E3B}"/>
                </a:ext>
              </a:extLst>
            </p:cNvPr>
            <p:cNvSpPr/>
            <p:nvPr/>
          </p:nvSpPr>
          <p:spPr>
            <a:xfrm>
              <a:off x="3282127" y="4571929"/>
              <a:ext cx="756508" cy="27070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00"/>
                <a:t>研究費投入</a:t>
              </a:r>
              <a:endParaRPr kumimoji="1" lang="en-US" altLang="ja-JP" sz="200"/>
            </a:p>
            <a:p>
              <a:pPr algn="ctr"/>
              <a:r>
                <a:rPr kumimoji="1" lang="ja-JP" altLang="en-US" sz="500"/>
                <a:t> </a:t>
              </a:r>
              <a:r>
                <a:rPr kumimoji="1" lang="ja-JP" altLang="en-US" sz="300"/>
                <a:t>石 </a:t>
              </a:r>
              <a:r>
                <a:rPr kumimoji="1" lang="en-US" altLang="ja-JP" sz="300"/>
                <a:t>x999</a:t>
              </a:r>
            </a:p>
          </p:txBody>
        </p:sp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F15BAB99-34D4-4465-B9F8-5A7E126A9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9115" b="25652"/>
            <a:stretch/>
          </p:blipFill>
          <p:spPr>
            <a:xfrm>
              <a:off x="2632876" y="4083426"/>
              <a:ext cx="381781" cy="838887"/>
            </a:xfrm>
            <a:prstGeom prst="rect">
              <a:avLst/>
            </a:prstGeom>
          </p:spPr>
        </p:pic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6BD2619A-2ADC-426A-BC42-63FE5D5E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9115" b="25652"/>
            <a:stretch/>
          </p:blipFill>
          <p:spPr>
            <a:xfrm>
              <a:off x="2940684" y="4083426"/>
              <a:ext cx="381781" cy="838887"/>
            </a:xfrm>
            <a:prstGeom prst="rect">
              <a:avLst/>
            </a:prstGeom>
          </p:spPr>
        </p:pic>
        <p:sp>
          <p:nvSpPr>
            <p:cNvPr id="87" name="四角形: 角を丸くする 792">
              <a:extLst>
                <a:ext uri="{FF2B5EF4-FFF2-40B4-BE49-F238E27FC236}">
                  <a16:creationId xmlns:a16="http://schemas.microsoft.com/office/drawing/2014/main" id="{AA778E08-6A5F-4EF2-851A-B6232B00CC30}"/>
                </a:ext>
              </a:extLst>
            </p:cNvPr>
            <p:cNvSpPr/>
            <p:nvPr/>
          </p:nvSpPr>
          <p:spPr>
            <a:xfrm>
              <a:off x="2597470" y="2488258"/>
              <a:ext cx="1237232" cy="884263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？？？名前？？？</a:t>
              </a:r>
              <a:endParaRPr kumimoji="1" lang="en-US" altLang="ja-JP" sz="900"/>
            </a:p>
          </p:txBody>
        </p:sp>
        <p:sp>
          <p:nvSpPr>
            <p:cNvPr id="88" name="四角形: 角を丸くする 792">
              <a:extLst>
                <a:ext uri="{FF2B5EF4-FFF2-40B4-BE49-F238E27FC236}">
                  <a16:creationId xmlns:a16="http://schemas.microsoft.com/office/drawing/2014/main" id="{74D759C5-D809-49A5-9A72-69356655F5FE}"/>
                </a:ext>
              </a:extLst>
            </p:cNvPr>
            <p:cNvSpPr/>
            <p:nvPr/>
          </p:nvSpPr>
          <p:spPr>
            <a:xfrm>
              <a:off x="2327752" y="3597307"/>
              <a:ext cx="1795169" cy="427705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400"/>
                <a:t>？？？名前？？？</a:t>
              </a:r>
              <a:endParaRPr kumimoji="1" lang="en-US" altLang="ja-JP" sz="400"/>
            </a:p>
            <a:p>
              <a:pPr algn="ctr"/>
              <a:r>
                <a:rPr kumimoji="1" lang="ja-JP" altLang="en-US" sz="400"/>
                <a:t>兵科： ✕ ✕ 科　必要研究員　〇人</a:t>
              </a:r>
              <a:endParaRPr kumimoji="1" lang="en-US" altLang="ja-JP" sz="400"/>
            </a:p>
            <a:p>
              <a:pPr algn="ctr"/>
              <a:r>
                <a:rPr kumimoji="1" lang="en-US" altLang="ja-JP" sz="300"/>
                <a:t>GOLD  </a:t>
              </a:r>
              <a:r>
                <a:rPr kumimoji="1" lang="en-US" altLang="ja-JP" sz="300">
                  <a:solidFill>
                    <a:srgbClr val="FF0000"/>
                  </a:solidFill>
                </a:rPr>
                <a:t>666,666,666</a:t>
              </a:r>
              <a:r>
                <a:rPr kumimoji="1" lang="en-US" altLang="ja-JP" sz="300"/>
                <a:t> / 999,999,999</a:t>
              </a:r>
              <a:endParaRPr kumimoji="1" lang="en-US" altLang="ja-JP" sz="40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4BB0DB4-8820-490E-8C46-6BBFD2E92CA8}"/>
              </a:ext>
            </a:extLst>
          </p:cNvPr>
          <p:cNvGrpSpPr/>
          <p:nvPr/>
        </p:nvGrpSpPr>
        <p:grpSpPr>
          <a:xfrm>
            <a:off x="3972056" y="4814590"/>
            <a:ext cx="913689" cy="1627580"/>
            <a:chOff x="4824707" y="757156"/>
            <a:chExt cx="2566623" cy="4572002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F236C8A-C490-40C3-A258-69259CC66A01}"/>
                </a:ext>
              </a:extLst>
            </p:cNvPr>
            <p:cNvSpPr/>
            <p:nvPr/>
          </p:nvSpPr>
          <p:spPr>
            <a:xfrm>
              <a:off x="4824707" y="757158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300"/>
            </a:p>
            <a:p>
              <a:pPr algn="r"/>
              <a:endParaRPr kumimoji="1" lang="en-US" altLang="ja-JP" sz="300"/>
            </a:p>
            <a:p>
              <a:pPr algn="r"/>
              <a:endParaRPr kumimoji="1" lang="en-US" altLang="ja-JP" sz="300"/>
            </a:p>
            <a:p>
              <a:pPr algn="ctr"/>
              <a:endParaRPr kumimoji="1" lang="en-US" altLang="ja-JP" sz="3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3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支援兵器</a:t>
              </a:r>
              <a:endParaRPr kumimoji="1" lang="en-US" altLang="ja-JP" sz="3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421CC6D5-B061-44DD-8798-62733608962E}"/>
                </a:ext>
              </a:extLst>
            </p:cNvPr>
            <p:cNvGrpSpPr/>
            <p:nvPr/>
          </p:nvGrpSpPr>
          <p:grpSpPr>
            <a:xfrm>
              <a:off x="4824707" y="757156"/>
              <a:ext cx="2566621" cy="571500"/>
              <a:chOff x="0" y="0"/>
              <a:chExt cx="2637694" cy="599215"/>
            </a:xfrm>
          </p:grpSpPr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75E74D95-1A9C-4DFA-A82A-0242F08AFDE4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"/>
                  <a:t>RANK</a:t>
                </a:r>
              </a:p>
              <a:p>
                <a:pPr algn="ctr"/>
                <a:r>
                  <a:rPr kumimoji="1" lang="en-US" altLang="ja-JP" sz="700"/>
                  <a:t>999</a:t>
                </a:r>
                <a:endParaRPr kumimoji="1" lang="ja-JP" altLang="en-US" sz="700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E5A76061-2333-492E-B065-E38530654E4B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00"/>
                  <a:t>●称号的なものの表示エリア</a:t>
                </a: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E5B7C39E-82A8-4677-A841-27F713E7A7A5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00"/>
                  <a:t>プレイヤー名称</a:t>
                </a:r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0074E409-05DE-4BA7-971A-AC5CC55F2FC1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100"/>
                  <a:t>GOLD</a:t>
                </a:r>
                <a:endParaRPr kumimoji="1" lang="ja-JP" altLang="en-US" sz="100"/>
              </a:p>
            </p:txBody>
          </p:sp>
          <p:sp>
            <p:nvSpPr>
              <p:cNvPr id="113" name="四角形: 角を丸くする 13">
                <a:extLst>
                  <a:ext uri="{FF2B5EF4-FFF2-40B4-BE49-F238E27FC236}">
                    <a16:creationId xmlns:a16="http://schemas.microsoft.com/office/drawing/2014/main" id="{E573BBD2-CB31-411A-9E8F-4B8DF305C911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300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58064D50-30D5-4809-B485-67304996B8EA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00"/>
                  <a:t>課金石</a:t>
                </a:r>
              </a:p>
            </p:txBody>
          </p:sp>
          <p:sp>
            <p:nvSpPr>
              <p:cNvPr id="115" name="楕円 15">
                <a:extLst>
                  <a:ext uri="{FF2B5EF4-FFF2-40B4-BE49-F238E27FC236}">
                    <a16:creationId xmlns:a16="http://schemas.microsoft.com/office/drawing/2014/main" id="{5023F1E0-E221-4B4C-B9F1-F43CC28FEFF9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300"/>
                  <a:t>＋</a:t>
                </a:r>
              </a:p>
            </p:txBody>
          </p:sp>
          <p:sp>
            <p:nvSpPr>
              <p:cNvPr id="116" name="四角形: 角を丸くする 16">
                <a:extLst>
                  <a:ext uri="{FF2B5EF4-FFF2-40B4-BE49-F238E27FC236}">
                    <a16:creationId xmlns:a16="http://schemas.microsoft.com/office/drawing/2014/main" id="{4C5CE23D-8A7C-451A-9763-D131BA14BA2F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30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615179FC-390B-4019-B2B3-F1B14593F334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100"/>
                  <a:t>スタミナ</a:t>
                </a:r>
              </a:p>
            </p:txBody>
          </p:sp>
          <p:sp>
            <p:nvSpPr>
              <p:cNvPr id="118" name="四角形: 角を丸くする 18">
                <a:extLst>
                  <a:ext uri="{FF2B5EF4-FFF2-40B4-BE49-F238E27FC236}">
                    <a16:creationId xmlns:a16="http://schemas.microsoft.com/office/drawing/2014/main" id="{1AFFEA5C-9340-49E2-8984-1DD823CA0D38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300"/>
              </a:p>
            </p:txBody>
          </p:sp>
          <p:sp>
            <p:nvSpPr>
              <p:cNvPr id="119" name="四角形: 角を丸くする 19">
                <a:extLst>
                  <a:ext uri="{FF2B5EF4-FFF2-40B4-BE49-F238E27FC236}">
                    <a16:creationId xmlns:a16="http://schemas.microsoft.com/office/drawing/2014/main" id="{10E4C8CB-507F-42A2-869F-DCB35B55939C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300"/>
              </a:p>
            </p:txBody>
          </p:sp>
          <p:sp>
            <p:nvSpPr>
              <p:cNvPr id="120" name="テキスト ボックス 2937">
                <a:extLst>
                  <a:ext uri="{FF2B5EF4-FFF2-40B4-BE49-F238E27FC236}">
                    <a16:creationId xmlns:a16="http://schemas.microsoft.com/office/drawing/2014/main" id="{025E2CF8-3133-4933-A29E-5D8EA93C211D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100"/>
                  <a:t>800/999</a:t>
                </a:r>
                <a:endParaRPr kumimoji="1" lang="ja-JP" altLang="en-US" sz="300"/>
              </a:p>
            </p:txBody>
          </p:sp>
          <p:sp>
            <p:nvSpPr>
              <p:cNvPr id="121" name="テキスト ボックス 2941">
                <a:extLst>
                  <a:ext uri="{FF2B5EF4-FFF2-40B4-BE49-F238E27FC236}">
                    <a16:creationId xmlns:a16="http://schemas.microsoft.com/office/drawing/2014/main" id="{766C0A07-9FD9-4201-9CBF-E0A5E87F5257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1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3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2" name="四角形: 角を丸くする 58">
              <a:extLst>
                <a:ext uri="{FF2B5EF4-FFF2-40B4-BE49-F238E27FC236}">
                  <a16:creationId xmlns:a16="http://schemas.microsoft.com/office/drawing/2014/main" id="{2E034944-F752-45C9-BE4D-5AED8A658B09}"/>
                </a:ext>
              </a:extLst>
            </p:cNvPr>
            <p:cNvSpPr/>
            <p:nvPr/>
          </p:nvSpPr>
          <p:spPr>
            <a:xfrm>
              <a:off x="6649237" y="1361501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400"/>
                <a:t>もどる</a:t>
              </a:r>
              <a:endParaRPr kumimoji="1" lang="en-US" altLang="ja-JP" sz="400"/>
            </a:p>
          </p:txBody>
        </p:sp>
        <p:sp>
          <p:nvSpPr>
            <p:cNvPr id="123" name="二等辺三角形 122">
              <a:extLst>
                <a:ext uri="{FF2B5EF4-FFF2-40B4-BE49-F238E27FC236}">
                  <a16:creationId xmlns:a16="http://schemas.microsoft.com/office/drawing/2014/main" id="{58581824-A6B2-413B-8E01-DE7A1F048057}"/>
                </a:ext>
              </a:extLst>
            </p:cNvPr>
            <p:cNvSpPr/>
            <p:nvPr/>
          </p:nvSpPr>
          <p:spPr>
            <a:xfrm rot="5400000">
              <a:off x="7101068" y="2412064"/>
              <a:ext cx="333129" cy="19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/>
            </a:p>
          </p:txBody>
        </p:sp>
        <p:sp>
          <p:nvSpPr>
            <p:cNvPr id="124" name="二等辺三角形 123">
              <a:extLst>
                <a:ext uri="{FF2B5EF4-FFF2-40B4-BE49-F238E27FC236}">
                  <a16:creationId xmlns:a16="http://schemas.microsoft.com/office/drawing/2014/main" id="{D9E0AA0D-E998-4C61-9C1C-B06AAC70D9C8}"/>
                </a:ext>
              </a:extLst>
            </p:cNvPr>
            <p:cNvSpPr/>
            <p:nvPr/>
          </p:nvSpPr>
          <p:spPr>
            <a:xfrm rot="16200000">
              <a:off x="4800733" y="2404938"/>
              <a:ext cx="333129" cy="19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/>
            </a:p>
          </p:txBody>
        </p:sp>
        <p:sp>
          <p:nvSpPr>
            <p:cNvPr id="125" name="四角形: 角を丸くする 58">
              <a:extLst>
                <a:ext uri="{FF2B5EF4-FFF2-40B4-BE49-F238E27FC236}">
                  <a16:creationId xmlns:a16="http://schemas.microsoft.com/office/drawing/2014/main" id="{D2626C6D-B147-4518-939A-9FF4D0C906EC}"/>
                </a:ext>
              </a:extLst>
            </p:cNvPr>
            <p:cNvSpPr/>
            <p:nvPr/>
          </p:nvSpPr>
          <p:spPr>
            <a:xfrm>
              <a:off x="6148445" y="4006291"/>
              <a:ext cx="1171586" cy="1223474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400"/>
                <a:t>開発完了まで</a:t>
              </a:r>
              <a:endParaRPr kumimoji="1" lang="en-US" altLang="ja-JP" sz="400"/>
            </a:p>
            <a:p>
              <a:pPr algn="ctr"/>
              <a:r>
                <a:rPr kumimoji="1" lang="en-US" altLang="ja-JP" sz="500" b="1"/>
                <a:t>99</a:t>
              </a:r>
              <a:r>
                <a:rPr kumimoji="1" lang="ja-JP" altLang="en-US" sz="500" b="1"/>
                <a:t>：</a:t>
              </a:r>
              <a:r>
                <a:rPr kumimoji="1" lang="en-US" altLang="ja-JP" sz="500" b="1"/>
                <a:t>99</a:t>
              </a:r>
              <a:r>
                <a:rPr kumimoji="1" lang="ja-JP" altLang="en-US" sz="500" b="1"/>
                <a:t>：</a:t>
              </a:r>
              <a:r>
                <a:rPr kumimoji="1" lang="en-US" altLang="ja-JP" sz="500" b="1"/>
                <a:t>99</a:t>
              </a:r>
            </a:p>
            <a:p>
              <a:pPr algn="ctr"/>
              <a:endParaRPr kumimoji="1" lang="en-US" altLang="ja-JP" sz="500" b="1"/>
            </a:p>
            <a:p>
              <a:pPr algn="ctr"/>
              <a:endParaRPr kumimoji="1" lang="en-US" altLang="ja-JP" sz="500" b="1"/>
            </a:p>
          </p:txBody>
        </p:sp>
        <p:sp>
          <p:nvSpPr>
            <p:cNvPr id="126" name="四角形: 角を丸くする 58">
              <a:extLst>
                <a:ext uri="{FF2B5EF4-FFF2-40B4-BE49-F238E27FC236}">
                  <a16:creationId xmlns:a16="http://schemas.microsoft.com/office/drawing/2014/main" id="{7EC1AAF5-3EA2-4471-9840-8021340F55B2}"/>
                </a:ext>
              </a:extLst>
            </p:cNvPr>
            <p:cNvSpPr/>
            <p:nvPr/>
          </p:nvSpPr>
          <p:spPr>
            <a:xfrm>
              <a:off x="6222130" y="4746747"/>
              <a:ext cx="1024215" cy="366495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"/>
                <a:t>研究費投入</a:t>
              </a:r>
              <a:endParaRPr kumimoji="1" lang="en-US" altLang="ja-JP" sz="100"/>
            </a:p>
            <a:p>
              <a:pPr algn="ctr"/>
              <a:r>
                <a:rPr kumimoji="1" lang="ja-JP" altLang="en-US" sz="400"/>
                <a:t> </a:t>
              </a:r>
              <a:r>
                <a:rPr kumimoji="1" lang="ja-JP" altLang="en-US" sz="200"/>
                <a:t>石 </a:t>
              </a:r>
              <a:r>
                <a:rPr kumimoji="1" lang="en-US" altLang="ja-JP" sz="200"/>
                <a:t>x999</a:t>
              </a:r>
            </a:p>
          </p:txBody>
        </p:sp>
        <p:sp>
          <p:nvSpPr>
            <p:cNvPr id="127" name="四角形: 角を丸くする 792">
              <a:extLst>
                <a:ext uri="{FF2B5EF4-FFF2-40B4-BE49-F238E27FC236}">
                  <a16:creationId xmlns:a16="http://schemas.microsoft.com/office/drawing/2014/main" id="{12C75857-E1FA-41DE-8F74-966313A42301}"/>
                </a:ext>
              </a:extLst>
            </p:cNvPr>
            <p:cNvSpPr/>
            <p:nvPr/>
          </p:nvSpPr>
          <p:spPr>
            <a:xfrm>
              <a:off x="5148708" y="1766163"/>
              <a:ext cx="1916801" cy="1487589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強化中</a:t>
              </a:r>
              <a:endParaRPr kumimoji="1" lang="en-US" altLang="ja-JP" sz="1200"/>
            </a:p>
          </p:txBody>
        </p:sp>
        <p:sp>
          <p:nvSpPr>
            <p:cNvPr id="128" name="四角形: 角を丸くする 792">
              <a:extLst>
                <a:ext uri="{FF2B5EF4-FFF2-40B4-BE49-F238E27FC236}">
                  <a16:creationId xmlns:a16="http://schemas.microsoft.com/office/drawing/2014/main" id="{2A7E2EF1-1AB1-4BE7-B1F8-169426E04F04}"/>
                </a:ext>
              </a:extLst>
            </p:cNvPr>
            <p:cNvSpPr/>
            <p:nvPr/>
          </p:nvSpPr>
          <p:spPr>
            <a:xfrm>
              <a:off x="4898405" y="3381612"/>
              <a:ext cx="2369227" cy="528104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"/>
                <a:t>？？？名前？？？</a:t>
              </a:r>
              <a:endParaRPr kumimoji="1" lang="en-US" altLang="ja-JP" sz="100"/>
            </a:p>
            <a:p>
              <a:pPr algn="ctr"/>
              <a:r>
                <a:rPr kumimoji="1" lang="ja-JP" altLang="en-US" sz="100"/>
                <a:t>兵科： ✕ ✕ 科　必要研究員　〇人</a:t>
              </a:r>
              <a:endParaRPr kumimoji="1" lang="en-US" altLang="ja-JP" sz="100"/>
            </a:p>
            <a:p>
              <a:pPr algn="ctr"/>
              <a:r>
                <a:rPr kumimoji="1" lang="en-US" altLang="ja-JP" sz="100"/>
                <a:t>GOLD  </a:t>
              </a:r>
              <a:r>
                <a:rPr kumimoji="1" lang="en-US" altLang="ja-JP" sz="100">
                  <a:solidFill>
                    <a:srgbClr val="FF0000"/>
                  </a:solidFill>
                </a:rPr>
                <a:t>666,666,666</a:t>
              </a:r>
              <a:r>
                <a:rPr kumimoji="1" lang="en-US" altLang="ja-JP" sz="100"/>
                <a:t> / 999,999,999</a:t>
              </a:r>
            </a:p>
          </p:txBody>
        </p:sp>
        <p:pic>
          <p:nvPicPr>
            <p:cNvPr id="129" name="図 128">
              <a:extLst>
                <a:ext uri="{FF2B5EF4-FFF2-40B4-BE49-F238E27FC236}">
                  <a16:creationId xmlns:a16="http://schemas.microsoft.com/office/drawing/2014/main" id="{2BA025AC-629A-43B7-8FB1-686DD443E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9115" b="25652"/>
            <a:stretch/>
          </p:blipFill>
          <p:spPr>
            <a:xfrm>
              <a:off x="4824707" y="4052364"/>
              <a:ext cx="516882" cy="1135746"/>
            </a:xfrm>
            <a:prstGeom prst="rect">
              <a:avLst/>
            </a:prstGeom>
          </p:spPr>
        </p:pic>
        <p:pic>
          <p:nvPicPr>
            <p:cNvPr id="130" name="図 129">
              <a:extLst>
                <a:ext uri="{FF2B5EF4-FFF2-40B4-BE49-F238E27FC236}">
                  <a16:creationId xmlns:a16="http://schemas.microsoft.com/office/drawing/2014/main" id="{6B06FFFC-1A75-4A2F-B5E6-77DAA9D2A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9115" b="25652"/>
            <a:stretch/>
          </p:blipFill>
          <p:spPr>
            <a:xfrm>
              <a:off x="5277566" y="4040467"/>
              <a:ext cx="516882" cy="1135746"/>
            </a:xfrm>
            <a:prstGeom prst="rect">
              <a:avLst/>
            </a:prstGeom>
          </p:spPr>
        </p:pic>
        <p:pic>
          <p:nvPicPr>
            <p:cNvPr id="131" name="図 130">
              <a:extLst>
                <a:ext uri="{FF2B5EF4-FFF2-40B4-BE49-F238E27FC236}">
                  <a16:creationId xmlns:a16="http://schemas.microsoft.com/office/drawing/2014/main" id="{7AEFEFCD-31B1-4FA7-9833-9176FD482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-9115" b="25652"/>
            <a:stretch/>
          </p:blipFill>
          <p:spPr>
            <a:xfrm>
              <a:off x="5694299" y="4040467"/>
              <a:ext cx="516882" cy="1135746"/>
            </a:xfrm>
            <a:prstGeom prst="rect">
              <a:avLst/>
            </a:prstGeom>
          </p:spPr>
        </p:pic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DC5F1E89-6F9F-4ED5-8E78-0EAACC68770B}"/>
              </a:ext>
            </a:extLst>
          </p:cNvPr>
          <p:cNvGrpSpPr/>
          <p:nvPr/>
        </p:nvGrpSpPr>
        <p:grpSpPr>
          <a:xfrm>
            <a:off x="333369" y="2098766"/>
            <a:ext cx="1029598" cy="1751874"/>
            <a:chOff x="5573456" y="1092795"/>
            <a:chExt cx="2566626" cy="4572002"/>
          </a:xfrm>
        </p:grpSpPr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02A193C8-2F68-4718-BD8E-9055F93C6178}"/>
                </a:ext>
              </a:extLst>
            </p:cNvPr>
            <p:cNvSpPr/>
            <p:nvPr/>
          </p:nvSpPr>
          <p:spPr>
            <a:xfrm>
              <a:off x="5573456" y="1092797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800"/>
            </a:p>
            <a:p>
              <a:pPr algn="r"/>
              <a:endParaRPr kumimoji="1" lang="en-US" altLang="ja-JP" sz="800"/>
            </a:p>
            <a:p>
              <a:pPr algn="ctr"/>
              <a:r>
                <a:rPr kumimoji="1" lang="ja-JP" altLang="en-US" sz="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部隊</a:t>
              </a:r>
            </a:p>
          </p:txBody>
        </p:sp>
        <p:grpSp>
          <p:nvGrpSpPr>
            <p:cNvPr id="160" name="グループ化 159">
              <a:extLst>
                <a:ext uri="{FF2B5EF4-FFF2-40B4-BE49-F238E27FC236}">
                  <a16:creationId xmlns:a16="http://schemas.microsoft.com/office/drawing/2014/main" id="{EB6FD32C-90AA-4B00-A179-A9581CDD7A84}"/>
                </a:ext>
              </a:extLst>
            </p:cNvPr>
            <p:cNvGrpSpPr/>
            <p:nvPr/>
          </p:nvGrpSpPr>
          <p:grpSpPr>
            <a:xfrm>
              <a:off x="5573456" y="5236170"/>
              <a:ext cx="2566626" cy="428626"/>
              <a:chOff x="0" y="4143375"/>
              <a:chExt cx="2571750" cy="428625"/>
            </a:xfrm>
          </p:grpSpPr>
          <p:sp>
            <p:nvSpPr>
              <p:cNvPr id="182" name="四角形: 角を丸くする 2">
                <a:extLst>
                  <a:ext uri="{FF2B5EF4-FFF2-40B4-BE49-F238E27FC236}">
                    <a16:creationId xmlns:a16="http://schemas.microsoft.com/office/drawing/2014/main" id="{CA4F0A2E-3E9A-4772-B6C5-C96EB429AD3C}"/>
                  </a:ext>
                </a:extLst>
              </p:cNvPr>
              <p:cNvSpPr/>
              <p:nvPr/>
            </p:nvSpPr>
            <p:spPr>
              <a:xfrm>
                <a:off x="0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/>
                  <a:t>ホーム</a:t>
                </a:r>
                <a:endParaRPr kumimoji="1" lang="en-US" altLang="ja-JP" sz="400"/>
              </a:p>
            </p:txBody>
          </p:sp>
          <p:sp>
            <p:nvSpPr>
              <p:cNvPr id="183" name="四角形: 角を丸くする 3">
                <a:extLst>
                  <a:ext uri="{FF2B5EF4-FFF2-40B4-BE49-F238E27FC236}">
                    <a16:creationId xmlns:a16="http://schemas.microsoft.com/office/drawing/2014/main" id="{CDC726F9-FCB5-4451-A931-B75F6A4130DA}"/>
                  </a:ext>
                </a:extLst>
              </p:cNvPr>
              <p:cNvSpPr/>
              <p:nvPr/>
            </p:nvSpPr>
            <p:spPr>
              <a:xfrm>
                <a:off x="1714500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/>
                  <a:t>ガチャ</a:t>
                </a:r>
                <a:endParaRPr kumimoji="1" lang="en-US" altLang="ja-JP" sz="400"/>
              </a:p>
            </p:txBody>
          </p:sp>
          <p:sp>
            <p:nvSpPr>
              <p:cNvPr id="184" name="四角形: 角を丸くする 4">
                <a:extLst>
                  <a:ext uri="{FF2B5EF4-FFF2-40B4-BE49-F238E27FC236}">
                    <a16:creationId xmlns:a16="http://schemas.microsoft.com/office/drawing/2014/main" id="{4FDD186C-5984-4C5D-B76C-FCEB29C9FC92}"/>
                  </a:ext>
                </a:extLst>
              </p:cNvPr>
              <p:cNvSpPr/>
              <p:nvPr/>
            </p:nvSpPr>
            <p:spPr>
              <a:xfrm>
                <a:off x="1285876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/>
                  <a:t>クエスト</a:t>
                </a:r>
                <a:endParaRPr kumimoji="1" lang="en-US" altLang="ja-JP" sz="400"/>
              </a:p>
            </p:txBody>
          </p:sp>
          <p:sp>
            <p:nvSpPr>
              <p:cNvPr id="185" name="四角形: 角を丸くする 5">
                <a:extLst>
                  <a:ext uri="{FF2B5EF4-FFF2-40B4-BE49-F238E27FC236}">
                    <a16:creationId xmlns:a16="http://schemas.microsoft.com/office/drawing/2014/main" id="{4596A480-68FF-45A9-B85E-6E7BA1BA4033}"/>
                  </a:ext>
                </a:extLst>
              </p:cNvPr>
              <p:cNvSpPr/>
              <p:nvPr/>
            </p:nvSpPr>
            <p:spPr>
              <a:xfrm>
                <a:off x="857251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/>
                  <a:t>触れ合い</a:t>
                </a:r>
                <a:endParaRPr kumimoji="1" lang="en-US" altLang="ja-JP" sz="400"/>
              </a:p>
            </p:txBody>
          </p:sp>
          <p:sp>
            <p:nvSpPr>
              <p:cNvPr id="186" name="四角形: 角を丸くする 6">
                <a:extLst>
                  <a:ext uri="{FF2B5EF4-FFF2-40B4-BE49-F238E27FC236}">
                    <a16:creationId xmlns:a16="http://schemas.microsoft.com/office/drawing/2014/main" id="{C2A41BFF-0048-4087-B82B-CDBDA4B89C56}"/>
                  </a:ext>
                </a:extLst>
              </p:cNvPr>
              <p:cNvSpPr/>
              <p:nvPr/>
            </p:nvSpPr>
            <p:spPr>
              <a:xfrm>
                <a:off x="2143125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/>
                  <a:t>ショップ</a:t>
                </a:r>
                <a:endParaRPr kumimoji="1" lang="en-US" altLang="ja-JP" sz="400"/>
              </a:p>
            </p:txBody>
          </p:sp>
          <p:sp>
            <p:nvSpPr>
              <p:cNvPr id="187" name="四角形: 角を丸くする 7">
                <a:extLst>
                  <a:ext uri="{FF2B5EF4-FFF2-40B4-BE49-F238E27FC236}">
                    <a16:creationId xmlns:a16="http://schemas.microsoft.com/office/drawing/2014/main" id="{9EC92107-4BC2-4986-B0D6-235DAEB8A08A}"/>
                  </a:ext>
                </a:extLst>
              </p:cNvPr>
              <p:cNvSpPr/>
              <p:nvPr/>
            </p:nvSpPr>
            <p:spPr>
              <a:xfrm>
                <a:off x="428625" y="4143375"/>
                <a:ext cx="428626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/>
                  <a:t>部隊</a:t>
                </a:r>
                <a:endParaRPr kumimoji="1" lang="en-US" altLang="ja-JP" sz="400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93CEFBD0-1A71-47BE-A9CE-800E556D92C6}"/>
                </a:ext>
              </a:extLst>
            </p:cNvPr>
            <p:cNvGrpSpPr/>
            <p:nvPr/>
          </p:nvGrpSpPr>
          <p:grpSpPr>
            <a:xfrm>
              <a:off x="5573456" y="1092795"/>
              <a:ext cx="2566621" cy="571500"/>
              <a:chOff x="0" y="0"/>
              <a:chExt cx="2637694" cy="599215"/>
            </a:xfrm>
          </p:grpSpPr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4F48F1C9-B475-434C-BF25-7AE564458FB6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6BDDD29E-BF78-40C6-BF39-78EC518E983C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300"/>
                  <a:t>●称号的なものの表示エリア</a:t>
                </a:r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05555A38-FB2C-41D9-9FBB-DC79ACDD8663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500"/>
                  <a:t>プレイヤー名称</a:t>
                </a: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56B7516A-299B-4209-A402-8C385DE57DEA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400"/>
                  <a:t>GOLD</a:t>
                </a:r>
                <a:endParaRPr kumimoji="1" lang="ja-JP" altLang="en-US" sz="400"/>
              </a:p>
            </p:txBody>
          </p:sp>
          <p:sp>
            <p:nvSpPr>
              <p:cNvPr id="173" name="四角形: 角を丸くする 13">
                <a:extLst>
                  <a:ext uri="{FF2B5EF4-FFF2-40B4-BE49-F238E27FC236}">
                    <a16:creationId xmlns:a16="http://schemas.microsoft.com/office/drawing/2014/main" id="{608ED7B6-EE66-4719-8E58-7205D0409F8D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CAC6181E-C9BE-4623-B3E4-AE014926F1EE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400"/>
                  <a:t>課金石</a:t>
                </a:r>
              </a:p>
            </p:txBody>
          </p:sp>
          <p:sp>
            <p:nvSpPr>
              <p:cNvPr id="175" name="楕円 15">
                <a:extLst>
                  <a:ext uri="{FF2B5EF4-FFF2-40B4-BE49-F238E27FC236}">
                    <a16:creationId xmlns:a16="http://schemas.microsoft.com/office/drawing/2014/main" id="{1E882829-8E62-4AE4-9B12-E4C64BD5695D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＋</a:t>
                </a:r>
              </a:p>
            </p:txBody>
          </p:sp>
          <p:sp>
            <p:nvSpPr>
              <p:cNvPr id="176" name="四角形: 角を丸くする 16">
                <a:extLst>
                  <a:ext uri="{FF2B5EF4-FFF2-40B4-BE49-F238E27FC236}">
                    <a16:creationId xmlns:a16="http://schemas.microsoft.com/office/drawing/2014/main" id="{81DFCB41-B690-40E3-B6A8-969F6A4675FD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3727543E-B6C5-41F0-89A6-D15FBF30E676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300"/>
                  <a:t>スタミナ</a:t>
                </a:r>
              </a:p>
            </p:txBody>
          </p:sp>
          <p:sp>
            <p:nvSpPr>
              <p:cNvPr id="178" name="四角形: 角を丸くする 18">
                <a:extLst>
                  <a:ext uri="{FF2B5EF4-FFF2-40B4-BE49-F238E27FC236}">
                    <a16:creationId xmlns:a16="http://schemas.microsoft.com/office/drawing/2014/main" id="{516A478F-4C58-472B-A324-8E7E38425641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179" name="四角形: 角を丸くする 19">
                <a:extLst>
                  <a:ext uri="{FF2B5EF4-FFF2-40B4-BE49-F238E27FC236}">
                    <a16:creationId xmlns:a16="http://schemas.microsoft.com/office/drawing/2014/main" id="{655C02BE-BE00-47B4-ADD5-CC74DADEC479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180" name="テキスト ボックス 2937">
                <a:extLst>
                  <a:ext uri="{FF2B5EF4-FFF2-40B4-BE49-F238E27FC236}">
                    <a16:creationId xmlns:a16="http://schemas.microsoft.com/office/drawing/2014/main" id="{384BEBEA-3820-4D17-81A5-07EAD7CDA8B0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400"/>
                  <a:t>800/</a:t>
                </a:r>
                <a:r>
                  <a:rPr kumimoji="1" lang="en-US" altLang="ja-JP" sz="200"/>
                  <a:t>999</a:t>
                </a:r>
                <a:endParaRPr kumimoji="1" lang="ja-JP" altLang="en-US" sz="800"/>
              </a:p>
            </p:txBody>
          </p:sp>
          <p:sp>
            <p:nvSpPr>
              <p:cNvPr id="181" name="テキスト ボックス 2941">
                <a:extLst>
                  <a:ext uri="{FF2B5EF4-FFF2-40B4-BE49-F238E27FC236}">
                    <a16:creationId xmlns:a16="http://schemas.microsoft.com/office/drawing/2014/main" id="{8EB4B23B-6F39-4646-9B4F-3761346E6E0F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4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2" name="四角形: 角を丸くする 58">
              <a:extLst>
                <a:ext uri="{FF2B5EF4-FFF2-40B4-BE49-F238E27FC236}">
                  <a16:creationId xmlns:a16="http://schemas.microsoft.com/office/drawing/2014/main" id="{AB665693-95DA-456D-9381-2DAAE066D63F}"/>
                </a:ext>
              </a:extLst>
            </p:cNvPr>
            <p:cNvSpPr/>
            <p:nvPr/>
          </p:nvSpPr>
          <p:spPr>
            <a:xfrm>
              <a:off x="7397986" y="1697140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もどる</a:t>
              </a:r>
              <a:endParaRPr kumimoji="1" lang="en-US" altLang="ja-JP" sz="900"/>
            </a:p>
          </p:txBody>
        </p:sp>
        <p:sp>
          <p:nvSpPr>
            <p:cNvPr id="163" name="四角形: 角を丸くする 54">
              <a:extLst>
                <a:ext uri="{FF2B5EF4-FFF2-40B4-BE49-F238E27FC236}">
                  <a16:creationId xmlns:a16="http://schemas.microsoft.com/office/drawing/2014/main" id="{2D7884D4-FAEB-407A-8BA8-A1500D3FB0CC}"/>
                </a:ext>
              </a:extLst>
            </p:cNvPr>
            <p:cNvSpPr/>
            <p:nvPr/>
          </p:nvSpPr>
          <p:spPr>
            <a:xfrm>
              <a:off x="6856767" y="2572712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部隊編成</a:t>
              </a:r>
              <a:endParaRPr kumimoji="1" lang="en-US" altLang="ja-JP" sz="900"/>
            </a:p>
          </p:txBody>
        </p:sp>
        <p:sp>
          <p:nvSpPr>
            <p:cNvPr id="164" name="四角形: 角を丸くする 54">
              <a:extLst>
                <a:ext uri="{FF2B5EF4-FFF2-40B4-BE49-F238E27FC236}">
                  <a16:creationId xmlns:a16="http://schemas.microsoft.com/office/drawing/2014/main" id="{5A48A3FB-3DCD-470A-B98E-6536B1E2E31A}"/>
                </a:ext>
              </a:extLst>
            </p:cNvPr>
            <p:cNvSpPr/>
            <p:nvPr/>
          </p:nvSpPr>
          <p:spPr>
            <a:xfrm>
              <a:off x="6900488" y="3107547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900"/>
                <a:t>TR</a:t>
              </a:r>
              <a:r>
                <a:rPr kumimoji="1" lang="ja-JP" altLang="en-US" sz="900"/>
                <a:t>カード</a:t>
              </a:r>
              <a:endParaRPr kumimoji="1" lang="en-US" altLang="ja-JP" sz="900"/>
            </a:p>
          </p:txBody>
        </p:sp>
        <p:sp>
          <p:nvSpPr>
            <p:cNvPr id="165" name="四角形: 角を丸くする 54">
              <a:extLst>
                <a:ext uri="{FF2B5EF4-FFF2-40B4-BE49-F238E27FC236}">
                  <a16:creationId xmlns:a16="http://schemas.microsoft.com/office/drawing/2014/main" id="{9FAA9E33-9BA1-44FC-A1BF-5582D6D7BCB1}"/>
                </a:ext>
              </a:extLst>
            </p:cNvPr>
            <p:cNvSpPr/>
            <p:nvPr/>
          </p:nvSpPr>
          <p:spPr>
            <a:xfrm>
              <a:off x="6900488" y="3627453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装備</a:t>
              </a:r>
              <a:endParaRPr kumimoji="1" lang="en-US" altLang="ja-JP" sz="900"/>
            </a:p>
          </p:txBody>
        </p:sp>
        <p:pic>
          <p:nvPicPr>
            <p:cNvPr id="166" name="図 165">
              <a:extLst>
                <a:ext uri="{FF2B5EF4-FFF2-40B4-BE49-F238E27FC236}">
                  <a16:creationId xmlns:a16="http://schemas.microsoft.com/office/drawing/2014/main" id="{40EAC2B3-2B75-4B95-9671-A305D99DC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4" b="4167"/>
            <a:stretch/>
          </p:blipFill>
          <p:spPr>
            <a:xfrm>
              <a:off x="5580294" y="1954459"/>
              <a:ext cx="1429886" cy="3286125"/>
            </a:xfrm>
            <a:prstGeom prst="rect">
              <a:avLst/>
            </a:prstGeom>
          </p:spPr>
        </p:pic>
        <p:sp>
          <p:nvSpPr>
            <p:cNvPr id="167" name="四角形: 角を丸くする 54">
              <a:extLst>
                <a:ext uri="{FF2B5EF4-FFF2-40B4-BE49-F238E27FC236}">
                  <a16:creationId xmlns:a16="http://schemas.microsoft.com/office/drawing/2014/main" id="{EE5D36C4-BF3B-48E5-9CF5-CE60CFCE5961}"/>
                </a:ext>
              </a:extLst>
            </p:cNvPr>
            <p:cNvSpPr/>
            <p:nvPr/>
          </p:nvSpPr>
          <p:spPr>
            <a:xfrm>
              <a:off x="6949503" y="4146929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支援兵器</a:t>
              </a:r>
              <a:endParaRPr kumimoji="1" lang="en-US" altLang="ja-JP" sz="900"/>
            </a:p>
          </p:txBody>
        </p:sp>
        <p:sp>
          <p:nvSpPr>
            <p:cNvPr id="168" name="円/楕円 1">
              <a:extLst>
                <a:ext uri="{FF2B5EF4-FFF2-40B4-BE49-F238E27FC236}">
                  <a16:creationId xmlns:a16="http://schemas.microsoft.com/office/drawing/2014/main" id="{38F89981-25CF-4D4C-856E-B5F89D378095}"/>
                </a:ext>
              </a:extLst>
            </p:cNvPr>
            <p:cNvSpPr/>
            <p:nvPr/>
          </p:nvSpPr>
          <p:spPr>
            <a:xfrm>
              <a:off x="7929236" y="4056887"/>
              <a:ext cx="187820" cy="1800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/>
                <a:t>１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FD3825C-DDC2-455C-8D03-0B07E4679AA4}"/>
              </a:ext>
            </a:extLst>
          </p:cNvPr>
          <p:cNvGrpSpPr/>
          <p:nvPr/>
        </p:nvGrpSpPr>
        <p:grpSpPr>
          <a:xfrm>
            <a:off x="3928743" y="276536"/>
            <a:ext cx="972229" cy="1859535"/>
            <a:chOff x="6498489" y="108237"/>
            <a:chExt cx="2566623" cy="4909053"/>
          </a:xfrm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6AB3438E-175D-472A-84CC-B184F0761381}"/>
                </a:ext>
              </a:extLst>
            </p:cNvPr>
            <p:cNvSpPr/>
            <p:nvPr/>
          </p:nvSpPr>
          <p:spPr>
            <a:xfrm>
              <a:off x="6498489" y="108239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600"/>
            </a:p>
            <a:p>
              <a:pPr algn="r"/>
              <a:endParaRPr kumimoji="1" lang="en-US" altLang="ja-JP" sz="600"/>
            </a:p>
            <a:p>
              <a:pPr algn="r"/>
              <a:endParaRPr kumimoji="1" lang="en-US" altLang="ja-JP" sz="600"/>
            </a:p>
            <a:p>
              <a:pPr algn="ctr"/>
              <a:endParaRPr kumimoji="1" lang="en-US" altLang="ja-JP" sz="6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6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支援兵器</a:t>
              </a:r>
              <a:endParaRPr kumimoji="1" lang="en-US" altLang="ja-JP" sz="6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40B1D41B-E02B-4343-8222-CFA7C42C8CB1}"/>
                </a:ext>
              </a:extLst>
            </p:cNvPr>
            <p:cNvGrpSpPr/>
            <p:nvPr/>
          </p:nvGrpSpPr>
          <p:grpSpPr>
            <a:xfrm>
              <a:off x="6498489" y="108237"/>
              <a:ext cx="2566621" cy="571500"/>
              <a:chOff x="0" y="0"/>
              <a:chExt cx="2637694" cy="599215"/>
            </a:xfrm>
          </p:grpSpPr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B5EA659B-EC3B-4315-8C81-8662CDF106FA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600"/>
                  <a:t>RANK</a:t>
                </a:r>
              </a:p>
              <a:p>
                <a:pPr algn="ctr"/>
                <a:r>
                  <a:rPr kumimoji="1" lang="en-US" altLang="ja-JP" sz="1000"/>
                  <a:t>999</a:t>
                </a:r>
                <a:endParaRPr kumimoji="1" lang="ja-JP" altLang="en-US" sz="1000"/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5FB38264-25BE-4F30-8EE2-D33ECF10CE12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200"/>
                  <a:t>●称号的なものの表示エリア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016B2BE5-ABC7-4862-9F3A-61B17F009FCF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300"/>
                  <a:t>プレイヤー名称</a:t>
                </a: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4B0200A5-0F07-4066-ABD6-E3ACF64E74F7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200"/>
                  <a:t>GOLD</a:t>
                </a:r>
                <a:endParaRPr kumimoji="1" lang="ja-JP" altLang="en-US" sz="200"/>
              </a:p>
            </p:txBody>
          </p:sp>
          <p:sp>
            <p:nvSpPr>
              <p:cNvPr id="194" name="四角形: 角を丸くする 13">
                <a:extLst>
                  <a:ext uri="{FF2B5EF4-FFF2-40B4-BE49-F238E27FC236}">
                    <a16:creationId xmlns:a16="http://schemas.microsoft.com/office/drawing/2014/main" id="{675B5506-63DA-40B0-AA06-1F3A006EC120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600"/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EDAD799B-828A-4635-AD52-C9A524526153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200"/>
                  <a:t>課金石</a:t>
                </a:r>
              </a:p>
            </p:txBody>
          </p:sp>
          <p:sp>
            <p:nvSpPr>
              <p:cNvPr id="196" name="楕円 15">
                <a:extLst>
                  <a:ext uri="{FF2B5EF4-FFF2-40B4-BE49-F238E27FC236}">
                    <a16:creationId xmlns:a16="http://schemas.microsoft.com/office/drawing/2014/main" id="{3637AD69-C775-4533-A016-E3C8C26E3BB1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600"/>
                  <a:t>＋</a:t>
                </a:r>
              </a:p>
            </p:txBody>
          </p:sp>
          <p:sp>
            <p:nvSpPr>
              <p:cNvPr id="197" name="四角形: 角を丸くする 16">
                <a:extLst>
                  <a:ext uri="{FF2B5EF4-FFF2-40B4-BE49-F238E27FC236}">
                    <a16:creationId xmlns:a16="http://schemas.microsoft.com/office/drawing/2014/main" id="{45263753-C763-456B-A859-8F79B2ECDBEC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600"/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5D75D5E-35A2-46DD-B9D4-863FD4253806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200"/>
                  <a:t>スタミナ</a:t>
                </a:r>
              </a:p>
            </p:txBody>
          </p:sp>
          <p:sp>
            <p:nvSpPr>
              <p:cNvPr id="199" name="四角形: 角を丸くする 18">
                <a:extLst>
                  <a:ext uri="{FF2B5EF4-FFF2-40B4-BE49-F238E27FC236}">
                    <a16:creationId xmlns:a16="http://schemas.microsoft.com/office/drawing/2014/main" id="{9217D057-D7BE-4023-ADD6-38DC05A1B9FD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600"/>
              </a:p>
            </p:txBody>
          </p:sp>
          <p:sp>
            <p:nvSpPr>
              <p:cNvPr id="200" name="四角形: 角を丸くする 19">
                <a:extLst>
                  <a:ext uri="{FF2B5EF4-FFF2-40B4-BE49-F238E27FC236}">
                    <a16:creationId xmlns:a16="http://schemas.microsoft.com/office/drawing/2014/main" id="{236A757C-80FB-4DEC-BB50-9823E94FE903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600"/>
              </a:p>
            </p:txBody>
          </p:sp>
          <p:sp>
            <p:nvSpPr>
              <p:cNvPr id="201" name="テキスト ボックス 2937">
                <a:extLst>
                  <a:ext uri="{FF2B5EF4-FFF2-40B4-BE49-F238E27FC236}">
                    <a16:creationId xmlns:a16="http://schemas.microsoft.com/office/drawing/2014/main" id="{3D88292C-9D04-4AEF-8526-B6C741926A57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00"/>
                  <a:t>800/999</a:t>
                </a:r>
                <a:endParaRPr kumimoji="1" lang="ja-JP" altLang="en-US" sz="600"/>
              </a:p>
            </p:txBody>
          </p:sp>
          <p:sp>
            <p:nvSpPr>
              <p:cNvPr id="202" name="テキスト ボックス 2941">
                <a:extLst>
                  <a:ext uri="{FF2B5EF4-FFF2-40B4-BE49-F238E27FC236}">
                    <a16:creationId xmlns:a16="http://schemas.microsoft.com/office/drawing/2014/main" id="{11207650-040D-4871-8189-30A7C1E44E1E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2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3" name="四角形: 角を丸くする 58">
              <a:extLst>
                <a:ext uri="{FF2B5EF4-FFF2-40B4-BE49-F238E27FC236}">
                  <a16:creationId xmlns:a16="http://schemas.microsoft.com/office/drawing/2014/main" id="{8F694BC4-9E94-4B0A-989E-85F1981732C6}"/>
                </a:ext>
              </a:extLst>
            </p:cNvPr>
            <p:cNvSpPr/>
            <p:nvPr/>
          </p:nvSpPr>
          <p:spPr>
            <a:xfrm>
              <a:off x="8323019" y="712582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700"/>
                <a:t>もどる</a:t>
              </a:r>
              <a:endParaRPr kumimoji="1" lang="en-US" altLang="ja-JP" sz="700"/>
            </a:p>
          </p:txBody>
        </p:sp>
        <p:pic>
          <p:nvPicPr>
            <p:cNvPr id="204" name="グラフィックス 203" descr="新しい車いす">
              <a:extLst>
                <a:ext uri="{FF2B5EF4-FFF2-40B4-BE49-F238E27FC236}">
                  <a16:creationId xmlns:a16="http://schemas.microsoft.com/office/drawing/2014/main" id="{71BA11F0-DD99-432B-914B-5B5E52A3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2060" y="981258"/>
              <a:ext cx="1376738" cy="1376738"/>
            </a:xfrm>
            <a:prstGeom prst="rect">
              <a:avLst/>
            </a:prstGeom>
          </p:spPr>
        </p:pic>
        <p:sp>
          <p:nvSpPr>
            <p:cNvPr id="205" name="二等辺三角形 204">
              <a:extLst>
                <a:ext uri="{FF2B5EF4-FFF2-40B4-BE49-F238E27FC236}">
                  <a16:creationId xmlns:a16="http://schemas.microsoft.com/office/drawing/2014/main" id="{D5D8F87C-5002-448C-846C-0F2DD49F0DA4}"/>
                </a:ext>
              </a:extLst>
            </p:cNvPr>
            <p:cNvSpPr/>
            <p:nvPr/>
          </p:nvSpPr>
          <p:spPr>
            <a:xfrm rot="5400000">
              <a:off x="8774850" y="1763145"/>
              <a:ext cx="333129" cy="19917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06" name="二等辺三角形 205">
              <a:extLst>
                <a:ext uri="{FF2B5EF4-FFF2-40B4-BE49-F238E27FC236}">
                  <a16:creationId xmlns:a16="http://schemas.microsoft.com/office/drawing/2014/main" id="{F902195B-F81F-43E2-805D-48E2E1E81D56}"/>
                </a:ext>
              </a:extLst>
            </p:cNvPr>
            <p:cNvSpPr/>
            <p:nvPr/>
          </p:nvSpPr>
          <p:spPr>
            <a:xfrm rot="16200000">
              <a:off x="6529749" y="1731830"/>
              <a:ext cx="333129" cy="19917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07" name="四角形: 角を丸くする 792">
              <a:extLst>
                <a:ext uri="{FF2B5EF4-FFF2-40B4-BE49-F238E27FC236}">
                  <a16:creationId xmlns:a16="http://schemas.microsoft.com/office/drawing/2014/main" id="{3A88FF31-C240-4679-82DC-C45FDD2FD5C2}"/>
                </a:ext>
              </a:extLst>
            </p:cNvPr>
            <p:cNvSpPr/>
            <p:nvPr/>
          </p:nvSpPr>
          <p:spPr>
            <a:xfrm>
              <a:off x="6585557" y="2519056"/>
              <a:ext cx="2369227" cy="890897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500"/>
            </a:p>
            <a:p>
              <a:pPr algn="ctr"/>
              <a:r>
                <a:rPr kumimoji="1" lang="ja-JP" altLang="en-US" sz="500"/>
                <a:t>ああああ支援兵器名ああああ</a:t>
              </a:r>
              <a:endParaRPr kumimoji="1" lang="en-US" altLang="ja-JP" sz="500"/>
            </a:p>
            <a:p>
              <a:pPr algn="ctr"/>
              <a:r>
                <a:rPr kumimoji="1" lang="en-US" altLang="ja-JP" sz="500"/>
                <a:t>Lv.999</a:t>
              </a:r>
            </a:p>
            <a:p>
              <a:pPr algn="ctr"/>
              <a:r>
                <a:rPr kumimoji="1" lang="en-US" altLang="ja-JP" sz="500"/>
                <a:t>POWER</a:t>
              </a:r>
              <a:r>
                <a:rPr kumimoji="1" lang="ja-JP" altLang="en-US" sz="500"/>
                <a:t> </a:t>
              </a:r>
              <a:r>
                <a:rPr kumimoji="1" lang="en-US" altLang="ja-JP" sz="500"/>
                <a:t>999,999 </a:t>
              </a:r>
              <a:r>
                <a:rPr kumimoji="1" lang="ja-JP" altLang="en-US" sz="500"/>
                <a:t>攻撃頻度</a:t>
              </a:r>
              <a:r>
                <a:rPr kumimoji="1" lang="en-US" altLang="ja-JP" sz="500"/>
                <a:t> 99:99</a:t>
              </a:r>
            </a:p>
            <a:p>
              <a:pPr algn="ctr"/>
              <a:r>
                <a:rPr kumimoji="1" lang="ja-JP" altLang="en-US" sz="200"/>
                <a:t>効果：説明文４５６７８９０１２３４５６</a:t>
              </a:r>
              <a:endParaRPr kumimoji="1" lang="en-US" altLang="ja-JP" sz="200"/>
            </a:p>
            <a:p>
              <a:pPr algn="ctr"/>
              <a:r>
                <a:rPr kumimoji="1" lang="ja-JP" altLang="en-US" sz="200"/>
                <a:t>　　　    説明文４５６７８９０１２３４５６</a:t>
              </a:r>
              <a:endParaRPr kumimoji="1" lang="en-US" altLang="ja-JP" sz="200"/>
            </a:p>
            <a:p>
              <a:pPr algn="ctr"/>
              <a:endParaRPr kumimoji="1" lang="en-US" altLang="ja-JP" sz="200"/>
            </a:p>
          </p:txBody>
        </p:sp>
        <p:sp>
          <p:nvSpPr>
            <p:cNvPr id="208" name="四角形: 角を丸くする 792">
              <a:extLst>
                <a:ext uri="{FF2B5EF4-FFF2-40B4-BE49-F238E27FC236}">
                  <a16:creationId xmlns:a16="http://schemas.microsoft.com/office/drawing/2014/main" id="{64889551-5207-4B9F-B50D-828DEB4885BD}"/>
                </a:ext>
              </a:extLst>
            </p:cNvPr>
            <p:cNvSpPr/>
            <p:nvPr/>
          </p:nvSpPr>
          <p:spPr>
            <a:xfrm>
              <a:off x="6547135" y="3459838"/>
              <a:ext cx="2475784" cy="1018314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600"/>
                <a:t>強化時間 </a:t>
              </a:r>
              <a:r>
                <a:rPr kumimoji="1" lang="en-US" altLang="ja-JP" sz="600"/>
                <a:t>99:99</a:t>
              </a:r>
            </a:p>
            <a:p>
              <a:pPr algn="ctr"/>
              <a:endParaRPr kumimoji="1" lang="en-US" altLang="ja-JP" sz="200"/>
            </a:p>
            <a:p>
              <a:pPr algn="ctr"/>
              <a:endParaRPr kumimoji="1" lang="en-US" altLang="ja-JP" sz="700"/>
            </a:p>
            <a:p>
              <a:pPr algn="ctr"/>
              <a:endParaRPr kumimoji="1" lang="en-US" altLang="ja-JP" sz="200"/>
            </a:p>
            <a:p>
              <a:pPr algn="ctr"/>
              <a:endParaRPr kumimoji="1" lang="en-US" altLang="ja-JP" sz="200"/>
            </a:p>
            <a:p>
              <a:pPr algn="ctr"/>
              <a:endParaRPr kumimoji="1" lang="en-US" altLang="ja-JP" sz="200"/>
            </a:p>
            <a:p>
              <a:pPr algn="ctr"/>
              <a:endParaRPr kumimoji="1" lang="en-US" altLang="ja-JP" sz="200"/>
            </a:p>
            <a:p>
              <a:pPr algn="ctr"/>
              <a:r>
                <a:rPr kumimoji="1" lang="en-US" altLang="ja-JP" sz="200"/>
                <a:t>GOLD  </a:t>
              </a:r>
              <a:r>
                <a:rPr kumimoji="1" lang="en-US" altLang="ja-JP" sz="200">
                  <a:solidFill>
                    <a:schemeClr val="bg1"/>
                  </a:solidFill>
                </a:rPr>
                <a:t>999,999,999</a:t>
              </a:r>
              <a:r>
                <a:rPr kumimoji="1" lang="en-US" altLang="ja-JP" sz="200"/>
                <a:t> / </a:t>
              </a:r>
              <a:r>
                <a:rPr kumimoji="1" lang="en-US" altLang="ja-JP" sz="200">
                  <a:solidFill>
                    <a:srgbClr val="FF0000"/>
                  </a:solidFill>
                </a:rPr>
                <a:t>666,666,666</a:t>
              </a:r>
              <a:r>
                <a:rPr kumimoji="1" lang="ja-JP" altLang="en-US" sz="200"/>
                <a:t>　　　　　　　　</a:t>
              </a:r>
              <a:endParaRPr kumimoji="1" lang="en-US" altLang="ja-JP" sz="200"/>
            </a:p>
          </p:txBody>
        </p: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BFB900B0-3433-4B90-AE40-ACD202ECD99F}"/>
                </a:ext>
              </a:extLst>
            </p:cNvPr>
            <p:cNvGrpSpPr/>
            <p:nvPr/>
          </p:nvGrpSpPr>
          <p:grpSpPr>
            <a:xfrm>
              <a:off x="6634815" y="3722990"/>
              <a:ext cx="2300425" cy="458960"/>
              <a:chOff x="45763" y="1857402"/>
              <a:chExt cx="2286000" cy="457204"/>
            </a:xfrm>
          </p:grpSpPr>
          <p:sp>
            <p:nvSpPr>
              <p:cNvPr id="210" name="四角形: 角を丸くする 835">
                <a:extLst>
                  <a:ext uri="{FF2B5EF4-FFF2-40B4-BE49-F238E27FC236}">
                    <a16:creationId xmlns:a16="http://schemas.microsoft.com/office/drawing/2014/main" id="{E0A01DC5-C87A-4375-9D6C-D7CAC86917EB}"/>
                  </a:ext>
                </a:extLst>
              </p:cNvPr>
              <p:cNvSpPr/>
              <p:nvPr/>
            </p:nvSpPr>
            <p:spPr>
              <a:xfrm>
                <a:off x="45763" y="1857402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700"/>
              </a:p>
            </p:txBody>
          </p:sp>
          <p:sp>
            <p:nvSpPr>
              <p:cNvPr id="211" name="四角形: 角を丸くする 836">
                <a:extLst>
                  <a:ext uri="{FF2B5EF4-FFF2-40B4-BE49-F238E27FC236}">
                    <a16:creationId xmlns:a16="http://schemas.microsoft.com/office/drawing/2014/main" id="{17B9DAE8-216E-4DA8-B7C1-438BDFAD90FF}"/>
                  </a:ext>
                </a:extLst>
              </p:cNvPr>
              <p:cNvSpPr/>
              <p:nvPr/>
            </p:nvSpPr>
            <p:spPr>
              <a:xfrm>
                <a:off x="5029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700"/>
              </a:p>
            </p:txBody>
          </p:sp>
          <p:sp>
            <p:nvSpPr>
              <p:cNvPr id="212" name="四角形: 角を丸くする 837">
                <a:extLst>
                  <a:ext uri="{FF2B5EF4-FFF2-40B4-BE49-F238E27FC236}">
                    <a16:creationId xmlns:a16="http://schemas.microsoft.com/office/drawing/2014/main" id="{13F52912-6496-42EF-9680-22D771B0495F}"/>
                  </a:ext>
                </a:extLst>
              </p:cNvPr>
              <p:cNvSpPr/>
              <p:nvPr/>
            </p:nvSpPr>
            <p:spPr>
              <a:xfrm>
                <a:off x="9601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700"/>
              </a:p>
            </p:txBody>
          </p:sp>
          <p:sp>
            <p:nvSpPr>
              <p:cNvPr id="213" name="四角形: 角を丸くする 838">
                <a:extLst>
                  <a:ext uri="{FF2B5EF4-FFF2-40B4-BE49-F238E27FC236}">
                    <a16:creationId xmlns:a16="http://schemas.microsoft.com/office/drawing/2014/main" id="{26C5B69E-BBD6-4E6C-999F-6C27B76C55B4}"/>
                  </a:ext>
                </a:extLst>
              </p:cNvPr>
              <p:cNvSpPr/>
              <p:nvPr/>
            </p:nvSpPr>
            <p:spPr>
              <a:xfrm>
                <a:off x="14173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700"/>
              </a:p>
            </p:txBody>
          </p:sp>
          <p:sp>
            <p:nvSpPr>
              <p:cNvPr id="214" name="四角形: 角を丸くする 839">
                <a:extLst>
                  <a:ext uri="{FF2B5EF4-FFF2-40B4-BE49-F238E27FC236}">
                    <a16:creationId xmlns:a16="http://schemas.microsoft.com/office/drawing/2014/main" id="{68E4EA18-569F-4CFD-B5F7-F6F0FA197082}"/>
                  </a:ext>
                </a:extLst>
              </p:cNvPr>
              <p:cNvSpPr/>
              <p:nvPr/>
            </p:nvSpPr>
            <p:spPr>
              <a:xfrm>
                <a:off x="18745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700"/>
              </a:p>
            </p:txBody>
          </p:sp>
        </p:grp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91E22D6B-6074-4B1C-BB37-29329AB6E697}"/>
                </a:ext>
              </a:extLst>
            </p:cNvPr>
            <p:cNvSpPr txBox="1"/>
            <p:nvPr/>
          </p:nvSpPr>
          <p:spPr>
            <a:xfrm>
              <a:off x="6610214" y="3887150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x200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B1730B7B-6FE1-4D05-AE62-7E52E40D9962}"/>
                </a:ext>
              </a:extLst>
            </p:cNvPr>
            <p:cNvSpPr txBox="1"/>
            <p:nvPr/>
          </p:nvSpPr>
          <p:spPr>
            <a:xfrm>
              <a:off x="7079505" y="3887150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x500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A98A6C8C-29E4-4711-ACC1-13C45598C106}"/>
                </a:ext>
              </a:extLst>
            </p:cNvPr>
            <p:cNvSpPr txBox="1"/>
            <p:nvPr/>
          </p:nvSpPr>
          <p:spPr>
            <a:xfrm>
              <a:off x="7524199" y="3887150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x100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4EE433F5-B74D-4431-AF14-3157CD6FAF04}"/>
                </a:ext>
              </a:extLst>
            </p:cNvPr>
            <p:cNvSpPr txBox="1"/>
            <p:nvPr/>
          </p:nvSpPr>
          <p:spPr>
            <a:xfrm>
              <a:off x="7975175" y="3882329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x999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42F21C4B-AD3E-4450-A44F-132E1C5F2162}"/>
                </a:ext>
              </a:extLst>
            </p:cNvPr>
            <p:cNvSpPr txBox="1"/>
            <p:nvPr/>
          </p:nvSpPr>
          <p:spPr>
            <a:xfrm>
              <a:off x="8450551" y="3881212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x999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20" name="四角形: 角を丸くする 792">
              <a:extLst>
                <a:ext uri="{FF2B5EF4-FFF2-40B4-BE49-F238E27FC236}">
                  <a16:creationId xmlns:a16="http://schemas.microsoft.com/office/drawing/2014/main" id="{EA9328D9-88B6-4B30-BA2F-EA75D6F83B0B}"/>
                </a:ext>
              </a:extLst>
            </p:cNvPr>
            <p:cNvSpPr/>
            <p:nvPr/>
          </p:nvSpPr>
          <p:spPr>
            <a:xfrm>
              <a:off x="8335244" y="4309680"/>
              <a:ext cx="435965" cy="174385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00"/>
                <a:t>強化</a:t>
              </a:r>
              <a:endParaRPr kumimoji="1" lang="en-US" altLang="ja-JP" sz="200"/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3A1E0AC-A15A-4CAC-9057-DD0CA31B8E1B}"/>
                </a:ext>
              </a:extLst>
            </p:cNvPr>
            <p:cNvSpPr txBox="1"/>
            <p:nvPr/>
          </p:nvSpPr>
          <p:spPr>
            <a:xfrm>
              <a:off x="6624168" y="4123529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x999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56A9D93F-9225-472C-9688-DEE8E470B947}"/>
                </a:ext>
              </a:extLst>
            </p:cNvPr>
            <p:cNvSpPr txBox="1"/>
            <p:nvPr/>
          </p:nvSpPr>
          <p:spPr>
            <a:xfrm>
              <a:off x="7093462" y="4123527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x999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39E0BF47-EBF9-4DCE-BC1A-929C2F81AE94}"/>
                </a:ext>
              </a:extLst>
            </p:cNvPr>
            <p:cNvSpPr txBox="1"/>
            <p:nvPr/>
          </p:nvSpPr>
          <p:spPr>
            <a:xfrm>
              <a:off x="7538152" y="4123527"/>
              <a:ext cx="509286" cy="56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rgbClr val="FF0000"/>
                  </a:solidFill>
                </a:rPr>
                <a:t>x1</a:t>
              </a:r>
              <a:endParaRPr kumimoji="1" lang="ja-JP" altLang="en-US" sz="400">
                <a:solidFill>
                  <a:srgbClr val="FF0000"/>
                </a:solidFill>
              </a:endParaRPr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BE083263-A9D5-40A2-B89E-226BFA30E136}"/>
                </a:ext>
              </a:extLst>
            </p:cNvPr>
            <p:cNvSpPr txBox="1"/>
            <p:nvPr/>
          </p:nvSpPr>
          <p:spPr>
            <a:xfrm>
              <a:off x="7989127" y="4118706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x999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D469EE0B-B3AB-48AD-ACF2-ED8F00F9263D}"/>
                </a:ext>
              </a:extLst>
            </p:cNvPr>
            <p:cNvSpPr txBox="1"/>
            <p:nvPr/>
          </p:nvSpPr>
          <p:spPr>
            <a:xfrm>
              <a:off x="8464503" y="4117589"/>
              <a:ext cx="509286" cy="89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">
                  <a:solidFill>
                    <a:schemeClr val="bg1"/>
                  </a:solidFill>
                </a:rPr>
                <a:t>x999</a:t>
              </a:r>
              <a:endParaRPr kumimoji="1" lang="ja-JP" altLang="en-US" sz="40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AC5CD424-B81D-4C4C-AD19-B678B764C3FF}"/>
              </a:ext>
            </a:extLst>
          </p:cNvPr>
          <p:cNvCxnSpPr>
            <a:cxnSpLocks/>
            <a:stCxn id="159" idx="3"/>
            <a:endCxn id="43" idx="1"/>
          </p:cNvCxnSpPr>
          <p:nvPr/>
        </p:nvCxnSpPr>
        <p:spPr>
          <a:xfrm>
            <a:off x="1362966" y="2974704"/>
            <a:ext cx="2598758" cy="328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05659840-A118-4C4F-8AA8-6C1A916B28EF}"/>
              </a:ext>
            </a:extLst>
          </p:cNvPr>
          <p:cNvCxnSpPr>
            <a:cxnSpLocks/>
            <a:stCxn id="159" idx="3"/>
            <a:endCxn id="107" idx="1"/>
          </p:cNvCxnSpPr>
          <p:nvPr/>
        </p:nvCxnSpPr>
        <p:spPr>
          <a:xfrm>
            <a:off x="1362966" y="2974704"/>
            <a:ext cx="2609090" cy="2653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5F4B78C5-3C56-44F9-ADB1-303E05FFA98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4875413" y="3303458"/>
            <a:ext cx="532984" cy="1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コネクタ: カギ線 229">
            <a:extLst>
              <a:ext uri="{FF2B5EF4-FFF2-40B4-BE49-F238E27FC236}">
                <a16:creationId xmlns:a16="http://schemas.microsoft.com/office/drawing/2014/main" id="{A7D1F4B5-F135-4A4E-BFF1-E7DC331D730D}"/>
              </a:ext>
            </a:extLst>
          </p:cNvPr>
          <p:cNvCxnSpPr>
            <a:cxnSpLocks/>
            <a:endCxn id="107" idx="1"/>
          </p:cNvCxnSpPr>
          <p:nvPr/>
        </p:nvCxnSpPr>
        <p:spPr>
          <a:xfrm flipH="1">
            <a:off x="3972056" y="3319425"/>
            <a:ext cx="2350030" cy="2308956"/>
          </a:xfrm>
          <a:prstGeom prst="bentConnector5">
            <a:avLst>
              <a:gd name="adj1" fmla="val -9728"/>
              <a:gd name="adj2" fmla="val 47681"/>
              <a:gd name="adj3" fmla="val 109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405291B-346F-4F58-B0BD-B4B35EDCFA4D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731DB4E9-9296-46CA-AD42-C8C700F8D80F}"/>
              </a:ext>
            </a:extLst>
          </p:cNvPr>
          <p:cNvSpPr/>
          <p:nvPr/>
        </p:nvSpPr>
        <p:spPr>
          <a:xfrm>
            <a:off x="4084267" y="4121920"/>
            <a:ext cx="1226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su100</a:t>
            </a:r>
            <a:r>
              <a:rPr lang="ja-JP" altLang="en-US" sz="1200"/>
              <a:t> </a:t>
            </a:r>
            <a:r>
              <a:rPr lang="ja-JP" altLang="ja-JP" sz="1100"/>
              <a:t>開発開始</a:t>
            </a:r>
            <a:endParaRPr lang="ja-JP" altLang="en-US" sz="1200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1730D8C9-42B5-4DB6-8E25-9E945ED6A515}"/>
              </a:ext>
            </a:extLst>
          </p:cNvPr>
          <p:cNvSpPr/>
          <p:nvPr/>
        </p:nvSpPr>
        <p:spPr>
          <a:xfrm>
            <a:off x="5573080" y="4121920"/>
            <a:ext cx="1226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/>
              <a:t>su110</a:t>
            </a:r>
            <a:r>
              <a:rPr lang="en-US" altLang="ja-JP" sz="1100"/>
              <a:t> </a:t>
            </a:r>
            <a:r>
              <a:rPr lang="ja-JP" altLang="en-US" sz="1050"/>
              <a:t>研究員選択</a:t>
            </a:r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9392E1D1-F7E3-47C1-B904-5C73603F7C99}"/>
              </a:ext>
            </a:extLst>
          </p:cNvPr>
          <p:cNvSpPr/>
          <p:nvPr/>
        </p:nvSpPr>
        <p:spPr>
          <a:xfrm>
            <a:off x="4170738" y="6402461"/>
            <a:ext cx="1226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Su120</a:t>
            </a:r>
            <a:r>
              <a:rPr lang="ja-JP" altLang="en-US" sz="1200"/>
              <a:t> 開発中</a:t>
            </a: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9431147C-512E-4D80-B86E-78700A194556}"/>
              </a:ext>
            </a:extLst>
          </p:cNvPr>
          <p:cNvSpPr/>
          <p:nvPr/>
        </p:nvSpPr>
        <p:spPr>
          <a:xfrm>
            <a:off x="4093881" y="2033409"/>
            <a:ext cx="1226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Su200</a:t>
            </a:r>
            <a:r>
              <a:rPr lang="ja-JP" altLang="en-US" sz="1200"/>
              <a:t> 強化</a:t>
            </a:r>
          </a:p>
        </p:txBody>
      </p:sp>
      <p:pic>
        <p:nvPicPr>
          <p:cNvPr id="237" name="図 236">
            <a:extLst>
              <a:ext uri="{FF2B5EF4-FFF2-40B4-BE49-F238E27FC236}">
                <a16:creationId xmlns:a16="http://schemas.microsoft.com/office/drawing/2014/main" id="{C435EA43-8671-493A-A077-44C7DB899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232" y="4833109"/>
            <a:ext cx="958267" cy="1627579"/>
          </a:xfrm>
          <a:prstGeom prst="rect">
            <a:avLst/>
          </a:prstGeom>
        </p:spPr>
      </p:pic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6B7618BA-C6E3-4933-A55E-4EA98A6EBD48}"/>
              </a:ext>
            </a:extLst>
          </p:cNvPr>
          <p:cNvSpPr/>
          <p:nvPr/>
        </p:nvSpPr>
        <p:spPr>
          <a:xfrm>
            <a:off x="5534592" y="6402461"/>
            <a:ext cx="1226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Su130</a:t>
            </a:r>
            <a:r>
              <a:rPr lang="ja-JP" altLang="en-US" sz="1200"/>
              <a:t> 開発完了</a:t>
            </a:r>
          </a:p>
        </p:txBody>
      </p: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568EB1D3-D24A-444E-A87D-10B20C31893D}"/>
              </a:ext>
            </a:extLst>
          </p:cNvPr>
          <p:cNvCxnSpPr>
            <a:cxnSpLocks/>
            <a:stCxn id="107" idx="3"/>
            <a:endCxn id="237" idx="1"/>
          </p:cNvCxnSpPr>
          <p:nvPr/>
        </p:nvCxnSpPr>
        <p:spPr>
          <a:xfrm>
            <a:off x="4885745" y="5628381"/>
            <a:ext cx="457487" cy="1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54F2C921-BB4D-41C2-926B-8B9FF2864BB7}"/>
              </a:ext>
            </a:extLst>
          </p:cNvPr>
          <p:cNvCxnSpPr>
            <a:cxnSpLocks/>
            <a:stCxn id="237" idx="3"/>
            <a:endCxn id="188" idx="1"/>
          </p:cNvCxnSpPr>
          <p:nvPr/>
        </p:nvCxnSpPr>
        <p:spPr>
          <a:xfrm flipH="1" flipV="1">
            <a:off x="3928743" y="1142467"/>
            <a:ext cx="2372756" cy="4504432"/>
          </a:xfrm>
          <a:prstGeom prst="bentConnector5">
            <a:avLst>
              <a:gd name="adj1" fmla="val -25938"/>
              <a:gd name="adj2" fmla="val 123009"/>
              <a:gd name="adj3" fmla="val 109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コネクタ: カギ線 247">
            <a:extLst>
              <a:ext uri="{FF2B5EF4-FFF2-40B4-BE49-F238E27FC236}">
                <a16:creationId xmlns:a16="http://schemas.microsoft.com/office/drawing/2014/main" id="{790182FD-BDE4-4D3B-A36E-ADEA7EAD7495}"/>
              </a:ext>
            </a:extLst>
          </p:cNvPr>
          <p:cNvCxnSpPr>
            <a:cxnSpLocks/>
            <a:stCxn id="159" idx="3"/>
            <a:endCxn id="188" idx="1"/>
          </p:cNvCxnSpPr>
          <p:nvPr/>
        </p:nvCxnSpPr>
        <p:spPr>
          <a:xfrm flipV="1">
            <a:off x="1362966" y="1142467"/>
            <a:ext cx="2565777" cy="1832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9CC8C0FF-6366-4D6A-9CBD-2D90E35A8611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4FD4E-94FC-4781-B3C4-AB4F1381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06" y="2563853"/>
            <a:ext cx="907310" cy="16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57894C6-44FE-47AB-9994-4A6A8E1D6A08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FD5B3D28-97A2-43EC-8C5D-A795F9C8EE8B}"/>
              </a:ext>
            </a:extLst>
          </p:cNvPr>
          <p:cNvSpPr txBox="1"/>
          <p:nvPr/>
        </p:nvSpPr>
        <p:spPr>
          <a:xfrm>
            <a:off x="415419" y="538799"/>
            <a:ext cx="3288080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1400" b="1" dirty="0"/>
              <a:t>支援兵器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</a:t>
            </a:r>
            <a:r>
              <a:rPr kumimoji="1" lang="ja-JP" altLang="en-US" sz="1100" dirty="0"/>
              <a:t>一覧確認・開発・強化を行う。</a:t>
            </a:r>
            <a:endParaRPr kumimoji="1" lang="en-US" altLang="ja-JP" sz="1100" dirty="0"/>
          </a:p>
          <a:p>
            <a:endParaRPr kumimoji="1" lang="en-US" altLang="ja-JP" sz="1400" dirty="0"/>
          </a:p>
          <a:p>
            <a:r>
              <a:rPr kumimoji="1" lang="ja-JP" altLang="en-US" sz="1200" dirty="0"/>
              <a:t>　各支援兵器ごとに、下記表示分けを行う</a:t>
            </a:r>
            <a:endParaRPr kumimoji="1" lang="en-US" altLang="ja-JP" sz="1200" dirty="0"/>
          </a:p>
          <a:p>
            <a:r>
              <a:rPr kumimoji="1" lang="ja-JP" altLang="en-US" sz="1200" dirty="0"/>
              <a:t>　開発済：強化画面</a:t>
            </a:r>
            <a:endParaRPr kumimoji="1" lang="en-US" altLang="ja-JP" sz="1200" dirty="0"/>
          </a:p>
          <a:p>
            <a:r>
              <a:rPr kumimoji="1" lang="ja-JP" altLang="en-US" sz="1200" dirty="0"/>
              <a:t>　開発前：開発</a:t>
            </a:r>
            <a:endParaRPr kumimoji="1" lang="en-US" altLang="ja-JP" sz="1200" dirty="0"/>
          </a:p>
          <a:p>
            <a:r>
              <a:rPr kumimoji="1" lang="ja-JP" altLang="en-US" sz="1400" dirty="0"/>
              <a:t>　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b="1" dirty="0"/>
              <a:t>　バッジ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　開発が終了した未確認の兵器の数を示唆</a:t>
            </a:r>
            <a:r>
              <a:rPr kumimoji="1" lang="ja-JP" altLang="en-US" sz="1400" b="1" dirty="0"/>
              <a:t>　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</a:t>
            </a:r>
            <a:r>
              <a:rPr kumimoji="1" lang="ja-JP" altLang="en-US" sz="1200" dirty="0"/>
              <a:t>装備</a:t>
            </a:r>
            <a:r>
              <a:rPr kumimoji="1" lang="en-US" altLang="ja-JP" sz="1200" dirty="0"/>
              <a:t>TOP</a:t>
            </a:r>
            <a:r>
              <a:rPr kumimoji="1" lang="ja-JP" altLang="en-US" sz="1200" dirty="0"/>
              <a:t>のバッジ有無で遷移先を変える</a:t>
            </a:r>
            <a:endParaRPr kumimoji="1" lang="en-US" altLang="ja-JP" sz="12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　・バッジあり</a:t>
            </a:r>
            <a:r>
              <a:rPr kumimoji="1" lang="ja-JP" altLang="en-US" sz="1200" dirty="0"/>
              <a:t>の場合</a:t>
            </a:r>
            <a:endParaRPr kumimoji="1" lang="en-US" altLang="ja-JP" sz="1200" dirty="0"/>
          </a:p>
          <a:p>
            <a:r>
              <a:rPr kumimoji="1" lang="ja-JP" altLang="en-US" sz="1100" dirty="0"/>
              <a:t>　　　開発が終了した兵器のページに遷移</a:t>
            </a:r>
            <a:endParaRPr kumimoji="1" lang="en-US" altLang="ja-JP" sz="1100" dirty="0"/>
          </a:p>
          <a:p>
            <a:r>
              <a:rPr kumimoji="1" lang="ja-JP" altLang="en-US" sz="1100" dirty="0"/>
              <a:t>　　　複数ある場合は</a:t>
            </a:r>
            <a:r>
              <a:rPr kumimoji="1" lang="en-US" altLang="ja-JP" sz="1100" dirty="0"/>
              <a:t>ID</a:t>
            </a:r>
            <a:r>
              <a:rPr kumimoji="1" lang="ja-JP" altLang="en-US" sz="1100" dirty="0"/>
              <a:t>降順</a:t>
            </a:r>
            <a:endParaRPr kumimoji="1" lang="en-US" altLang="ja-JP" sz="1100" b="1" dirty="0"/>
          </a:p>
          <a:p>
            <a:endParaRPr kumimoji="1" lang="en-US" altLang="ja-JP" sz="1100" b="1" dirty="0"/>
          </a:p>
          <a:p>
            <a:r>
              <a:rPr kumimoji="1" lang="ja-JP" altLang="en-US" sz="1400" dirty="0"/>
              <a:t>　・バッジなし</a:t>
            </a:r>
            <a:r>
              <a:rPr kumimoji="1" lang="ja-JP" altLang="en-US" sz="1200" dirty="0"/>
              <a:t>の場合</a:t>
            </a:r>
            <a:endParaRPr kumimoji="1" lang="en-US" altLang="ja-JP" sz="1200" dirty="0"/>
          </a:p>
          <a:p>
            <a:r>
              <a:rPr kumimoji="1" lang="ja-JP" altLang="en-US" sz="1400" b="1" dirty="0"/>
              <a:t>　 　</a:t>
            </a:r>
            <a:r>
              <a:rPr kumimoji="1" lang="en-US" altLang="ja-JP" sz="1100" dirty="0"/>
              <a:t>ID</a:t>
            </a:r>
            <a:r>
              <a:rPr kumimoji="1" lang="ja-JP" altLang="en-US" sz="1100" dirty="0"/>
              <a:t>降順で表示</a:t>
            </a:r>
            <a:r>
              <a:rPr kumimoji="1" lang="en-US" altLang="ja-JP" sz="1100" dirty="0"/>
              <a:t>(</a:t>
            </a:r>
            <a:r>
              <a:rPr kumimoji="1" lang="ja-JP" altLang="en-US" sz="1100" dirty="0"/>
              <a:t>最新の兵器が表示される</a:t>
            </a:r>
            <a:r>
              <a:rPr kumimoji="1" lang="en-US" altLang="ja-JP" sz="1100" dirty="0"/>
              <a:t>)</a:t>
            </a:r>
          </a:p>
          <a:p>
            <a:r>
              <a:rPr kumimoji="1" lang="ja-JP" altLang="en-US" sz="1100" dirty="0"/>
              <a:t>　　   各画面の内容は、開発</a:t>
            </a:r>
            <a:r>
              <a:rPr kumimoji="1" lang="en-US" altLang="ja-JP" sz="1100" dirty="0"/>
              <a:t>or</a:t>
            </a:r>
            <a:r>
              <a:rPr kumimoji="1" lang="ja-JP" altLang="en-US" sz="1100" dirty="0"/>
              <a:t>強化画面</a:t>
            </a:r>
            <a:r>
              <a:rPr kumimoji="1" lang="ja-JP" altLang="en-US" sz="1400" b="1" dirty="0"/>
              <a:t>　　</a:t>
            </a:r>
            <a:endParaRPr kumimoji="1" lang="en-US" altLang="ja-JP" sz="1400" b="1" dirty="0"/>
          </a:p>
          <a:p>
            <a:endParaRPr kumimoji="1" lang="en-US" altLang="ja-JP" sz="1400" b="1" dirty="0"/>
          </a:p>
        </p:txBody>
      </p: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78CA2499-5EBB-4128-81D7-77A7F7894AB3}"/>
              </a:ext>
            </a:extLst>
          </p:cNvPr>
          <p:cNvGrpSpPr/>
          <p:nvPr/>
        </p:nvGrpSpPr>
        <p:grpSpPr>
          <a:xfrm>
            <a:off x="4264340" y="1864981"/>
            <a:ext cx="1882936" cy="3203839"/>
            <a:chOff x="5573456" y="1092795"/>
            <a:chExt cx="2566626" cy="4572002"/>
          </a:xfrm>
        </p:grpSpPr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EFD554CA-036D-4405-8B07-5BCDCB548CCA}"/>
                </a:ext>
              </a:extLst>
            </p:cNvPr>
            <p:cNvSpPr/>
            <p:nvPr/>
          </p:nvSpPr>
          <p:spPr>
            <a:xfrm>
              <a:off x="5573456" y="1092797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r"/>
              <a:endParaRPr kumimoji="1" lang="en-US" altLang="ja-JP" sz="1100"/>
            </a:p>
            <a:p>
              <a:pPr algn="ctr"/>
              <a:endParaRPr kumimoji="1" lang="en-US" altLang="ja-JP" sz="11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1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部隊</a:t>
              </a:r>
            </a:p>
          </p:txBody>
        </p:sp>
        <p:grpSp>
          <p:nvGrpSpPr>
            <p:cNvPr id="272" name="グループ化 271">
              <a:extLst>
                <a:ext uri="{FF2B5EF4-FFF2-40B4-BE49-F238E27FC236}">
                  <a16:creationId xmlns:a16="http://schemas.microsoft.com/office/drawing/2014/main" id="{93944811-9C68-459B-8300-AE6C5A0E1B06}"/>
                </a:ext>
              </a:extLst>
            </p:cNvPr>
            <p:cNvGrpSpPr/>
            <p:nvPr/>
          </p:nvGrpSpPr>
          <p:grpSpPr>
            <a:xfrm>
              <a:off x="5573456" y="5236170"/>
              <a:ext cx="2566626" cy="428626"/>
              <a:chOff x="0" y="4143375"/>
              <a:chExt cx="2571750" cy="428625"/>
            </a:xfrm>
          </p:grpSpPr>
          <p:sp>
            <p:nvSpPr>
              <p:cNvPr id="294" name="四角形: 角を丸くする 2">
                <a:extLst>
                  <a:ext uri="{FF2B5EF4-FFF2-40B4-BE49-F238E27FC236}">
                    <a16:creationId xmlns:a16="http://schemas.microsoft.com/office/drawing/2014/main" id="{FA18438F-BBCD-479F-B121-F5EFD3F6AD44}"/>
                  </a:ext>
                </a:extLst>
              </p:cNvPr>
              <p:cNvSpPr/>
              <p:nvPr/>
            </p:nvSpPr>
            <p:spPr>
              <a:xfrm>
                <a:off x="0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ホーム</a:t>
                </a:r>
                <a:endParaRPr kumimoji="1" lang="en-US" altLang="ja-JP" sz="800"/>
              </a:p>
            </p:txBody>
          </p:sp>
          <p:sp>
            <p:nvSpPr>
              <p:cNvPr id="295" name="四角形: 角を丸くする 3">
                <a:extLst>
                  <a:ext uri="{FF2B5EF4-FFF2-40B4-BE49-F238E27FC236}">
                    <a16:creationId xmlns:a16="http://schemas.microsoft.com/office/drawing/2014/main" id="{5C15F87C-26DC-4538-B21F-B1BD5CB7981C}"/>
                  </a:ext>
                </a:extLst>
              </p:cNvPr>
              <p:cNvSpPr/>
              <p:nvPr/>
            </p:nvSpPr>
            <p:spPr>
              <a:xfrm>
                <a:off x="1714500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ガチャ</a:t>
                </a:r>
                <a:endParaRPr kumimoji="1" lang="en-US" altLang="ja-JP" sz="800"/>
              </a:p>
            </p:txBody>
          </p:sp>
          <p:sp>
            <p:nvSpPr>
              <p:cNvPr id="296" name="四角形: 角を丸くする 4">
                <a:extLst>
                  <a:ext uri="{FF2B5EF4-FFF2-40B4-BE49-F238E27FC236}">
                    <a16:creationId xmlns:a16="http://schemas.microsoft.com/office/drawing/2014/main" id="{6189CC3A-6C04-4C76-BAF1-799DF959EEE8}"/>
                  </a:ext>
                </a:extLst>
              </p:cNvPr>
              <p:cNvSpPr/>
              <p:nvPr/>
            </p:nvSpPr>
            <p:spPr>
              <a:xfrm>
                <a:off x="1285876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クエスト</a:t>
                </a:r>
                <a:endParaRPr kumimoji="1" lang="en-US" altLang="ja-JP" sz="800"/>
              </a:p>
            </p:txBody>
          </p:sp>
          <p:sp>
            <p:nvSpPr>
              <p:cNvPr id="297" name="四角形: 角を丸くする 5">
                <a:extLst>
                  <a:ext uri="{FF2B5EF4-FFF2-40B4-BE49-F238E27FC236}">
                    <a16:creationId xmlns:a16="http://schemas.microsoft.com/office/drawing/2014/main" id="{510A4760-B379-44B8-AC40-8B9BBB8A1A0A}"/>
                  </a:ext>
                </a:extLst>
              </p:cNvPr>
              <p:cNvSpPr/>
              <p:nvPr/>
            </p:nvSpPr>
            <p:spPr>
              <a:xfrm>
                <a:off x="857251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触れ合い</a:t>
                </a:r>
                <a:endParaRPr kumimoji="1" lang="en-US" altLang="ja-JP" sz="800"/>
              </a:p>
            </p:txBody>
          </p:sp>
          <p:sp>
            <p:nvSpPr>
              <p:cNvPr id="298" name="四角形: 角を丸くする 6">
                <a:extLst>
                  <a:ext uri="{FF2B5EF4-FFF2-40B4-BE49-F238E27FC236}">
                    <a16:creationId xmlns:a16="http://schemas.microsoft.com/office/drawing/2014/main" id="{FC092BCF-EDCE-4275-B2F7-C7434AF03694}"/>
                  </a:ext>
                </a:extLst>
              </p:cNvPr>
              <p:cNvSpPr/>
              <p:nvPr/>
            </p:nvSpPr>
            <p:spPr>
              <a:xfrm>
                <a:off x="2143125" y="4143375"/>
                <a:ext cx="428625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ショップ</a:t>
                </a:r>
                <a:endParaRPr kumimoji="1" lang="en-US" altLang="ja-JP" sz="800"/>
              </a:p>
            </p:txBody>
          </p:sp>
          <p:sp>
            <p:nvSpPr>
              <p:cNvPr id="299" name="四角形: 角を丸くする 7">
                <a:extLst>
                  <a:ext uri="{FF2B5EF4-FFF2-40B4-BE49-F238E27FC236}">
                    <a16:creationId xmlns:a16="http://schemas.microsoft.com/office/drawing/2014/main" id="{AA2590CC-A6A4-435D-AA8A-D5724A027DB0}"/>
                  </a:ext>
                </a:extLst>
              </p:cNvPr>
              <p:cNvSpPr/>
              <p:nvPr/>
            </p:nvSpPr>
            <p:spPr>
              <a:xfrm>
                <a:off x="428625" y="4143375"/>
                <a:ext cx="428626" cy="4286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部隊</a:t>
                </a:r>
                <a:endParaRPr kumimoji="1" lang="en-US" altLang="ja-JP" sz="800"/>
              </a:p>
            </p:txBody>
          </p:sp>
        </p:grp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2E180A31-DB62-419C-B33E-98224AADA776}"/>
                </a:ext>
              </a:extLst>
            </p:cNvPr>
            <p:cNvGrpSpPr/>
            <p:nvPr/>
          </p:nvGrpSpPr>
          <p:grpSpPr>
            <a:xfrm>
              <a:off x="5573456" y="1092795"/>
              <a:ext cx="2566621" cy="571500"/>
              <a:chOff x="0" y="0"/>
              <a:chExt cx="2637694" cy="599215"/>
            </a:xfrm>
          </p:grpSpPr>
          <p:sp>
            <p:nvSpPr>
              <p:cNvPr id="281" name="正方形/長方形 280">
                <a:extLst>
                  <a:ext uri="{FF2B5EF4-FFF2-40B4-BE49-F238E27FC236}">
                    <a16:creationId xmlns:a16="http://schemas.microsoft.com/office/drawing/2014/main" id="{3242329E-6B3C-4309-BB55-29FB96BB7792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800"/>
              </a:p>
            </p:txBody>
          </p:sp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09CF4A40-7E1E-4000-8E16-D2213563C8AC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●称号的なものの表示エリア</a:t>
                </a:r>
              </a:p>
            </p:txBody>
          </p:sp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8E74D636-5F28-4010-A022-9CC1B2378D59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900"/>
                  <a:t>プレイヤー名称</a:t>
                </a:r>
              </a:p>
            </p:txBody>
          </p:sp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E1217FE2-CB3A-4BBD-996B-FCEE0D79CD5B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800"/>
                  <a:t>GOLD</a:t>
                </a:r>
                <a:endParaRPr kumimoji="1" lang="ja-JP" altLang="en-US" sz="800"/>
              </a:p>
            </p:txBody>
          </p:sp>
          <p:sp>
            <p:nvSpPr>
              <p:cNvPr id="285" name="四角形: 角を丸くする 13">
                <a:extLst>
                  <a:ext uri="{FF2B5EF4-FFF2-40B4-BE49-F238E27FC236}">
                    <a16:creationId xmlns:a16="http://schemas.microsoft.com/office/drawing/2014/main" id="{0977D487-CB04-4296-B5FE-9B8E380B318C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7A610E21-5C41-4EBE-920F-E11F797217D4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800"/>
                  <a:t>課金石</a:t>
                </a:r>
              </a:p>
            </p:txBody>
          </p:sp>
          <p:sp>
            <p:nvSpPr>
              <p:cNvPr id="287" name="楕円 15">
                <a:extLst>
                  <a:ext uri="{FF2B5EF4-FFF2-40B4-BE49-F238E27FC236}">
                    <a16:creationId xmlns:a16="http://schemas.microsoft.com/office/drawing/2014/main" id="{A9EB2F29-A6C2-4D36-936E-C93EEF7780FD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1100"/>
                  <a:t>＋</a:t>
                </a:r>
              </a:p>
            </p:txBody>
          </p:sp>
          <p:sp>
            <p:nvSpPr>
              <p:cNvPr id="288" name="四角形: 角を丸くする 16">
                <a:extLst>
                  <a:ext uri="{FF2B5EF4-FFF2-40B4-BE49-F238E27FC236}">
                    <a16:creationId xmlns:a16="http://schemas.microsoft.com/office/drawing/2014/main" id="{8C941CD5-D9DB-4739-BB59-129927C38C7F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89" name="正方形/長方形 288">
                <a:extLst>
                  <a:ext uri="{FF2B5EF4-FFF2-40B4-BE49-F238E27FC236}">
                    <a16:creationId xmlns:a16="http://schemas.microsoft.com/office/drawing/2014/main" id="{60180AB3-00E4-4799-B37E-9B605C168750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700"/>
                  <a:t>スタミナ</a:t>
                </a:r>
              </a:p>
            </p:txBody>
          </p:sp>
          <p:sp>
            <p:nvSpPr>
              <p:cNvPr id="290" name="四角形: 角を丸くする 18">
                <a:extLst>
                  <a:ext uri="{FF2B5EF4-FFF2-40B4-BE49-F238E27FC236}">
                    <a16:creationId xmlns:a16="http://schemas.microsoft.com/office/drawing/2014/main" id="{E428D7B2-12C6-4F23-89A8-D6BC1EA72D2D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1" name="四角形: 角を丸くする 19">
                <a:extLst>
                  <a:ext uri="{FF2B5EF4-FFF2-40B4-BE49-F238E27FC236}">
                    <a16:creationId xmlns:a16="http://schemas.microsoft.com/office/drawing/2014/main" id="{3D0E090F-DDE0-4BFE-90D0-90345A5FB2C5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292" name="テキスト ボックス 2937">
                <a:extLst>
                  <a:ext uri="{FF2B5EF4-FFF2-40B4-BE49-F238E27FC236}">
                    <a16:creationId xmlns:a16="http://schemas.microsoft.com/office/drawing/2014/main" id="{65E7E076-D65E-47A2-AE57-9797DA1A5981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800/</a:t>
                </a:r>
                <a:r>
                  <a:rPr kumimoji="1" lang="en-US" altLang="ja-JP" sz="600"/>
                  <a:t>999</a:t>
                </a:r>
                <a:endParaRPr kumimoji="1" lang="ja-JP" altLang="en-US" sz="1100"/>
              </a:p>
            </p:txBody>
          </p:sp>
          <p:sp>
            <p:nvSpPr>
              <p:cNvPr id="293" name="テキスト ボックス 2941">
                <a:extLst>
                  <a:ext uri="{FF2B5EF4-FFF2-40B4-BE49-F238E27FC236}">
                    <a16:creationId xmlns:a16="http://schemas.microsoft.com/office/drawing/2014/main" id="{3134C277-DFEE-4BF6-99B8-7731ED6F93BC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8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11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4" name="四角形: 角を丸くする 58">
              <a:extLst>
                <a:ext uri="{FF2B5EF4-FFF2-40B4-BE49-F238E27FC236}">
                  <a16:creationId xmlns:a16="http://schemas.microsoft.com/office/drawing/2014/main" id="{664E1F21-9BC9-47F4-98A1-EC285DF14518}"/>
                </a:ext>
              </a:extLst>
            </p:cNvPr>
            <p:cNvSpPr/>
            <p:nvPr/>
          </p:nvSpPr>
          <p:spPr>
            <a:xfrm>
              <a:off x="7397986" y="1697140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もどる</a:t>
              </a:r>
              <a:endParaRPr kumimoji="1" lang="en-US" altLang="ja-JP" sz="1200"/>
            </a:p>
          </p:txBody>
        </p:sp>
        <p:sp>
          <p:nvSpPr>
            <p:cNvPr id="275" name="四角形: 角を丸くする 54">
              <a:extLst>
                <a:ext uri="{FF2B5EF4-FFF2-40B4-BE49-F238E27FC236}">
                  <a16:creationId xmlns:a16="http://schemas.microsoft.com/office/drawing/2014/main" id="{C9E1983B-E1CE-418B-A5B6-D2BD7B9492B9}"/>
                </a:ext>
              </a:extLst>
            </p:cNvPr>
            <p:cNvSpPr/>
            <p:nvPr/>
          </p:nvSpPr>
          <p:spPr>
            <a:xfrm>
              <a:off x="6856767" y="2572712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部隊編成</a:t>
              </a:r>
              <a:endParaRPr kumimoji="1" lang="en-US" altLang="ja-JP" sz="1200"/>
            </a:p>
          </p:txBody>
        </p:sp>
        <p:sp>
          <p:nvSpPr>
            <p:cNvPr id="276" name="四角形: 角を丸くする 54">
              <a:extLst>
                <a:ext uri="{FF2B5EF4-FFF2-40B4-BE49-F238E27FC236}">
                  <a16:creationId xmlns:a16="http://schemas.microsoft.com/office/drawing/2014/main" id="{494E3D62-474B-4BF2-B58F-5C622DC794F6}"/>
                </a:ext>
              </a:extLst>
            </p:cNvPr>
            <p:cNvSpPr/>
            <p:nvPr/>
          </p:nvSpPr>
          <p:spPr>
            <a:xfrm>
              <a:off x="6900488" y="3107547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/>
                <a:t>TR</a:t>
              </a:r>
              <a:r>
                <a:rPr kumimoji="1" lang="ja-JP" altLang="en-US" sz="1200"/>
                <a:t>カード</a:t>
              </a:r>
              <a:endParaRPr kumimoji="1" lang="en-US" altLang="ja-JP" sz="1200"/>
            </a:p>
          </p:txBody>
        </p:sp>
        <p:sp>
          <p:nvSpPr>
            <p:cNvPr id="277" name="四角形: 角を丸くする 54">
              <a:extLst>
                <a:ext uri="{FF2B5EF4-FFF2-40B4-BE49-F238E27FC236}">
                  <a16:creationId xmlns:a16="http://schemas.microsoft.com/office/drawing/2014/main" id="{F75172D8-2A8F-474F-9FEF-41A337F04C72}"/>
                </a:ext>
              </a:extLst>
            </p:cNvPr>
            <p:cNvSpPr/>
            <p:nvPr/>
          </p:nvSpPr>
          <p:spPr>
            <a:xfrm>
              <a:off x="6900488" y="3627453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装備</a:t>
              </a:r>
              <a:endParaRPr kumimoji="1" lang="en-US" altLang="ja-JP" sz="1200"/>
            </a:p>
          </p:txBody>
        </p:sp>
        <p:pic>
          <p:nvPicPr>
            <p:cNvPr id="278" name="図 277">
              <a:extLst>
                <a:ext uri="{FF2B5EF4-FFF2-40B4-BE49-F238E27FC236}">
                  <a16:creationId xmlns:a16="http://schemas.microsoft.com/office/drawing/2014/main" id="{DBAD2351-0445-469C-AB03-595B31E2B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4" b="4167"/>
            <a:stretch/>
          </p:blipFill>
          <p:spPr>
            <a:xfrm>
              <a:off x="5580294" y="1954459"/>
              <a:ext cx="1429886" cy="3286125"/>
            </a:xfrm>
            <a:prstGeom prst="rect">
              <a:avLst/>
            </a:prstGeom>
          </p:spPr>
        </p:pic>
        <p:sp>
          <p:nvSpPr>
            <p:cNvPr id="279" name="四角形: 角を丸くする 54">
              <a:extLst>
                <a:ext uri="{FF2B5EF4-FFF2-40B4-BE49-F238E27FC236}">
                  <a16:creationId xmlns:a16="http://schemas.microsoft.com/office/drawing/2014/main" id="{223232C0-A035-44A0-B6AC-6581B5031337}"/>
                </a:ext>
              </a:extLst>
            </p:cNvPr>
            <p:cNvSpPr/>
            <p:nvPr/>
          </p:nvSpPr>
          <p:spPr>
            <a:xfrm>
              <a:off x="6949503" y="4146929"/>
              <a:ext cx="1144529" cy="2575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/>
                <a:t>支援兵器</a:t>
              </a:r>
              <a:endParaRPr kumimoji="1" lang="en-US" altLang="ja-JP" sz="1200"/>
            </a:p>
          </p:txBody>
        </p:sp>
        <p:sp>
          <p:nvSpPr>
            <p:cNvPr id="280" name="円/楕円 1">
              <a:extLst>
                <a:ext uri="{FF2B5EF4-FFF2-40B4-BE49-F238E27FC236}">
                  <a16:creationId xmlns:a16="http://schemas.microsoft.com/office/drawing/2014/main" id="{AE80DC04-2592-47A4-A7B8-AB0A611BC61B}"/>
                </a:ext>
              </a:extLst>
            </p:cNvPr>
            <p:cNvSpPr/>
            <p:nvPr/>
          </p:nvSpPr>
          <p:spPr>
            <a:xfrm>
              <a:off x="7929236" y="4056887"/>
              <a:ext cx="187820" cy="1800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１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07F88EF-0410-43C0-9F0E-373C935D710C}"/>
              </a:ext>
            </a:extLst>
          </p:cNvPr>
          <p:cNvGrpSpPr/>
          <p:nvPr/>
        </p:nvGrpSpPr>
        <p:grpSpPr>
          <a:xfrm>
            <a:off x="6713173" y="370772"/>
            <a:ext cx="1641747" cy="2924493"/>
            <a:chOff x="6498489" y="108237"/>
            <a:chExt cx="2566623" cy="4572002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5E1470D2-B436-4806-992E-E8EA6B0BE23E}"/>
                </a:ext>
              </a:extLst>
            </p:cNvPr>
            <p:cNvSpPr/>
            <p:nvPr/>
          </p:nvSpPr>
          <p:spPr>
            <a:xfrm>
              <a:off x="6498489" y="108239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900"/>
            </a:p>
            <a:p>
              <a:pPr algn="r"/>
              <a:endParaRPr kumimoji="1" lang="en-US" altLang="ja-JP" sz="900"/>
            </a:p>
            <a:p>
              <a:pPr algn="r"/>
              <a:endParaRPr kumimoji="1" lang="en-US" altLang="ja-JP" sz="900"/>
            </a:p>
            <a:p>
              <a:pPr algn="ctr"/>
              <a:endParaRPr kumimoji="1" lang="en-US" altLang="ja-JP" sz="9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9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支援兵器</a:t>
              </a:r>
              <a:endParaRPr kumimoji="1" lang="en-US" altLang="ja-JP" sz="9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A50BA867-784D-43EA-9B2E-03C201D14115}"/>
                </a:ext>
              </a:extLst>
            </p:cNvPr>
            <p:cNvGrpSpPr/>
            <p:nvPr/>
          </p:nvGrpSpPr>
          <p:grpSpPr>
            <a:xfrm>
              <a:off x="6498489" y="108237"/>
              <a:ext cx="2566621" cy="571500"/>
              <a:chOff x="0" y="0"/>
              <a:chExt cx="2637694" cy="599215"/>
            </a:xfrm>
          </p:grpSpPr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60037743-ED1A-42DC-8B8F-9FB7F952DC67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900"/>
                  <a:t>RANK</a:t>
                </a:r>
              </a:p>
              <a:p>
                <a:pPr algn="ctr"/>
                <a:r>
                  <a:rPr kumimoji="1" lang="en-US" altLang="ja-JP" sz="1200"/>
                  <a:t>999</a:t>
                </a:r>
                <a:endParaRPr kumimoji="1" lang="ja-JP" altLang="en-US" sz="1200"/>
              </a:p>
            </p:txBody>
          </p:sp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3E09940B-5AE7-4907-ADB7-1AFF8B70A7CE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400"/>
                  <a:t>●称号的なものの表示エリア</a:t>
                </a: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6F52E279-20EF-4AA3-B703-1FF7E178E49F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600"/>
                  <a:t>プレイヤー名称</a:t>
                </a:r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EB181F83-E354-4BE0-976B-1C321FC98A5F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500"/>
                  <a:t>GOLD</a:t>
                </a:r>
                <a:endParaRPr kumimoji="1" lang="ja-JP" altLang="en-US" sz="500"/>
              </a:p>
            </p:txBody>
          </p:sp>
          <p:sp>
            <p:nvSpPr>
              <p:cNvPr id="233" name="四角形: 角を丸くする 13">
                <a:extLst>
                  <a:ext uri="{FF2B5EF4-FFF2-40B4-BE49-F238E27FC236}">
                    <a16:creationId xmlns:a16="http://schemas.microsoft.com/office/drawing/2014/main" id="{D7CF265A-FCF4-45D3-A2FB-061A6780ED6F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8CD72304-6742-44CC-813C-C53055A18EDB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500"/>
                  <a:t>課金石</a:t>
                </a:r>
              </a:p>
            </p:txBody>
          </p:sp>
          <p:sp>
            <p:nvSpPr>
              <p:cNvPr id="235" name="楕円 15">
                <a:extLst>
                  <a:ext uri="{FF2B5EF4-FFF2-40B4-BE49-F238E27FC236}">
                    <a16:creationId xmlns:a16="http://schemas.microsoft.com/office/drawing/2014/main" id="{681D2AD4-5488-45A2-9A7D-00C4973C0EAE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900"/>
                  <a:t>＋</a:t>
                </a:r>
              </a:p>
            </p:txBody>
          </p:sp>
          <p:sp>
            <p:nvSpPr>
              <p:cNvPr id="236" name="四角形: 角を丸くする 16">
                <a:extLst>
                  <a:ext uri="{FF2B5EF4-FFF2-40B4-BE49-F238E27FC236}">
                    <a16:creationId xmlns:a16="http://schemas.microsoft.com/office/drawing/2014/main" id="{97B2566B-BCBB-45CF-8475-759A4700A947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37" name="正方形/長方形 236">
                <a:extLst>
                  <a:ext uri="{FF2B5EF4-FFF2-40B4-BE49-F238E27FC236}">
                    <a16:creationId xmlns:a16="http://schemas.microsoft.com/office/drawing/2014/main" id="{16299E39-4536-4783-9F0F-89D6E28EA949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400"/>
                  <a:t>スタミナ</a:t>
                </a:r>
              </a:p>
            </p:txBody>
          </p:sp>
          <p:sp>
            <p:nvSpPr>
              <p:cNvPr id="238" name="四角形: 角を丸くする 18">
                <a:extLst>
                  <a:ext uri="{FF2B5EF4-FFF2-40B4-BE49-F238E27FC236}">
                    <a16:creationId xmlns:a16="http://schemas.microsoft.com/office/drawing/2014/main" id="{30DB892D-349F-422E-B716-3E6F27EFA72E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39" name="四角形: 角を丸くする 19">
                <a:extLst>
                  <a:ext uri="{FF2B5EF4-FFF2-40B4-BE49-F238E27FC236}">
                    <a16:creationId xmlns:a16="http://schemas.microsoft.com/office/drawing/2014/main" id="{EB2C65C9-1541-41E5-856D-C1231F4CDA13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40" name="テキスト ボックス 2937">
                <a:extLst>
                  <a:ext uri="{FF2B5EF4-FFF2-40B4-BE49-F238E27FC236}">
                    <a16:creationId xmlns:a16="http://schemas.microsoft.com/office/drawing/2014/main" id="{4878D790-750C-4755-9097-E3D3B3BC6DBB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500"/>
                  <a:t>800/</a:t>
                </a:r>
                <a:r>
                  <a:rPr kumimoji="1" lang="en-US" altLang="ja-JP" sz="300"/>
                  <a:t>999</a:t>
                </a:r>
                <a:endParaRPr kumimoji="1" lang="ja-JP" altLang="en-US" sz="900"/>
              </a:p>
            </p:txBody>
          </p:sp>
          <p:sp>
            <p:nvSpPr>
              <p:cNvPr id="241" name="テキスト ボックス 2941">
                <a:extLst>
                  <a:ext uri="{FF2B5EF4-FFF2-40B4-BE49-F238E27FC236}">
                    <a16:creationId xmlns:a16="http://schemas.microsoft.com/office/drawing/2014/main" id="{9A8FC34B-9E3B-40E9-BB3D-1876C5D8418C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5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5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9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2" name="四角形: 角を丸くする 58">
              <a:extLst>
                <a:ext uri="{FF2B5EF4-FFF2-40B4-BE49-F238E27FC236}">
                  <a16:creationId xmlns:a16="http://schemas.microsoft.com/office/drawing/2014/main" id="{02742F87-5866-43B6-A4CA-C271068BCEA9}"/>
                </a:ext>
              </a:extLst>
            </p:cNvPr>
            <p:cNvSpPr/>
            <p:nvPr/>
          </p:nvSpPr>
          <p:spPr>
            <a:xfrm>
              <a:off x="8323019" y="712582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/>
                <a:t>もどる</a:t>
              </a:r>
              <a:endParaRPr kumimoji="1" lang="en-US" altLang="ja-JP" sz="1000"/>
            </a:p>
          </p:txBody>
        </p:sp>
        <p:pic>
          <p:nvPicPr>
            <p:cNvPr id="243" name="グラフィックス 242" descr="新しい車いす">
              <a:extLst>
                <a:ext uri="{FF2B5EF4-FFF2-40B4-BE49-F238E27FC236}">
                  <a16:creationId xmlns:a16="http://schemas.microsoft.com/office/drawing/2014/main" id="{9B3A02D3-AFE5-4451-A45E-F28C2159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2060" y="981258"/>
              <a:ext cx="1376738" cy="1376738"/>
            </a:xfrm>
            <a:prstGeom prst="rect">
              <a:avLst/>
            </a:prstGeom>
          </p:spPr>
        </p:pic>
        <p:sp>
          <p:nvSpPr>
            <p:cNvPr id="244" name="二等辺三角形 243">
              <a:extLst>
                <a:ext uri="{FF2B5EF4-FFF2-40B4-BE49-F238E27FC236}">
                  <a16:creationId xmlns:a16="http://schemas.microsoft.com/office/drawing/2014/main" id="{3A5BEA9E-FD46-4E54-8331-6792D6B61FF2}"/>
                </a:ext>
              </a:extLst>
            </p:cNvPr>
            <p:cNvSpPr/>
            <p:nvPr/>
          </p:nvSpPr>
          <p:spPr>
            <a:xfrm rot="5400000">
              <a:off x="8774850" y="1763145"/>
              <a:ext cx="333129" cy="19917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5" name="二等辺三角形 244">
              <a:extLst>
                <a:ext uri="{FF2B5EF4-FFF2-40B4-BE49-F238E27FC236}">
                  <a16:creationId xmlns:a16="http://schemas.microsoft.com/office/drawing/2014/main" id="{13679D8D-D2D8-4DAB-A685-D554AD542821}"/>
                </a:ext>
              </a:extLst>
            </p:cNvPr>
            <p:cNvSpPr/>
            <p:nvPr/>
          </p:nvSpPr>
          <p:spPr>
            <a:xfrm rot="16200000">
              <a:off x="6529749" y="1731830"/>
              <a:ext cx="333129" cy="19917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6" name="四角形: 角を丸くする 792">
              <a:extLst>
                <a:ext uri="{FF2B5EF4-FFF2-40B4-BE49-F238E27FC236}">
                  <a16:creationId xmlns:a16="http://schemas.microsoft.com/office/drawing/2014/main" id="{CA3C625D-2972-4C16-8A89-BC3FCD282AA1}"/>
                </a:ext>
              </a:extLst>
            </p:cNvPr>
            <p:cNvSpPr/>
            <p:nvPr/>
          </p:nvSpPr>
          <p:spPr>
            <a:xfrm>
              <a:off x="6585557" y="2519056"/>
              <a:ext cx="2369227" cy="890897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800"/>
            </a:p>
            <a:p>
              <a:pPr algn="ctr"/>
              <a:r>
                <a:rPr kumimoji="1" lang="ja-JP" altLang="en-US" sz="800"/>
                <a:t>ああああ支援兵器名ああああ</a:t>
              </a:r>
              <a:endParaRPr kumimoji="1" lang="en-US" altLang="ja-JP" sz="800"/>
            </a:p>
            <a:p>
              <a:pPr algn="ctr"/>
              <a:r>
                <a:rPr kumimoji="1" lang="en-US" altLang="ja-JP" sz="800"/>
                <a:t>Lv.999</a:t>
              </a:r>
            </a:p>
            <a:p>
              <a:pPr algn="ctr"/>
              <a:r>
                <a:rPr kumimoji="1" lang="en-US" altLang="ja-JP" sz="800"/>
                <a:t>POWER</a:t>
              </a:r>
              <a:r>
                <a:rPr kumimoji="1" lang="ja-JP" altLang="en-US" sz="800"/>
                <a:t> </a:t>
              </a:r>
              <a:r>
                <a:rPr kumimoji="1" lang="en-US" altLang="ja-JP" sz="800"/>
                <a:t>999,999 </a:t>
              </a:r>
              <a:r>
                <a:rPr kumimoji="1" lang="ja-JP" altLang="en-US" sz="800"/>
                <a:t>攻撃頻度</a:t>
              </a:r>
              <a:r>
                <a:rPr kumimoji="1" lang="en-US" altLang="ja-JP" sz="800"/>
                <a:t> 99:99</a:t>
              </a:r>
            </a:p>
            <a:p>
              <a:pPr algn="ctr"/>
              <a:r>
                <a:rPr kumimoji="1" lang="ja-JP" altLang="en-US" sz="500"/>
                <a:t>効果：説明文４５６７８９０１２３４５６</a:t>
              </a:r>
              <a:endParaRPr kumimoji="1" lang="en-US" altLang="ja-JP" sz="500"/>
            </a:p>
            <a:p>
              <a:pPr algn="ctr"/>
              <a:r>
                <a:rPr kumimoji="1" lang="ja-JP" altLang="en-US" sz="500"/>
                <a:t>　　　    説明文４５６７８９０１２３４５６</a:t>
              </a:r>
              <a:endParaRPr kumimoji="1" lang="en-US" altLang="ja-JP" sz="500"/>
            </a:p>
            <a:p>
              <a:pPr algn="ctr"/>
              <a:endParaRPr kumimoji="1" lang="en-US" altLang="ja-JP" sz="500"/>
            </a:p>
          </p:txBody>
        </p:sp>
        <p:sp>
          <p:nvSpPr>
            <p:cNvPr id="301" name="四角形: 角を丸くする 792">
              <a:extLst>
                <a:ext uri="{FF2B5EF4-FFF2-40B4-BE49-F238E27FC236}">
                  <a16:creationId xmlns:a16="http://schemas.microsoft.com/office/drawing/2014/main" id="{102CF6D0-998E-4460-AB89-302FE35A9BDB}"/>
                </a:ext>
              </a:extLst>
            </p:cNvPr>
            <p:cNvSpPr/>
            <p:nvPr/>
          </p:nvSpPr>
          <p:spPr>
            <a:xfrm>
              <a:off x="6547135" y="3459838"/>
              <a:ext cx="2475784" cy="1018314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強化時間 </a:t>
              </a:r>
              <a:r>
                <a:rPr kumimoji="1" lang="en-US" altLang="ja-JP" sz="900"/>
                <a:t>99:99</a:t>
              </a:r>
            </a:p>
            <a:p>
              <a:pPr algn="ctr"/>
              <a:endParaRPr kumimoji="1" lang="en-US" altLang="ja-JP" sz="200"/>
            </a:p>
            <a:p>
              <a:pPr algn="ctr"/>
              <a:endParaRPr kumimoji="1" lang="en-US" altLang="ja-JP" sz="1000"/>
            </a:p>
            <a:p>
              <a:pPr algn="ctr"/>
              <a:endParaRPr kumimoji="1" lang="en-US" altLang="ja-JP" sz="400"/>
            </a:p>
            <a:p>
              <a:pPr algn="ctr"/>
              <a:endParaRPr kumimoji="1" lang="en-US" altLang="ja-JP" sz="400"/>
            </a:p>
            <a:p>
              <a:pPr algn="ctr"/>
              <a:endParaRPr kumimoji="1" lang="en-US" altLang="ja-JP" sz="400"/>
            </a:p>
            <a:p>
              <a:pPr algn="ctr"/>
              <a:endParaRPr kumimoji="1" lang="en-US" altLang="ja-JP" sz="400"/>
            </a:p>
            <a:p>
              <a:pPr algn="ctr"/>
              <a:r>
                <a:rPr kumimoji="1" lang="en-US" altLang="ja-JP" sz="400"/>
                <a:t>GOLD  </a:t>
              </a:r>
              <a:r>
                <a:rPr kumimoji="1" lang="en-US" altLang="ja-JP" sz="400">
                  <a:solidFill>
                    <a:schemeClr val="bg1"/>
                  </a:solidFill>
                </a:rPr>
                <a:t>999,999,999</a:t>
              </a:r>
              <a:r>
                <a:rPr kumimoji="1" lang="en-US" altLang="ja-JP" sz="400"/>
                <a:t> / </a:t>
              </a:r>
              <a:r>
                <a:rPr kumimoji="1" lang="en-US" altLang="ja-JP" sz="400">
                  <a:solidFill>
                    <a:srgbClr val="FF0000"/>
                  </a:solidFill>
                </a:rPr>
                <a:t>666,666,666</a:t>
              </a:r>
              <a:r>
                <a:rPr kumimoji="1" lang="ja-JP" altLang="en-US" sz="400"/>
                <a:t>　　　　　　　　</a:t>
              </a:r>
              <a:endParaRPr kumimoji="1" lang="en-US" altLang="ja-JP" sz="400"/>
            </a:p>
          </p:txBody>
        </p:sp>
        <p:grpSp>
          <p:nvGrpSpPr>
            <p:cNvPr id="302" name="グループ化 301">
              <a:extLst>
                <a:ext uri="{FF2B5EF4-FFF2-40B4-BE49-F238E27FC236}">
                  <a16:creationId xmlns:a16="http://schemas.microsoft.com/office/drawing/2014/main" id="{6CF17D81-646D-45EF-8139-F6AF3A6E99B5}"/>
                </a:ext>
              </a:extLst>
            </p:cNvPr>
            <p:cNvGrpSpPr/>
            <p:nvPr/>
          </p:nvGrpSpPr>
          <p:grpSpPr>
            <a:xfrm>
              <a:off x="6634815" y="3722990"/>
              <a:ext cx="2300425" cy="458960"/>
              <a:chOff x="45763" y="1857402"/>
              <a:chExt cx="2286000" cy="457204"/>
            </a:xfrm>
          </p:grpSpPr>
          <p:sp>
            <p:nvSpPr>
              <p:cNvPr id="303" name="四角形: 角を丸くする 835">
                <a:extLst>
                  <a:ext uri="{FF2B5EF4-FFF2-40B4-BE49-F238E27FC236}">
                    <a16:creationId xmlns:a16="http://schemas.microsoft.com/office/drawing/2014/main" id="{888DEB8D-8ACE-4075-AEBE-52F3D16AD2AB}"/>
                  </a:ext>
                </a:extLst>
              </p:cNvPr>
              <p:cNvSpPr/>
              <p:nvPr/>
            </p:nvSpPr>
            <p:spPr>
              <a:xfrm>
                <a:off x="45763" y="1857402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000"/>
              </a:p>
            </p:txBody>
          </p:sp>
          <p:sp>
            <p:nvSpPr>
              <p:cNvPr id="304" name="四角形: 角を丸くする 836">
                <a:extLst>
                  <a:ext uri="{FF2B5EF4-FFF2-40B4-BE49-F238E27FC236}">
                    <a16:creationId xmlns:a16="http://schemas.microsoft.com/office/drawing/2014/main" id="{77A19EB2-9D7F-4C11-8894-8169CDDEE838}"/>
                  </a:ext>
                </a:extLst>
              </p:cNvPr>
              <p:cNvSpPr/>
              <p:nvPr/>
            </p:nvSpPr>
            <p:spPr>
              <a:xfrm>
                <a:off x="5029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000"/>
              </a:p>
            </p:txBody>
          </p:sp>
          <p:sp>
            <p:nvSpPr>
              <p:cNvPr id="305" name="四角形: 角を丸くする 837">
                <a:extLst>
                  <a:ext uri="{FF2B5EF4-FFF2-40B4-BE49-F238E27FC236}">
                    <a16:creationId xmlns:a16="http://schemas.microsoft.com/office/drawing/2014/main" id="{5EF8FDEA-332A-49C8-97C5-5553E84ED03E}"/>
                  </a:ext>
                </a:extLst>
              </p:cNvPr>
              <p:cNvSpPr/>
              <p:nvPr/>
            </p:nvSpPr>
            <p:spPr>
              <a:xfrm>
                <a:off x="9601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000"/>
              </a:p>
            </p:txBody>
          </p:sp>
          <p:sp>
            <p:nvSpPr>
              <p:cNvPr id="306" name="四角形: 角を丸くする 838">
                <a:extLst>
                  <a:ext uri="{FF2B5EF4-FFF2-40B4-BE49-F238E27FC236}">
                    <a16:creationId xmlns:a16="http://schemas.microsoft.com/office/drawing/2014/main" id="{511BA55F-E823-41FF-AFE7-31E2F206B871}"/>
                  </a:ext>
                </a:extLst>
              </p:cNvPr>
              <p:cNvSpPr/>
              <p:nvPr/>
            </p:nvSpPr>
            <p:spPr>
              <a:xfrm>
                <a:off x="14173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000"/>
              </a:p>
            </p:txBody>
          </p:sp>
          <p:sp>
            <p:nvSpPr>
              <p:cNvPr id="307" name="四角形: 角を丸くする 839">
                <a:extLst>
                  <a:ext uri="{FF2B5EF4-FFF2-40B4-BE49-F238E27FC236}">
                    <a16:creationId xmlns:a16="http://schemas.microsoft.com/office/drawing/2014/main" id="{F7FB4488-B01B-4CAB-9B79-F1E8B9D16A90}"/>
                  </a:ext>
                </a:extLst>
              </p:cNvPr>
              <p:cNvSpPr/>
              <p:nvPr/>
            </p:nvSpPr>
            <p:spPr>
              <a:xfrm>
                <a:off x="18745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1000"/>
              </a:p>
            </p:txBody>
          </p:sp>
        </p:grp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8CBFECCB-E6BD-4EFB-9540-FEE4CDAC6CC2}"/>
                </a:ext>
              </a:extLst>
            </p:cNvPr>
            <p:cNvSpPr txBox="1"/>
            <p:nvPr/>
          </p:nvSpPr>
          <p:spPr>
            <a:xfrm>
              <a:off x="6610214" y="3887151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x200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09" name="テキスト ボックス 308">
              <a:extLst>
                <a:ext uri="{FF2B5EF4-FFF2-40B4-BE49-F238E27FC236}">
                  <a16:creationId xmlns:a16="http://schemas.microsoft.com/office/drawing/2014/main" id="{D7810461-42CD-4AE8-A4DB-3BD0F1FBA940}"/>
                </a:ext>
              </a:extLst>
            </p:cNvPr>
            <p:cNvSpPr txBox="1"/>
            <p:nvPr/>
          </p:nvSpPr>
          <p:spPr>
            <a:xfrm>
              <a:off x="7079508" y="3887151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x500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10" name="テキスト ボックス 309">
              <a:extLst>
                <a:ext uri="{FF2B5EF4-FFF2-40B4-BE49-F238E27FC236}">
                  <a16:creationId xmlns:a16="http://schemas.microsoft.com/office/drawing/2014/main" id="{4473BF64-E2A8-4F95-A698-A6E493B74E20}"/>
                </a:ext>
              </a:extLst>
            </p:cNvPr>
            <p:cNvSpPr txBox="1"/>
            <p:nvPr/>
          </p:nvSpPr>
          <p:spPr>
            <a:xfrm>
              <a:off x="7524199" y="3887151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x100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11" name="テキスト ボックス 310">
              <a:extLst>
                <a:ext uri="{FF2B5EF4-FFF2-40B4-BE49-F238E27FC236}">
                  <a16:creationId xmlns:a16="http://schemas.microsoft.com/office/drawing/2014/main" id="{DC4AB307-B130-4188-A1B7-4894BD5A9E50}"/>
                </a:ext>
              </a:extLst>
            </p:cNvPr>
            <p:cNvSpPr txBox="1"/>
            <p:nvPr/>
          </p:nvSpPr>
          <p:spPr>
            <a:xfrm>
              <a:off x="7975173" y="3882329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x999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12" name="テキスト ボックス 311">
              <a:extLst>
                <a:ext uri="{FF2B5EF4-FFF2-40B4-BE49-F238E27FC236}">
                  <a16:creationId xmlns:a16="http://schemas.microsoft.com/office/drawing/2014/main" id="{4C82D0EE-A5CF-4F91-B8B0-7018C68319D6}"/>
                </a:ext>
              </a:extLst>
            </p:cNvPr>
            <p:cNvSpPr txBox="1"/>
            <p:nvPr/>
          </p:nvSpPr>
          <p:spPr>
            <a:xfrm>
              <a:off x="8450550" y="3881212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x999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13" name="四角形: 角を丸くする 792">
              <a:extLst>
                <a:ext uri="{FF2B5EF4-FFF2-40B4-BE49-F238E27FC236}">
                  <a16:creationId xmlns:a16="http://schemas.microsoft.com/office/drawing/2014/main" id="{E5B329BA-3122-4649-9BF6-D6DFAB47F2BB}"/>
                </a:ext>
              </a:extLst>
            </p:cNvPr>
            <p:cNvSpPr/>
            <p:nvPr/>
          </p:nvSpPr>
          <p:spPr>
            <a:xfrm>
              <a:off x="8335244" y="4309680"/>
              <a:ext cx="435965" cy="174385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400"/>
                <a:t>強化</a:t>
              </a:r>
              <a:endParaRPr kumimoji="1" lang="en-US" altLang="ja-JP" sz="400"/>
            </a:p>
          </p:txBody>
        </p:sp>
        <p:sp>
          <p:nvSpPr>
            <p:cNvPr id="314" name="テキスト ボックス 313">
              <a:extLst>
                <a:ext uri="{FF2B5EF4-FFF2-40B4-BE49-F238E27FC236}">
                  <a16:creationId xmlns:a16="http://schemas.microsoft.com/office/drawing/2014/main" id="{C65E2AE4-A0FC-495B-BA1E-B9023F050FDB}"/>
                </a:ext>
              </a:extLst>
            </p:cNvPr>
            <p:cNvSpPr txBox="1"/>
            <p:nvPr/>
          </p:nvSpPr>
          <p:spPr>
            <a:xfrm>
              <a:off x="6624167" y="4123527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x999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15" name="テキスト ボックス 314">
              <a:extLst>
                <a:ext uri="{FF2B5EF4-FFF2-40B4-BE49-F238E27FC236}">
                  <a16:creationId xmlns:a16="http://schemas.microsoft.com/office/drawing/2014/main" id="{A3769AC3-2DF3-4A14-B86D-C9DD3F03F004}"/>
                </a:ext>
              </a:extLst>
            </p:cNvPr>
            <p:cNvSpPr txBox="1"/>
            <p:nvPr/>
          </p:nvSpPr>
          <p:spPr>
            <a:xfrm>
              <a:off x="7093460" y="4123526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x999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16" name="テキスト ボックス 315">
              <a:extLst>
                <a:ext uri="{FF2B5EF4-FFF2-40B4-BE49-F238E27FC236}">
                  <a16:creationId xmlns:a16="http://schemas.microsoft.com/office/drawing/2014/main" id="{EEA17BE2-2ED0-472A-AC2E-108A340D1021}"/>
                </a:ext>
              </a:extLst>
            </p:cNvPr>
            <p:cNvSpPr txBox="1"/>
            <p:nvPr/>
          </p:nvSpPr>
          <p:spPr>
            <a:xfrm>
              <a:off x="7538152" y="4123526"/>
              <a:ext cx="509287" cy="31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rgbClr val="FF0000"/>
                  </a:solidFill>
                </a:rPr>
                <a:t>x1</a:t>
              </a:r>
              <a:endParaRPr kumimoji="1" lang="ja-JP" altLang="en-US" sz="700">
                <a:solidFill>
                  <a:srgbClr val="FF0000"/>
                </a:solidFill>
              </a:endParaRPr>
            </a:p>
          </p:txBody>
        </p:sp>
        <p:sp>
          <p:nvSpPr>
            <p:cNvPr id="317" name="テキスト ボックス 316">
              <a:extLst>
                <a:ext uri="{FF2B5EF4-FFF2-40B4-BE49-F238E27FC236}">
                  <a16:creationId xmlns:a16="http://schemas.microsoft.com/office/drawing/2014/main" id="{A80EEB0B-1785-4551-82C3-EF9DDF7B0CDF}"/>
                </a:ext>
              </a:extLst>
            </p:cNvPr>
            <p:cNvSpPr txBox="1"/>
            <p:nvPr/>
          </p:nvSpPr>
          <p:spPr>
            <a:xfrm>
              <a:off x="7989126" y="4118706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x999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18" name="テキスト ボックス 317">
              <a:extLst>
                <a:ext uri="{FF2B5EF4-FFF2-40B4-BE49-F238E27FC236}">
                  <a16:creationId xmlns:a16="http://schemas.microsoft.com/office/drawing/2014/main" id="{E1398120-F82F-4EB0-B131-517B0CB5109E}"/>
                </a:ext>
              </a:extLst>
            </p:cNvPr>
            <p:cNvSpPr txBox="1"/>
            <p:nvPr/>
          </p:nvSpPr>
          <p:spPr>
            <a:xfrm>
              <a:off x="8464505" y="4117587"/>
              <a:ext cx="509287" cy="48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700">
                  <a:solidFill>
                    <a:schemeClr val="bg1"/>
                  </a:solidFill>
                </a:rPr>
                <a:t>x999</a:t>
              </a:r>
              <a:endParaRPr kumimoji="1" lang="ja-JP" altLang="en-US" sz="7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FEE15AD-5D4C-42FB-95B9-C71E94C43F1F}"/>
              </a:ext>
            </a:extLst>
          </p:cNvPr>
          <p:cNvGrpSpPr/>
          <p:nvPr/>
        </p:nvGrpSpPr>
        <p:grpSpPr>
          <a:xfrm>
            <a:off x="6729285" y="3604771"/>
            <a:ext cx="1643771" cy="2928098"/>
            <a:chOff x="4418101" y="3369901"/>
            <a:chExt cx="1895765" cy="3376982"/>
          </a:xfrm>
        </p:grpSpPr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6988CF99-62CF-4F8B-B538-3F1FAB296AB9}"/>
                </a:ext>
              </a:extLst>
            </p:cNvPr>
            <p:cNvSpPr/>
            <p:nvPr/>
          </p:nvSpPr>
          <p:spPr>
            <a:xfrm>
              <a:off x="4418101" y="3369902"/>
              <a:ext cx="1895765" cy="3376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900"/>
            </a:p>
            <a:p>
              <a:pPr algn="r"/>
              <a:endParaRPr kumimoji="1" lang="en-US" altLang="ja-JP" sz="900"/>
            </a:p>
            <a:p>
              <a:pPr algn="r"/>
              <a:endParaRPr kumimoji="1" lang="en-US" altLang="ja-JP" sz="900"/>
            </a:p>
            <a:p>
              <a:pPr algn="ctr"/>
              <a:r>
                <a:rPr kumimoji="1" lang="ja-JP" altLang="en-US" sz="9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支援兵器</a:t>
              </a:r>
            </a:p>
          </p:txBody>
        </p:sp>
        <p:grpSp>
          <p:nvGrpSpPr>
            <p:cNvPr id="248" name="グループ化 247">
              <a:extLst>
                <a:ext uri="{FF2B5EF4-FFF2-40B4-BE49-F238E27FC236}">
                  <a16:creationId xmlns:a16="http://schemas.microsoft.com/office/drawing/2014/main" id="{FACDEC0A-495E-46EA-930A-D6FF496DB982}"/>
                </a:ext>
              </a:extLst>
            </p:cNvPr>
            <p:cNvGrpSpPr/>
            <p:nvPr/>
          </p:nvGrpSpPr>
          <p:grpSpPr>
            <a:xfrm>
              <a:off x="4418101" y="3369901"/>
              <a:ext cx="1895763" cy="422123"/>
              <a:chOff x="0" y="0"/>
              <a:chExt cx="2637694" cy="599215"/>
            </a:xfrm>
          </p:grpSpPr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5B50157B-5A54-4354-9E82-6A673A7FCB75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1200"/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DAE31F80-0DCD-4CAF-8E42-BFFF260BE94A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400"/>
                  <a:t>●称号的なものの表示エリア</a:t>
                </a: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4D0AD691-B214-4A28-B7E7-DAF30B10C812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600"/>
                  <a:t>プレイヤー名称</a:t>
                </a: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E6FDAA62-78BB-4215-91F6-6467A5D3DC32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500"/>
                  <a:t>GOLD</a:t>
                </a:r>
                <a:endParaRPr kumimoji="1" lang="ja-JP" altLang="en-US" sz="500"/>
              </a:p>
            </p:txBody>
          </p:sp>
          <p:sp>
            <p:nvSpPr>
              <p:cNvPr id="253" name="四角形: 角を丸くする 13">
                <a:extLst>
                  <a:ext uri="{FF2B5EF4-FFF2-40B4-BE49-F238E27FC236}">
                    <a16:creationId xmlns:a16="http://schemas.microsoft.com/office/drawing/2014/main" id="{FB7A7B86-D877-4291-B6FA-7622AB873FD5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B85D9F19-65F4-4CC6-AD5F-F796923CA14F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500"/>
                  <a:t>課金石</a:t>
                </a:r>
              </a:p>
            </p:txBody>
          </p:sp>
          <p:sp>
            <p:nvSpPr>
              <p:cNvPr id="255" name="楕円 15">
                <a:extLst>
                  <a:ext uri="{FF2B5EF4-FFF2-40B4-BE49-F238E27FC236}">
                    <a16:creationId xmlns:a16="http://schemas.microsoft.com/office/drawing/2014/main" id="{1D3600B3-577D-4122-8A0C-CE46D81EDC5C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900"/>
                  <a:t>＋</a:t>
                </a:r>
              </a:p>
            </p:txBody>
          </p:sp>
          <p:sp>
            <p:nvSpPr>
              <p:cNvPr id="256" name="四角形: 角を丸くする 16">
                <a:extLst>
                  <a:ext uri="{FF2B5EF4-FFF2-40B4-BE49-F238E27FC236}">
                    <a16:creationId xmlns:a16="http://schemas.microsoft.com/office/drawing/2014/main" id="{176E1CE6-F127-458E-AC38-72932C7535DD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57" name="正方形/長方形 256">
                <a:extLst>
                  <a:ext uri="{FF2B5EF4-FFF2-40B4-BE49-F238E27FC236}">
                    <a16:creationId xmlns:a16="http://schemas.microsoft.com/office/drawing/2014/main" id="{8CE77E99-AFFC-459D-8DC7-B2F9C639028D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400"/>
                  <a:t>スタミナ</a:t>
                </a:r>
              </a:p>
            </p:txBody>
          </p:sp>
          <p:sp>
            <p:nvSpPr>
              <p:cNvPr id="258" name="四角形: 角を丸くする 18">
                <a:extLst>
                  <a:ext uri="{FF2B5EF4-FFF2-40B4-BE49-F238E27FC236}">
                    <a16:creationId xmlns:a16="http://schemas.microsoft.com/office/drawing/2014/main" id="{FCE21F8C-F05F-4C8B-BC89-57DEA3286AB4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59" name="四角形: 角を丸くする 19">
                <a:extLst>
                  <a:ext uri="{FF2B5EF4-FFF2-40B4-BE49-F238E27FC236}">
                    <a16:creationId xmlns:a16="http://schemas.microsoft.com/office/drawing/2014/main" id="{4DFFBCA8-D3F4-49EF-B311-871A816839ED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900"/>
              </a:p>
            </p:txBody>
          </p:sp>
          <p:sp>
            <p:nvSpPr>
              <p:cNvPr id="260" name="テキスト ボックス 2937">
                <a:extLst>
                  <a:ext uri="{FF2B5EF4-FFF2-40B4-BE49-F238E27FC236}">
                    <a16:creationId xmlns:a16="http://schemas.microsoft.com/office/drawing/2014/main" id="{D5C9AEC3-2935-4FEE-9E53-B288E69593A4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500"/>
                  <a:t>800/</a:t>
                </a:r>
                <a:r>
                  <a:rPr kumimoji="1" lang="en-US" altLang="ja-JP" sz="300"/>
                  <a:t>999</a:t>
                </a:r>
                <a:endParaRPr kumimoji="1" lang="ja-JP" altLang="en-US" sz="900"/>
              </a:p>
            </p:txBody>
          </p:sp>
          <p:sp>
            <p:nvSpPr>
              <p:cNvPr id="261" name="テキスト ボックス 2941">
                <a:extLst>
                  <a:ext uri="{FF2B5EF4-FFF2-40B4-BE49-F238E27FC236}">
                    <a16:creationId xmlns:a16="http://schemas.microsoft.com/office/drawing/2014/main" id="{0F990176-A677-43D3-8677-B376703AE4CC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5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5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9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2" name="四角形: 角を丸くする 58">
              <a:extLst>
                <a:ext uri="{FF2B5EF4-FFF2-40B4-BE49-F238E27FC236}">
                  <a16:creationId xmlns:a16="http://schemas.microsoft.com/office/drawing/2014/main" id="{F7B16D3F-AB49-4C4A-BBE9-6B539A1064A0}"/>
                </a:ext>
              </a:extLst>
            </p:cNvPr>
            <p:cNvSpPr/>
            <p:nvPr/>
          </p:nvSpPr>
          <p:spPr>
            <a:xfrm>
              <a:off x="5765739" y="3816284"/>
              <a:ext cx="527653" cy="21106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/>
                <a:t>もどる</a:t>
              </a:r>
              <a:endParaRPr kumimoji="1" lang="en-US" altLang="ja-JP" sz="1000"/>
            </a:p>
          </p:txBody>
        </p:sp>
        <p:sp>
          <p:nvSpPr>
            <p:cNvPr id="263" name="二等辺三角形 262">
              <a:extLst>
                <a:ext uri="{FF2B5EF4-FFF2-40B4-BE49-F238E27FC236}">
                  <a16:creationId xmlns:a16="http://schemas.microsoft.com/office/drawing/2014/main" id="{C164C2A2-DE71-4ACE-B2C3-3DCC97BD5742}"/>
                </a:ext>
              </a:extLst>
            </p:cNvPr>
            <p:cNvSpPr/>
            <p:nvPr/>
          </p:nvSpPr>
          <p:spPr>
            <a:xfrm rot="5400000">
              <a:off x="6099472" y="4592253"/>
              <a:ext cx="246056" cy="147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4" name="二等辺三角形 263">
              <a:extLst>
                <a:ext uri="{FF2B5EF4-FFF2-40B4-BE49-F238E27FC236}">
                  <a16:creationId xmlns:a16="http://schemas.microsoft.com/office/drawing/2014/main" id="{D407CE4F-7760-4750-9636-1817883C1AC1}"/>
                </a:ext>
              </a:extLst>
            </p:cNvPr>
            <p:cNvSpPr/>
            <p:nvPr/>
          </p:nvSpPr>
          <p:spPr>
            <a:xfrm rot="16200000">
              <a:off x="4441190" y="4569123"/>
              <a:ext cx="246056" cy="147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pic>
          <p:nvPicPr>
            <p:cNvPr id="265" name="図 264">
              <a:extLst>
                <a:ext uri="{FF2B5EF4-FFF2-40B4-BE49-F238E27FC236}">
                  <a16:creationId xmlns:a16="http://schemas.microsoft.com/office/drawing/2014/main" id="{2977A2AF-004D-4C48-8C7B-3C85EBD37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-9115" b="25652"/>
            <a:stretch/>
          </p:blipFill>
          <p:spPr>
            <a:xfrm>
              <a:off x="4461292" y="5696161"/>
              <a:ext cx="381781" cy="838887"/>
            </a:xfrm>
            <a:prstGeom prst="rect">
              <a:avLst/>
            </a:prstGeom>
          </p:spPr>
        </p:pic>
        <p:sp>
          <p:nvSpPr>
            <p:cNvPr id="266" name="四角形: 角を丸くする 58">
              <a:extLst>
                <a:ext uri="{FF2B5EF4-FFF2-40B4-BE49-F238E27FC236}">
                  <a16:creationId xmlns:a16="http://schemas.microsoft.com/office/drawing/2014/main" id="{CBDB1C52-B459-45C9-BED4-28037CF64121}"/>
                </a:ext>
              </a:extLst>
            </p:cNvPr>
            <p:cNvSpPr/>
            <p:nvPr/>
          </p:nvSpPr>
          <p:spPr>
            <a:xfrm>
              <a:off x="5390610" y="5628960"/>
              <a:ext cx="865359" cy="903685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600"/>
                <a:t>開発完了まで</a:t>
              </a:r>
              <a:endParaRPr kumimoji="1" lang="en-US" altLang="ja-JP" sz="600"/>
            </a:p>
            <a:p>
              <a:pPr algn="ctr"/>
              <a:r>
                <a:rPr kumimoji="1" lang="en-US" altLang="ja-JP" sz="700" b="1"/>
                <a:t>99</a:t>
              </a:r>
              <a:r>
                <a:rPr kumimoji="1" lang="ja-JP" altLang="en-US" sz="700" b="1"/>
                <a:t>：</a:t>
              </a:r>
              <a:r>
                <a:rPr kumimoji="1" lang="en-US" altLang="ja-JP" sz="700" b="1"/>
                <a:t>99</a:t>
              </a:r>
              <a:r>
                <a:rPr kumimoji="1" lang="ja-JP" altLang="en-US" sz="700" b="1"/>
                <a:t>：</a:t>
              </a:r>
              <a:r>
                <a:rPr kumimoji="1" lang="en-US" altLang="ja-JP" sz="700" b="1"/>
                <a:t>99</a:t>
              </a:r>
            </a:p>
            <a:p>
              <a:pPr algn="ctr"/>
              <a:endParaRPr kumimoji="1" lang="en-US" altLang="ja-JP" sz="700" b="1"/>
            </a:p>
            <a:p>
              <a:pPr algn="ctr"/>
              <a:endParaRPr kumimoji="1" lang="en-US" altLang="ja-JP" sz="700" b="1"/>
            </a:p>
          </p:txBody>
        </p:sp>
        <p:sp>
          <p:nvSpPr>
            <p:cNvPr id="267" name="四角形: 角を丸くする 58">
              <a:extLst>
                <a:ext uri="{FF2B5EF4-FFF2-40B4-BE49-F238E27FC236}">
                  <a16:creationId xmlns:a16="http://schemas.microsoft.com/office/drawing/2014/main" id="{773D3EC0-3573-4B88-BA4A-3782E556BF72}"/>
                </a:ext>
              </a:extLst>
            </p:cNvPr>
            <p:cNvSpPr/>
            <p:nvPr/>
          </p:nvSpPr>
          <p:spPr>
            <a:xfrm>
              <a:off x="5445035" y="6175877"/>
              <a:ext cx="756508" cy="270701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300"/>
                <a:t>研究費投入</a:t>
              </a:r>
              <a:endParaRPr kumimoji="1" lang="en-US" altLang="ja-JP" sz="300"/>
            </a:p>
            <a:p>
              <a:pPr algn="ctr"/>
              <a:r>
                <a:rPr kumimoji="1" lang="ja-JP" altLang="en-US" sz="600"/>
                <a:t> </a:t>
              </a:r>
              <a:r>
                <a:rPr kumimoji="1" lang="ja-JP" altLang="en-US" sz="400"/>
                <a:t>石 </a:t>
              </a:r>
              <a:r>
                <a:rPr kumimoji="1" lang="en-US" altLang="ja-JP" sz="400"/>
                <a:t>x999</a:t>
              </a:r>
            </a:p>
          </p:txBody>
        </p:sp>
        <p:pic>
          <p:nvPicPr>
            <p:cNvPr id="268" name="図 267">
              <a:extLst>
                <a:ext uri="{FF2B5EF4-FFF2-40B4-BE49-F238E27FC236}">
                  <a16:creationId xmlns:a16="http://schemas.microsoft.com/office/drawing/2014/main" id="{B89A59D6-2114-4DA1-9CD9-CF4219103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-9115" b="25652"/>
            <a:stretch/>
          </p:blipFill>
          <p:spPr>
            <a:xfrm>
              <a:off x="4795784" y="5687374"/>
              <a:ext cx="381781" cy="838887"/>
            </a:xfrm>
            <a:prstGeom prst="rect">
              <a:avLst/>
            </a:prstGeom>
          </p:spPr>
        </p:pic>
        <p:pic>
          <p:nvPicPr>
            <p:cNvPr id="269" name="図 268">
              <a:extLst>
                <a:ext uri="{FF2B5EF4-FFF2-40B4-BE49-F238E27FC236}">
                  <a16:creationId xmlns:a16="http://schemas.microsoft.com/office/drawing/2014/main" id="{6526618F-A051-416F-8FA4-DF209A439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-9115" b="25652"/>
            <a:stretch/>
          </p:blipFill>
          <p:spPr>
            <a:xfrm>
              <a:off x="5103592" y="5687374"/>
              <a:ext cx="381781" cy="838887"/>
            </a:xfrm>
            <a:prstGeom prst="rect">
              <a:avLst/>
            </a:prstGeom>
          </p:spPr>
        </p:pic>
        <p:sp>
          <p:nvSpPr>
            <p:cNvPr id="300" name="四角形: 角を丸くする 792">
              <a:extLst>
                <a:ext uri="{FF2B5EF4-FFF2-40B4-BE49-F238E27FC236}">
                  <a16:creationId xmlns:a16="http://schemas.microsoft.com/office/drawing/2014/main" id="{D66515B9-C542-4FA0-B186-7CB989F4BA5F}"/>
                </a:ext>
              </a:extLst>
            </p:cNvPr>
            <p:cNvSpPr/>
            <p:nvPr/>
          </p:nvSpPr>
          <p:spPr>
            <a:xfrm>
              <a:off x="4760378" y="4092206"/>
              <a:ext cx="1237232" cy="884263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/>
                <a:t>？？？名前？？？</a:t>
              </a:r>
              <a:endParaRPr kumimoji="1" lang="en-US" altLang="ja-JP" sz="1000"/>
            </a:p>
          </p:txBody>
        </p:sp>
        <p:sp>
          <p:nvSpPr>
            <p:cNvPr id="319" name="四角形: 角を丸くする 792">
              <a:extLst>
                <a:ext uri="{FF2B5EF4-FFF2-40B4-BE49-F238E27FC236}">
                  <a16:creationId xmlns:a16="http://schemas.microsoft.com/office/drawing/2014/main" id="{146DC160-E06C-4D72-BCCD-F72B8BA710F7}"/>
                </a:ext>
              </a:extLst>
            </p:cNvPr>
            <p:cNvSpPr/>
            <p:nvPr/>
          </p:nvSpPr>
          <p:spPr>
            <a:xfrm>
              <a:off x="4490660" y="5201255"/>
              <a:ext cx="1795169" cy="427705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500"/>
                <a:t>？？？名前？？？</a:t>
              </a:r>
              <a:endParaRPr kumimoji="1" lang="en-US" altLang="ja-JP" sz="500"/>
            </a:p>
            <a:p>
              <a:pPr algn="ctr"/>
              <a:r>
                <a:rPr kumimoji="1" lang="ja-JP" altLang="en-US" sz="500"/>
                <a:t>兵科： ✕ ✕ 科　必要研究員　〇人</a:t>
              </a:r>
              <a:endParaRPr kumimoji="1" lang="en-US" altLang="ja-JP" sz="500"/>
            </a:p>
            <a:p>
              <a:pPr algn="ctr"/>
              <a:r>
                <a:rPr kumimoji="1" lang="en-US" altLang="ja-JP" sz="400"/>
                <a:t>GOLD  </a:t>
              </a:r>
              <a:r>
                <a:rPr kumimoji="1" lang="en-US" altLang="ja-JP" sz="400">
                  <a:solidFill>
                    <a:srgbClr val="FF0000"/>
                  </a:solidFill>
                </a:rPr>
                <a:t>666,666,666</a:t>
              </a:r>
              <a:r>
                <a:rPr kumimoji="1" lang="en-US" altLang="ja-JP" sz="400"/>
                <a:t> / 999,999,999</a:t>
              </a:r>
              <a:endParaRPr kumimoji="1" lang="en-US" altLang="ja-JP" sz="500"/>
            </a:p>
          </p:txBody>
        </p:sp>
      </p:grp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5A8F906C-D6E9-4E29-B208-8CE87301813E}"/>
              </a:ext>
            </a:extLst>
          </p:cNvPr>
          <p:cNvCxnSpPr>
            <a:stCxn id="271" idx="3"/>
            <a:endCxn id="154" idx="1"/>
          </p:cNvCxnSpPr>
          <p:nvPr/>
        </p:nvCxnSpPr>
        <p:spPr>
          <a:xfrm flipV="1">
            <a:off x="6147274" y="1833019"/>
            <a:ext cx="565899" cy="1633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ECC28174-ACF8-46C0-83AD-40EB31A6A823}"/>
              </a:ext>
            </a:extLst>
          </p:cNvPr>
          <p:cNvCxnSpPr>
            <a:cxnSpLocks/>
            <a:stCxn id="271" idx="3"/>
            <a:endCxn id="247" idx="1"/>
          </p:cNvCxnSpPr>
          <p:nvPr/>
        </p:nvCxnSpPr>
        <p:spPr>
          <a:xfrm>
            <a:off x="6147274" y="3466901"/>
            <a:ext cx="582011" cy="1601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0C295F0-3453-4CDE-99D0-75005C4A868E}"/>
              </a:ext>
            </a:extLst>
          </p:cNvPr>
          <p:cNvGrpSpPr/>
          <p:nvPr/>
        </p:nvGrpSpPr>
        <p:grpSpPr>
          <a:xfrm>
            <a:off x="6702151" y="744136"/>
            <a:ext cx="573019" cy="469710"/>
            <a:chOff x="6542607" y="725119"/>
            <a:chExt cx="885532" cy="725880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47F8F19-A03E-4752-9AAF-65F83078E6AB}"/>
                </a:ext>
              </a:extLst>
            </p:cNvPr>
            <p:cNvSpPr/>
            <p:nvPr/>
          </p:nvSpPr>
          <p:spPr>
            <a:xfrm>
              <a:off x="6550658" y="725119"/>
              <a:ext cx="715776" cy="300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b="1" dirty="0"/>
                <a:t>兵科</a:t>
              </a: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963A228C-03EC-4C8C-9ECE-A3AB5E864653}"/>
                </a:ext>
              </a:extLst>
            </p:cNvPr>
            <p:cNvSpPr/>
            <p:nvPr/>
          </p:nvSpPr>
          <p:spPr>
            <a:xfrm>
              <a:off x="6542607" y="1150489"/>
              <a:ext cx="715776" cy="300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兵科</a:t>
              </a: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A00EFC6B-25EB-4F9B-ACF2-0BE29234D650}"/>
                </a:ext>
              </a:extLst>
            </p:cNvPr>
            <p:cNvSpPr/>
            <p:nvPr/>
          </p:nvSpPr>
          <p:spPr>
            <a:xfrm>
              <a:off x="6665039" y="914987"/>
              <a:ext cx="763100" cy="300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/>
                <a:t>兵科</a:t>
              </a: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FAD6C86-CD8C-46E1-A750-1094711B723D}"/>
              </a:ext>
            </a:extLst>
          </p:cNvPr>
          <p:cNvGrpSpPr/>
          <p:nvPr/>
        </p:nvGrpSpPr>
        <p:grpSpPr>
          <a:xfrm>
            <a:off x="6777184" y="4003373"/>
            <a:ext cx="573019" cy="469710"/>
            <a:chOff x="6542607" y="725119"/>
            <a:chExt cx="885532" cy="725880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2BE1B438-0CDB-4932-9C6D-CF3F6767A20D}"/>
                </a:ext>
              </a:extLst>
            </p:cNvPr>
            <p:cNvSpPr/>
            <p:nvPr/>
          </p:nvSpPr>
          <p:spPr>
            <a:xfrm>
              <a:off x="6550658" y="725119"/>
              <a:ext cx="715776" cy="300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b="1" dirty="0"/>
                <a:t>兵科</a:t>
              </a: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DA535C61-0CB1-4657-B89A-3F0828AE369C}"/>
                </a:ext>
              </a:extLst>
            </p:cNvPr>
            <p:cNvSpPr/>
            <p:nvPr/>
          </p:nvSpPr>
          <p:spPr>
            <a:xfrm>
              <a:off x="6542607" y="1150489"/>
              <a:ext cx="715776" cy="300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/>
                <a:t>兵科</a:t>
              </a: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22ABAFF8-5DC7-4301-B592-D01368109C05}"/>
                </a:ext>
              </a:extLst>
            </p:cNvPr>
            <p:cNvSpPr/>
            <p:nvPr/>
          </p:nvSpPr>
          <p:spPr>
            <a:xfrm>
              <a:off x="6665039" y="914987"/>
              <a:ext cx="763100" cy="300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/>
                <a:t>兵科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59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57894C6-44FE-47AB-9994-4A6A8E1D6A08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4B7225-DEA8-4828-AC3E-A177972AF591}"/>
              </a:ext>
            </a:extLst>
          </p:cNvPr>
          <p:cNvSpPr/>
          <p:nvPr/>
        </p:nvSpPr>
        <p:spPr>
          <a:xfrm>
            <a:off x="4824707" y="757158"/>
            <a:ext cx="2566623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ctr"/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支援兵器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69661AA-0170-4089-B011-D9ACD761E3DC}"/>
              </a:ext>
            </a:extLst>
          </p:cNvPr>
          <p:cNvGrpSpPr/>
          <p:nvPr/>
        </p:nvGrpSpPr>
        <p:grpSpPr>
          <a:xfrm>
            <a:off x="4824707" y="757156"/>
            <a:ext cx="2566621" cy="571500"/>
            <a:chOff x="0" y="0"/>
            <a:chExt cx="2637694" cy="59921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CEF6F4C-0C0F-476D-B867-7F586F3EBFDB}"/>
                </a:ext>
              </a:extLst>
            </p:cNvPr>
            <p:cNvSpPr/>
            <p:nvPr/>
          </p:nvSpPr>
          <p:spPr>
            <a:xfrm>
              <a:off x="0" y="0"/>
              <a:ext cx="586154" cy="59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/>
                <a:t>RANK</a:t>
              </a:r>
            </a:p>
            <a:p>
              <a:pPr algn="ctr"/>
              <a:r>
                <a:rPr kumimoji="1" lang="en-US" altLang="ja-JP" sz="1800"/>
                <a:t>999</a:t>
              </a:r>
              <a:endParaRPr kumimoji="1" lang="ja-JP" altLang="en-US" sz="180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E16FEC9-0632-4406-B609-60EC51C94001}"/>
                </a:ext>
              </a:extLst>
            </p:cNvPr>
            <p:cNvSpPr/>
            <p:nvPr/>
          </p:nvSpPr>
          <p:spPr>
            <a:xfrm>
              <a:off x="586155" y="0"/>
              <a:ext cx="2051539" cy="118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●称号的なものの表示エリア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E75BE23-008E-4DC3-98FF-106702689C9D}"/>
                </a:ext>
              </a:extLst>
            </p:cNvPr>
            <p:cNvSpPr/>
            <p:nvPr/>
          </p:nvSpPr>
          <p:spPr>
            <a:xfrm>
              <a:off x="586154" y="118664"/>
              <a:ext cx="2051539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9A1CD20-39B0-472A-A0AB-CCDA2EFCB881}"/>
                </a:ext>
              </a:extLst>
            </p:cNvPr>
            <p:cNvSpPr/>
            <p:nvPr/>
          </p:nvSpPr>
          <p:spPr>
            <a:xfrm>
              <a:off x="58615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/>
                <a:t>GOLD</a:t>
              </a:r>
              <a:endParaRPr kumimoji="1" lang="ja-JP" altLang="en-US" sz="800"/>
            </a:p>
          </p:txBody>
        </p:sp>
        <p:sp>
          <p:nvSpPr>
            <p:cNvPr id="13" name="四角形: 角を丸くする 13">
              <a:extLst>
                <a:ext uri="{FF2B5EF4-FFF2-40B4-BE49-F238E27FC236}">
                  <a16:creationId xmlns:a16="http://schemas.microsoft.com/office/drawing/2014/main" id="{139E0ADA-EA5A-4346-A953-34D3FAE95E71}"/>
                </a:ext>
              </a:extLst>
            </p:cNvPr>
            <p:cNvSpPr/>
            <p:nvPr/>
          </p:nvSpPr>
          <p:spPr>
            <a:xfrm>
              <a:off x="0" y="487075"/>
              <a:ext cx="586154" cy="7398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AB9C808-E0DD-405B-83C5-2D16397990C1}"/>
                </a:ext>
              </a:extLst>
            </p:cNvPr>
            <p:cNvSpPr/>
            <p:nvPr/>
          </p:nvSpPr>
          <p:spPr>
            <a:xfrm>
              <a:off x="161192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/>
                <a:t>課金石</a:t>
              </a:r>
            </a:p>
          </p:txBody>
        </p:sp>
        <p:sp>
          <p:nvSpPr>
            <p:cNvPr id="15" name="楕円 15">
              <a:extLst>
                <a:ext uri="{FF2B5EF4-FFF2-40B4-BE49-F238E27FC236}">
                  <a16:creationId xmlns:a16="http://schemas.microsoft.com/office/drawing/2014/main" id="{1181CF59-023D-4613-B321-3591302E9013}"/>
                </a:ext>
              </a:extLst>
            </p:cNvPr>
            <p:cNvSpPr/>
            <p:nvPr/>
          </p:nvSpPr>
          <p:spPr>
            <a:xfrm>
              <a:off x="2466732" y="289691"/>
              <a:ext cx="146538" cy="147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sp>
          <p:nvSpPr>
            <p:cNvPr id="16" name="四角形: 角を丸くする 16">
              <a:extLst>
                <a:ext uri="{FF2B5EF4-FFF2-40B4-BE49-F238E27FC236}">
                  <a16:creationId xmlns:a16="http://schemas.microsoft.com/office/drawing/2014/main" id="{A456C5B2-5485-46E4-9770-FDF526DF46BB}"/>
                </a:ext>
              </a:extLst>
            </p:cNvPr>
            <p:cNvSpPr/>
            <p:nvPr/>
          </p:nvSpPr>
          <p:spPr>
            <a:xfrm>
              <a:off x="0" y="487075"/>
              <a:ext cx="351692" cy="73987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C65E558-CFBF-4435-9F19-604E34F909EF}"/>
                </a:ext>
              </a:extLst>
            </p:cNvPr>
            <p:cNvSpPr/>
            <p:nvPr/>
          </p:nvSpPr>
          <p:spPr>
            <a:xfrm>
              <a:off x="586154" y="445351"/>
              <a:ext cx="2051538" cy="146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スタミナ</a:t>
              </a:r>
            </a:p>
          </p:txBody>
        </p:sp>
        <p:sp>
          <p:nvSpPr>
            <p:cNvPr id="18" name="四角形: 角を丸くする 18">
              <a:extLst>
                <a:ext uri="{FF2B5EF4-FFF2-40B4-BE49-F238E27FC236}">
                  <a16:creationId xmlns:a16="http://schemas.microsoft.com/office/drawing/2014/main" id="{4DFDBA6F-D42F-483F-8801-90408A00AF19}"/>
                </a:ext>
              </a:extLst>
            </p:cNvPr>
            <p:cNvSpPr/>
            <p:nvPr/>
          </p:nvSpPr>
          <p:spPr>
            <a:xfrm>
              <a:off x="1128346" y="485288"/>
              <a:ext cx="1450730" cy="6666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9" name="四角形: 角を丸くする 19">
              <a:extLst>
                <a:ext uri="{FF2B5EF4-FFF2-40B4-BE49-F238E27FC236}">
                  <a16:creationId xmlns:a16="http://schemas.microsoft.com/office/drawing/2014/main" id="{7A342066-DB78-4EAA-80FD-8BE65885E1ED}"/>
                </a:ext>
              </a:extLst>
            </p:cNvPr>
            <p:cNvSpPr/>
            <p:nvPr/>
          </p:nvSpPr>
          <p:spPr>
            <a:xfrm>
              <a:off x="1128346" y="481984"/>
              <a:ext cx="879231" cy="732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0" name="テキスト ボックス 2937">
              <a:extLst>
                <a:ext uri="{FF2B5EF4-FFF2-40B4-BE49-F238E27FC236}">
                  <a16:creationId xmlns:a16="http://schemas.microsoft.com/office/drawing/2014/main" id="{2B816D97-A531-4257-B9D9-E8A018F3628F}"/>
                </a:ext>
              </a:extLst>
            </p:cNvPr>
            <p:cNvSpPr txBox="1"/>
            <p:nvPr/>
          </p:nvSpPr>
          <p:spPr>
            <a:xfrm>
              <a:off x="1113692" y="438023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/>
                <a:t>800/</a:t>
              </a:r>
              <a:r>
                <a:rPr kumimoji="1" lang="en-US" altLang="ja-JP" sz="600"/>
                <a:t>999</a:t>
              </a:r>
              <a:endParaRPr kumimoji="1" lang="ja-JP" altLang="en-US" sz="1100"/>
            </a:p>
          </p:txBody>
        </p:sp>
        <p:sp>
          <p:nvSpPr>
            <p:cNvPr id="21" name="テキスト ボックス 2941">
              <a:extLst>
                <a:ext uri="{FF2B5EF4-FFF2-40B4-BE49-F238E27FC236}">
                  <a16:creationId xmlns:a16="http://schemas.microsoft.com/office/drawing/2014/main" id="{14905EFF-D265-4309-9EA0-D479461195B4}"/>
                </a:ext>
              </a:extLst>
            </p:cNvPr>
            <p:cNvSpPr txBox="1"/>
            <p:nvPr/>
          </p:nvSpPr>
          <p:spPr>
            <a:xfrm>
              <a:off x="2124807" y="452677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あと</a:t>
              </a:r>
              <a:r>
                <a:rPr kumimoji="1" lang="en-US" altLang="ja-JP" sz="800">
                  <a:solidFill>
                    <a:schemeClr val="bg1"/>
                  </a:solidFill>
                </a:rPr>
                <a:t>00:00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2" name="四角形: 角を丸くする 58">
            <a:extLst>
              <a:ext uri="{FF2B5EF4-FFF2-40B4-BE49-F238E27FC236}">
                <a16:creationId xmlns:a16="http://schemas.microsoft.com/office/drawing/2014/main" id="{715354CB-4534-47CC-AF5F-D0D77798ECCC}"/>
              </a:ext>
            </a:extLst>
          </p:cNvPr>
          <p:cNvSpPr/>
          <p:nvPr/>
        </p:nvSpPr>
        <p:spPr>
          <a:xfrm>
            <a:off x="6649237" y="1361501"/>
            <a:ext cx="714375" cy="285749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もどる</a:t>
            </a:r>
            <a:endParaRPr kumimoji="1" lang="en-US" altLang="ja-JP" sz="120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CC7712F-D885-4567-A18B-70A6A19F39F7}"/>
              </a:ext>
            </a:extLst>
          </p:cNvPr>
          <p:cNvGrpSpPr/>
          <p:nvPr/>
        </p:nvGrpSpPr>
        <p:grpSpPr>
          <a:xfrm>
            <a:off x="587412" y="1283575"/>
            <a:ext cx="4282904" cy="2085131"/>
            <a:chOff x="598121" y="1246685"/>
            <a:chExt cx="4282904" cy="2085131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134D91D4-2C04-40E0-9E77-5467ACEE07D5}"/>
                </a:ext>
              </a:extLst>
            </p:cNvPr>
            <p:cNvSpPr txBox="1"/>
            <p:nvPr/>
          </p:nvSpPr>
          <p:spPr>
            <a:xfrm>
              <a:off x="598121" y="124668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/>
                <a:t>要素</a:t>
              </a:r>
              <a:endParaRPr kumimoji="1" lang="en-US" altLang="ja-JP" sz="1400" b="1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48985AF-D1C3-4D39-A9BA-44AF856A3663}"/>
                </a:ext>
              </a:extLst>
            </p:cNvPr>
            <p:cNvSpPr txBox="1"/>
            <p:nvPr/>
          </p:nvSpPr>
          <p:spPr>
            <a:xfrm>
              <a:off x="829916" y="1546712"/>
              <a:ext cx="4051109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sz="1000" dirty="0"/>
            </a:p>
            <a:p>
              <a:endParaRPr kumimoji="1" lang="en-US" altLang="ja-JP" sz="1000" dirty="0"/>
            </a:p>
            <a:p>
              <a:r>
                <a:rPr kumimoji="1" lang="ja-JP" altLang="en-US" sz="1000" dirty="0"/>
                <a:t>・名前</a:t>
              </a:r>
              <a:endParaRPr kumimoji="1" lang="en-US" altLang="ja-JP" sz="1000" dirty="0"/>
            </a:p>
            <a:p>
              <a:r>
                <a:rPr kumimoji="1" lang="ja-JP" altLang="en-US" sz="1000" dirty="0"/>
                <a:t>・攻撃</a:t>
              </a:r>
              <a:r>
                <a:rPr kumimoji="1" lang="en-US" altLang="ja-JP" sz="1000" dirty="0"/>
                <a:t> or </a:t>
              </a:r>
              <a:r>
                <a:rPr kumimoji="1" lang="ja-JP" altLang="en-US" sz="1000" dirty="0"/>
                <a:t>回復</a:t>
              </a:r>
              <a:endParaRPr kumimoji="1" lang="en-US" altLang="ja-JP" sz="1000" dirty="0"/>
            </a:p>
            <a:p>
              <a:r>
                <a:rPr kumimoji="1" lang="ja-JP" altLang="en-US" sz="1000" dirty="0"/>
                <a:t>・必要開発人数</a:t>
              </a:r>
              <a:endParaRPr kumimoji="1" lang="en-US" altLang="ja-JP" sz="1000" dirty="0"/>
            </a:p>
            <a:p>
              <a:r>
                <a:rPr kumimoji="1" lang="ja-JP" altLang="en-US" sz="1000" dirty="0"/>
                <a:t>・</a:t>
              </a:r>
              <a:r>
                <a:rPr kumimoji="1" lang="en-US" altLang="ja-JP" sz="1000" dirty="0"/>
                <a:t>GOLD</a:t>
              </a:r>
            </a:p>
            <a:p>
              <a:r>
                <a:rPr kumimoji="1" lang="ja-JP" altLang="en-US" sz="1000" dirty="0"/>
                <a:t>を示唆する。</a:t>
              </a:r>
              <a:endParaRPr kumimoji="1" lang="en-US" altLang="ja-JP" sz="1000" dirty="0"/>
            </a:p>
            <a:p>
              <a:endParaRPr kumimoji="1" lang="en-US" altLang="ja-JP" sz="1000" dirty="0"/>
            </a:p>
            <a:p>
              <a:r>
                <a:rPr kumimoji="1" lang="en-US" altLang="ja-JP" sz="1000" dirty="0"/>
                <a:t>※</a:t>
              </a:r>
              <a:r>
                <a:rPr kumimoji="1" lang="ja-JP" altLang="en-US" sz="1000" dirty="0"/>
                <a:t> </a:t>
              </a:r>
              <a:r>
                <a:rPr kumimoji="1" lang="en-US" altLang="ja-JP" sz="1000" dirty="0"/>
                <a:t>GOLD</a:t>
              </a:r>
              <a:r>
                <a:rPr kumimoji="1" lang="ja-JP" altLang="en-US" sz="1000" dirty="0"/>
                <a:t>、研究員がそもそも足りていない場合</a:t>
              </a:r>
              <a:r>
                <a:rPr kumimoji="1" lang="en-US" altLang="ja-JP" sz="1000" dirty="0"/>
                <a:t>(</a:t>
              </a:r>
              <a:r>
                <a:rPr kumimoji="1" lang="ja-JP" altLang="en-US" sz="1000" dirty="0"/>
                <a:t>編成中かは不問</a:t>
              </a:r>
              <a:r>
                <a:rPr kumimoji="1" lang="en-US" altLang="ja-JP" sz="1000" dirty="0"/>
                <a:t>)</a:t>
              </a:r>
              <a:r>
                <a:rPr kumimoji="1" lang="ja-JP" altLang="en-US" sz="1000" dirty="0"/>
                <a:t>は、</a:t>
              </a:r>
              <a:endParaRPr kumimoji="1" lang="en-US" altLang="ja-JP" sz="1000" dirty="0"/>
            </a:p>
            <a:p>
              <a:r>
                <a:rPr kumimoji="1" lang="ja-JP" altLang="en-US" sz="1000" dirty="0"/>
                <a:t>　 ボタンをグレーアウト。</a:t>
              </a:r>
              <a:endParaRPr kumimoji="1" lang="en-US" altLang="ja-JP" sz="1000" dirty="0"/>
            </a:p>
            <a:p>
              <a:endParaRPr kumimoji="1" lang="en-US" altLang="ja-JP" sz="1000" dirty="0"/>
            </a:p>
          </p:txBody>
        </p:sp>
      </p:grp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2B0912DE-3453-47FC-81EC-DEB37D06620C}"/>
              </a:ext>
            </a:extLst>
          </p:cNvPr>
          <p:cNvSpPr/>
          <p:nvPr/>
        </p:nvSpPr>
        <p:spPr>
          <a:xfrm rot="5400000">
            <a:off x="7101068" y="2412064"/>
            <a:ext cx="333129" cy="1991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24B4AD17-62D2-40C1-B483-6B25FE308BCE}"/>
              </a:ext>
            </a:extLst>
          </p:cNvPr>
          <p:cNvSpPr/>
          <p:nvPr/>
        </p:nvSpPr>
        <p:spPr>
          <a:xfrm rot="16200000">
            <a:off x="4855967" y="2380749"/>
            <a:ext cx="333129" cy="1991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58">
            <a:extLst>
              <a:ext uri="{FF2B5EF4-FFF2-40B4-BE49-F238E27FC236}">
                <a16:creationId xmlns:a16="http://schemas.microsoft.com/office/drawing/2014/main" id="{6D1CC4B6-CE76-4FC4-AE7A-B50A413756D9}"/>
              </a:ext>
            </a:extLst>
          </p:cNvPr>
          <p:cNvSpPr/>
          <p:nvPr/>
        </p:nvSpPr>
        <p:spPr>
          <a:xfrm>
            <a:off x="6102662" y="3981635"/>
            <a:ext cx="1171586" cy="1223474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開発時間</a:t>
            </a:r>
            <a:endParaRPr kumimoji="1" lang="en-US" altLang="ja-JP" sz="1200"/>
          </a:p>
          <a:p>
            <a:pPr algn="ctr"/>
            <a:r>
              <a:rPr kumimoji="1" lang="en-US" altLang="ja-JP" sz="1400" b="1"/>
              <a:t>99</a:t>
            </a:r>
            <a:r>
              <a:rPr kumimoji="1" lang="ja-JP" altLang="en-US" sz="1400" b="1"/>
              <a:t>：</a:t>
            </a:r>
            <a:r>
              <a:rPr kumimoji="1" lang="en-US" altLang="ja-JP" sz="1400" b="1"/>
              <a:t>99</a:t>
            </a:r>
            <a:r>
              <a:rPr kumimoji="1" lang="ja-JP" altLang="en-US" sz="1400" b="1"/>
              <a:t>：</a:t>
            </a:r>
            <a:r>
              <a:rPr kumimoji="1" lang="en-US" altLang="ja-JP" sz="1400" b="1"/>
              <a:t>99</a:t>
            </a:r>
          </a:p>
          <a:p>
            <a:pPr algn="ctr"/>
            <a:endParaRPr kumimoji="1" lang="en-US" altLang="ja-JP" sz="1400" b="1"/>
          </a:p>
          <a:p>
            <a:pPr algn="ctr"/>
            <a:endParaRPr kumimoji="1" lang="en-US" altLang="ja-JP" sz="1400" b="1"/>
          </a:p>
        </p:txBody>
      </p:sp>
      <p:sp>
        <p:nvSpPr>
          <p:cNvPr id="29" name="四角形: 角を丸くする 58">
            <a:extLst>
              <a:ext uri="{FF2B5EF4-FFF2-40B4-BE49-F238E27FC236}">
                <a16:creationId xmlns:a16="http://schemas.microsoft.com/office/drawing/2014/main" id="{5236A725-DE35-4154-B4C3-507A79DD523E}"/>
              </a:ext>
            </a:extLst>
          </p:cNvPr>
          <p:cNvSpPr/>
          <p:nvPr/>
        </p:nvSpPr>
        <p:spPr>
          <a:xfrm>
            <a:off x="6176347" y="4722091"/>
            <a:ext cx="1024215" cy="366495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/>
              <a:t>研究員選択</a:t>
            </a:r>
            <a:endParaRPr kumimoji="1" lang="en-US" altLang="ja-JP" sz="105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B67C27-8F63-4078-96C4-EAFC0568E59B}"/>
              </a:ext>
            </a:extLst>
          </p:cNvPr>
          <p:cNvSpPr txBox="1"/>
          <p:nvPr/>
        </p:nvSpPr>
        <p:spPr>
          <a:xfrm>
            <a:off x="415419" y="538799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1400" b="1"/>
              <a:t>su100.</a:t>
            </a:r>
            <a:r>
              <a:rPr kumimoji="1" lang="ja-JP" altLang="en-US" sz="1400" b="1"/>
              <a:t>支援兵器（開発開始）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20191224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en-US" altLang="ja-JP" sz="1000" b="1">
              <a:solidFill>
                <a:srgbClr val="FF0000"/>
              </a:solidFill>
            </a:endParaRPr>
          </a:p>
        </p:txBody>
      </p:sp>
      <p:sp>
        <p:nvSpPr>
          <p:cNvPr id="32" name="四角形: 角を丸くする 792">
            <a:extLst>
              <a:ext uri="{FF2B5EF4-FFF2-40B4-BE49-F238E27FC236}">
                <a16:creationId xmlns:a16="http://schemas.microsoft.com/office/drawing/2014/main" id="{9413BADF-B934-45D2-95D4-0E75D56FAFAF}"/>
              </a:ext>
            </a:extLst>
          </p:cNvPr>
          <p:cNvSpPr/>
          <p:nvPr/>
        </p:nvSpPr>
        <p:spPr>
          <a:xfrm>
            <a:off x="4922943" y="4032313"/>
            <a:ext cx="342216" cy="1187604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人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数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分</a:t>
            </a:r>
            <a:endParaRPr kumimoji="1" lang="en-US" altLang="ja-JP" sz="1200"/>
          </a:p>
        </p:txBody>
      </p:sp>
      <p:sp>
        <p:nvSpPr>
          <p:cNvPr id="33" name="四角形: 角を丸くする 792">
            <a:extLst>
              <a:ext uri="{FF2B5EF4-FFF2-40B4-BE49-F238E27FC236}">
                <a16:creationId xmlns:a16="http://schemas.microsoft.com/office/drawing/2014/main" id="{B694BCEC-6612-4178-A320-6342E995C057}"/>
              </a:ext>
            </a:extLst>
          </p:cNvPr>
          <p:cNvSpPr/>
          <p:nvPr/>
        </p:nvSpPr>
        <p:spPr>
          <a:xfrm>
            <a:off x="5298918" y="4032313"/>
            <a:ext cx="342216" cy="1187604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人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数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分</a:t>
            </a:r>
            <a:endParaRPr kumimoji="1" lang="en-US" altLang="ja-JP" sz="1200"/>
          </a:p>
        </p:txBody>
      </p:sp>
      <p:sp>
        <p:nvSpPr>
          <p:cNvPr id="34" name="四角形: 角を丸くする 792">
            <a:extLst>
              <a:ext uri="{FF2B5EF4-FFF2-40B4-BE49-F238E27FC236}">
                <a16:creationId xmlns:a16="http://schemas.microsoft.com/office/drawing/2014/main" id="{FF7FCDF6-0397-41D9-907D-17E2F0A213B7}"/>
              </a:ext>
            </a:extLst>
          </p:cNvPr>
          <p:cNvSpPr/>
          <p:nvPr/>
        </p:nvSpPr>
        <p:spPr>
          <a:xfrm>
            <a:off x="5674894" y="4032313"/>
            <a:ext cx="342216" cy="1187604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人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数</a:t>
            </a:r>
            <a:endParaRPr kumimoji="1" lang="en-US" altLang="ja-JP" sz="1200"/>
          </a:p>
          <a:p>
            <a:pPr algn="ctr"/>
            <a:r>
              <a:rPr kumimoji="1" lang="ja-JP" altLang="en-US" sz="1200"/>
              <a:t>分</a:t>
            </a:r>
            <a:endParaRPr kumimoji="1" lang="en-US" altLang="ja-JP" sz="1200"/>
          </a:p>
        </p:txBody>
      </p:sp>
      <p:sp>
        <p:nvSpPr>
          <p:cNvPr id="35" name="四角形: 角を丸くする 792">
            <a:extLst>
              <a:ext uri="{FF2B5EF4-FFF2-40B4-BE49-F238E27FC236}">
                <a16:creationId xmlns:a16="http://schemas.microsoft.com/office/drawing/2014/main" id="{8FE8CFB1-7A44-4540-AFA5-E7126CFE9668}"/>
              </a:ext>
            </a:extLst>
          </p:cNvPr>
          <p:cNvSpPr/>
          <p:nvPr/>
        </p:nvSpPr>
        <p:spPr>
          <a:xfrm>
            <a:off x="4937661" y="3374954"/>
            <a:ext cx="2369227" cy="528104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dirty="0"/>
              <a:t>？？？名前？？？ </a:t>
            </a:r>
            <a:r>
              <a:rPr kumimoji="1" lang="en-US" altLang="ja-JP" sz="900" dirty="0"/>
              <a:t>[</a:t>
            </a:r>
            <a:r>
              <a:rPr kumimoji="1" lang="ja-JP" altLang="en-US" sz="900" dirty="0"/>
              <a:t>攻撃</a:t>
            </a:r>
            <a:r>
              <a:rPr kumimoji="1" lang="en-US" altLang="ja-JP" sz="900" dirty="0"/>
              <a:t>]</a:t>
            </a:r>
          </a:p>
          <a:p>
            <a:pPr algn="ctr"/>
            <a:r>
              <a:rPr kumimoji="1" lang="ja-JP" altLang="en-US" sz="900" dirty="0"/>
              <a:t>必要研究員　〇人</a:t>
            </a:r>
            <a:endParaRPr kumimoji="1" lang="en-US" altLang="ja-JP" sz="900" dirty="0"/>
          </a:p>
          <a:p>
            <a:pPr algn="ctr"/>
            <a:r>
              <a:rPr kumimoji="1" lang="en-US" altLang="ja-JP" sz="800" dirty="0"/>
              <a:t>GOLD  </a:t>
            </a:r>
            <a:r>
              <a:rPr kumimoji="1" lang="en-US" altLang="ja-JP" sz="800" dirty="0">
                <a:solidFill>
                  <a:srgbClr val="FF0000"/>
                </a:solidFill>
              </a:rPr>
              <a:t>666,666,666</a:t>
            </a:r>
            <a:r>
              <a:rPr kumimoji="1" lang="en-US" altLang="ja-JP" sz="800" dirty="0"/>
              <a:t> / 999,999,999</a:t>
            </a:r>
            <a:endParaRPr kumimoji="1" lang="en-US" altLang="ja-JP" sz="9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DF3883B-7A45-45CD-9DCF-9AB845B2DD44}"/>
              </a:ext>
            </a:extLst>
          </p:cNvPr>
          <p:cNvGrpSpPr/>
          <p:nvPr/>
        </p:nvGrpSpPr>
        <p:grpSpPr>
          <a:xfrm>
            <a:off x="587412" y="4201894"/>
            <a:ext cx="4007188" cy="546248"/>
            <a:chOff x="598121" y="1246685"/>
            <a:chExt cx="4007188" cy="546248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7C0B1B7-EF82-4B79-B76B-5D34AD54667E}"/>
                </a:ext>
              </a:extLst>
            </p:cNvPr>
            <p:cNvSpPr txBox="1"/>
            <p:nvPr/>
          </p:nvSpPr>
          <p:spPr>
            <a:xfrm>
              <a:off x="598121" y="124668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/>
                <a:t>複数開発</a:t>
              </a:r>
              <a:endParaRPr kumimoji="1" lang="en-US" altLang="ja-JP" sz="1400" b="1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E72B3FC-1E11-43E5-9501-9DDF6F47B75F}"/>
                </a:ext>
              </a:extLst>
            </p:cNvPr>
            <p:cNvSpPr txBox="1"/>
            <p:nvPr/>
          </p:nvSpPr>
          <p:spPr>
            <a:xfrm>
              <a:off x="829916" y="1546712"/>
              <a:ext cx="37753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/>
                <a:t>開発員が足りている場合は、複数同時開発することができる。</a:t>
              </a:r>
              <a:endParaRPr kumimoji="1" lang="en-US" altLang="ja-JP" sz="1000"/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8699DCB-791C-4679-893B-560AFEAA654A}"/>
              </a:ext>
            </a:extLst>
          </p:cNvPr>
          <p:cNvSpPr/>
          <p:nvPr/>
        </p:nvSpPr>
        <p:spPr>
          <a:xfrm>
            <a:off x="4832758" y="1556473"/>
            <a:ext cx="715776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兵科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5DFB373-FD54-4A95-82AD-B032A66BAC12}"/>
              </a:ext>
            </a:extLst>
          </p:cNvPr>
          <p:cNvSpPr/>
          <p:nvPr/>
        </p:nvSpPr>
        <p:spPr>
          <a:xfrm>
            <a:off x="4824707" y="1981843"/>
            <a:ext cx="715776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兵科</a:t>
            </a:r>
          </a:p>
        </p:txBody>
      </p:sp>
      <p:sp>
        <p:nvSpPr>
          <p:cNvPr id="30" name="四角形: 角を丸くする 792">
            <a:extLst>
              <a:ext uri="{FF2B5EF4-FFF2-40B4-BE49-F238E27FC236}">
                <a16:creationId xmlns:a16="http://schemas.microsoft.com/office/drawing/2014/main" id="{937CB532-5FD4-4F90-9E6F-780F6BED53E6}"/>
              </a:ext>
            </a:extLst>
          </p:cNvPr>
          <p:cNvSpPr/>
          <p:nvPr/>
        </p:nvSpPr>
        <p:spPr>
          <a:xfrm>
            <a:off x="5154655" y="1786213"/>
            <a:ext cx="1994089" cy="1415140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/>
              <a:t>？？？名前？？？</a:t>
            </a:r>
            <a:endParaRPr kumimoji="1" lang="en-US" altLang="ja-JP" sz="12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8D37D56-12CA-49E6-82DE-175A325CBB92}"/>
              </a:ext>
            </a:extLst>
          </p:cNvPr>
          <p:cNvSpPr/>
          <p:nvPr/>
        </p:nvSpPr>
        <p:spPr>
          <a:xfrm>
            <a:off x="4947139" y="1746341"/>
            <a:ext cx="763100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兵科</a:t>
            </a:r>
          </a:p>
        </p:txBody>
      </p:sp>
    </p:spTree>
    <p:extLst>
      <p:ext uri="{BB962C8B-B14F-4D97-AF65-F5344CB8AC3E}">
        <p14:creationId xmlns:p14="http://schemas.microsoft.com/office/powerpoint/2010/main" val="33852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57894C6-44FE-47AB-9994-4A6A8E1D6A08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9E325B-EBEE-40FF-92C8-A534A1EE883C}"/>
              </a:ext>
            </a:extLst>
          </p:cNvPr>
          <p:cNvSpPr txBox="1"/>
          <p:nvPr/>
        </p:nvSpPr>
        <p:spPr>
          <a:xfrm>
            <a:off x="415419" y="53879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1. su110.</a:t>
            </a:r>
            <a:r>
              <a:rPr kumimoji="1" lang="ja-JP" altLang="en-US" sz="1400" b="1"/>
              <a:t>研究員選択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6B5AED1-4678-462C-B563-E81095EA059F}"/>
              </a:ext>
            </a:extLst>
          </p:cNvPr>
          <p:cNvGrpSpPr/>
          <p:nvPr/>
        </p:nvGrpSpPr>
        <p:grpSpPr>
          <a:xfrm>
            <a:off x="587412" y="1283575"/>
            <a:ext cx="2853025" cy="2384116"/>
            <a:chOff x="598121" y="1246685"/>
            <a:chExt cx="2853025" cy="2384116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089B9A7-797C-43B4-A89D-C57819A48C4E}"/>
                </a:ext>
              </a:extLst>
            </p:cNvPr>
            <p:cNvSpPr txBox="1"/>
            <p:nvPr/>
          </p:nvSpPr>
          <p:spPr>
            <a:xfrm>
              <a:off x="598121" y="1246685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/>
                <a:t>兵器と同じ兵科の研究員を選択</a:t>
              </a:r>
              <a:endParaRPr kumimoji="1" lang="en-US" altLang="ja-JP" sz="1400" b="1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770D51F-870C-4AA2-B4D8-25631EA07B62}"/>
                </a:ext>
              </a:extLst>
            </p:cNvPr>
            <p:cNvSpPr txBox="1"/>
            <p:nvPr/>
          </p:nvSpPr>
          <p:spPr>
            <a:xfrm>
              <a:off x="829916" y="1537920"/>
              <a:ext cx="2621230" cy="209288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endParaRPr kumimoji="1" lang="en-US" altLang="ja-JP" sz="1000" dirty="0"/>
            </a:p>
            <a:p>
              <a:r>
                <a:rPr kumimoji="1" lang="ja-JP" altLang="en-US" sz="1000"/>
                <a:t>・指定された人数分の研究員を選択する。</a:t>
              </a:r>
              <a:endParaRPr kumimoji="1" lang="en-US" altLang="ja-JP" sz="1000" dirty="0"/>
            </a:p>
            <a:p>
              <a:r>
                <a:rPr kumimoji="1" lang="en-US" altLang="ja-JP" sz="1000" dirty="0">
                  <a:ea typeface="游ゴシック"/>
                </a:rPr>
                <a:t>※</a:t>
              </a:r>
              <a:r>
                <a:rPr kumimoji="1" lang="ja-JP" altLang="en-US" sz="1000">
                  <a:ea typeface="游ゴシック"/>
                </a:rPr>
                <a:t>戻った場合は、１人目から選び直す。</a:t>
              </a:r>
              <a:endParaRPr kumimoji="1" lang="en-US" altLang="ja-JP" sz="1000" dirty="0">
                <a:ea typeface="游ゴシック"/>
              </a:endParaRPr>
            </a:p>
            <a:p>
              <a:endParaRPr kumimoji="1" lang="en-US" altLang="ja-JP" sz="1000" dirty="0"/>
            </a:p>
            <a:p>
              <a:r>
                <a:rPr lang="en-US" altLang="ja-JP" sz="1000" dirty="0">
                  <a:ea typeface="游ゴシック"/>
                  <a:cs typeface="Calibri"/>
                </a:rPr>
                <a:t>・</a:t>
              </a:r>
              <a:r>
                <a:rPr lang="en-US" altLang="ja-JP" sz="1000" dirty="0" err="1">
                  <a:ea typeface="游ゴシック"/>
                  <a:cs typeface="Calibri"/>
                </a:rPr>
                <a:t>兵器に合わせてフィルタリングされた</a:t>
              </a:r>
            </a:p>
            <a:p>
              <a:r>
                <a:rPr lang="en-US" altLang="ja-JP" sz="1000" dirty="0">
                  <a:ea typeface="游ゴシック"/>
                  <a:cs typeface="Calibri"/>
                </a:rPr>
                <a:t>　</a:t>
              </a:r>
              <a:r>
                <a:rPr lang="en-US" altLang="ja-JP" sz="1000" dirty="0" err="1">
                  <a:ea typeface="游ゴシック"/>
                  <a:cs typeface="Calibri"/>
                </a:rPr>
                <a:t>状態で表示される</a:t>
              </a:r>
              <a:r>
                <a:rPr lang="en-US" altLang="ja-JP" sz="1000" dirty="0">
                  <a:ea typeface="游ゴシック"/>
                  <a:cs typeface="Calibri"/>
                </a:rPr>
                <a:t>。</a:t>
              </a:r>
            </a:p>
            <a:p>
              <a:endParaRPr kumimoji="1" lang="en-US" altLang="ja-JP" sz="1000" dirty="0"/>
            </a:p>
            <a:p>
              <a:r>
                <a:rPr kumimoji="1" lang="ja-JP" altLang="en-US" sz="1000">
                  <a:ea typeface="游ゴシック"/>
                </a:rPr>
                <a:t>・選択後の</a:t>
              </a:r>
              <a:r>
                <a:rPr kumimoji="1" lang="en-US" altLang="ja-JP" sz="1000" dirty="0">
                  <a:ea typeface="游ゴシック"/>
                </a:rPr>
                <a:t>OK</a:t>
              </a:r>
              <a:r>
                <a:rPr kumimoji="1" lang="ja-JP" altLang="en-US" sz="1000">
                  <a:ea typeface="游ゴシック"/>
                </a:rPr>
                <a:t>ボタン押下時、</a:t>
              </a:r>
              <a:endParaRPr kumimoji="1" lang="en-US" altLang="ja-JP" sz="1000" dirty="0">
                <a:ea typeface="游ゴシック"/>
              </a:endParaRPr>
            </a:p>
            <a:p>
              <a:r>
                <a:rPr kumimoji="1" lang="ja-JP" altLang="en-US" sz="1000">
                  <a:ea typeface="游ゴシック"/>
                </a:rPr>
                <a:t>　確認ウィンドウを表示する。</a:t>
              </a:r>
              <a:endParaRPr kumimoji="1" lang="en-US" altLang="ja-JP" sz="1000" dirty="0"/>
            </a:p>
            <a:p>
              <a:endParaRPr kumimoji="1" lang="en-US" altLang="ja-JP" sz="1000" dirty="0"/>
            </a:p>
            <a:p>
              <a:r>
                <a:rPr kumimoji="1" lang="ja-JP" altLang="en-US" sz="1000">
                  <a:ea typeface="游ゴシック"/>
                </a:rPr>
                <a:t>・開発をやめた場合は、</a:t>
              </a:r>
              <a:endParaRPr lang="en-US" altLang="ja-JP" sz="1000" dirty="0">
                <a:ea typeface="游ゴシック" panose="020B0400000000000000" pitchFamily="34" charset="-128"/>
                <a:cs typeface="Calibri" panose="020F0502020204030204"/>
              </a:endParaRPr>
            </a:p>
            <a:p>
              <a:r>
                <a:rPr kumimoji="1" lang="ja-JP" altLang="en-US" sz="1000">
                  <a:ea typeface="游ゴシック"/>
                </a:rPr>
                <a:t>　研究員選択ではなく、１つ前の</a:t>
              </a:r>
              <a:endParaRPr kumimoji="1" lang="en-US" altLang="ja-JP" sz="1000" dirty="0">
                <a:ea typeface="游ゴシック"/>
              </a:endParaRPr>
            </a:p>
            <a:p>
              <a:r>
                <a:rPr kumimoji="1" lang="en-US" altLang="ja-JP" sz="1000" b="1" dirty="0">
                  <a:ea typeface="游ゴシック"/>
                </a:rPr>
                <a:t>　Su100.</a:t>
              </a:r>
              <a:r>
                <a:rPr kumimoji="1" lang="ja-JP" altLang="en-US" sz="1000" b="1">
                  <a:ea typeface="游ゴシック"/>
                </a:rPr>
                <a:t>支援兵器（開発開始）</a:t>
              </a:r>
              <a:r>
                <a:rPr kumimoji="1" lang="ja-JP" altLang="en-US" sz="1000">
                  <a:ea typeface="游ゴシック"/>
                </a:rPr>
                <a:t>に戻る。</a:t>
              </a:r>
              <a:endParaRPr lang="en-US" altLang="ja-JP" sz="1000" dirty="0">
                <a:ea typeface="游ゴシック" panose="020B0400000000000000" pitchFamily="34" charset="-128"/>
                <a:cs typeface="Calibri" panose="020F0502020204030204"/>
              </a:endParaRPr>
            </a:p>
          </p:txBody>
        </p:sp>
      </p:grpSp>
      <p:sp>
        <p:nvSpPr>
          <p:cNvPr id="29" name="テキスト ボックス 2557">
            <a:extLst>
              <a:ext uri="{FF2B5EF4-FFF2-40B4-BE49-F238E27FC236}">
                <a16:creationId xmlns:a16="http://schemas.microsoft.com/office/drawing/2014/main" id="{143DD1E0-DE78-4824-996F-72FE2814DA6C}"/>
              </a:ext>
            </a:extLst>
          </p:cNvPr>
          <p:cNvSpPr txBox="1"/>
          <p:nvPr/>
        </p:nvSpPr>
        <p:spPr>
          <a:xfrm>
            <a:off x="6440984" y="4097877"/>
            <a:ext cx="361461" cy="23638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攻撃</a:t>
            </a:r>
            <a:r>
              <a:rPr kumimoji="1" lang="en-US" altLang="ja-JP" sz="1050" b="1">
                <a:solidFill>
                  <a:schemeClr val="bg1"/>
                </a:solidFill>
              </a:rPr>
              <a:t>(</a:t>
            </a:r>
            <a:r>
              <a:rPr kumimoji="1" lang="ja-JP" altLang="en-US" sz="1050" b="1">
                <a:solidFill>
                  <a:schemeClr val="bg1"/>
                </a:solidFill>
              </a:rPr>
              <a:t>大</a:t>
            </a:r>
            <a:r>
              <a:rPr kumimoji="1" lang="en-US" altLang="ja-JP" sz="1050" b="1">
                <a:solidFill>
                  <a:schemeClr val="bg1"/>
                </a:solidFill>
              </a:rPr>
              <a:t>)</a:t>
            </a:r>
            <a:endParaRPr kumimoji="1" lang="ja-JP" altLang="en-US" sz="1050" b="1">
              <a:solidFill>
                <a:schemeClr val="bg1"/>
              </a:solidFill>
            </a:endParaRPr>
          </a:p>
        </p:txBody>
      </p:sp>
      <p:sp>
        <p:nvSpPr>
          <p:cNvPr id="30" name="テキスト ボックス 2557">
            <a:extLst>
              <a:ext uri="{FF2B5EF4-FFF2-40B4-BE49-F238E27FC236}">
                <a16:creationId xmlns:a16="http://schemas.microsoft.com/office/drawing/2014/main" id="{283C18A0-AF0F-4C8B-805D-A5EE35A94A40}"/>
              </a:ext>
            </a:extLst>
          </p:cNvPr>
          <p:cNvSpPr txBox="1"/>
          <p:nvPr/>
        </p:nvSpPr>
        <p:spPr>
          <a:xfrm>
            <a:off x="7246139" y="4111173"/>
            <a:ext cx="361461" cy="23638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50" b="1">
                <a:solidFill>
                  <a:schemeClr val="bg1"/>
                </a:solidFill>
              </a:rPr>
              <a:t>攻撃</a:t>
            </a:r>
            <a:r>
              <a:rPr kumimoji="1" lang="en-US" altLang="ja-JP" sz="1050" b="1">
                <a:solidFill>
                  <a:schemeClr val="bg1"/>
                </a:solidFill>
              </a:rPr>
              <a:t>(</a:t>
            </a:r>
            <a:r>
              <a:rPr kumimoji="1" lang="ja-JP" altLang="en-US" sz="1050" b="1">
                <a:solidFill>
                  <a:schemeClr val="bg1"/>
                </a:solidFill>
              </a:rPr>
              <a:t>中</a:t>
            </a:r>
            <a:r>
              <a:rPr kumimoji="1" lang="en-US" altLang="ja-JP" sz="1050" b="1">
                <a:solidFill>
                  <a:schemeClr val="bg1"/>
                </a:solidFill>
              </a:rPr>
              <a:t>)</a:t>
            </a:r>
            <a:endParaRPr kumimoji="1" lang="ja-JP" altLang="en-US" sz="1050" b="1">
              <a:solidFill>
                <a:schemeClr val="bg1"/>
              </a:solidFill>
            </a:endParaRPr>
          </a:p>
        </p:txBody>
      </p:sp>
      <p:sp>
        <p:nvSpPr>
          <p:cNvPr id="31" name="テキスト ボックス 2557">
            <a:extLst>
              <a:ext uri="{FF2B5EF4-FFF2-40B4-BE49-F238E27FC236}">
                <a16:creationId xmlns:a16="http://schemas.microsoft.com/office/drawing/2014/main" id="{CB7512AB-1174-4BA0-ADD6-75C9E564966C}"/>
              </a:ext>
            </a:extLst>
          </p:cNvPr>
          <p:cNvSpPr txBox="1"/>
          <p:nvPr/>
        </p:nvSpPr>
        <p:spPr>
          <a:xfrm>
            <a:off x="8030627" y="4125072"/>
            <a:ext cx="361461" cy="23638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b="1">
                <a:solidFill>
                  <a:schemeClr val="bg1"/>
                </a:solidFill>
              </a:rPr>
              <a:t>無制限</a:t>
            </a:r>
            <a:endParaRPr kumimoji="1" lang="ja-JP" altLang="en-US" sz="1050" b="1">
              <a:solidFill>
                <a:schemeClr val="bg1"/>
              </a:solidFill>
            </a:endParaRPr>
          </a:p>
        </p:txBody>
      </p:sp>
      <p:sp>
        <p:nvSpPr>
          <p:cNvPr id="32" name="四角形: 角を丸くする 2">
            <a:extLst>
              <a:ext uri="{FF2B5EF4-FFF2-40B4-BE49-F238E27FC236}">
                <a16:creationId xmlns:a16="http://schemas.microsoft.com/office/drawing/2014/main" id="{FB5F129D-6E39-4599-886B-CD68D918405B}"/>
              </a:ext>
            </a:extLst>
          </p:cNvPr>
          <p:cNvSpPr/>
          <p:nvPr/>
        </p:nvSpPr>
        <p:spPr>
          <a:xfrm>
            <a:off x="6281519" y="3913737"/>
            <a:ext cx="2275069" cy="1985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3500F8C-78AC-4297-AACB-C2B59EF8B54E}"/>
              </a:ext>
            </a:extLst>
          </p:cNvPr>
          <p:cNvSpPr txBox="1"/>
          <p:nvPr/>
        </p:nvSpPr>
        <p:spPr>
          <a:xfrm>
            <a:off x="6926263" y="3982963"/>
            <a:ext cx="1216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/>
              <a:t>研究員選択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4C1C86D-2704-4746-8D2D-5EADF311D14E}"/>
              </a:ext>
            </a:extLst>
          </p:cNvPr>
          <p:cNvSpPr txBox="1"/>
          <p:nvPr/>
        </p:nvSpPr>
        <p:spPr>
          <a:xfrm>
            <a:off x="6478258" y="4238834"/>
            <a:ext cx="179152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名前名前名前名前名前</a:t>
            </a:r>
            <a:endParaRPr kumimoji="1" lang="en-US" altLang="ja-JP" sz="1050"/>
          </a:p>
          <a:p>
            <a:pPr algn="ctr"/>
            <a:endParaRPr kumimoji="1" lang="en-US" altLang="ja-JP" sz="200"/>
          </a:p>
          <a:p>
            <a:pPr algn="ctr"/>
            <a:r>
              <a:rPr kumimoji="1" lang="ja-JP" altLang="en-US" sz="1050"/>
              <a:t>名前名前名前名前名前</a:t>
            </a:r>
          </a:p>
          <a:p>
            <a:pPr algn="ctr"/>
            <a:endParaRPr kumimoji="1" lang="en-US" altLang="ja-JP" sz="200"/>
          </a:p>
          <a:p>
            <a:pPr algn="ctr"/>
            <a:r>
              <a:rPr kumimoji="1" lang="ja-JP" altLang="en-US" sz="1050"/>
              <a:t>名前名前名前名前名前</a:t>
            </a:r>
          </a:p>
          <a:p>
            <a:pPr algn="ctr"/>
            <a:endParaRPr kumimoji="1" lang="ja-JP" altLang="en-US" sz="800"/>
          </a:p>
        </p:txBody>
      </p:sp>
      <p:sp>
        <p:nvSpPr>
          <p:cNvPr id="35" name="四角形: 角を丸くする 41">
            <a:extLst>
              <a:ext uri="{FF2B5EF4-FFF2-40B4-BE49-F238E27FC236}">
                <a16:creationId xmlns:a16="http://schemas.microsoft.com/office/drawing/2014/main" id="{48CA9C59-122B-4A7A-B80A-8B8D5D99E99B}"/>
              </a:ext>
            </a:extLst>
          </p:cNvPr>
          <p:cNvSpPr/>
          <p:nvPr/>
        </p:nvSpPr>
        <p:spPr>
          <a:xfrm>
            <a:off x="6607908" y="5555981"/>
            <a:ext cx="632517" cy="2738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やめる</a:t>
            </a:r>
            <a:endParaRPr kumimoji="1" lang="en-US" altLang="ja-JP" sz="1000"/>
          </a:p>
        </p:txBody>
      </p:sp>
      <p:sp>
        <p:nvSpPr>
          <p:cNvPr id="36" name="四角形: 角を丸くする 41">
            <a:extLst>
              <a:ext uri="{FF2B5EF4-FFF2-40B4-BE49-F238E27FC236}">
                <a16:creationId xmlns:a16="http://schemas.microsoft.com/office/drawing/2014/main" id="{DD9DCBD7-29B5-433D-82BD-5FB5727455BA}"/>
              </a:ext>
            </a:extLst>
          </p:cNvPr>
          <p:cNvSpPr/>
          <p:nvPr/>
        </p:nvSpPr>
        <p:spPr>
          <a:xfrm>
            <a:off x="7607600" y="5558603"/>
            <a:ext cx="632517" cy="2738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OK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9312728-AFD8-4165-A4E3-E3068D9F59C7}"/>
              </a:ext>
            </a:extLst>
          </p:cNvPr>
          <p:cNvSpPr txBox="1"/>
          <p:nvPr/>
        </p:nvSpPr>
        <p:spPr>
          <a:xfrm>
            <a:off x="6286447" y="4847634"/>
            <a:ext cx="218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/>
              <a:t>開発中の研究員はバトルへ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出撃することができません。</a:t>
            </a:r>
            <a:endParaRPr kumimoji="1" lang="en-US" altLang="ja-JP" sz="900"/>
          </a:p>
          <a:p>
            <a:pPr algn="ctr"/>
            <a:endParaRPr kumimoji="1" lang="en-US" altLang="ja-JP" sz="800"/>
          </a:p>
          <a:p>
            <a:pPr algn="ctr"/>
            <a:r>
              <a:rPr kumimoji="1" lang="ja-JP" altLang="en-US" sz="800"/>
              <a:t>開発を開始しますか？</a:t>
            </a:r>
            <a:endParaRPr kumimoji="1" lang="en-US" altLang="ja-JP" sz="800"/>
          </a:p>
          <a:p>
            <a:pPr algn="ctr"/>
            <a:endParaRPr kumimoji="1" lang="ja-JP" altLang="en-US" sz="6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A135FD6-B4A5-441F-A000-21225ADF704A}"/>
              </a:ext>
            </a:extLst>
          </p:cNvPr>
          <p:cNvSpPr txBox="1"/>
          <p:nvPr/>
        </p:nvSpPr>
        <p:spPr>
          <a:xfrm>
            <a:off x="6366211" y="3592352"/>
            <a:ext cx="273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1. su110a.</a:t>
            </a:r>
            <a:r>
              <a:rPr kumimoji="1" lang="ja-JP" altLang="en-US" sz="1400" b="1"/>
              <a:t>研究員確認ウィンドウ</a:t>
            </a:r>
          </a:p>
        </p:txBody>
      </p:sp>
      <p:pic>
        <p:nvPicPr>
          <p:cNvPr id="42" name="図 41" descr="写真, 束, 覆い, 食品 が含まれている画像&#10;&#10;自動的に生成された説明">
            <a:extLst>
              <a:ext uri="{FF2B5EF4-FFF2-40B4-BE49-F238E27FC236}">
                <a16:creationId xmlns:a16="http://schemas.microsoft.com/office/drawing/2014/main" id="{8CCA2AE1-BDBD-4C5B-9436-CF46201B3B4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37" y="1283575"/>
            <a:ext cx="2668432" cy="4743880"/>
          </a:xfrm>
          <a:prstGeom prst="rect">
            <a:avLst/>
          </a:prstGeom>
        </p:spPr>
      </p:pic>
      <p:sp>
        <p:nvSpPr>
          <p:cNvPr id="2" name="角丸四角形 1">
            <a:extLst>
              <a:ext uri="{FF2B5EF4-FFF2-40B4-BE49-F238E27FC236}">
                <a16:creationId xmlns:a16="http://schemas.microsoft.com/office/drawing/2014/main" id="{2792EC6F-CE55-1A48-8B93-298A62665203}"/>
              </a:ext>
            </a:extLst>
          </p:cNvPr>
          <p:cNvSpPr/>
          <p:nvPr/>
        </p:nvSpPr>
        <p:spPr>
          <a:xfrm>
            <a:off x="4382767" y="5269625"/>
            <a:ext cx="783772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OK</a:t>
            </a:r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1A240394-EA34-B34F-AB09-99160D8C7716}"/>
              </a:ext>
            </a:extLst>
          </p:cNvPr>
          <p:cNvSpPr/>
          <p:nvPr/>
        </p:nvSpPr>
        <p:spPr>
          <a:xfrm>
            <a:off x="5314384" y="5269625"/>
            <a:ext cx="522365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2/3</a:t>
            </a:r>
            <a:endParaRPr kumimoji="1" lang="en-US" altLang="ja-JP" dirty="0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9DFF597A-39E2-344F-B32E-FC464BC96B53}"/>
              </a:ext>
            </a:extLst>
          </p:cNvPr>
          <p:cNvSpPr/>
          <p:nvPr/>
        </p:nvSpPr>
        <p:spPr>
          <a:xfrm>
            <a:off x="4328018" y="3867866"/>
            <a:ext cx="359229" cy="359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8627E656-48B7-6542-B2DC-88F2FA9685CC}"/>
              </a:ext>
            </a:extLst>
          </p:cNvPr>
          <p:cNvSpPr/>
          <p:nvPr/>
        </p:nvSpPr>
        <p:spPr>
          <a:xfrm>
            <a:off x="5134769" y="2224123"/>
            <a:ext cx="359229" cy="359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064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57894C6-44FE-47AB-9994-4A6A8E1D6A08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6AF48D1-F778-4ABD-87E1-F3261155A3C9}"/>
              </a:ext>
            </a:extLst>
          </p:cNvPr>
          <p:cNvSpPr/>
          <p:nvPr/>
        </p:nvSpPr>
        <p:spPr>
          <a:xfrm>
            <a:off x="4824707" y="757158"/>
            <a:ext cx="2566623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ja-JP" sz="1100"/>
          </a:p>
          <a:p>
            <a:pPr algn="r"/>
            <a:endParaRPr kumimoji="1" lang="en-US" altLang="ja-JP" sz="1100"/>
          </a:p>
          <a:p>
            <a:pPr algn="r"/>
            <a:endParaRPr kumimoji="1" lang="en-US" altLang="ja-JP" sz="1100"/>
          </a:p>
          <a:p>
            <a:pPr algn="ctr"/>
            <a:endParaRPr kumimoji="1" lang="en-US" altLang="ja-JP" sz="11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100" b="1">
                <a:latin typeface="メイリオ" panose="020B0604030504040204" pitchFamily="50" charset="-128"/>
                <a:ea typeface="メイリオ" panose="020B0604030504040204" pitchFamily="50" charset="-128"/>
              </a:rPr>
              <a:t>支援兵器</a:t>
            </a:r>
            <a:endParaRPr kumimoji="1" lang="en-US" altLang="ja-JP" sz="11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9939E37-273D-4270-B44A-109FFDD18EE7}"/>
              </a:ext>
            </a:extLst>
          </p:cNvPr>
          <p:cNvGrpSpPr/>
          <p:nvPr/>
        </p:nvGrpSpPr>
        <p:grpSpPr>
          <a:xfrm>
            <a:off x="4824707" y="757156"/>
            <a:ext cx="2566621" cy="571500"/>
            <a:chOff x="0" y="0"/>
            <a:chExt cx="2637694" cy="59921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80F8F9C-5163-40D9-B5B6-8EE6CF67F8EC}"/>
                </a:ext>
              </a:extLst>
            </p:cNvPr>
            <p:cNvSpPr/>
            <p:nvPr/>
          </p:nvSpPr>
          <p:spPr>
            <a:xfrm>
              <a:off x="0" y="0"/>
              <a:ext cx="586154" cy="59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/>
                <a:t>RANK</a:t>
              </a:r>
            </a:p>
            <a:p>
              <a:pPr algn="ctr"/>
              <a:r>
                <a:rPr kumimoji="1" lang="en-US" altLang="ja-JP" sz="1800"/>
                <a:t>999</a:t>
              </a:r>
              <a:endParaRPr kumimoji="1" lang="ja-JP" altLang="en-US" sz="180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E1D4BF-0A8A-403F-929C-D394402B7578}"/>
                </a:ext>
              </a:extLst>
            </p:cNvPr>
            <p:cNvSpPr/>
            <p:nvPr/>
          </p:nvSpPr>
          <p:spPr>
            <a:xfrm>
              <a:off x="586155" y="0"/>
              <a:ext cx="2051539" cy="118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●称号的なものの表示エリア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316E794-0373-4228-86DF-01DE149EC2A1}"/>
                </a:ext>
              </a:extLst>
            </p:cNvPr>
            <p:cNvSpPr/>
            <p:nvPr/>
          </p:nvSpPr>
          <p:spPr>
            <a:xfrm>
              <a:off x="586154" y="118664"/>
              <a:ext cx="2051539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7941E7C-AECD-4F4E-B374-562BFDA7AFCE}"/>
                </a:ext>
              </a:extLst>
            </p:cNvPr>
            <p:cNvSpPr/>
            <p:nvPr/>
          </p:nvSpPr>
          <p:spPr>
            <a:xfrm>
              <a:off x="58615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/>
                <a:t>GOLD</a:t>
              </a:r>
              <a:endParaRPr kumimoji="1" lang="ja-JP" altLang="en-US" sz="800"/>
            </a:p>
          </p:txBody>
        </p:sp>
        <p:sp>
          <p:nvSpPr>
            <p:cNvPr id="13" name="四角形: 角を丸くする 13">
              <a:extLst>
                <a:ext uri="{FF2B5EF4-FFF2-40B4-BE49-F238E27FC236}">
                  <a16:creationId xmlns:a16="http://schemas.microsoft.com/office/drawing/2014/main" id="{6F1F610F-CD2B-4486-9503-FB95BAF77B9A}"/>
                </a:ext>
              </a:extLst>
            </p:cNvPr>
            <p:cNvSpPr/>
            <p:nvPr/>
          </p:nvSpPr>
          <p:spPr>
            <a:xfrm>
              <a:off x="0" y="487075"/>
              <a:ext cx="586154" cy="7398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B6329A2-88B4-418A-B181-D49DE5B56D09}"/>
                </a:ext>
              </a:extLst>
            </p:cNvPr>
            <p:cNvSpPr/>
            <p:nvPr/>
          </p:nvSpPr>
          <p:spPr>
            <a:xfrm>
              <a:off x="161192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/>
                <a:t>課金石</a:t>
              </a:r>
            </a:p>
          </p:txBody>
        </p:sp>
        <p:sp>
          <p:nvSpPr>
            <p:cNvPr id="15" name="楕円 15">
              <a:extLst>
                <a:ext uri="{FF2B5EF4-FFF2-40B4-BE49-F238E27FC236}">
                  <a16:creationId xmlns:a16="http://schemas.microsoft.com/office/drawing/2014/main" id="{42E8158B-0A31-4376-B02E-CC109B3453A2}"/>
                </a:ext>
              </a:extLst>
            </p:cNvPr>
            <p:cNvSpPr/>
            <p:nvPr/>
          </p:nvSpPr>
          <p:spPr>
            <a:xfrm>
              <a:off x="2466732" y="289691"/>
              <a:ext cx="146538" cy="147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sp>
          <p:nvSpPr>
            <p:cNvPr id="16" name="四角形: 角を丸くする 16">
              <a:extLst>
                <a:ext uri="{FF2B5EF4-FFF2-40B4-BE49-F238E27FC236}">
                  <a16:creationId xmlns:a16="http://schemas.microsoft.com/office/drawing/2014/main" id="{81B5E8C8-9179-4D91-BE69-FB8FDAC808AB}"/>
                </a:ext>
              </a:extLst>
            </p:cNvPr>
            <p:cNvSpPr/>
            <p:nvPr/>
          </p:nvSpPr>
          <p:spPr>
            <a:xfrm>
              <a:off x="0" y="487075"/>
              <a:ext cx="351692" cy="73987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5015635-C5C7-4173-9F34-94C6FA87FB85}"/>
                </a:ext>
              </a:extLst>
            </p:cNvPr>
            <p:cNvSpPr/>
            <p:nvPr/>
          </p:nvSpPr>
          <p:spPr>
            <a:xfrm>
              <a:off x="586154" y="445351"/>
              <a:ext cx="2051538" cy="146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スタミナ</a:t>
              </a:r>
            </a:p>
          </p:txBody>
        </p:sp>
        <p:sp>
          <p:nvSpPr>
            <p:cNvPr id="18" name="四角形: 角を丸くする 18">
              <a:extLst>
                <a:ext uri="{FF2B5EF4-FFF2-40B4-BE49-F238E27FC236}">
                  <a16:creationId xmlns:a16="http://schemas.microsoft.com/office/drawing/2014/main" id="{9474143A-FB15-4904-9B08-375EFC379209}"/>
                </a:ext>
              </a:extLst>
            </p:cNvPr>
            <p:cNvSpPr/>
            <p:nvPr/>
          </p:nvSpPr>
          <p:spPr>
            <a:xfrm>
              <a:off x="1128346" y="485288"/>
              <a:ext cx="1450730" cy="6666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19" name="四角形: 角を丸くする 19">
              <a:extLst>
                <a:ext uri="{FF2B5EF4-FFF2-40B4-BE49-F238E27FC236}">
                  <a16:creationId xmlns:a16="http://schemas.microsoft.com/office/drawing/2014/main" id="{80695AB7-B9DA-4627-8FC0-6D9E2EC7F3D3}"/>
                </a:ext>
              </a:extLst>
            </p:cNvPr>
            <p:cNvSpPr/>
            <p:nvPr/>
          </p:nvSpPr>
          <p:spPr>
            <a:xfrm>
              <a:off x="1128346" y="481984"/>
              <a:ext cx="879231" cy="732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0" name="テキスト ボックス 2937">
              <a:extLst>
                <a:ext uri="{FF2B5EF4-FFF2-40B4-BE49-F238E27FC236}">
                  <a16:creationId xmlns:a16="http://schemas.microsoft.com/office/drawing/2014/main" id="{BAD0A96B-15BE-45DD-9EDD-27B37B2B901E}"/>
                </a:ext>
              </a:extLst>
            </p:cNvPr>
            <p:cNvSpPr txBox="1"/>
            <p:nvPr/>
          </p:nvSpPr>
          <p:spPr>
            <a:xfrm>
              <a:off x="1113692" y="438023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/>
                <a:t>800/</a:t>
              </a:r>
              <a:r>
                <a:rPr kumimoji="1" lang="en-US" altLang="ja-JP" sz="600"/>
                <a:t>999</a:t>
              </a:r>
              <a:endParaRPr kumimoji="1" lang="ja-JP" altLang="en-US" sz="1100"/>
            </a:p>
          </p:txBody>
        </p:sp>
        <p:sp>
          <p:nvSpPr>
            <p:cNvPr id="21" name="テキスト ボックス 2941">
              <a:extLst>
                <a:ext uri="{FF2B5EF4-FFF2-40B4-BE49-F238E27FC236}">
                  <a16:creationId xmlns:a16="http://schemas.microsoft.com/office/drawing/2014/main" id="{3121D423-F809-49C6-8015-E844321B9C26}"/>
                </a:ext>
              </a:extLst>
            </p:cNvPr>
            <p:cNvSpPr txBox="1"/>
            <p:nvPr/>
          </p:nvSpPr>
          <p:spPr>
            <a:xfrm>
              <a:off x="2124807" y="452677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あと</a:t>
              </a:r>
              <a:r>
                <a:rPr kumimoji="1" lang="en-US" altLang="ja-JP" sz="800">
                  <a:solidFill>
                    <a:schemeClr val="bg1"/>
                  </a:solidFill>
                </a:rPr>
                <a:t>00:00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2" name="四角形: 角を丸くする 58">
            <a:extLst>
              <a:ext uri="{FF2B5EF4-FFF2-40B4-BE49-F238E27FC236}">
                <a16:creationId xmlns:a16="http://schemas.microsoft.com/office/drawing/2014/main" id="{0718D128-1FDA-4C27-87B1-B640AD1E225E}"/>
              </a:ext>
            </a:extLst>
          </p:cNvPr>
          <p:cNvSpPr/>
          <p:nvPr/>
        </p:nvSpPr>
        <p:spPr>
          <a:xfrm>
            <a:off x="6649237" y="1361501"/>
            <a:ext cx="714375" cy="285749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もどる</a:t>
            </a:r>
            <a:endParaRPr kumimoji="1" lang="en-US" altLang="ja-JP" sz="120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C7837C2-D354-4C86-BB95-BAD41E522A3C}"/>
              </a:ext>
            </a:extLst>
          </p:cNvPr>
          <p:cNvGrpSpPr/>
          <p:nvPr/>
        </p:nvGrpSpPr>
        <p:grpSpPr>
          <a:xfrm>
            <a:off x="587412" y="1283575"/>
            <a:ext cx="4134465" cy="1161801"/>
            <a:chOff x="598121" y="1246685"/>
            <a:chExt cx="4134465" cy="1161801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368F6EC-3623-410E-9AA6-25A84F790FAD}"/>
                </a:ext>
              </a:extLst>
            </p:cNvPr>
            <p:cNvSpPr txBox="1"/>
            <p:nvPr/>
          </p:nvSpPr>
          <p:spPr>
            <a:xfrm>
              <a:off x="598121" y="1246685"/>
              <a:ext cx="4134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/>
                <a:t>開発完了までの残り時間を確認することができる</a:t>
              </a:r>
              <a:endParaRPr kumimoji="1" lang="en-US" altLang="ja-JP" sz="1400" b="1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020D2DC-1D87-4F0D-B647-4F1F2553A6BA}"/>
                </a:ext>
              </a:extLst>
            </p:cNvPr>
            <p:cNvSpPr txBox="1"/>
            <p:nvPr/>
          </p:nvSpPr>
          <p:spPr>
            <a:xfrm>
              <a:off x="829916" y="1546712"/>
              <a:ext cx="313419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/>
                <a:t>・開発費を投入することで時短することができる。</a:t>
              </a:r>
              <a:endParaRPr kumimoji="1" lang="en-US" altLang="ja-JP" sz="1000"/>
            </a:p>
            <a:p>
              <a:r>
                <a:rPr kumimoji="1" lang="ja-JP" altLang="en-US" sz="1000"/>
                <a:t>　タップした場合は、確認ウィンドウを表示する。</a:t>
              </a:r>
              <a:endParaRPr kumimoji="1" lang="en-US" altLang="ja-JP" sz="1000"/>
            </a:p>
            <a:p>
              <a:endParaRPr kumimoji="1" lang="en-US" altLang="ja-JP" sz="1000"/>
            </a:p>
            <a:p>
              <a:r>
                <a:rPr kumimoji="1" lang="ja-JP" altLang="en-US" sz="1000"/>
                <a:t>・時間経過していた、時短した場合は、</a:t>
              </a:r>
              <a:endParaRPr kumimoji="1" lang="en-US" altLang="ja-JP" sz="1000"/>
            </a:p>
            <a:p>
              <a:r>
                <a:rPr kumimoji="1" lang="ja-JP" altLang="en-US" sz="1000"/>
                <a:t>　</a:t>
              </a:r>
              <a:r>
                <a:rPr kumimoji="1" lang="en-US" altLang="ja-JP" sz="1000"/>
                <a:t>ROLLOUT</a:t>
              </a:r>
              <a:r>
                <a:rPr kumimoji="1" lang="ja-JP" altLang="en-US" sz="1000"/>
                <a:t>画面に遷移する。</a:t>
              </a:r>
              <a:endParaRPr kumimoji="1" lang="en-US" altLang="ja-JP" sz="1000"/>
            </a:p>
          </p:txBody>
        </p:sp>
      </p:grp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E8EFD6E1-CBF1-47DC-8A4B-21E31561A24D}"/>
              </a:ext>
            </a:extLst>
          </p:cNvPr>
          <p:cNvSpPr/>
          <p:nvPr/>
        </p:nvSpPr>
        <p:spPr>
          <a:xfrm rot="5400000">
            <a:off x="7101068" y="2412064"/>
            <a:ext cx="333129" cy="1991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19C3F8BB-09D7-43B5-AC83-4692921F44B6}"/>
              </a:ext>
            </a:extLst>
          </p:cNvPr>
          <p:cNvSpPr/>
          <p:nvPr/>
        </p:nvSpPr>
        <p:spPr>
          <a:xfrm rot="16200000">
            <a:off x="4800733" y="2404938"/>
            <a:ext cx="333129" cy="1991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58">
            <a:extLst>
              <a:ext uri="{FF2B5EF4-FFF2-40B4-BE49-F238E27FC236}">
                <a16:creationId xmlns:a16="http://schemas.microsoft.com/office/drawing/2014/main" id="{3C577E63-6D18-4CBF-94D6-2FA1B95B2370}"/>
              </a:ext>
            </a:extLst>
          </p:cNvPr>
          <p:cNvSpPr/>
          <p:nvPr/>
        </p:nvSpPr>
        <p:spPr>
          <a:xfrm>
            <a:off x="6148445" y="4006291"/>
            <a:ext cx="1171586" cy="1223474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開発完了まで</a:t>
            </a:r>
            <a:endParaRPr kumimoji="1" lang="en-US" altLang="ja-JP" sz="1200"/>
          </a:p>
          <a:p>
            <a:pPr algn="ctr"/>
            <a:r>
              <a:rPr kumimoji="1" lang="en-US" altLang="ja-JP" sz="1400" b="1"/>
              <a:t>99</a:t>
            </a:r>
            <a:r>
              <a:rPr kumimoji="1" lang="ja-JP" altLang="en-US" sz="1400" b="1"/>
              <a:t>：</a:t>
            </a:r>
            <a:r>
              <a:rPr kumimoji="1" lang="en-US" altLang="ja-JP" sz="1400" b="1"/>
              <a:t>99</a:t>
            </a:r>
            <a:r>
              <a:rPr kumimoji="1" lang="ja-JP" altLang="en-US" sz="1400" b="1"/>
              <a:t>：</a:t>
            </a:r>
            <a:r>
              <a:rPr kumimoji="1" lang="en-US" altLang="ja-JP" sz="1400" b="1"/>
              <a:t>99</a:t>
            </a:r>
          </a:p>
          <a:p>
            <a:pPr algn="ctr"/>
            <a:endParaRPr kumimoji="1" lang="en-US" altLang="ja-JP" sz="1400" b="1"/>
          </a:p>
          <a:p>
            <a:pPr algn="ctr"/>
            <a:endParaRPr kumimoji="1" lang="en-US" altLang="ja-JP" sz="1400" b="1"/>
          </a:p>
        </p:txBody>
      </p:sp>
      <p:sp>
        <p:nvSpPr>
          <p:cNvPr id="29" name="四角形: 角を丸くする 58">
            <a:extLst>
              <a:ext uri="{FF2B5EF4-FFF2-40B4-BE49-F238E27FC236}">
                <a16:creationId xmlns:a16="http://schemas.microsoft.com/office/drawing/2014/main" id="{76DD86F6-5430-49A5-9D36-524A6DE774CE}"/>
              </a:ext>
            </a:extLst>
          </p:cNvPr>
          <p:cNvSpPr/>
          <p:nvPr/>
        </p:nvSpPr>
        <p:spPr>
          <a:xfrm>
            <a:off x="6222130" y="4746747"/>
            <a:ext cx="1024215" cy="366495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/>
              <a:t>研究費投入</a:t>
            </a:r>
            <a:endParaRPr kumimoji="1" lang="en-US" altLang="ja-JP" sz="1000"/>
          </a:p>
          <a:p>
            <a:pPr algn="ctr"/>
            <a:r>
              <a:rPr kumimoji="1" lang="ja-JP" altLang="en-US" sz="1200"/>
              <a:t> </a:t>
            </a:r>
            <a:r>
              <a:rPr kumimoji="1" lang="ja-JP" altLang="en-US" sz="1050"/>
              <a:t>石 </a:t>
            </a:r>
            <a:r>
              <a:rPr kumimoji="1" lang="en-US" altLang="ja-JP" sz="1050"/>
              <a:t>x999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E8BA8D-A447-48E8-9307-BFE12838B16A}"/>
              </a:ext>
            </a:extLst>
          </p:cNvPr>
          <p:cNvGrpSpPr/>
          <p:nvPr/>
        </p:nvGrpSpPr>
        <p:grpSpPr>
          <a:xfrm>
            <a:off x="2449108" y="3433495"/>
            <a:ext cx="2275069" cy="1985734"/>
            <a:chOff x="6094003" y="1560859"/>
            <a:chExt cx="3033268" cy="2647509"/>
          </a:xfrm>
        </p:grpSpPr>
        <p:sp>
          <p:nvSpPr>
            <p:cNvPr id="31" name="テキスト ボックス 2557">
              <a:extLst>
                <a:ext uri="{FF2B5EF4-FFF2-40B4-BE49-F238E27FC236}">
                  <a16:creationId xmlns:a16="http://schemas.microsoft.com/office/drawing/2014/main" id="{C79A467E-8404-4323-A897-B720C646C9E3}"/>
                </a:ext>
              </a:extLst>
            </p:cNvPr>
            <p:cNvSpPr txBox="1"/>
            <p:nvPr/>
          </p:nvSpPr>
          <p:spPr>
            <a:xfrm>
              <a:off x="6306612" y="180636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32" name="テキスト ボックス 2557">
              <a:extLst>
                <a:ext uri="{FF2B5EF4-FFF2-40B4-BE49-F238E27FC236}">
                  <a16:creationId xmlns:a16="http://schemas.microsoft.com/office/drawing/2014/main" id="{D7426847-AB67-4BC4-B0A5-6236BB93618C}"/>
                </a:ext>
              </a:extLst>
            </p:cNvPr>
            <p:cNvSpPr txBox="1"/>
            <p:nvPr/>
          </p:nvSpPr>
          <p:spPr>
            <a:xfrm>
              <a:off x="7380096" y="1824094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33" name="テキスト ボックス 2557">
              <a:extLst>
                <a:ext uri="{FF2B5EF4-FFF2-40B4-BE49-F238E27FC236}">
                  <a16:creationId xmlns:a16="http://schemas.microsoft.com/office/drawing/2014/main" id="{6D554CA4-F321-49FF-B3FF-22A839E293A4}"/>
                </a:ext>
              </a:extLst>
            </p:cNvPr>
            <p:cNvSpPr txBox="1"/>
            <p:nvPr/>
          </p:nvSpPr>
          <p:spPr>
            <a:xfrm>
              <a:off x="8426026" y="184262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 b="1">
                  <a:solidFill>
                    <a:schemeClr val="bg1"/>
                  </a:solidFill>
                </a:rPr>
                <a:t>無制限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34" name="四角形: 角を丸くする 2">
              <a:extLst>
                <a:ext uri="{FF2B5EF4-FFF2-40B4-BE49-F238E27FC236}">
                  <a16:creationId xmlns:a16="http://schemas.microsoft.com/office/drawing/2014/main" id="{BF1B8013-4A30-4864-ABE2-19B94579D6C6}"/>
                </a:ext>
              </a:extLst>
            </p:cNvPr>
            <p:cNvSpPr/>
            <p:nvPr/>
          </p:nvSpPr>
          <p:spPr>
            <a:xfrm>
              <a:off x="6094003" y="1560859"/>
              <a:ext cx="3033268" cy="264750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0C96018-4C96-48F0-B15A-89AF9423472D}"/>
                </a:ext>
              </a:extLst>
            </p:cNvPr>
            <p:cNvSpPr txBox="1"/>
            <p:nvPr/>
          </p:nvSpPr>
          <p:spPr>
            <a:xfrm>
              <a:off x="6953617" y="1653157"/>
              <a:ext cx="1622468" cy="3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/>
                <a:t>研究費投入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465169F-14AB-4C09-8DD5-ABDFB3F420EE}"/>
                </a:ext>
              </a:extLst>
            </p:cNvPr>
            <p:cNvSpPr txBox="1"/>
            <p:nvPr/>
          </p:nvSpPr>
          <p:spPr>
            <a:xfrm>
              <a:off x="6600633" y="2697968"/>
              <a:ext cx="2197998" cy="338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/>
                <a:t>研究費を投入しました。</a:t>
              </a:r>
            </a:p>
          </p:txBody>
        </p:sp>
        <p:sp>
          <p:nvSpPr>
            <p:cNvPr id="38" name="四角形: 角を丸くする 41">
              <a:extLst>
                <a:ext uri="{FF2B5EF4-FFF2-40B4-BE49-F238E27FC236}">
                  <a16:creationId xmlns:a16="http://schemas.microsoft.com/office/drawing/2014/main" id="{8C2F9965-0E1F-4200-9233-FA9F8B0698B4}"/>
                </a:ext>
              </a:extLst>
            </p:cNvPr>
            <p:cNvSpPr/>
            <p:nvPr/>
          </p:nvSpPr>
          <p:spPr>
            <a:xfrm>
              <a:off x="7199400" y="3569649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OK</a:t>
              </a: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685CF-66BB-41AE-9B54-413EBCF6EE42}"/>
              </a:ext>
            </a:extLst>
          </p:cNvPr>
          <p:cNvSpPr txBox="1"/>
          <p:nvPr/>
        </p:nvSpPr>
        <p:spPr>
          <a:xfrm>
            <a:off x="415419" y="538799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1. su120.</a:t>
            </a:r>
            <a:r>
              <a:rPr kumimoji="1" lang="ja-JP" altLang="en-US" sz="1400" b="1"/>
              <a:t>支援兵器（開発中）</a:t>
            </a:r>
          </a:p>
        </p:txBody>
      </p:sp>
      <p:sp>
        <p:nvSpPr>
          <p:cNvPr id="42" name="四角形: 角を丸くする 792">
            <a:extLst>
              <a:ext uri="{FF2B5EF4-FFF2-40B4-BE49-F238E27FC236}">
                <a16:creationId xmlns:a16="http://schemas.microsoft.com/office/drawing/2014/main" id="{E2D08686-6521-474D-82CC-F6E21269C43D}"/>
              </a:ext>
            </a:extLst>
          </p:cNvPr>
          <p:cNvSpPr/>
          <p:nvPr/>
        </p:nvSpPr>
        <p:spPr>
          <a:xfrm>
            <a:off x="4898405" y="3381612"/>
            <a:ext cx="2369227" cy="528104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dirty="0"/>
              <a:t>？？？名前？？？ </a:t>
            </a:r>
            <a:r>
              <a:rPr kumimoji="1" lang="en-US" altLang="ja-JP" sz="1000" dirty="0"/>
              <a:t>[</a:t>
            </a:r>
            <a:r>
              <a:rPr kumimoji="1" lang="ja-JP" altLang="en-US" sz="1000" dirty="0"/>
              <a:t>回復</a:t>
            </a:r>
            <a:r>
              <a:rPr kumimoji="1" lang="en-US" altLang="ja-JP" sz="1000" dirty="0"/>
              <a:t>]</a:t>
            </a:r>
          </a:p>
          <a:p>
            <a:pPr algn="ctr"/>
            <a:r>
              <a:rPr kumimoji="1" lang="ja-JP" altLang="en-US" sz="1000" dirty="0"/>
              <a:t>必要研究員　〇人</a:t>
            </a:r>
            <a:endParaRPr kumimoji="1" lang="en-US" altLang="ja-JP" sz="1000" dirty="0"/>
          </a:p>
          <a:p>
            <a:pPr algn="ctr"/>
            <a:r>
              <a:rPr kumimoji="1" lang="en-US" altLang="ja-JP" sz="900" dirty="0"/>
              <a:t>GOLD  </a:t>
            </a:r>
            <a:r>
              <a:rPr kumimoji="1" lang="en-US" altLang="ja-JP" sz="900" dirty="0">
                <a:solidFill>
                  <a:srgbClr val="FF0000"/>
                </a:solidFill>
              </a:rPr>
              <a:t>666,666,666</a:t>
            </a:r>
            <a:r>
              <a:rPr kumimoji="1" lang="en-US" altLang="ja-JP" sz="900" dirty="0"/>
              <a:t> / 999,999,999</a:t>
            </a:r>
            <a:endParaRPr kumimoji="1" lang="en-US" altLang="ja-JP" sz="1000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D15D7BA7-68B1-4542-9F19-FD8197595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9115" b="25652"/>
          <a:stretch/>
        </p:blipFill>
        <p:spPr>
          <a:xfrm>
            <a:off x="4824707" y="4052364"/>
            <a:ext cx="516882" cy="113574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F4D7C19-3D83-4DAC-9913-2D04BF95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9115" b="25652"/>
          <a:stretch/>
        </p:blipFill>
        <p:spPr>
          <a:xfrm>
            <a:off x="5277566" y="4040467"/>
            <a:ext cx="516882" cy="113574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EF66C80-6F50-44F2-831E-E62FB035B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9115" b="25652"/>
          <a:stretch/>
        </p:blipFill>
        <p:spPr>
          <a:xfrm>
            <a:off x="5694299" y="4040467"/>
            <a:ext cx="516882" cy="1135746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F3A4FE3-044F-48AE-A7AF-FDFAFF1B545B}"/>
              </a:ext>
            </a:extLst>
          </p:cNvPr>
          <p:cNvSpPr txBox="1"/>
          <p:nvPr/>
        </p:nvSpPr>
        <p:spPr>
          <a:xfrm>
            <a:off x="2456337" y="3096660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su120b.</a:t>
            </a:r>
            <a:r>
              <a:rPr kumimoji="1" lang="ja-JP" altLang="en-US" sz="1400" b="1"/>
              <a:t> </a:t>
            </a:r>
            <a:r>
              <a:rPr kumimoji="1" lang="ja-JP" altLang="en-US" sz="1200" b="1"/>
              <a:t>研究費確認ウィンドウ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9A891C6-8BD6-48DD-B7DE-01582A1F7C05}"/>
              </a:ext>
            </a:extLst>
          </p:cNvPr>
          <p:cNvSpPr txBox="1"/>
          <p:nvPr/>
        </p:nvSpPr>
        <p:spPr>
          <a:xfrm>
            <a:off x="4829616" y="46625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su120.</a:t>
            </a:r>
            <a:r>
              <a:rPr kumimoji="1" lang="ja-JP" altLang="en-US" sz="1400" b="1"/>
              <a:t> 支援兵器</a:t>
            </a:r>
            <a:r>
              <a:rPr kumimoji="1" lang="en-US" altLang="ja-JP" sz="1400" b="1"/>
              <a:t>(</a:t>
            </a:r>
            <a:r>
              <a:rPr kumimoji="1" lang="ja-JP" altLang="en-US" sz="1400" b="1"/>
              <a:t>開発中</a:t>
            </a:r>
            <a:r>
              <a:rPr kumimoji="1" lang="en-US" altLang="ja-JP" sz="1400" b="1"/>
              <a:t>)</a:t>
            </a:r>
            <a:endParaRPr kumimoji="1" lang="ja-JP" altLang="en-US" sz="1200" b="1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EFC21BE-75A5-49A3-9C00-246B3CEDBC1E}"/>
              </a:ext>
            </a:extLst>
          </p:cNvPr>
          <p:cNvGrpSpPr/>
          <p:nvPr/>
        </p:nvGrpSpPr>
        <p:grpSpPr>
          <a:xfrm>
            <a:off x="87059" y="3433495"/>
            <a:ext cx="2275069" cy="1985734"/>
            <a:chOff x="6094003" y="1560860"/>
            <a:chExt cx="3033268" cy="2647510"/>
          </a:xfrm>
        </p:grpSpPr>
        <p:sp>
          <p:nvSpPr>
            <p:cNvPr id="49" name="テキスト ボックス 2557">
              <a:extLst>
                <a:ext uri="{FF2B5EF4-FFF2-40B4-BE49-F238E27FC236}">
                  <a16:creationId xmlns:a16="http://schemas.microsoft.com/office/drawing/2014/main" id="{88B725F1-1B67-41C0-A0BB-BBB4641C880B}"/>
                </a:ext>
              </a:extLst>
            </p:cNvPr>
            <p:cNvSpPr txBox="1"/>
            <p:nvPr/>
          </p:nvSpPr>
          <p:spPr>
            <a:xfrm>
              <a:off x="6306612" y="180636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50" name="テキスト ボックス 2557">
              <a:extLst>
                <a:ext uri="{FF2B5EF4-FFF2-40B4-BE49-F238E27FC236}">
                  <a16:creationId xmlns:a16="http://schemas.microsoft.com/office/drawing/2014/main" id="{720A72B6-B44F-4C46-90EB-1D8435B100C6}"/>
                </a:ext>
              </a:extLst>
            </p:cNvPr>
            <p:cNvSpPr txBox="1"/>
            <p:nvPr/>
          </p:nvSpPr>
          <p:spPr>
            <a:xfrm>
              <a:off x="7380096" y="1824094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51" name="テキスト ボックス 2557">
              <a:extLst>
                <a:ext uri="{FF2B5EF4-FFF2-40B4-BE49-F238E27FC236}">
                  <a16:creationId xmlns:a16="http://schemas.microsoft.com/office/drawing/2014/main" id="{3A27AACF-A555-4434-ABF9-4D2424C220C8}"/>
                </a:ext>
              </a:extLst>
            </p:cNvPr>
            <p:cNvSpPr txBox="1"/>
            <p:nvPr/>
          </p:nvSpPr>
          <p:spPr>
            <a:xfrm>
              <a:off x="8426026" y="184262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 b="1">
                  <a:solidFill>
                    <a:schemeClr val="bg1"/>
                  </a:solidFill>
                </a:rPr>
                <a:t>無制限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52" name="四角形: 角を丸くする 2">
              <a:extLst>
                <a:ext uri="{FF2B5EF4-FFF2-40B4-BE49-F238E27FC236}">
                  <a16:creationId xmlns:a16="http://schemas.microsoft.com/office/drawing/2014/main" id="{5570A539-B118-4178-A9B1-7A7B79969001}"/>
                </a:ext>
              </a:extLst>
            </p:cNvPr>
            <p:cNvSpPr/>
            <p:nvPr/>
          </p:nvSpPr>
          <p:spPr>
            <a:xfrm>
              <a:off x="6094003" y="1560860"/>
              <a:ext cx="3033268" cy="26475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AEC72C4D-4244-4266-A19F-254FCF930011}"/>
                </a:ext>
              </a:extLst>
            </p:cNvPr>
            <p:cNvSpPr txBox="1"/>
            <p:nvPr/>
          </p:nvSpPr>
          <p:spPr>
            <a:xfrm>
              <a:off x="6953617" y="1653157"/>
              <a:ext cx="1622468" cy="3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/>
                <a:t>研究費投入</a:t>
              </a: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3C6DE354-527C-4688-A5AA-98AF30137BB7}"/>
                </a:ext>
              </a:extLst>
            </p:cNvPr>
            <p:cNvSpPr txBox="1"/>
            <p:nvPr/>
          </p:nvSpPr>
          <p:spPr>
            <a:xfrm>
              <a:off x="6744312" y="3140037"/>
              <a:ext cx="1732647" cy="47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/>
                <a:t>残り時間 </a:t>
              </a:r>
              <a:r>
                <a:rPr kumimoji="1" lang="en-US" altLang="ja-JP" sz="1000"/>
                <a:t>99:99 </a:t>
              </a:r>
            </a:p>
            <a:p>
              <a:pPr algn="ctr"/>
              <a:r>
                <a:rPr kumimoji="1" lang="en-US" altLang="ja-JP" sz="700"/>
                <a:t> </a:t>
              </a:r>
              <a:r>
                <a:rPr kumimoji="1" lang="ja-JP" altLang="en-US" sz="700"/>
                <a:t>消費クリスタル </a:t>
              </a:r>
              <a:r>
                <a:rPr kumimoji="1" lang="en-US" altLang="ja-JP" sz="700"/>
                <a:t>x999</a:t>
              </a:r>
              <a:endParaRPr kumimoji="1" lang="ja-JP" altLang="en-US" sz="700"/>
            </a:p>
          </p:txBody>
        </p:sp>
        <p:sp>
          <p:nvSpPr>
            <p:cNvPr id="55" name="四角形: 角を丸くする 41">
              <a:extLst>
                <a:ext uri="{FF2B5EF4-FFF2-40B4-BE49-F238E27FC236}">
                  <a16:creationId xmlns:a16="http://schemas.microsoft.com/office/drawing/2014/main" id="{2772845E-35FF-4B91-BBF7-89A61BBEA0E7}"/>
                </a:ext>
              </a:extLst>
            </p:cNvPr>
            <p:cNvSpPr/>
            <p:nvPr/>
          </p:nvSpPr>
          <p:spPr>
            <a:xfrm>
              <a:off x="6725668" y="3713718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やめる</a:t>
              </a:r>
              <a:endParaRPr kumimoji="1" lang="en-US" altLang="ja-JP" sz="1000"/>
            </a:p>
          </p:txBody>
        </p:sp>
        <p:sp>
          <p:nvSpPr>
            <p:cNvPr id="56" name="四角形: 角を丸くする 41">
              <a:extLst>
                <a:ext uri="{FF2B5EF4-FFF2-40B4-BE49-F238E27FC236}">
                  <a16:creationId xmlns:a16="http://schemas.microsoft.com/office/drawing/2014/main" id="{1EF8EB8B-5C00-4BE8-BBC0-EB0E790E21B0}"/>
                </a:ext>
              </a:extLst>
            </p:cNvPr>
            <p:cNvSpPr/>
            <p:nvPr/>
          </p:nvSpPr>
          <p:spPr>
            <a:xfrm>
              <a:off x="7925874" y="3720789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OK</a:t>
              </a:r>
            </a:p>
          </p:txBody>
        </p:sp>
      </p:grpSp>
      <p:sp>
        <p:nvSpPr>
          <p:cNvPr id="57" name="四角形: 角を丸くする 792">
            <a:extLst>
              <a:ext uri="{FF2B5EF4-FFF2-40B4-BE49-F238E27FC236}">
                <a16:creationId xmlns:a16="http://schemas.microsoft.com/office/drawing/2014/main" id="{80A4EAD8-9253-4285-82AA-828A2FFAC394}"/>
              </a:ext>
            </a:extLst>
          </p:cNvPr>
          <p:cNvSpPr/>
          <p:nvPr/>
        </p:nvSpPr>
        <p:spPr>
          <a:xfrm>
            <a:off x="607985" y="3766902"/>
            <a:ext cx="1202114" cy="823842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？？？名前？？？</a:t>
            </a:r>
            <a:endParaRPr kumimoji="1" lang="en-US" altLang="ja-JP" sz="12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EBF6BC-2419-41C3-8B7D-27A0F5A2F075}"/>
              </a:ext>
            </a:extLst>
          </p:cNvPr>
          <p:cNvSpPr txBox="1"/>
          <p:nvPr/>
        </p:nvSpPr>
        <p:spPr>
          <a:xfrm>
            <a:off x="94288" y="3096660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su120a.</a:t>
            </a:r>
            <a:r>
              <a:rPr kumimoji="1" lang="ja-JP" altLang="en-US" sz="1400" b="1"/>
              <a:t> </a:t>
            </a:r>
            <a:r>
              <a:rPr kumimoji="1" lang="ja-JP" altLang="en-US" sz="1200" b="1"/>
              <a:t>研究費投入ウィンドウ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9A6B9B8-1DA4-4F72-97BB-1101EE266EBF}"/>
              </a:ext>
            </a:extLst>
          </p:cNvPr>
          <p:cNvSpPr/>
          <p:nvPr/>
        </p:nvSpPr>
        <p:spPr>
          <a:xfrm>
            <a:off x="4832758" y="1556473"/>
            <a:ext cx="715776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兵科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D71F14A-3018-477C-BB7D-5FFC15382030}"/>
              </a:ext>
            </a:extLst>
          </p:cNvPr>
          <p:cNvSpPr/>
          <p:nvPr/>
        </p:nvSpPr>
        <p:spPr>
          <a:xfrm>
            <a:off x="4824707" y="1981843"/>
            <a:ext cx="715776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兵科</a:t>
            </a:r>
          </a:p>
        </p:txBody>
      </p:sp>
      <p:sp>
        <p:nvSpPr>
          <p:cNvPr id="40" name="四角形: 角を丸くする 792">
            <a:extLst>
              <a:ext uri="{FF2B5EF4-FFF2-40B4-BE49-F238E27FC236}">
                <a16:creationId xmlns:a16="http://schemas.microsoft.com/office/drawing/2014/main" id="{CC26A9DD-0EBD-41E8-BEC8-E76C56B908E1}"/>
              </a:ext>
            </a:extLst>
          </p:cNvPr>
          <p:cNvSpPr/>
          <p:nvPr/>
        </p:nvSpPr>
        <p:spPr>
          <a:xfrm>
            <a:off x="5148708" y="1766163"/>
            <a:ext cx="1916801" cy="1487589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4000"/>
              <a:t>開発中</a:t>
            </a:r>
            <a:endParaRPr kumimoji="1" lang="en-US" altLang="ja-JP" sz="40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24EA2C5-9395-4251-9B85-D746C9F89EED}"/>
              </a:ext>
            </a:extLst>
          </p:cNvPr>
          <p:cNvSpPr/>
          <p:nvPr/>
        </p:nvSpPr>
        <p:spPr>
          <a:xfrm>
            <a:off x="4947139" y="1746341"/>
            <a:ext cx="763100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兵科</a:t>
            </a:r>
          </a:p>
        </p:txBody>
      </p:sp>
    </p:spTree>
    <p:extLst>
      <p:ext uri="{BB962C8B-B14F-4D97-AF65-F5344CB8AC3E}">
        <p14:creationId xmlns:p14="http://schemas.microsoft.com/office/powerpoint/2010/main" val="34188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57894C6-44FE-47AB-9994-4A6A8E1D6A08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90FB21-3670-4970-815C-6743CD95FD7B}"/>
              </a:ext>
            </a:extLst>
          </p:cNvPr>
          <p:cNvSpPr txBox="1"/>
          <p:nvPr/>
        </p:nvSpPr>
        <p:spPr>
          <a:xfrm>
            <a:off x="415419" y="538799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1. su130.</a:t>
            </a:r>
            <a:r>
              <a:rPr kumimoji="1" lang="ja-JP" altLang="en-US" sz="1400" b="1"/>
              <a:t>開発完了画面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BB63EC-9066-4CEF-9928-8F6B7C46DA61}"/>
              </a:ext>
            </a:extLst>
          </p:cNvPr>
          <p:cNvGrpSpPr/>
          <p:nvPr/>
        </p:nvGrpSpPr>
        <p:grpSpPr>
          <a:xfrm>
            <a:off x="587412" y="1068229"/>
            <a:ext cx="5802551" cy="1315690"/>
            <a:chOff x="598121" y="1246685"/>
            <a:chExt cx="5802551" cy="131569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0D25009-3DAB-4D46-A977-A7D50B62721C}"/>
                </a:ext>
              </a:extLst>
            </p:cNvPr>
            <p:cNvSpPr txBox="1"/>
            <p:nvPr/>
          </p:nvSpPr>
          <p:spPr>
            <a:xfrm>
              <a:off x="598121" y="1246685"/>
              <a:ext cx="3057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/>
                <a:t>開発完了を確認することが出来る。</a:t>
              </a:r>
              <a:endParaRPr kumimoji="1" lang="en-US" altLang="ja-JP" sz="1400" b="1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B2E638B-DAB6-4B63-B5EE-336D94346BFA}"/>
                </a:ext>
              </a:extLst>
            </p:cNvPr>
            <p:cNvSpPr txBox="1"/>
            <p:nvPr/>
          </p:nvSpPr>
          <p:spPr>
            <a:xfrm>
              <a:off x="829916" y="1546712"/>
              <a:ext cx="55707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/>
                <a:t>・演出後は、この支援兵器が表示された、</a:t>
              </a:r>
              <a:endParaRPr kumimoji="1" lang="en-US" altLang="ja-JP" sz="1000"/>
            </a:p>
            <a:p>
              <a:r>
                <a:rPr kumimoji="1" lang="ja-JP" altLang="en-US" sz="1000"/>
                <a:t>　支援兵器一覧・強化画面に遷移する。</a:t>
              </a:r>
              <a:endParaRPr kumimoji="1" lang="en-US" altLang="ja-JP" sz="1000"/>
            </a:p>
            <a:p>
              <a:r>
                <a:rPr kumimoji="1" lang="ja-JP" altLang="en-US" sz="1000"/>
                <a:t>・確認ウィンドウを表示</a:t>
              </a:r>
              <a:endParaRPr kumimoji="1" lang="en-US" altLang="ja-JP" sz="1000"/>
            </a:p>
            <a:p>
              <a:r>
                <a:rPr kumimoji="1" lang="ja-JP" altLang="en-US" sz="1000"/>
                <a:t>　確認後、更に開発完了の兵器があれば、その兵器の完了画面に遷移</a:t>
              </a:r>
              <a:endParaRPr kumimoji="1" lang="en-US" altLang="ja-JP" sz="1000"/>
            </a:p>
            <a:p>
              <a:r>
                <a:rPr kumimoji="1" lang="ja-JP" altLang="en-US" sz="1000"/>
                <a:t>開発完了ボタンを押さずに、ほかの兵器、画面に遷移した場合は考慮しない</a:t>
              </a:r>
            </a:p>
            <a:p>
              <a:r>
                <a:rPr kumimoji="1" lang="ja-JP" altLang="en-US" sz="1000"/>
                <a:t>その場合は前画面のバッジは消えず、再度遷移してきたときに上記遷移を再度行うこととする</a:t>
              </a:r>
              <a:endParaRPr kumimoji="1" lang="en-US" altLang="ja-JP" sz="1000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8C97E907-319D-442B-9E18-A1CA56A2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2" y="2605573"/>
            <a:ext cx="2312679" cy="39279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943CDF7-12EE-45B0-804B-FD6AF21D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659" y="2605573"/>
            <a:ext cx="2222322" cy="3887300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858DE7C5-EB4B-43D1-80C2-73DA1108FF72}"/>
              </a:ext>
            </a:extLst>
          </p:cNvPr>
          <p:cNvSpPr/>
          <p:nvPr/>
        </p:nvSpPr>
        <p:spPr>
          <a:xfrm>
            <a:off x="2900091" y="4152183"/>
            <a:ext cx="744567" cy="414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chemeClr val="tx1"/>
                </a:solidFill>
              </a:rPr>
              <a:t>何らかの</a:t>
            </a:r>
            <a:r>
              <a:rPr kumimoji="1" lang="ja-JP" altLang="en-US">
                <a:solidFill>
                  <a:schemeClr val="tx1"/>
                </a:solidFill>
              </a:rPr>
              <a:t>演出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B251E0-3C5B-40CE-99B3-7920024B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300" y="2605573"/>
            <a:ext cx="2222322" cy="3887300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BEC58BD7-9AC2-4D07-9CB1-A641C02D1391}"/>
              </a:ext>
            </a:extLst>
          </p:cNvPr>
          <p:cNvSpPr/>
          <p:nvPr/>
        </p:nvSpPr>
        <p:spPr>
          <a:xfrm>
            <a:off x="5943857" y="4152183"/>
            <a:ext cx="744567" cy="414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D2691DF-DC2B-4E17-8661-E2CAB8499BD0}"/>
              </a:ext>
            </a:extLst>
          </p:cNvPr>
          <p:cNvSpPr/>
          <p:nvPr/>
        </p:nvSpPr>
        <p:spPr>
          <a:xfrm>
            <a:off x="6951262" y="3718678"/>
            <a:ext cx="1850350" cy="1563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兵器名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が使用可能になりました。</a:t>
            </a:r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CBAF523-8858-4940-ADD5-A9D3DE8212BD}"/>
              </a:ext>
            </a:extLst>
          </p:cNvPr>
          <p:cNvSpPr/>
          <p:nvPr/>
        </p:nvSpPr>
        <p:spPr>
          <a:xfrm>
            <a:off x="7493000" y="4780744"/>
            <a:ext cx="766874" cy="405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OK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C83D4E8-00C0-4CE2-9AAC-1CB5B3CCC78A}"/>
              </a:ext>
            </a:extLst>
          </p:cNvPr>
          <p:cNvSpPr/>
          <p:nvPr/>
        </p:nvSpPr>
        <p:spPr>
          <a:xfrm>
            <a:off x="6951262" y="820914"/>
            <a:ext cx="1850350" cy="1563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兵器名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が使用可能になりました。</a:t>
            </a:r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en-US" altLang="ja-JP" sz="1050">
              <a:solidFill>
                <a:schemeClr val="tx1"/>
              </a:solidFill>
            </a:endParaRPr>
          </a:p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736C35-D546-4DB5-B9D0-0F1834CF6385}"/>
              </a:ext>
            </a:extLst>
          </p:cNvPr>
          <p:cNvSpPr txBox="1"/>
          <p:nvPr/>
        </p:nvSpPr>
        <p:spPr>
          <a:xfrm>
            <a:off x="6511319" y="538799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su130a </a:t>
            </a:r>
            <a:r>
              <a:rPr kumimoji="1" lang="ja-JP" altLang="en-US" sz="1400" b="1"/>
              <a:t>開発完了確認ウィンドウ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816241F-285A-4A96-A23B-09E04DFE3F6D}"/>
              </a:ext>
            </a:extLst>
          </p:cNvPr>
          <p:cNvSpPr/>
          <p:nvPr/>
        </p:nvSpPr>
        <p:spPr>
          <a:xfrm>
            <a:off x="7493000" y="1744619"/>
            <a:ext cx="766874" cy="405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>
                <a:solidFill>
                  <a:schemeClr val="tx1"/>
                </a:solidFill>
              </a:rPr>
              <a:t>OK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37FFBA-F794-49A0-A44E-CE26F8A88170}"/>
              </a:ext>
            </a:extLst>
          </p:cNvPr>
          <p:cNvSpPr txBox="1"/>
          <p:nvPr/>
        </p:nvSpPr>
        <p:spPr>
          <a:xfrm>
            <a:off x="6511319" y="2340858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su130a </a:t>
            </a:r>
            <a:r>
              <a:rPr kumimoji="1" lang="ja-JP" altLang="en-US" sz="1400" b="1"/>
              <a:t>開発完了ウィンドウ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6E7F03B-941E-4635-9C8A-75CAE5483351}"/>
              </a:ext>
            </a:extLst>
          </p:cNvPr>
          <p:cNvSpPr txBox="1"/>
          <p:nvPr/>
        </p:nvSpPr>
        <p:spPr>
          <a:xfrm>
            <a:off x="542139" y="234085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su130 </a:t>
            </a:r>
            <a:r>
              <a:rPr kumimoji="1" lang="ja-JP" altLang="en-US" sz="1400" b="1"/>
              <a:t>支援兵器</a:t>
            </a:r>
            <a:r>
              <a:rPr kumimoji="1" lang="en-US" altLang="ja-JP" sz="1400" b="1"/>
              <a:t>(</a:t>
            </a:r>
            <a:r>
              <a:rPr kumimoji="1" lang="ja-JP" altLang="en-US" sz="1400" b="1"/>
              <a:t>開発完了</a:t>
            </a:r>
            <a:r>
              <a:rPr kumimoji="1" lang="en-US" altLang="ja-JP" sz="1400" b="1"/>
              <a:t>)</a:t>
            </a:r>
            <a:endParaRPr kumimoji="1" lang="ja-JP" altLang="en-US" sz="1400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500E0AE-7E02-4D6C-84EB-8042ED2527D7}"/>
              </a:ext>
            </a:extLst>
          </p:cNvPr>
          <p:cNvSpPr/>
          <p:nvPr/>
        </p:nvSpPr>
        <p:spPr>
          <a:xfrm>
            <a:off x="737008" y="3217218"/>
            <a:ext cx="715776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兵科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C1D440D-CD2B-4D14-BC69-5889B1828EE4}"/>
              </a:ext>
            </a:extLst>
          </p:cNvPr>
          <p:cNvSpPr/>
          <p:nvPr/>
        </p:nvSpPr>
        <p:spPr>
          <a:xfrm>
            <a:off x="728957" y="3642588"/>
            <a:ext cx="318793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b="1" dirty="0"/>
              <a:t>兵科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C17C09F-7EBE-426C-95FA-82E3614011A0}"/>
              </a:ext>
            </a:extLst>
          </p:cNvPr>
          <p:cNvSpPr/>
          <p:nvPr/>
        </p:nvSpPr>
        <p:spPr>
          <a:xfrm>
            <a:off x="839280" y="3463232"/>
            <a:ext cx="763100" cy="300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兵科</a:t>
            </a:r>
          </a:p>
        </p:txBody>
      </p:sp>
      <p:sp>
        <p:nvSpPr>
          <p:cNvPr id="26" name="四角形: 角を丸くする 792">
            <a:extLst>
              <a:ext uri="{FF2B5EF4-FFF2-40B4-BE49-F238E27FC236}">
                <a16:creationId xmlns:a16="http://schemas.microsoft.com/office/drawing/2014/main" id="{98802C4C-7715-49E5-B758-54828E6BC906}"/>
              </a:ext>
            </a:extLst>
          </p:cNvPr>
          <p:cNvSpPr/>
          <p:nvPr/>
        </p:nvSpPr>
        <p:spPr>
          <a:xfrm>
            <a:off x="737008" y="4848667"/>
            <a:ext cx="2029514" cy="528768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dirty="0"/>
              <a:t>？？？名前？？？ </a:t>
            </a:r>
            <a:r>
              <a:rPr kumimoji="1" lang="en-US" altLang="ja-JP" sz="900" dirty="0"/>
              <a:t>[</a:t>
            </a:r>
            <a:r>
              <a:rPr kumimoji="1" lang="ja-JP" altLang="en-US" sz="900" dirty="0"/>
              <a:t>攻撃</a:t>
            </a:r>
            <a:r>
              <a:rPr kumimoji="1" lang="en-US" altLang="ja-JP" sz="900" dirty="0"/>
              <a:t>]</a:t>
            </a:r>
          </a:p>
          <a:p>
            <a:pPr algn="ctr"/>
            <a:r>
              <a:rPr kumimoji="1" lang="ja-JP" altLang="en-US" sz="900" dirty="0"/>
              <a:t>必要研究員　〇人</a:t>
            </a:r>
            <a:endParaRPr kumimoji="1" lang="en-US" altLang="ja-JP" sz="900" dirty="0"/>
          </a:p>
          <a:p>
            <a:pPr algn="ctr"/>
            <a:r>
              <a:rPr kumimoji="1" lang="en-US" altLang="ja-JP" sz="800" dirty="0"/>
              <a:t>GOLD  </a:t>
            </a:r>
            <a:r>
              <a:rPr kumimoji="1" lang="en-US" altLang="ja-JP" sz="800" dirty="0">
                <a:solidFill>
                  <a:srgbClr val="FF0000"/>
                </a:solidFill>
              </a:rPr>
              <a:t>666,666,666</a:t>
            </a:r>
            <a:r>
              <a:rPr kumimoji="1" lang="en-US" altLang="ja-JP" sz="800" dirty="0"/>
              <a:t> / 999,999,999</a:t>
            </a:r>
            <a:endParaRPr kumimoji="1" lang="en-US" altLang="ja-JP" sz="900" dirty="0"/>
          </a:p>
        </p:txBody>
      </p:sp>
      <p:sp>
        <p:nvSpPr>
          <p:cNvPr id="27" name="四角形: 角を丸くする 792">
            <a:extLst>
              <a:ext uri="{FF2B5EF4-FFF2-40B4-BE49-F238E27FC236}">
                <a16:creationId xmlns:a16="http://schemas.microsoft.com/office/drawing/2014/main" id="{05B156A1-CD02-45C9-9A07-46FF804BBFA9}"/>
              </a:ext>
            </a:extLst>
          </p:cNvPr>
          <p:cNvSpPr/>
          <p:nvPr/>
        </p:nvSpPr>
        <p:spPr>
          <a:xfrm>
            <a:off x="3798410" y="4936974"/>
            <a:ext cx="1796233" cy="146995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900" dirty="0"/>
              <a:t>TIME</a:t>
            </a:r>
            <a:r>
              <a:rPr kumimoji="1" lang="ja-JP" altLang="en-US" sz="900" dirty="0"/>
              <a:t>　　　　</a:t>
            </a:r>
            <a:r>
              <a:rPr kumimoji="1" lang="en-US" altLang="ja-JP" sz="900" dirty="0"/>
              <a:t>30sec -&gt; </a:t>
            </a:r>
            <a:r>
              <a:rPr kumimoji="1" lang="en-US" altLang="ja-JP" sz="900" dirty="0">
                <a:solidFill>
                  <a:schemeClr val="accent2"/>
                </a:solidFill>
              </a:rPr>
              <a:t>25sec</a:t>
            </a:r>
          </a:p>
        </p:txBody>
      </p:sp>
    </p:spTree>
    <p:extLst>
      <p:ext uri="{BB962C8B-B14F-4D97-AF65-F5344CB8AC3E}">
        <p14:creationId xmlns:p14="http://schemas.microsoft.com/office/powerpoint/2010/main" val="156199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984880-82A2-C642-97CE-B88B4E048495}"/>
              </a:ext>
            </a:extLst>
          </p:cNvPr>
          <p:cNvSpPr txBox="1"/>
          <p:nvPr/>
        </p:nvSpPr>
        <p:spPr>
          <a:xfrm>
            <a:off x="424543" y="304800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参考画像</a:t>
            </a:r>
            <a:endParaRPr kumimoji="1" lang="en-US" altLang="ja-JP" dirty="0"/>
          </a:p>
          <a:p>
            <a:r>
              <a:rPr kumimoji="1" lang="en-US" altLang="ja-JP" dirty="0"/>
              <a:t>Su130</a:t>
            </a:r>
          </a:p>
          <a:p>
            <a:endParaRPr kumimoji="1" lang="en-US" altLang="ja-JP" dirty="0"/>
          </a:p>
          <a:p>
            <a:r>
              <a:rPr kumimoji="1" lang="ja-JP" altLang="en-US"/>
              <a:t>・必要な素材の</a:t>
            </a:r>
            <a:endParaRPr kumimoji="1" lang="en-US" altLang="ja-JP" dirty="0"/>
          </a:p>
          <a:p>
            <a:r>
              <a:rPr kumimoji="1" lang="ja-JP" altLang="en-US"/>
              <a:t>　所持数・使用数が表示。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・使用後どうなるのか、</a:t>
            </a:r>
            <a:endParaRPr kumimoji="1" lang="en-US" altLang="ja-JP" dirty="0"/>
          </a:p>
          <a:p>
            <a:r>
              <a:rPr kumimoji="1" lang="ja-JP" altLang="en-US"/>
              <a:t>　テキストで示唆。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1A516E-4829-2A44-99DD-3FEA62F6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72" y="100692"/>
            <a:ext cx="4626428" cy="34698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2FB5C7-BC7C-1D46-BE4F-9921ADC7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16" y="3287487"/>
            <a:ext cx="4326139" cy="34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1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57894C6-44FE-47AB-9994-4A6A8E1D6A08}"/>
              </a:ext>
            </a:extLst>
          </p:cNvPr>
          <p:cNvSpPr txBox="1"/>
          <p:nvPr/>
        </p:nvSpPr>
        <p:spPr>
          <a:xfrm>
            <a:off x="17674" y="10823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su</a:t>
            </a:r>
            <a:r>
              <a:rPr kumimoji="1" lang="en-US" altLang="ja-JP" sz="1400" b="1">
                <a:latin typeface="+mn-ea"/>
              </a:rPr>
              <a:t>]</a:t>
            </a:r>
            <a:r>
              <a:rPr kumimoji="1" lang="ja-JP" altLang="en-US" sz="1400" b="1">
                <a:latin typeface="+mn-ea"/>
              </a:rPr>
              <a:t>支援兵器強化画面仕様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E980E6D-92A0-4435-BFBF-522B9F03A59C}"/>
              </a:ext>
            </a:extLst>
          </p:cNvPr>
          <p:cNvSpPr txBox="1"/>
          <p:nvPr/>
        </p:nvSpPr>
        <p:spPr>
          <a:xfrm>
            <a:off x="415419" y="53879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1400" b="1"/>
              <a:t>su200.</a:t>
            </a:r>
            <a:r>
              <a:rPr kumimoji="1" lang="ja-JP" altLang="en-US" sz="1400" b="1"/>
              <a:t>支援兵器・強化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20191224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15963F2-2483-4C9B-ACC3-F2E4DD47BE3B}"/>
              </a:ext>
            </a:extLst>
          </p:cNvPr>
          <p:cNvGrpSpPr/>
          <p:nvPr/>
        </p:nvGrpSpPr>
        <p:grpSpPr>
          <a:xfrm>
            <a:off x="587412" y="1030880"/>
            <a:ext cx="3237746" cy="1900465"/>
            <a:chOff x="598121" y="1246685"/>
            <a:chExt cx="3237746" cy="1900465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EE105B4-789D-45E2-BB84-3D00117028B0}"/>
                </a:ext>
              </a:extLst>
            </p:cNvPr>
            <p:cNvSpPr txBox="1"/>
            <p:nvPr/>
          </p:nvSpPr>
          <p:spPr>
            <a:xfrm>
              <a:off x="598121" y="1246685"/>
              <a:ext cx="2877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/>
                <a:t>一覧の確認、強化することが可能</a:t>
              </a:r>
              <a:endParaRPr kumimoji="1" lang="en-US" altLang="ja-JP" sz="1400" b="1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BD2A16E0-EB56-4F02-96A9-28ED5797C82E}"/>
                </a:ext>
              </a:extLst>
            </p:cNvPr>
            <p:cNvSpPr txBox="1"/>
            <p:nvPr/>
          </p:nvSpPr>
          <p:spPr>
            <a:xfrm>
              <a:off x="829916" y="1546712"/>
              <a:ext cx="300595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/>
                <a:t>・左右スワイプ </a:t>
              </a:r>
              <a:r>
                <a:rPr kumimoji="1" lang="en-US" altLang="ja-JP" sz="1000"/>
                <a:t>or &lt; or &gt; </a:t>
              </a:r>
              <a:r>
                <a:rPr kumimoji="1" lang="ja-JP" altLang="en-US" sz="1000"/>
                <a:t>のタップで兵器切り替え</a:t>
              </a:r>
              <a:endParaRPr kumimoji="1" lang="en-US" altLang="ja-JP" sz="1000"/>
            </a:p>
            <a:p>
              <a:r>
                <a:rPr kumimoji="1" lang="ja-JP" altLang="en-US" sz="1000"/>
                <a:t>・下部に強化素材が表示され、</a:t>
              </a:r>
              <a:endParaRPr kumimoji="1" lang="en-US" altLang="ja-JP" sz="1000"/>
            </a:p>
            <a:p>
              <a:r>
                <a:rPr kumimoji="1" lang="ja-JP" altLang="en-US" sz="1000"/>
                <a:t>　素材とゴールドを使用してレベル</a:t>
              </a:r>
              <a:r>
                <a:rPr kumimoji="1" lang="en-US" altLang="ja-JP" sz="1000"/>
                <a:t>UP</a:t>
              </a:r>
            </a:p>
            <a:p>
              <a:r>
                <a:rPr kumimoji="1" lang="ja-JP" altLang="en-US" sz="1000"/>
                <a:t>　</a:t>
              </a:r>
              <a:r>
                <a:rPr kumimoji="1" lang="en-US" altLang="ja-JP" sz="1000"/>
                <a:t>※</a:t>
              </a:r>
              <a:r>
                <a:rPr kumimoji="1" lang="ja-JP" altLang="en-US" sz="1000"/>
                <a:t> 足りない場合は、必要数が</a:t>
              </a:r>
              <a:r>
                <a:rPr kumimoji="1" lang="ja-JP" altLang="en-US" sz="1000">
                  <a:solidFill>
                    <a:srgbClr val="FF0000"/>
                  </a:solidFill>
                </a:rPr>
                <a:t>赤字</a:t>
              </a:r>
              <a:r>
                <a:rPr kumimoji="1" lang="ja-JP" altLang="en-US" sz="1000"/>
                <a:t>になる。</a:t>
              </a:r>
              <a:endParaRPr kumimoji="1" lang="en-US" altLang="ja-JP" sz="1000"/>
            </a:p>
            <a:p>
              <a:r>
                <a:rPr kumimoji="1" lang="ja-JP" altLang="en-US" sz="1000"/>
                <a:t>　　 強化ボタンは押せないようにする。</a:t>
              </a:r>
              <a:endParaRPr kumimoji="1" lang="en-US" altLang="ja-JP" sz="1000"/>
            </a:p>
            <a:p>
              <a:r>
                <a:rPr kumimoji="1" lang="ja-JP" altLang="en-US" sz="800"/>
                <a:t>　　（グレーアウト</a:t>
              </a:r>
              <a:r>
                <a:rPr kumimoji="1" lang="en-US" altLang="ja-JP" sz="800"/>
                <a:t>?</a:t>
              </a:r>
              <a:r>
                <a:rPr kumimoji="1" lang="ja-JP" altLang="en-US" sz="800"/>
                <a:t>色が薄くなっている等で示唆）</a:t>
              </a:r>
              <a:endParaRPr kumimoji="1" lang="en-US" altLang="ja-JP" sz="800"/>
            </a:p>
            <a:p>
              <a:endParaRPr kumimoji="1" lang="en-US" altLang="ja-JP" sz="1000"/>
            </a:p>
            <a:p>
              <a:r>
                <a:rPr kumimoji="1" lang="ja-JP" altLang="en-US" sz="1000"/>
                <a:t>・強化に研究員は不要。暫定ひらみつを配置。</a:t>
              </a:r>
              <a:endParaRPr kumimoji="1" lang="en-US" altLang="ja-JP" sz="1000"/>
            </a:p>
            <a:p>
              <a:endParaRPr kumimoji="1" lang="en-US" altLang="ja-JP" sz="1000"/>
            </a:p>
            <a:p>
              <a:r>
                <a:rPr kumimoji="1" lang="ja-JP" altLang="en-US" sz="1000"/>
                <a:t>・開発時と同様に時短可能。開発完了演出に遷移</a:t>
              </a:r>
              <a:endParaRPr kumimoji="1" lang="en-US" altLang="ja-JP" sz="100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1DA453E-7BD1-47DC-971B-85E403F37B29}"/>
              </a:ext>
            </a:extLst>
          </p:cNvPr>
          <p:cNvGrpSpPr/>
          <p:nvPr/>
        </p:nvGrpSpPr>
        <p:grpSpPr>
          <a:xfrm>
            <a:off x="966191" y="3483547"/>
            <a:ext cx="1780456" cy="3171580"/>
            <a:chOff x="4117867" y="384416"/>
            <a:chExt cx="2566623" cy="457200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070A23A-82D1-4845-A0F4-0A12D4488A5A}"/>
                </a:ext>
              </a:extLst>
            </p:cNvPr>
            <p:cNvSpPr/>
            <p:nvPr/>
          </p:nvSpPr>
          <p:spPr>
            <a:xfrm>
              <a:off x="4117867" y="384418"/>
              <a:ext cx="2566623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kumimoji="1" lang="en-US" altLang="ja-JP" sz="800"/>
            </a:p>
            <a:p>
              <a:pPr algn="r"/>
              <a:endParaRPr kumimoji="1" lang="en-US" altLang="ja-JP" sz="800"/>
            </a:p>
            <a:p>
              <a:pPr algn="r"/>
              <a:endParaRPr kumimoji="1" lang="en-US" altLang="ja-JP" sz="800"/>
            </a:p>
            <a:p>
              <a:pPr algn="ctr"/>
              <a:endParaRPr kumimoji="1" lang="en-US" altLang="ja-JP" sz="800" b="1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支援兵器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AA33DC7D-B666-4F53-9A00-D27B47C070B3}"/>
                </a:ext>
              </a:extLst>
            </p:cNvPr>
            <p:cNvGrpSpPr/>
            <p:nvPr/>
          </p:nvGrpSpPr>
          <p:grpSpPr>
            <a:xfrm>
              <a:off x="4117867" y="384416"/>
              <a:ext cx="2566621" cy="571500"/>
              <a:chOff x="0" y="0"/>
              <a:chExt cx="2637694" cy="599215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FD891E9A-02FD-496D-8A13-3FEF947878D2}"/>
                  </a:ext>
                </a:extLst>
              </p:cNvPr>
              <p:cNvSpPr/>
              <p:nvPr/>
            </p:nvSpPr>
            <p:spPr>
              <a:xfrm>
                <a:off x="0" y="0"/>
                <a:ext cx="586154" cy="5918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800"/>
                  <a:t>RANK</a:t>
                </a:r>
              </a:p>
              <a:p>
                <a:pPr algn="ctr"/>
                <a:r>
                  <a:rPr kumimoji="1" lang="en-US" altLang="ja-JP"/>
                  <a:t>999</a:t>
                </a:r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86DE06F-4AFD-4742-9354-F51824100D6D}"/>
                  </a:ext>
                </a:extLst>
              </p:cNvPr>
              <p:cNvSpPr/>
              <p:nvPr/>
            </p:nvSpPr>
            <p:spPr>
              <a:xfrm>
                <a:off x="586155" y="0"/>
                <a:ext cx="2051539" cy="1183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300"/>
                  <a:t>●称号的なものの表示エリア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6BDA8069-6560-483E-96F6-0479779B6D63}"/>
                  </a:ext>
                </a:extLst>
              </p:cNvPr>
              <p:cNvSpPr/>
              <p:nvPr/>
            </p:nvSpPr>
            <p:spPr>
              <a:xfrm>
                <a:off x="586154" y="118664"/>
                <a:ext cx="2051539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500"/>
                  <a:t>プレイヤー名称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DCE1BC7-25EA-4FBB-8FD0-6E46CD9B8862}"/>
                  </a:ext>
                </a:extLst>
              </p:cNvPr>
              <p:cNvSpPr/>
              <p:nvPr/>
            </p:nvSpPr>
            <p:spPr>
              <a:xfrm>
                <a:off x="58615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400"/>
                  <a:t>GOLD</a:t>
                </a:r>
                <a:endParaRPr kumimoji="1" lang="ja-JP" altLang="en-US" sz="400"/>
              </a:p>
            </p:txBody>
          </p:sp>
          <p:sp>
            <p:nvSpPr>
              <p:cNvPr id="27" name="四角形: 角を丸くする 13">
                <a:extLst>
                  <a:ext uri="{FF2B5EF4-FFF2-40B4-BE49-F238E27FC236}">
                    <a16:creationId xmlns:a16="http://schemas.microsoft.com/office/drawing/2014/main" id="{DAE2C75E-885D-4169-A3D9-99715BBEE2FA}"/>
                  </a:ext>
                </a:extLst>
              </p:cNvPr>
              <p:cNvSpPr/>
              <p:nvPr/>
            </p:nvSpPr>
            <p:spPr>
              <a:xfrm>
                <a:off x="0" y="487075"/>
                <a:ext cx="586154" cy="7398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444223FC-23E9-4303-917B-AD379BDC0E34}"/>
                  </a:ext>
                </a:extLst>
              </p:cNvPr>
              <p:cNvSpPr/>
              <p:nvPr/>
            </p:nvSpPr>
            <p:spPr>
              <a:xfrm>
                <a:off x="1611923" y="284157"/>
                <a:ext cx="1025770" cy="16646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400"/>
                  <a:t>課金石</a:t>
                </a:r>
              </a:p>
            </p:txBody>
          </p:sp>
          <p:sp>
            <p:nvSpPr>
              <p:cNvPr id="29" name="楕円 15">
                <a:extLst>
                  <a:ext uri="{FF2B5EF4-FFF2-40B4-BE49-F238E27FC236}">
                    <a16:creationId xmlns:a16="http://schemas.microsoft.com/office/drawing/2014/main" id="{8304254D-8AB6-4BFD-A556-52492823E3B9}"/>
                  </a:ext>
                </a:extLst>
              </p:cNvPr>
              <p:cNvSpPr/>
              <p:nvPr/>
            </p:nvSpPr>
            <p:spPr>
              <a:xfrm>
                <a:off x="2466732" y="289691"/>
                <a:ext cx="146538" cy="147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800"/>
                  <a:t>＋</a:t>
                </a:r>
              </a:p>
            </p:txBody>
          </p:sp>
          <p:sp>
            <p:nvSpPr>
              <p:cNvPr id="30" name="四角形: 角を丸くする 16">
                <a:extLst>
                  <a:ext uri="{FF2B5EF4-FFF2-40B4-BE49-F238E27FC236}">
                    <a16:creationId xmlns:a16="http://schemas.microsoft.com/office/drawing/2014/main" id="{A7111FAB-F961-4BF7-9F2D-28BCEC6D2B21}"/>
                  </a:ext>
                </a:extLst>
              </p:cNvPr>
              <p:cNvSpPr/>
              <p:nvPr/>
            </p:nvSpPr>
            <p:spPr>
              <a:xfrm>
                <a:off x="0" y="487075"/>
                <a:ext cx="351692" cy="7398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033C9FE-6DE6-46C2-A135-AAB333A0E9CD}"/>
                  </a:ext>
                </a:extLst>
              </p:cNvPr>
              <p:cNvSpPr/>
              <p:nvPr/>
            </p:nvSpPr>
            <p:spPr>
              <a:xfrm>
                <a:off x="586154" y="445351"/>
                <a:ext cx="2051538" cy="1465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ja-JP" altLang="en-US" sz="300"/>
                  <a:t>スタミナ</a:t>
                </a:r>
              </a:p>
            </p:txBody>
          </p:sp>
          <p:sp>
            <p:nvSpPr>
              <p:cNvPr id="32" name="四角形: 角を丸くする 18">
                <a:extLst>
                  <a:ext uri="{FF2B5EF4-FFF2-40B4-BE49-F238E27FC236}">
                    <a16:creationId xmlns:a16="http://schemas.microsoft.com/office/drawing/2014/main" id="{97A5F091-9BEB-42EC-BEAE-6CA48F279059}"/>
                  </a:ext>
                </a:extLst>
              </p:cNvPr>
              <p:cNvSpPr/>
              <p:nvPr/>
            </p:nvSpPr>
            <p:spPr>
              <a:xfrm>
                <a:off x="1128346" y="485288"/>
                <a:ext cx="1450730" cy="6666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33" name="四角形: 角を丸くする 19">
                <a:extLst>
                  <a:ext uri="{FF2B5EF4-FFF2-40B4-BE49-F238E27FC236}">
                    <a16:creationId xmlns:a16="http://schemas.microsoft.com/office/drawing/2014/main" id="{3828D50F-B0F5-4050-8F6A-A1361F7F698D}"/>
                  </a:ext>
                </a:extLst>
              </p:cNvPr>
              <p:cNvSpPr/>
              <p:nvPr/>
            </p:nvSpPr>
            <p:spPr>
              <a:xfrm>
                <a:off x="1128346" y="481984"/>
                <a:ext cx="879231" cy="73269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800"/>
              </a:p>
            </p:txBody>
          </p:sp>
          <p:sp>
            <p:nvSpPr>
              <p:cNvPr id="34" name="テキスト ボックス 2937">
                <a:extLst>
                  <a:ext uri="{FF2B5EF4-FFF2-40B4-BE49-F238E27FC236}">
                    <a16:creationId xmlns:a16="http://schemas.microsoft.com/office/drawing/2014/main" id="{9C1481A7-45CE-499A-8534-DBA7EA1BF923}"/>
                  </a:ext>
                </a:extLst>
              </p:cNvPr>
              <p:cNvSpPr txBox="1"/>
              <p:nvPr/>
            </p:nvSpPr>
            <p:spPr>
              <a:xfrm>
                <a:off x="1113692" y="438023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400"/>
                  <a:t>800/</a:t>
                </a:r>
                <a:r>
                  <a:rPr kumimoji="1" lang="en-US" altLang="ja-JP" sz="300"/>
                  <a:t>999</a:t>
                </a:r>
                <a:endParaRPr kumimoji="1" lang="ja-JP" altLang="en-US" sz="800"/>
              </a:p>
            </p:txBody>
          </p:sp>
          <p:sp>
            <p:nvSpPr>
              <p:cNvPr id="35" name="テキスト ボックス 2941">
                <a:extLst>
                  <a:ext uri="{FF2B5EF4-FFF2-40B4-BE49-F238E27FC236}">
                    <a16:creationId xmlns:a16="http://schemas.microsoft.com/office/drawing/2014/main" id="{20671890-ECA4-4F62-8355-A0F765BBF741}"/>
                  </a:ext>
                </a:extLst>
              </p:cNvPr>
              <p:cNvSpPr txBox="1"/>
              <p:nvPr/>
            </p:nvSpPr>
            <p:spPr>
              <a:xfrm>
                <a:off x="2124807" y="452677"/>
                <a:ext cx="439615" cy="1465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400">
                    <a:solidFill>
                      <a:schemeClr val="bg1"/>
                    </a:solidFill>
                  </a:rPr>
                  <a:t>あと</a:t>
                </a:r>
                <a:r>
                  <a:rPr kumimoji="1" lang="en-US" altLang="ja-JP" sz="400">
                    <a:solidFill>
                      <a:schemeClr val="bg1"/>
                    </a:solidFill>
                  </a:rPr>
                  <a:t>00:00</a:t>
                </a:r>
                <a:endParaRPr kumimoji="1" lang="ja-JP" altLang="en-US" sz="8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四角形: 角を丸くする 58">
              <a:extLst>
                <a:ext uri="{FF2B5EF4-FFF2-40B4-BE49-F238E27FC236}">
                  <a16:creationId xmlns:a16="http://schemas.microsoft.com/office/drawing/2014/main" id="{D849246B-1337-4E71-9124-5B3F25ED65C3}"/>
                </a:ext>
              </a:extLst>
            </p:cNvPr>
            <p:cNvSpPr/>
            <p:nvPr/>
          </p:nvSpPr>
          <p:spPr>
            <a:xfrm>
              <a:off x="5942397" y="988761"/>
              <a:ext cx="714375" cy="285749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/>
                <a:t>もどる</a:t>
              </a:r>
              <a:endParaRPr kumimoji="1" lang="en-US" altLang="ja-JP" sz="900"/>
            </a:p>
          </p:txBody>
        </p:sp>
        <p:sp>
          <p:nvSpPr>
            <p:cNvPr id="41" name="四角形: 角を丸くする 792">
              <a:extLst>
                <a:ext uri="{FF2B5EF4-FFF2-40B4-BE49-F238E27FC236}">
                  <a16:creationId xmlns:a16="http://schemas.microsoft.com/office/drawing/2014/main" id="{F6F0363E-527C-480D-848D-8738D171659C}"/>
                </a:ext>
              </a:extLst>
            </p:cNvPr>
            <p:cNvSpPr/>
            <p:nvPr/>
          </p:nvSpPr>
          <p:spPr>
            <a:xfrm>
              <a:off x="4165457" y="3702389"/>
              <a:ext cx="2475784" cy="1018314"/>
            </a:xfrm>
            <a:prstGeom prst="roundRect">
              <a:avLst>
                <a:gd name="adj" fmla="val 204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強化時間 </a:t>
              </a:r>
              <a:r>
                <a:rPr kumimoji="1" lang="en-US" altLang="ja-JP" sz="800"/>
                <a:t>99:99</a:t>
              </a:r>
            </a:p>
            <a:p>
              <a:pPr algn="ctr"/>
              <a:endParaRPr kumimoji="1" lang="en-US" altLang="ja-JP" sz="300"/>
            </a:p>
            <a:p>
              <a:pPr algn="ctr"/>
              <a:endParaRPr kumimoji="1" lang="en-US" altLang="ja-JP" sz="900"/>
            </a:p>
            <a:p>
              <a:pPr algn="ctr"/>
              <a:endParaRPr kumimoji="1" lang="en-US" altLang="ja-JP" sz="300"/>
            </a:p>
            <a:p>
              <a:pPr algn="ctr"/>
              <a:endParaRPr kumimoji="1" lang="en-US" altLang="ja-JP" sz="300"/>
            </a:p>
            <a:p>
              <a:pPr algn="ctr"/>
              <a:endParaRPr kumimoji="1" lang="en-US" altLang="ja-JP" sz="300"/>
            </a:p>
            <a:p>
              <a:pPr algn="ctr"/>
              <a:endParaRPr kumimoji="1" lang="en-US" altLang="ja-JP" sz="300"/>
            </a:p>
            <a:p>
              <a:pPr algn="ctr"/>
              <a:r>
                <a:rPr kumimoji="1" lang="en-US" altLang="ja-JP" sz="300"/>
                <a:t>GOLD  </a:t>
              </a:r>
              <a:r>
                <a:rPr kumimoji="1" lang="en-US" altLang="ja-JP" sz="300">
                  <a:solidFill>
                    <a:schemeClr val="bg1"/>
                  </a:solidFill>
                </a:rPr>
                <a:t>999,999,999</a:t>
              </a:r>
              <a:r>
                <a:rPr kumimoji="1" lang="en-US" altLang="ja-JP" sz="300"/>
                <a:t> / </a:t>
              </a:r>
              <a:r>
                <a:rPr kumimoji="1" lang="en-US" altLang="ja-JP" sz="300">
                  <a:solidFill>
                    <a:srgbClr val="FF0000"/>
                  </a:solidFill>
                </a:rPr>
                <a:t>666,666,666</a:t>
              </a:r>
              <a:r>
                <a:rPr kumimoji="1" lang="ja-JP" altLang="en-US" sz="300"/>
                <a:t>　　　　　　　　</a:t>
              </a:r>
              <a:endParaRPr kumimoji="1" lang="en-US" altLang="ja-JP" sz="300"/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467A47C-9B68-4D04-B917-350F8011E6F4}"/>
                </a:ext>
              </a:extLst>
            </p:cNvPr>
            <p:cNvGrpSpPr/>
            <p:nvPr/>
          </p:nvGrpSpPr>
          <p:grpSpPr>
            <a:xfrm>
              <a:off x="4253137" y="3965541"/>
              <a:ext cx="2300425" cy="458960"/>
              <a:chOff x="45763" y="1857402"/>
              <a:chExt cx="2286000" cy="457204"/>
            </a:xfrm>
          </p:grpSpPr>
          <p:sp>
            <p:nvSpPr>
              <p:cNvPr id="43" name="四角形: 角を丸くする 835">
                <a:extLst>
                  <a:ext uri="{FF2B5EF4-FFF2-40B4-BE49-F238E27FC236}">
                    <a16:creationId xmlns:a16="http://schemas.microsoft.com/office/drawing/2014/main" id="{2E8E3C55-E691-441B-8281-28287AD098DD}"/>
                  </a:ext>
                </a:extLst>
              </p:cNvPr>
              <p:cNvSpPr/>
              <p:nvPr/>
            </p:nvSpPr>
            <p:spPr>
              <a:xfrm>
                <a:off x="45763" y="1857402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900"/>
              </a:p>
            </p:txBody>
          </p:sp>
          <p:sp>
            <p:nvSpPr>
              <p:cNvPr id="44" name="四角形: 角を丸くする 836">
                <a:extLst>
                  <a:ext uri="{FF2B5EF4-FFF2-40B4-BE49-F238E27FC236}">
                    <a16:creationId xmlns:a16="http://schemas.microsoft.com/office/drawing/2014/main" id="{C09100F6-7EF5-49F6-BCF0-A4FA9C6E731B}"/>
                  </a:ext>
                </a:extLst>
              </p:cNvPr>
              <p:cNvSpPr/>
              <p:nvPr/>
            </p:nvSpPr>
            <p:spPr>
              <a:xfrm>
                <a:off x="5029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900"/>
              </a:p>
            </p:txBody>
          </p:sp>
          <p:sp>
            <p:nvSpPr>
              <p:cNvPr id="45" name="四角形: 角を丸くする 837">
                <a:extLst>
                  <a:ext uri="{FF2B5EF4-FFF2-40B4-BE49-F238E27FC236}">
                    <a16:creationId xmlns:a16="http://schemas.microsoft.com/office/drawing/2014/main" id="{7E5C995A-7CA8-4803-989E-0AED7C08ECE5}"/>
                  </a:ext>
                </a:extLst>
              </p:cNvPr>
              <p:cNvSpPr/>
              <p:nvPr/>
            </p:nvSpPr>
            <p:spPr>
              <a:xfrm>
                <a:off x="9601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900"/>
              </a:p>
            </p:txBody>
          </p:sp>
          <p:sp>
            <p:nvSpPr>
              <p:cNvPr id="46" name="四角形: 角を丸くする 838">
                <a:extLst>
                  <a:ext uri="{FF2B5EF4-FFF2-40B4-BE49-F238E27FC236}">
                    <a16:creationId xmlns:a16="http://schemas.microsoft.com/office/drawing/2014/main" id="{AD6FC3CE-BF8B-4021-9C40-1A7C3D5E1668}"/>
                  </a:ext>
                </a:extLst>
              </p:cNvPr>
              <p:cNvSpPr/>
              <p:nvPr/>
            </p:nvSpPr>
            <p:spPr>
              <a:xfrm>
                <a:off x="14173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900"/>
              </a:p>
            </p:txBody>
          </p:sp>
          <p:sp>
            <p:nvSpPr>
              <p:cNvPr id="47" name="四角形: 角を丸くする 839">
                <a:extLst>
                  <a:ext uri="{FF2B5EF4-FFF2-40B4-BE49-F238E27FC236}">
                    <a16:creationId xmlns:a16="http://schemas.microsoft.com/office/drawing/2014/main" id="{0FC789BD-3356-487A-8DC6-DD0FDC4E0623}"/>
                  </a:ext>
                </a:extLst>
              </p:cNvPr>
              <p:cNvSpPr/>
              <p:nvPr/>
            </p:nvSpPr>
            <p:spPr>
              <a:xfrm>
                <a:off x="1874563" y="1857406"/>
                <a:ext cx="457200" cy="457200"/>
              </a:xfrm>
              <a:prstGeom prst="roundRect">
                <a:avLst>
                  <a:gd name="adj" fmla="val 1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en-US" altLang="ja-JP" sz="900"/>
              </a:p>
            </p:txBody>
          </p: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EB31D8B-ABA8-48D4-84DD-3C7E4026D492}"/>
                </a:ext>
              </a:extLst>
            </p:cNvPr>
            <p:cNvSpPr txBox="1"/>
            <p:nvPr/>
          </p:nvSpPr>
          <p:spPr>
            <a:xfrm>
              <a:off x="4228537" y="4129702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x200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1BB20436-BE95-4313-9E05-4A272836A5AB}"/>
                </a:ext>
              </a:extLst>
            </p:cNvPr>
            <p:cNvSpPr txBox="1"/>
            <p:nvPr/>
          </p:nvSpPr>
          <p:spPr>
            <a:xfrm>
              <a:off x="4697829" y="4129702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x500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634546EB-BB50-4C96-9302-D8F9E0F9900C}"/>
                </a:ext>
              </a:extLst>
            </p:cNvPr>
            <p:cNvSpPr txBox="1"/>
            <p:nvPr/>
          </p:nvSpPr>
          <p:spPr>
            <a:xfrm>
              <a:off x="5142521" y="4129702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x100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992555E-8D39-4381-803F-3BD4FFFCF3C0}"/>
                </a:ext>
              </a:extLst>
            </p:cNvPr>
            <p:cNvSpPr txBox="1"/>
            <p:nvPr/>
          </p:nvSpPr>
          <p:spPr>
            <a:xfrm>
              <a:off x="5593496" y="4124881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x999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DA10BCD2-BEED-4327-A138-98AE5EC9B00F}"/>
                </a:ext>
              </a:extLst>
            </p:cNvPr>
            <p:cNvSpPr txBox="1"/>
            <p:nvPr/>
          </p:nvSpPr>
          <p:spPr>
            <a:xfrm>
              <a:off x="6068873" y="4123762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x999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53" name="四角形: 角を丸くする 792">
              <a:extLst>
                <a:ext uri="{FF2B5EF4-FFF2-40B4-BE49-F238E27FC236}">
                  <a16:creationId xmlns:a16="http://schemas.microsoft.com/office/drawing/2014/main" id="{06100357-081D-46C9-ABF6-B1FBCE96AF69}"/>
                </a:ext>
              </a:extLst>
            </p:cNvPr>
            <p:cNvSpPr/>
            <p:nvPr/>
          </p:nvSpPr>
          <p:spPr>
            <a:xfrm>
              <a:off x="5953566" y="4552231"/>
              <a:ext cx="435965" cy="174385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300"/>
                <a:t>強化</a:t>
              </a:r>
              <a:endParaRPr kumimoji="1" lang="en-US" altLang="ja-JP" sz="30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069CCFD1-7959-4F0B-82EB-E53D98D95D2C}"/>
                </a:ext>
              </a:extLst>
            </p:cNvPr>
            <p:cNvSpPr txBox="1"/>
            <p:nvPr/>
          </p:nvSpPr>
          <p:spPr>
            <a:xfrm>
              <a:off x="4242489" y="4366077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x999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C1ADD51-D503-412E-A327-D4DF86106E89}"/>
                </a:ext>
              </a:extLst>
            </p:cNvPr>
            <p:cNvSpPr txBox="1"/>
            <p:nvPr/>
          </p:nvSpPr>
          <p:spPr>
            <a:xfrm>
              <a:off x="4711781" y="4366077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x999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F7450DC-8527-4B46-84BE-06BD349CCB8B}"/>
                </a:ext>
              </a:extLst>
            </p:cNvPr>
            <p:cNvSpPr txBox="1"/>
            <p:nvPr/>
          </p:nvSpPr>
          <p:spPr>
            <a:xfrm>
              <a:off x="5156473" y="4366077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rgbClr val="FF0000"/>
                  </a:solidFill>
                </a:rPr>
                <a:t>x1</a:t>
              </a:r>
              <a:endParaRPr kumimoji="1" lang="ja-JP" altLang="en-US" sz="600">
                <a:solidFill>
                  <a:srgbClr val="FF0000"/>
                </a:solidFill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756047A-7B0B-4CB4-9468-75D0929DF232}"/>
                </a:ext>
              </a:extLst>
            </p:cNvPr>
            <p:cNvSpPr txBox="1"/>
            <p:nvPr/>
          </p:nvSpPr>
          <p:spPr>
            <a:xfrm>
              <a:off x="5607449" y="4361257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x999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16874C24-83EB-42D9-A307-ADA69015341A}"/>
                </a:ext>
              </a:extLst>
            </p:cNvPr>
            <p:cNvSpPr txBox="1"/>
            <p:nvPr/>
          </p:nvSpPr>
          <p:spPr>
            <a:xfrm>
              <a:off x="6082826" y="4360138"/>
              <a:ext cx="509287" cy="2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">
                  <a:solidFill>
                    <a:schemeClr val="bg1"/>
                  </a:solidFill>
                </a:rPr>
                <a:t>x999</a:t>
              </a:r>
              <a:endParaRPr kumimoji="1" lang="ja-JP" altLang="en-US" sz="600">
                <a:solidFill>
                  <a:schemeClr val="bg1"/>
                </a:solidFill>
              </a:endParaRPr>
            </a:p>
          </p:txBody>
        </p:sp>
        <p:pic>
          <p:nvPicPr>
            <p:cNvPr id="59" name="グラフィックス 58" descr="新しい車いす">
              <a:extLst>
                <a:ext uri="{FF2B5EF4-FFF2-40B4-BE49-F238E27FC236}">
                  <a16:creationId xmlns:a16="http://schemas.microsoft.com/office/drawing/2014/main" id="{92D7FAA9-B1E5-4B2E-BFBB-9E48C9CF4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1869" y="1256535"/>
              <a:ext cx="1398618" cy="1398618"/>
            </a:xfrm>
            <a:prstGeom prst="rect">
              <a:avLst/>
            </a:prstGeom>
          </p:spPr>
        </p:pic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DD3B23C3-F4FA-4A48-8B7E-6C43EE585D00}"/>
                </a:ext>
              </a:extLst>
            </p:cNvPr>
            <p:cNvSpPr/>
            <p:nvPr/>
          </p:nvSpPr>
          <p:spPr>
            <a:xfrm rot="5400000">
              <a:off x="6356904" y="2188615"/>
              <a:ext cx="333129" cy="19917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ED1D5E1C-74E1-4AEF-9F53-D045D04AB31D}"/>
                </a:ext>
              </a:extLst>
            </p:cNvPr>
            <p:cNvSpPr/>
            <p:nvPr/>
          </p:nvSpPr>
          <p:spPr>
            <a:xfrm rot="16200000">
              <a:off x="4111803" y="2157300"/>
              <a:ext cx="333129" cy="199176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62" name="四角形: 角を丸くする 792">
              <a:extLst>
                <a:ext uri="{FF2B5EF4-FFF2-40B4-BE49-F238E27FC236}">
                  <a16:creationId xmlns:a16="http://schemas.microsoft.com/office/drawing/2014/main" id="{B83EB0D9-959A-4048-A115-3D690DC35FEE}"/>
                </a:ext>
              </a:extLst>
            </p:cNvPr>
            <p:cNvSpPr/>
            <p:nvPr/>
          </p:nvSpPr>
          <p:spPr>
            <a:xfrm>
              <a:off x="4208933" y="2620622"/>
              <a:ext cx="2369227" cy="950189"/>
            </a:xfrm>
            <a:prstGeom prst="roundRect">
              <a:avLst>
                <a:gd name="adj" fmla="val 204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700" dirty="0"/>
            </a:p>
            <a:p>
              <a:pPr algn="ctr"/>
              <a:r>
                <a:rPr kumimoji="1" lang="ja-JP" altLang="en-US" sz="700" dirty="0"/>
                <a:t>ああああ支援兵器名ああああ</a:t>
              </a:r>
              <a:endParaRPr kumimoji="1" lang="en-US" altLang="ja-JP" sz="700" dirty="0"/>
            </a:p>
            <a:p>
              <a:pPr algn="ctr"/>
              <a:endParaRPr kumimoji="1" lang="en-US" altLang="ja-JP" sz="300" dirty="0"/>
            </a:p>
            <a:p>
              <a:r>
                <a:rPr kumimoji="1" lang="en-US" altLang="ja-JP" sz="700" dirty="0"/>
                <a:t>Lv.</a:t>
              </a:r>
              <a:r>
                <a:rPr kumimoji="1" lang="ja-JP" altLang="en-US" sz="700" dirty="0"/>
                <a:t>　　　　   </a:t>
              </a:r>
              <a:r>
                <a:rPr kumimoji="1" lang="en-US" altLang="ja-JP" sz="700" dirty="0"/>
                <a:t>10 -&gt; </a:t>
              </a:r>
              <a:r>
                <a:rPr kumimoji="1" lang="en-US" altLang="ja-JP" sz="700" dirty="0">
                  <a:solidFill>
                    <a:schemeClr val="accent2"/>
                  </a:solidFill>
                </a:rPr>
                <a:t>100</a:t>
              </a:r>
              <a:r>
                <a:rPr kumimoji="1" lang="en-US" altLang="ja-JP" sz="700" dirty="0"/>
                <a:t> </a:t>
              </a:r>
            </a:p>
            <a:p>
              <a:r>
                <a:rPr kumimoji="1" lang="en-US" altLang="ja-JP" sz="700" dirty="0"/>
                <a:t>POWER</a:t>
              </a:r>
              <a:r>
                <a:rPr kumimoji="1" lang="ja-JP" altLang="en-US" sz="700" dirty="0"/>
                <a:t>　　  </a:t>
              </a:r>
              <a:r>
                <a:rPr kumimoji="1" lang="en-US" altLang="ja-JP" sz="700" dirty="0"/>
                <a:t>12345 -&gt;  </a:t>
              </a:r>
              <a:r>
                <a:rPr kumimoji="1" lang="en-US" altLang="ja-JP" sz="700" dirty="0">
                  <a:solidFill>
                    <a:schemeClr val="accent2"/>
                  </a:solidFill>
                </a:rPr>
                <a:t>67890</a:t>
              </a:r>
            </a:p>
            <a:p>
              <a:r>
                <a:rPr kumimoji="1" lang="ja-JP" altLang="en-US" sz="700" dirty="0"/>
                <a:t>攻撃頻度　　 </a:t>
              </a:r>
              <a:r>
                <a:rPr kumimoji="1" lang="en-US" altLang="ja-JP" sz="700" dirty="0"/>
                <a:t>1234 -&gt; </a:t>
              </a:r>
              <a:r>
                <a:rPr kumimoji="1" lang="en-US" altLang="ja-JP" sz="700" dirty="0">
                  <a:solidFill>
                    <a:schemeClr val="accent2"/>
                  </a:solidFill>
                </a:rPr>
                <a:t>5678</a:t>
              </a:r>
            </a:p>
            <a:p>
              <a:endParaRPr kumimoji="1" lang="en-US" altLang="ja-JP" sz="300" dirty="0"/>
            </a:p>
            <a:p>
              <a:pPr algn="ctr"/>
              <a:r>
                <a:rPr kumimoji="1" lang="ja-JP" altLang="en-US" sz="400" dirty="0"/>
                <a:t>効果：説明文４５６７８９０１２３４５６</a:t>
              </a:r>
              <a:endParaRPr kumimoji="1" lang="en-US" altLang="ja-JP" sz="400" dirty="0"/>
            </a:p>
            <a:p>
              <a:pPr algn="ctr"/>
              <a:r>
                <a:rPr kumimoji="1" lang="ja-JP" altLang="en-US" sz="400" dirty="0"/>
                <a:t>　　    説明文４５６７８９０１２３４５６</a:t>
              </a:r>
              <a:endParaRPr kumimoji="1" lang="en-US" altLang="ja-JP" sz="400" dirty="0"/>
            </a:p>
            <a:p>
              <a:pPr algn="ctr"/>
              <a:endParaRPr kumimoji="1" lang="en-US" altLang="ja-JP" sz="4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5B3B52D-53AA-4AB0-ADFB-43219CA98446}"/>
              </a:ext>
            </a:extLst>
          </p:cNvPr>
          <p:cNvGrpSpPr/>
          <p:nvPr/>
        </p:nvGrpSpPr>
        <p:grpSpPr>
          <a:xfrm>
            <a:off x="5585002" y="2189193"/>
            <a:ext cx="2275069" cy="1985734"/>
            <a:chOff x="6094003" y="1560860"/>
            <a:chExt cx="3033268" cy="2647510"/>
          </a:xfrm>
        </p:grpSpPr>
        <p:sp>
          <p:nvSpPr>
            <p:cNvPr id="66" name="テキスト ボックス 2557">
              <a:extLst>
                <a:ext uri="{FF2B5EF4-FFF2-40B4-BE49-F238E27FC236}">
                  <a16:creationId xmlns:a16="http://schemas.microsoft.com/office/drawing/2014/main" id="{078B808C-46CD-47D0-BF3D-518DE3D31234}"/>
                </a:ext>
              </a:extLst>
            </p:cNvPr>
            <p:cNvSpPr txBox="1"/>
            <p:nvPr/>
          </p:nvSpPr>
          <p:spPr>
            <a:xfrm>
              <a:off x="6306612" y="180636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67" name="テキスト ボックス 2557">
              <a:extLst>
                <a:ext uri="{FF2B5EF4-FFF2-40B4-BE49-F238E27FC236}">
                  <a16:creationId xmlns:a16="http://schemas.microsoft.com/office/drawing/2014/main" id="{455BA349-215C-4ADD-A323-AEA9ED9D9055}"/>
                </a:ext>
              </a:extLst>
            </p:cNvPr>
            <p:cNvSpPr txBox="1"/>
            <p:nvPr/>
          </p:nvSpPr>
          <p:spPr>
            <a:xfrm>
              <a:off x="7380096" y="1824094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68" name="テキスト ボックス 2557">
              <a:extLst>
                <a:ext uri="{FF2B5EF4-FFF2-40B4-BE49-F238E27FC236}">
                  <a16:creationId xmlns:a16="http://schemas.microsoft.com/office/drawing/2014/main" id="{5E7E9CA8-5770-4838-8205-C584949CC8AE}"/>
                </a:ext>
              </a:extLst>
            </p:cNvPr>
            <p:cNvSpPr txBox="1"/>
            <p:nvPr/>
          </p:nvSpPr>
          <p:spPr>
            <a:xfrm>
              <a:off x="8426026" y="184262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 b="1">
                  <a:solidFill>
                    <a:schemeClr val="bg1"/>
                  </a:solidFill>
                </a:rPr>
                <a:t>無制限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69" name="四角形: 角を丸くする 2">
              <a:extLst>
                <a:ext uri="{FF2B5EF4-FFF2-40B4-BE49-F238E27FC236}">
                  <a16:creationId xmlns:a16="http://schemas.microsoft.com/office/drawing/2014/main" id="{C7962F5F-8FE8-459A-97F9-79EAAFA4A8AA}"/>
                </a:ext>
              </a:extLst>
            </p:cNvPr>
            <p:cNvSpPr/>
            <p:nvPr/>
          </p:nvSpPr>
          <p:spPr>
            <a:xfrm>
              <a:off x="6094003" y="1560860"/>
              <a:ext cx="3033268" cy="26475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FD64A19D-BD4D-43C0-B965-93381B266FB6}"/>
                </a:ext>
              </a:extLst>
            </p:cNvPr>
            <p:cNvSpPr txBox="1"/>
            <p:nvPr/>
          </p:nvSpPr>
          <p:spPr>
            <a:xfrm>
              <a:off x="6953617" y="1653157"/>
              <a:ext cx="1622468" cy="3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/>
                <a:t>研究費投入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5DABBDDD-E998-456B-904E-02C20BC832E1}"/>
                </a:ext>
              </a:extLst>
            </p:cNvPr>
            <p:cNvSpPr txBox="1"/>
            <p:nvPr/>
          </p:nvSpPr>
          <p:spPr>
            <a:xfrm>
              <a:off x="6744312" y="3140037"/>
              <a:ext cx="1732647" cy="47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/>
                <a:t>残り時間 </a:t>
              </a:r>
              <a:r>
                <a:rPr kumimoji="1" lang="en-US" altLang="ja-JP" sz="1000"/>
                <a:t>99:99 </a:t>
              </a:r>
            </a:p>
            <a:p>
              <a:pPr algn="ctr"/>
              <a:r>
                <a:rPr kumimoji="1" lang="en-US" altLang="ja-JP" sz="700"/>
                <a:t> </a:t>
              </a:r>
              <a:r>
                <a:rPr kumimoji="1" lang="ja-JP" altLang="en-US" sz="700"/>
                <a:t>消費クリスタル </a:t>
              </a:r>
              <a:r>
                <a:rPr kumimoji="1" lang="en-US" altLang="ja-JP" sz="700"/>
                <a:t>x999</a:t>
              </a:r>
              <a:endParaRPr kumimoji="1" lang="ja-JP" altLang="en-US" sz="700"/>
            </a:p>
          </p:txBody>
        </p:sp>
        <p:sp>
          <p:nvSpPr>
            <p:cNvPr id="72" name="四角形: 角を丸くする 41">
              <a:extLst>
                <a:ext uri="{FF2B5EF4-FFF2-40B4-BE49-F238E27FC236}">
                  <a16:creationId xmlns:a16="http://schemas.microsoft.com/office/drawing/2014/main" id="{33B6AC37-9DCC-4801-A510-C1259C5F0CEE}"/>
                </a:ext>
              </a:extLst>
            </p:cNvPr>
            <p:cNvSpPr/>
            <p:nvPr/>
          </p:nvSpPr>
          <p:spPr>
            <a:xfrm>
              <a:off x="6725668" y="3713718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やめる</a:t>
              </a:r>
              <a:endParaRPr kumimoji="1" lang="en-US" altLang="ja-JP" sz="1000"/>
            </a:p>
          </p:txBody>
        </p:sp>
        <p:sp>
          <p:nvSpPr>
            <p:cNvPr id="73" name="四角形: 角を丸くする 41">
              <a:extLst>
                <a:ext uri="{FF2B5EF4-FFF2-40B4-BE49-F238E27FC236}">
                  <a16:creationId xmlns:a16="http://schemas.microsoft.com/office/drawing/2014/main" id="{CBE49C19-60A5-47D6-AD06-6894770ECD7F}"/>
                </a:ext>
              </a:extLst>
            </p:cNvPr>
            <p:cNvSpPr/>
            <p:nvPr/>
          </p:nvSpPr>
          <p:spPr>
            <a:xfrm>
              <a:off x="7925874" y="3720789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OK</a:t>
              </a:r>
            </a:p>
          </p:txBody>
        </p:sp>
      </p:grpSp>
      <p:sp>
        <p:nvSpPr>
          <p:cNvPr id="74" name="四角形: 角を丸くする 792">
            <a:extLst>
              <a:ext uri="{FF2B5EF4-FFF2-40B4-BE49-F238E27FC236}">
                <a16:creationId xmlns:a16="http://schemas.microsoft.com/office/drawing/2014/main" id="{8AD36599-71C5-4475-B5FE-87140881DE9B}"/>
              </a:ext>
            </a:extLst>
          </p:cNvPr>
          <p:cNvSpPr/>
          <p:nvPr/>
        </p:nvSpPr>
        <p:spPr>
          <a:xfrm>
            <a:off x="6105928" y="2522600"/>
            <a:ext cx="1202114" cy="823842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200"/>
          </a:p>
          <a:p>
            <a:pPr algn="ctr"/>
            <a:endParaRPr kumimoji="1" lang="en-US" altLang="ja-JP" sz="1200"/>
          </a:p>
          <a:p>
            <a:pPr algn="ctr"/>
            <a:r>
              <a:rPr kumimoji="1" lang="ja-JP" altLang="en-US" sz="1200"/>
              <a:t>？？名前？？</a:t>
            </a:r>
            <a:endParaRPr kumimoji="1" lang="en-US" altLang="ja-JP" sz="1200"/>
          </a:p>
        </p:txBody>
      </p:sp>
      <p:pic>
        <p:nvPicPr>
          <p:cNvPr id="75" name="グラフィックス 74" descr="新しい車いす">
            <a:extLst>
              <a:ext uri="{FF2B5EF4-FFF2-40B4-BE49-F238E27FC236}">
                <a16:creationId xmlns:a16="http://schemas.microsoft.com/office/drawing/2014/main" id="{F31BA1CF-8220-4AE7-8E33-13004BFF0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3228" y="2549646"/>
            <a:ext cx="467514" cy="46751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894CE594-16EA-4AE0-B5D6-6699A14E4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365" y="3508063"/>
            <a:ext cx="1723426" cy="3053462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16B1E9C-0CC9-40BB-9111-AFDFC3F583C6}"/>
              </a:ext>
            </a:extLst>
          </p:cNvPr>
          <p:cNvSpPr txBox="1"/>
          <p:nvPr/>
        </p:nvSpPr>
        <p:spPr>
          <a:xfrm>
            <a:off x="1008445" y="3262502"/>
            <a:ext cx="1470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/>
              <a:t>Su200</a:t>
            </a:r>
            <a:r>
              <a:rPr kumimoji="1" lang="ja-JP" altLang="en-US" sz="1050" b="1"/>
              <a:t>支援兵器・強化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B94DC12-754D-4EA9-97A3-579FA0411481}"/>
              </a:ext>
            </a:extLst>
          </p:cNvPr>
          <p:cNvSpPr txBox="1"/>
          <p:nvPr/>
        </p:nvSpPr>
        <p:spPr>
          <a:xfrm>
            <a:off x="3302364" y="3262502"/>
            <a:ext cx="95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/>
              <a:t>su210 </a:t>
            </a:r>
            <a:r>
              <a:rPr kumimoji="1" lang="ja-JP" altLang="en-US" sz="1050" b="1"/>
              <a:t>強化中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D7A840-2A6B-47D5-9475-69CD4535BBBB}"/>
              </a:ext>
            </a:extLst>
          </p:cNvPr>
          <p:cNvSpPr txBox="1"/>
          <p:nvPr/>
        </p:nvSpPr>
        <p:spPr>
          <a:xfrm>
            <a:off x="5732549" y="1948294"/>
            <a:ext cx="1970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/>
              <a:t>Su120a </a:t>
            </a:r>
            <a:r>
              <a:rPr kumimoji="1" lang="ja-JP" altLang="en-US" sz="1050" b="1"/>
              <a:t>研究費投入ウィンドウ</a:t>
            </a: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8582610-DD61-4B37-9DDC-2435E21A0C70}"/>
              </a:ext>
            </a:extLst>
          </p:cNvPr>
          <p:cNvGrpSpPr/>
          <p:nvPr/>
        </p:nvGrpSpPr>
        <p:grpSpPr>
          <a:xfrm>
            <a:off x="5585002" y="4534298"/>
            <a:ext cx="2275069" cy="1985734"/>
            <a:chOff x="6094003" y="1560860"/>
            <a:chExt cx="3033268" cy="2647510"/>
          </a:xfrm>
        </p:grpSpPr>
        <p:sp>
          <p:nvSpPr>
            <p:cNvPr id="81" name="テキスト ボックス 2557">
              <a:extLst>
                <a:ext uri="{FF2B5EF4-FFF2-40B4-BE49-F238E27FC236}">
                  <a16:creationId xmlns:a16="http://schemas.microsoft.com/office/drawing/2014/main" id="{61CDB402-2EC8-4361-BE29-EA045373B6EA}"/>
                </a:ext>
              </a:extLst>
            </p:cNvPr>
            <p:cNvSpPr txBox="1"/>
            <p:nvPr/>
          </p:nvSpPr>
          <p:spPr>
            <a:xfrm>
              <a:off x="6306612" y="1806367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大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82" name="テキスト ボックス 2557">
              <a:extLst>
                <a:ext uri="{FF2B5EF4-FFF2-40B4-BE49-F238E27FC236}">
                  <a16:creationId xmlns:a16="http://schemas.microsoft.com/office/drawing/2014/main" id="{DB457343-70AE-4F8E-A64A-4F3258310639}"/>
                </a:ext>
              </a:extLst>
            </p:cNvPr>
            <p:cNvSpPr txBox="1"/>
            <p:nvPr/>
          </p:nvSpPr>
          <p:spPr>
            <a:xfrm>
              <a:off x="7380096" y="1824094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50" b="1">
                  <a:solidFill>
                    <a:schemeClr val="bg1"/>
                  </a:solidFill>
                </a:rPr>
                <a:t>攻撃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(</a:t>
              </a:r>
              <a:r>
                <a:rPr kumimoji="1" lang="ja-JP" altLang="en-US" sz="1050" b="1">
                  <a:solidFill>
                    <a:schemeClr val="bg1"/>
                  </a:solidFill>
                </a:rPr>
                <a:t>中</a:t>
              </a:r>
              <a:r>
                <a:rPr kumimoji="1" lang="en-US" altLang="ja-JP" sz="1050" b="1">
                  <a:solidFill>
                    <a:schemeClr val="bg1"/>
                  </a:solidFill>
                </a:rPr>
                <a:t>)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83" name="テキスト ボックス 2557">
              <a:extLst>
                <a:ext uri="{FF2B5EF4-FFF2-40B4-BE49-F238E27FC236}">
                  <a16:creationId xmlns:a16="http://schemas.microsoft.com/office/drawing/2014/main" id="{8BEC27BB-3AA9-41D5-808D-4C36BA833F35}"/>
                </a:ext>
              </a:extLst>
            </p:cNvPr>
            <p:cNvSpPr txBox="1"/>
            <p:nvPr/>
          </p:nvSpPr>
          <p:spPr>
            <a:xfrm>
              <a:off x="8426026" y="1842625"/>
              <a:ext cx="481923" cy="31516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000" b="1">
                  <a:solidFill>
                    <a:schemeClr val="bg1"/>
                  </a:solidFill>
                </a:rPr>
                <a:t>無制限</a:t>
              </a:r>
              <a:endParaRPr kumimoji="1" lang="ja-JP" alt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84" name="四角形: 角を丸くする 2">
              <a:extLst>
                <a:ext uri="{FF2B5EF4-FFF2-40B4-BE49-F238E27FC236}">
                  <a16:creationId xmlns:a16="http://schemas.microsoft.com/office/drawing/2014/main" id="{2303A6BB-EF22-496B-A618-C3B0A998B619}"/>
                </a:ext>
              </a:extLst>
            </p:cNvPr>
            <p:cNvSpPr/>
            <p:nvPr/>
          </p:nvSpPr>
          <p:spPr>
            <a:xfrm>
              <a:off x="6094003" y="1560860"/>
              <a:ext cx="3033268" cy="26475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A2091781-FD23-4E72-B9AE-A581121FC6E5}"/>
                </a:ext>
              </a:extLst>
            </p:cNvPr>
            <p:cNvSpPr txBox="1"/>
            <p:nvPr/>
          </p:nvSpPr>
          <p:spPr>
            <a:xfrm>
              <a:off x="6953617" y="1946571"/>
              <a:ext cx="1622468" cy="34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/>
                <a:t>研究費投入</a:t>
              </a:r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2B6069D6-CA64-43BD-BD03-7BE17425567A}"/>
                </a:ext>
              </a:extLst>
            </p:cNvPr>
            <p:cNvSpPr txBox="1"/>
            <p:nvPr/>
          </p:nvSpPr>
          <p:spPr>
            <a:xfrm>
              <a:off x="6181068" y="2786016"/>
              <a:ext cx="2846386" cy="32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"/>
                <a:t>研究費を投入しました。</a:t>
              </a:r>
              <a:endParaRPr kumimoji="1" lang="ja-JP" altLang="en-US" sz="700"/>
            </a:p>
          </p:txBody>
        </p:sp>
        <p:sp>
          <p:nvSpPr>
            <p:cNvPr id="87" name="四角形: 角を丸くする 41">
              <a:extLst>
                <a:ext uri="{FF2B5EF4-FFF2-40B4-BE49-F238E27FC236}">
                  <a16:creationId xmlns:a16="http://schemas.microsoft.com/office/drawing/2014/main" id="{27B59664-58EE-487A-820B-7AAF70361757}"/>
                </a:ext>
              </a:extLst>
            </p:cNvPr>
            <p:cNvSpPr/>
            <p:nvPr/>
          </p:nvSpPr>
          <p:spPr>
            <a:xfrm>
              <a:off x="6725668" y="3713718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/>
                <a:t>やめる</a:t>
              </a:r>
              <a:endParaRPr kumimoji="1" lang="en-US" altLang="ja-JP" sz="1000"/>
            </a:p>
          </p:txBody>
        </p:sp>
        <p:sp>
          <p:nvSpPr>
            <p:cNvPr id="88" name="四角形: 角を丸くする 41">
              <a:extLst>
                <a:ext uri="{FF2B5EF4-FFF2-40B4-BE49-F238E27FC236}">
                  <a16:creationId xmlns:a16="http://schemas.microsoft.com/office/drawing/2014/main" id="{0F843BDA-CC1B-4EDC-A5E3-542ADB8E1310}"/>
                </a:ext>
              </a:extLst>
            </p:cNvPr>
            <p:cNvSpPr/>
            <p:nvPr/>
          </p:nvSpPr>
          <p:spPr>
            <a:xfrm>
              <a:off x="7925874" y="3720789"/>
              <a:ext cx="843312" cy="3651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OK</a:t>
              </a:r>
            </a:p>
          </p:txBody>
        </p:sp>
      </p:grp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6344279-9A28-49E1-B199-F344B2BF6EC3}"/>
              </a:ext>
            </a:extLst>
          </p:cNvPr>
          <p:cNvSpPr txBox="1"/>
          <p:nvPr/>
        </p:nvSpPr>
        <p:spPr>
          <a:xfrm>
            <a:off x="5732549" y="4293399"/>
            <a:ext cx="1976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/>
              <a:t>Su120b</a:t>
            </a:r>
            <a:r>
              <a:rPr kumimoji="1" lang="ja-JP" altLang="en-US" sz="1050" b="1"/>
              <a:t> 研究費確認ウィンドウ</a:t>
            </a:r>
          </a:p>
        </p:txBody>
      </p:sp>
      <p:sp>
        <p:nvSpPr>
          <p:cNvPr id="89" name="四角形: 角を丸くする 792">
            <a:extLst>
              <a:ext uri="{FF2B5EF4-FFF2-40B4-BE49-F238E27FC236}">
                <a16:creationId xmlns:a16="http://schemas.microsoft.com/office/drawing/2014/main" id="{BDCEBEC6-5E19-47E1-9C80-49E75ECA1B68}"/>
              </a:ext>
            </a:extLst>
          </p:cNvPr>
          <p:cNvSpPr/>
          <p:nvPr/>
        </p:nvSpPr>
        <p:spPr>
          <a:xfrm>
            <a:off x="3386137" y="5390536"/>
            <a:ext cx="1385888" cy="125352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700" dirty="0"/>
              <a:t>TIME</a:t>
            </a:r>
            <a:r>
              <a:rPr kumimoji="1" lang="ja-JP" altLang="en-US" sz="700" dirty="0"/>
              <a:t>　　　　</a:t>
            </a:r>
            <a:r>
              <a:rPr kumimoji="1" lang="en-US" altLang="ja-JP" sz="700" dirty="0"/>
              <a:t>30sec -&gt; </a:t>
            </a:r>
            <a:r>
              <a:rPr kumimoji="1" lang="en-US" altLang="ja-JP" sz="700" dirty="0">
                <a:solidFill>
                  <a:schemeClr val="accent2"/>
                </a:solidFill>
              </a:rPr>
              <a:t>25sec</a:t>
            </a:r>
          </a:p>
        </p:txBody>
      </p:sp>
      <p:sp>
        <p:nvSpPr>
          <p:cNvPr id="90" name="四角形: 角を丸くする 792">
            <a:extLst>
              <a:ext uri="{FF2B5EF4-FFF2-40B4-BE49-F238E27FC236}">
                <a16:creationId xmlns:a16="http://schemas.microsoft.com/office/drawing/2014/main" id="{50DAF273-97F3-480C-9AA3-7A10AE907CF2}"/>
              </a:ext>
            </a:extLst>
          </p:cNvPr>
          <p:cNvSpPr/>
          <p:nvPr/>
        </p:nvSpPr>
        <p:spPr>
          <a:xfrm>
            <a:off x="1050638" y="5417547"/>
            <a:ext cx="1385888" cy="125352"/>
          </a:xfrm>
          <a:prstGeom prst="roundRect">
            <a:avLst>
              <a:gd name="adj" fmla="val 2045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700" dirty="0"/>
              <a:t>TIME</a:t>
            </a:r>
            <a:r>
              <a:rPr kumimoji="1" lang="ja-JP" altLang="en-US" sz="700" dirty="0"/>
              <a:t>　　　　</a:t>
            </a:r>
            <a:r>
              <a:rPr kumimoji="1" lang="en-US" altLang="ja-JP" sz="700" dirty="0"/>
              <a:t>30sec -&gt; </a:t>
            </a:r>
            <a:r>
              <a:rPr kumimoji="1" lang="en-US" altLang="ja-JP" sz="700" dirty="0">
                <a:solidFill>
                  <a:schemeClr val="accent2"/>
                </a:solidFill>
              </a:rPr>
              <a:t>25sec</a:t>
            </a:r>
          </a:p>
        </p:txBody>
      </p:sp>
    </p:spTree>
    <p:extLst>
      <p:ext uri="{BB962C8B-B14F-4D97-AF65-F5344CB8AC3E}">
        <p14:creationId xmlns:p14="http://schemas.microsoft.com/office/powerpoint/2010/main" val="321935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C7361-14A0-447B-B570-EE7F0128736A}">
  <ds:schemaRefs>
    <ds:schemaRef ds:uri="http://purl.org/dc/elements/1.1/"/>
    <ds:schemaRef ds:uri="http://purl.org/dc/terms/"/>
    <ds:schemaRef ds:uri="http://schemas.microsoft.com/office/2006/documentManagement/types"/>
    <ds:schemaRef ds:uri="0296febf-2773-4faf-ae76-6dee2362d0db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1559</Words>
  <Application>Microsoft Macintosh PowerPoint</Application>
  <PresentationFormat>画面に合わせる (4:3)</PresentationFormat>
  <Paragraphs>517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Century Gothic</vt:lpstr>
      <vt:lpstr>メイリオ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16</cp:revision>
  <dcterms:created xsi:type="dcterms:W3CDTF">2020-02-17T02:40:42Z</dcterms:created>
  <dcterms:modified xsi:type="dcterms:W3CDTF">2020-03-23T08:03:27Z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