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4"/>
  </p:sldMasterIdLst>
  <p:notesMasterIdLst>
    <p:notesMasterId r:id="rId11"/>
  </p:notesMasterIdLst>
  <p:sldIdLst>
    <p:sldId id="270" r:id="rId5"/>
    <p:sldId id="257" r:id="rId6"/>
    <p:sldId id="312" r:id="rId7"/>
    <p:sldId id="303" r:id="rId8"/>
    <p:sldId id="309" r:id="rId9"/>
    <p:sldId id="31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28"/>
    <a:srgbClr val="000000"/>
    <a:srgbClr val="AFABAB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83F69-F127-6142-AF0F-FB598A356887}" v="10" dt="2020-03-23T07:46:41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>
        <p:scale>
          <a:sx n="134" d="100"/>
          <a:sy n="134" d="100"/>
        </p:scale>
        <p:origin x="10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5C614-2F8F-4032-A18B-20643266B7D4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01D4C-EA59-49FF-A24E-CA9236BFD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7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38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11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71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65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70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0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26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42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13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83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73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50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3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2"/>
            <a:ext cx="20574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BA0994-951E-4FE0-B26A-83BD0CE7793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●更新履歴</a:t>
            </a: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E6AEA78D-08BD-4515-B35D-A340838D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39738"/>
              </p:ext>
            </p:extLst>
          </p:nvPr>
        </p:nvGraphicFramePr>
        <p:xfrm>
          <a:off x="599845" y="969361"/>
          <a:ext cx="633903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770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3300939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05532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/>
                        <a:t>2020.03.09</a:t>
                      </a:r>
                      <a:r>
                        <a:rPr kumimoji="1" lang="ja-JP" altLang="en-US" sz="800"/>
                        <a:t>　増本</a:t>
                      </a: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/>
                        <a:t>強化仕様から独立</a:t>
                      </a: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2020.03.23</a:t>
                      </a:r>
                      <a:r>
                        <a:rPr kumimoji="1" lang="ja-JP" altLang="en-US" sz="800"/>
                        <a:t>　</a:t>
                      </a:r>
                      <a:r>
                        <a:rPr kumimoji="1" lang="en-US" altLang="ja-JP" sz="800" dirty="0"/>
                        <a:t>〃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/>
                        <a:t>強化画面の不要な要素を削除</a:t>
                      </a: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90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59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34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399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11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6853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6A7CDF-7B19-4C0A-B34C-040D7B07B723}"/>
              </a:ext>
            </a:extLst>
          </p:cNvPr>
          <p:cNvSpPr txBox="1"/>
          <p:nvPr/>
        </p:nvSpPr>
        <p:spPr>
          <a:xfrm>
            <a:off x="539400" y="6246652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※</a:t>
            </a:r>
            <a:r>
              <a:rPr kumimoji="1" lang="ja-JP" altLang="en-US" sz="1000"/>
              <a:t>古い更新履歴は最後のページに移動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F1F65F-E8A6-4C06-89A4-3BAB80656254}"/>
              </a:ext>
            </a:extLst>
          </p:cNvPr>
          <p:cNvSpPr txBox="1"/>
          <p:nvPr/>
        </p:nvSpPr>
        <p:spPr>
          <a:xfrm>
            <a:off x="17674" y="108237"/>
            <a:ext cx="2263761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[eq]</a:t>
            </a:r>
            <a:r>
              <a:rPr kumimoji="1" lang="ja-JP" altLang="en-US" sz="1400" b="1">
                <a:latin typeface="游ゴシック"/>
                <a:ea typeface="游ゴシック"/>
              </a:rPr>
              <a:t>武器強化画面仕様</a:t>
            </a:r>
          </a:p>
        </p:txBody>
      </p:sp>
    </p:spTree>
    <p:extLst>
      <p:ext uri="{BB962C8B-B14F-4D97-AF65-F5344CB8AC3E}">
        <p14:creationId xmlns:p14="http://schemas.microsoft.com/office/powerpoint/2010/main" val="143800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53879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●画面フロー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2263761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[eq]</a:t>
            </a:r>
            <a:r>
              <a:rPr kumimoji="1" lang="ja-JP" altLang="en-US" sz="1400" b="1">
                <a:latin typeface="游ゴシック"/>
                <a:ea typeface="游ゴシック"/>
              </a:rPr>
              <a:t>武器強化画面仕様</a:t>
            </a:r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5487D28E-2463-46B9-A66F-AB9C72C34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03" y="2210313"/>
            <a:ext cx="976472" cy="1450349"/>
          </a:xfrm>
          <a:prstGeom prst="rect">
            <a:avLst/>
          </a:prstGeom>
        </p:spPr>
      </p:pic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B9BA027D-B836-4334-B0DD-13D6F7232170}"/>
              </a:ext>
            </a:extLst>
          </p:cNvPr>
          <p:cNvSpPr/>
          <p:nvPr/>
        </p:nvSpPr>
        <p:spPr>
          <a:xfrm>
            <a:off x="253247" y="3752613"/>
            <a:ext cx="12449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>
                <a:hlinkClick r:id="rId3" action="ppaction://hlinksldjump"/>
              </a:rPr>
              <a:t>co100.</a:t>
            </a:r>
            <a:r>
              <a:rPr lang="ja-JP" altLang="en-US" sz="1200">
                <a:hlinkClick r:id="rId3" action="ppaction://hlinksldjump"/>
              </a:rPr>
              <a:t>部隊</a:t>
            </a:r>
            <a:r>
              <a:rPr lang="en-US" altLang="ja-JP" sz="1200">
                <a:hlinkClick r:id="rId3" action="ppaction://hlinksldjump"/>
              </a:rPr>
              <a:t>TOP</a:t>
            </a:r>
            <a:endParaRPr lang="ja-JP" altLang="en-US" sz="120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399CCCD-133A-430F-B3A5-0F91C60371CD}"/>
              </a:ext>
            </a:extLst>
          </p:cNvPr>
          <p:cNvCxnSpPr>
            <a:cxnSpLocks/>
          </p:cNvCxnSpPr>
          <p:nvPr/>
        </p:nvCxnSpPr>
        <p:spPr>
          <a:xfrm>
            <a:off x="1300621" y="3191904"/>
            <a:ext cx="79139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hlinkClick r:id="" action="ppaction://noaction"/>
            <a:extLst>
              <a:ext uri="{FF2B5EF4-FFF2-40B4-BE49-F238E27FC236}">
                <a16:creationId xmlns:a16="http://schemas.microsoft.com/office/drawing/2014/main" id="{0525E265-0690-4AFF-B288-F7778233C2DC}"/>
              </a:ext>
            </a:extLst>
          </p:cNvPr>
          <p:cNvSpPr/>
          <p:nvPr/>
        </p:nvSpPr>
        <p:spPr>
          <a:xfrm>
            <a:off x="4176602" y="3750002"/>
            <a:ext cx="15324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>
                <a:hlinkClick r:id="" action="ppaction://noaction"/>
              </a:rPr>
              <a:t>eq110.</a:t>
            </a:r>
            <a:r>
              <a:rPr lang="ja-JP" altLang="en-US" sz="1200">
                <a:hlinkClick r:id="" action="ppaction://noaction"/>
              </a:rPr>
              <a:t>強化武器選択</a:t>
            </a:r>
            <a:endParaRPr lang="ja-JP" altLang="en-US" sz="12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DD8DC400-F7E7-4A2D-B12A-EC07FD95705C}"/>
              </a:ext>
            </a:extLst>
          </p:cNvPr>
          <p:cNvSpPr txBox="1"/>
          <p:nvPr/>
        </p:nvSpPr>
        <p:spPr>
          <a:xfrm>
            <a:off x="1370062" y="2800680"/>
            <a:ext cx="1179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[</a:t>
            </a:r>
            <a:r>
              <a:rPr kumimoji="1" lang="ja-JP" altLang="en-US" sz="1400"/>
              <a:t>装備</a:t>
            </a:r>
            <a:r>
              <a:rPr kumimoji="1" lang="en-US" altLang="ja-JP" sz="1400"/>
              <a:t>]</a:t>
            </a:r>
            <a:endParaRPr kumimoji="1" lang="ja-JP" altLang="en-US" sz="1400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6A763FFD-4EC8-4147-9B1E-7B71161D841E}"/>
              </a:ext>
            </a:extLst>
          </p:cNvPr>
          <p:cNvCxnSpPr>
            <a:cxnSpLocks/>
          </p:cNvCxnSpPr>
          <p:nvPr/>
        </p:nvCxnSpPr>
        <p:spPr>
          <a:xfrm flipV="1">
            <a:off x="4089484" y="3227884"/>
            <a:ext cx="667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58D5518-9568-4E7C-98B6-65A32275BA84}"/>
              </a:ext>
            </a:extLst>
          </p:cNvPr>
          <p:cNvSpPr txBox="1"/>
          <p:nvPr/>
        </p:nvSpPr>
        <p:spPr>
          <a:xfrm>
            <a:off x="4056719" y="2857668"/>
            <a:ext cx="1081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/>
              <a:t>[</a:t>
            </a:r>
            <a:r>
              <a:rPr kumimoji="1" lang="ja-JP" altLang="en-US" sz="1400"/>
              <a:t>武器強化</a:t>
            </a:r>
            <a:r>
              <a:rPr kumimoji="1" lang="en-US" altLang="ja-JP" sz="1400"/>
              <a:t>]</a:t>
            </a:r>
            <a:endParaRPr kumimoji="1" lang="ja-JP" altLang="en-US" sz="1400"/>
          </a:p>
        </p:txBody>
      </p:sp>
      <p:sp>
        <p:nvSpPr>
          <p:cNvPr id="64" name="正方形/長方形 63">
            <a:hlinkClick r:id="" action="ppaction://noaction"/>
            <a:extLst>
              <a:ext uri="{FF2B5EF4-FFF2-40B4-BE49-F238E27FC236}">
                <a16:creationId xmlns:a16="http://schemas.microsoft.com/office/drawing/2014/main" id="{5B58B061-7EEC-4D2D-BF54-804A45844A31}"/>
              </a:ext>
            </a:extLst>
          </p:cNvPr>
          <p:cNvSpPr/>
          <p:nvPr/>
        </p:nvSpPr>
        <p:spPr>
          <a:xfrm>
            <a:off x="2168352" y="4099472"/>
            <a:ext cx="16194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>
                <a:hlinkClick r:id="" action="ppaction://noaction"/>
              </a:rPr>
              <a:t>eq100.</a:t>
            </a:r>
            <a:r>
              <a:rPr lang="ja-JP" altLang="en-US" sz="1200">
                <a:hlinkClick r:id="" action="ppaction://noaction"/>
              </a:rPr>
              <a:t>装備</a:t>
            </a:r>
            <a:r>
              <a:rPr lang="en-US" altLang="ja-JP" sz="1200">
                <a:hlinkClick r:id="" action="ppaction://noaction"/>
              </a:rPr>
              <a:t>TOP(</a:t>
            </a:r>
            <a:r>
              <a:rPr lang="ja-JP" altLang="en-US" sz="1200">
                <a:hlinkClick r:id="" action="ppaction://noaction"/>
              </a:rPr>
              <a:t>武器</a:t>
            </a:r>
            <a:r>
              <a:rPr lang="en-US" altLang="ja-JP" sz="1200">
                <a:hlinkClick r:id="" action="ppaction://noaction"/>
              </a:rPr>
              <a:t>)</a:t>
            </a:r>
            <a:endParaRPr lang="ja-JP" altLang="en-US" sz="120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F01E903-6637-4218-B911-F2C5EAABAE43}"/>
              </a:ext>
            </a:extLst>
          </p:cNvPr>
          <p:cNvSpPr/>
          <p:nvPr/>
        </p:nvSpPr>
        <p:spPr>
          <a:xfrm>
            <a:off x="6021061" y="3753494"/>
            <a:ext cx="15324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>
                <a:hlinkClick r:id="" action="ppaction://noaction"/>
              </a:rPr>
              <a:t>eq120.</a:t>
            </a:r>
            <a:r>
              <a:rPr lang="ja-JP" altLang="en-US" sz="1200">
                <a:hlinkClick r:id="" action="ppaction://noaction"/>
              </a:rPr>
              <a:t>武器強化画面</a:t>
            </a:r>
            <a:endParaRPr lang="ja-JP" altLang="en-US" sz="1200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D4CCF25F-F85C-4315-AFC3-6669996A136E}"/>
              </a:ext>
            </a:extLst>
          </p:cNvPr>
          <p:cNvCxnSpPr>
            <a:cxnSpLocks/>
          </p:cNvCxnSpPr>
          <p:nvPr/>
        </p:nvCxnSpPr>
        <p:spPr>
          <a:xfrm flipV="1">
            <a:off x="5430285" y="3220010"/>
            <a:ext cx="667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25B3CFAF-A00D-4CC3-8E3D-539388F95714}"/>
              </a:ext>
            </a:extLst>
          </p:cNvPr>
          <p:cNvCxnSpPr>
            <a:cxnSpLocks/>
          </p:cNvCxnSpPr>
          <p:nvPr/>
        </p:nvCxnSpPr>
        <p:spPr>
          <a:xfrm flipV="1">
            <a:off x="7347689" y="3189410"/>
            <a:ext cx="66766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24A47023-B540-485E-95DF-8B00DB22386A}"/>
              </a:ext>
            </a:extLst>
          </p:cNvPr>
          <p:cNvSpPr/>
          <p:nvPr/>
        </p:nvSpPr>
        <p:spPr>
          <a:xfrm>
            <a:off x="7898808" y="3736730"/>
            <a:ext cx="15324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>
                <a:hlinkClick r:id="" action="ppaction://noaction"/>
              </a:rPr>
              <a:t>eq130.</a:t>
            </a:r>
            <a:r>
              <a:rPr lang="ja-JP" altLang="en-US" sz="1200">
                <a:hlinkClick r:id="" action="ppaction://noaction"/>
              </a:rPr>
              <a:t>強化素材確認</a:t>
            </a:r>
            <a:endParaRPr lang="ja-JP" altLang="en-US" sz="1200"/>
          </a:p>
        </p:txBody>
      </p:sp>
      <p:pic>
        <p:nvPicPr>
          <p:cNvPr id="85" name="図 84">
            <a:extLst>
              <a:ext uri="{FF2B5EF4-FFF2-40B4-BE49-F238E27FC236}">
                <a16:creationId xmlns:a16="http://schemas.microsoft.com/office/drawing/2014/main" id="{E425EC0F-FD5D-431C-A3ED-E23E692E3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717" y="2329003"/>
            <a:ext cx="919033" cy="1433190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3ED888D2-7411-4FAC-9335-0CFE04BCA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967" y="2286381"/>
            <a:ext cx="962113" cy="1450349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0345CB4C-E383-43C8-AC5A-771732A06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751" y="2294975"/>
            <a:ext cx="890313" cy="1450349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DC275AF-F7A1-4C4C-903C-CB731F9EE0EA}"/>
              </a:ext>
            </a:extLst>
          </p:cNvPr>
          <p:cNvSpPr/>
          <p:nvPr/>
        </p:nvSpPr>
        <p:spPr>
          <a:xfrm>
            <a:off x="9656" y="3996202"/>
            <a:ext cx="1647764" cy="27699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altLang="ja-JP" sz="1200">
                <a:ea typeface="游ゴシック"/>
                <a:cs typeface="Calibri"/>
              </a:rPr>
              <a:t>※ </a:t>
            </a:r>
            <a:r>
              <a:rPr lang="en-US" altLang="ja-JP" sz="1200" err="1">
                <a:ea typeface="游ゴシック"/>
                <a:cs typeface="Calibri"/>
              </a:rPr>
              <a:t>編成画面仕様参照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C9315087-B9AC-4448-A490-F18D343370AE}"/>
              </a:ext>
            </a:extLst>
          </p:cNvPr>
          <p:cNvGrpSpPr/>
          <p:nvPr/>
        </p:nvGrpSpPr>
        <p:grpSpPr>
          <a:xfrm>
            <a:off x="2091056" y="841350"/>
            <a:ext cx="1882936" cy="3203839"/>
            <a:chOff x="1079220" y="1534645"/>
            <a:chExt cx="2566626" cy="4572002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594FC1A-AF33-4FD4-92B4-3CA0039D3506}"/>
                </a:ext>
              </a:extLst>
            </p:cNvPr>
            <p:cNvSpPr/>
            <p:nvPr/>
          </p:nvSpPr>
          <p:spPr>
            <a:xfrm>
              <a:off x="1079220" y="1534647"/>
              <a:ext cx="2566623" cy="45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kumimoji="1" lang="en-US" altLang="ja-JP" sz="1100"/>
            </a:p>
            <a:p>
              <a:pPr algn="r"/>
              <a:endParaRPr kumimoji="1" lang="en-US" altLang="ja-JP" sz="1100"/>
            </a:p>
            <a:p>
              <a:pPr algn="r"/>
              <a:endParaRPr kumimoji="1" lang="en-US" altLang="ja-JP" sz="1100"/>
            </a:p>
            <a:p>
              <a:pPr algn="ctr"/>
              <a:endParaRPr kumimoji="1" lang="en-US" altLang="ja-JP" sz="1100" b="1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ja-JP" altLang="en-US" sz="1100" b="1">
                  <a:latin typeface="メイリオ"/>
                  <a:ea typeface="メイリオ"/>
                </a:rPr>
                <a:t>装備</a:t>
              </a:r>
              <a:endParaRPr lang="ja-JP" altLang="en-US" sz="1100" b="1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8E58A177-BE94-4DCB-8828-6EAD2C4BD4A0}"/>
                </a:ext>
              </a:extLst>
            </p:cNvPr>
            <p:cNvGrpSpPr/>
            <p:nvPr/>
          </p:nvGrpSpPr>
          <p:grpSpPr>
            <a:xfrm>
              <a:off x="1079220" y="5678020"/>
              <a:ext cx="2566626" cy="428626"/>
              <a:chOff x="1079220" y="5678020"/>
              <a:chExt cx="2571750" cy="428625"/>
            </a:xfrm>
          </p:grpSpPr>
          <p:sp>
            <p:nvSpPr>
              <p:cNvPr id="47" name="四角形: 角を丸くする 46">
                <a:extLst>
                  <a:ext uri="{FF2B5EF4-FFF2-40B4-BE49-F238E27FC236}">
                    <a16:creationId xmlns:a16="http://schemas.microsoft.com/office/drawing/2014/main" id="{BAF38DE6-6CAC-4D11-890D-33A961940509}"/>
                  </a:ext>
                </a:extLst>
              </p:cNvPr>
              <p:cNvSpPr/>
              <p:nvPr/>
            </p:nvSpPr>
            <p:spPr>
              <a:xfrm>
                <a:off x="1079220" y="5678020"/>
                <a:ext cx="428625" cy="428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800"/>
                  <a:t>ホーム</a:t>
                </a:r>
                <a:endParaRPr kumimoji="1" lang="en-US" altLang="ja-JP" sz="800"/>
              </a:p>
            </p:txBody>
          </p:sp>
          <p:sp>
            <p:nvSpPr>
              <p:cNvPr id="48" name="四角形: 角を丸くする 47">
                <a:extLst>
                  <a:ext uri="{FF2B5EF4-FFF2-40B4-BE49-F238E27FC236}">
                    <a16:creationId xmlns:a16="http://schemas.microsoft.com/office/drawing/2014/main" id="{E20C9EE6-0748-4EA1-9C2D-CF852822C625}"/>
                  </a:ext>
                </a:extLst>
              </p:cNvPr>
              <p:cNvSpPr/>
              <p:nvPr/>
            </p:nvSpPr>
            <p:spPr>
              <a:xfrm>
                <a:off x="2793720" y="5678020"/>
                <a:ext cx="428625" cy="428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800"/>
                  <a:t>ガチャ</a:t>
                </a:r>
                <a:endParaRPr kumimoji="1" lang="en-US" altLang="ja-JP" sz="800"/>
              </a:p>
            </p:txBody>
          </p:sp>
          <p:sp>
            <p:nvSpPr>
              <p:cNvPr id="49" name="四角形: 角を丸くする 48">
                <a:extLst>
                  <a:ext uri="{FF2B5EF4-FFF2-40B4-BE49-F238E27FC236}">
                    <a16:creationId xmlns:a16="http://schemas.microsoft.com/office/drawing/2014/main" id="{D9E37CB7-FC56-4458-97D1-A28ADC1A7F17}"/>
                  </a:ext>
                </a:extLst>
              </p:cNvPr>
              <p:cNvSpPr/>
              <p:nvPr/>
            </p:nvSpPr>
            <p:spPr>
              <a:xfrm>
                <a:off x="2365096" y="5678020"/>
                <a:ext cx="428625" cy="428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800"/>
                  <a:t>クエスト</a:t>
                </a:r>
                <a:endParaRPr kumimoji="1" lang="en-US" altLang="ja-JP" sz="800"/>
              </a:p>
            </p:txBody>
          </p:sp>
          <p:sp>
            <p:nvSpPr>
              <p:cNvPr id="50" name="四角形: 角を丸くする 49">
                <a:extLst>
                  <a:ext uri="{FF2B5EF4-FFF2-40B4-BE49-F238E27FC236}">
                    <a16:creationId xmlns:a16="http://schemas.microsoft.com/office/drawing/2014/main" id="{97DFBC3E-07C2-40D2-B2EA-B3CC8FED92ED}"/>
                  </a:ext>
                </a:extLst>
              </p:cNvPr>
              <p:cNvSpPr/>
              <p:nvPr/>
            </p:nvSpPr>
            <p:spPr>
              <a:xfrm>
                <a:off x="1936471" y="5678020"/>
                <a:ext cx="428625" cy="428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800"/>
                  <a:t>触れ合い</a:t>
                </a:r>
                <a:endParaRPr kumimoji="1" lang="en-US" altLang="ja-JP" sz="800"/>
              </a:p>
            </p:txBody>
          </p:sp>
          <p:sp>
            <p:nvSpPr>
              <p:cNvPr id="54" name="四角形: 角を丸くする 53">
                <a:extLst>
                  <a:ext uri="{FF2B5EF4-FFF2-40B4-BE49-F238E27FC236}">
                    <a16:creationId xmlns:a16="http://schemas.microsoft.com/office/drawing/2014/main" id="{F8086C22-EDC4-4C15-BBBA-692A257B852D}"/>
                  </a:ext>
                </a:extLst>
              </p:cNvPr>
              <p:cNvSpPr/>
              <p:nvPr/>
            </p:nvSpPr>
            <p:spPr>
              <a:xfrm>
                <a:off x="3222345" y="5678020"/>
                <a:ext cx="428625" cy="428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800"/>
                  <a:t>ショップ</a:t>
                </a:r>
                <a:endParaRPr kumimoji="1" lang="en-US" altLang="ja-JP" sz="800"/>
              </a:p>
            </p:txBody>
          </p:sp>
          <p:sp>
            <p:nvSpPr>
              <p:cNvPr id="55" name="四角形: 角を丸くする 54">
                <a:extLst>
                  <a:ext uri="{FF2B5EF4-FFF2-40B4-BE49-F238E27FC236}">
                    <a16:creationId xmlns:a16="http://schemas.microsoft.com/office/drawing/2014/main" id="{B9F38CA8-6451-42A2-B603-0DEA0A3CCFDA}"/>
                  </a:ext>
                </a:extLst>
              </p:cNvPr>
              <p:cNvSpPr/>
              <p:nvPr/>
            </p:nvSpPr>
            <p:spPr>
              <a:xfrm>
                <a:off x="1507845" y="5678020"/>
                <a:ext cx="428626" cy="428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800"/>
                  <a:t>部隊</a:t>
                </a:r>
                <a:endParaRPr kumimoji="1" lang="en-US" altLang="ja-JP" sz="800"/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CE845B0-9A90-4D54-A3A9-395B1CE3A257}"/>
                </a:ext>
              </a:extLst>
            </p:cNvPr>
            <p:cNvGrpSpPr/>
            <p:nvPr/>
          </p:nvGrpSpPr>
          <p:grpSpPr>
            <a:xfrm>
              <a:off x="1079220" y="1534645"/>
              <a:ext cx="2566621" cy="571500"/>
              <a:chOff x="1079220" y="1534645"/>
              <a:chExt cx="2637694" cy="599215"/>
            </a:xfrm>
          </p:grpSpPr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1B1D1C4A-FD03-42AB-9E1F-D80D962D6A66}"/>
                  </a:ext>
                </a:extLst>
              </p:cNvPr>
              <p:cNvSpPr/>
              <p:nvPr/>
            </p:nvSpPr>
            <p:spPr>
              <a:xfrm>
                <a:off x="1079220" y="1534645"/>
                <a:ext cx="586154" cy="59188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1800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4B8EA9F2-4F8B-4CD2-9483-442E535F6FBB}"/>
                  </a:ext>
                </a:extLst>
              </p:cNvPr>
              <p:cNvSpPr/>
              <p:nvPr/>
            </p:nvSpPr>
            <p:spPr>
              <a:xfrm>
                <a:off x="1665375" y="1534645"/>
                <a:ext cx="2051539" cy="1183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700"/>
                  <a:t>●称号的なものの表示エリア</a:t>
                </a: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CB7CBE60-5231-4ADA-99C5-B70B5A4CF19E}"/>
                  </a:ext>
                </a:extLst>
              </p:cNvPr>
              <p:cNvSpPr/>
              <p:nvPr/>
            </p:nvSpPr>
            <p:spPr>
              <a:xfrm>
                <a:off x="1665374" y="1653309"/>
                <a:ext cx="2051539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900"/>
                  <a:t>プレイヤー名称</a:t>
                </a:r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125379C3-8817-4471-8963-3743D5043E81}"/>
                  </a:ext>
                </a:extLst>
              </p:cNvPr>
              <p:cNvSpPr/>
              <p:nvPr/>
            </p:nvSpPr>
            <p:spPr>
              <a:xfrm>
                <a:off x="1665373" y="1818802"/>
                <a:ext cx="1025770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en-US" altLang="ja-JP" sz="800"/>
                  <a:t>GOLD</a:t>
                </a:r>
                <a:endParaRPr kumimoji="1" lang="ja-JP" altLang="en-US" sz="800"/>
              </a:p>
            </p:txBody>
          </p:sp>
          <p:sp>
            <p:nvSpPr>
              <p:cNvPr id="38" name="四角形: 角を丸くする 37">
                <a:extLst>
                  <a:ext uri="{FF2B5EF4-FFF2-40B4-BE49-F238E27FC236}">
                    <a16:creationId xmlns:a16="http://schemas.microsoft.com/office/drawing/2014/main" id="{C3936228-0E67-4E49-871B-AFBCF5DF6D4F}"/>
                  </a:ext>
                </a:extLst>
              </p:cNvPr>
              <p:cNvSpPr/>
              <p:nvPr/>
            </p:nvSpPr>
            <p:spPr>
              <a:xfrm>
                <a:off x="1079220" y="2021720"/>
                <a:ext cx="586154" cy="73987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3B148356-B98E-4CF0-B04A-7819844EBACC}"/>
                  </a:ext>
                </a:extLst>
              </p:cNvPr>
              <p:cNvSpPr/>
              <p:nvPr/>
            </p:nvSpPr>
            <p:spPr>
              <a:xfrm>
                <a:off x="2691143" y="1818802"/>
                <a:ext cx="1025770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800"/>
                  <a:t>課金石</a:t>
                </a:r>
              </a:p>
            </p:txBody>
          </p:sp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48BFAC0D-6E15-4CA6-93F6-7C10D0E75989}"/>
                  </a:ext>
                </a:extLst>
              </p:cNvPr>
              <p:cNvSpPr/>
              <p:nvPr/>
            </p:nvSpPr>
            <p:spPr>
              <a:xfrm>
                <a:off x="3545952" y="1824336"/>
                <a:ext cx="146538" cy="147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100"/>
                  <a:t>＋</a:t>
                </a:r>
              </a:p>
            </p:txBody>
          </p:sp>
          <p:sp>
            <p:nvSpPr>
              <p:cNvPr id="41" name="四角形: 角を丸くする 40">
                <a:extLst>
                  <a:ext uri="{FF2B5EF4-FFF2-40B4-BE49-F238E27FC236}">
                    <a16:creationId xmlns:a16="http://schemas.microsoft.com/office/drawing/2014/main" id="{659A5A55-E96F-4C9E-BB90-E5CB90828D66}"/>
                  </a:ext>
                </a:extLst>
              </p:cNvPr>
              <p:cNvSpPr/>
              <p:nvPr/>
            </p:nvSpPr>
            <p:spPr>
              <a:xfrm>
                <a:off x="1079220" y="2021720"/>
                <a:ext cx="351692" cy="73987"/>
              </a:xfrm>
              <a:prstGeom prst="roundRect">
                <a:avLst>
                  <a:gd name="adj" fmla="val 5000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ED2C7589-EE40-4962-803D-D34637AEED3E}"/>
                  </a:ext>
                </a:extLst>
              </p:cNvPr>
              <p:cNvSpPr/>
              <p:nvPr/>
            </p:nvSpPr>
            <p:spPr>
              <a:xfrm>
                <a:off x="1665374" y="1979996"/>
                <a:ext cx="2051538" cy="14653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700"/>
                  <a:t>スタミナ</a:t>
                </a:r>
              </a:p>
            </p:txBody>
          </p:sp>
          <p:sp>
            <p:nvSpPr>
              <p:cNvPr id="43" name="四角形: 角を丸くする 42">
                <a:extLst>
                  <a:ext uri="{FF2B5EF4-FFF2-40B4-BE49-F238E27FC236}">
                    <a16:creationId xmlns:a16="http://schemas.microsoft.com/office/drawing/2014/main" id="{6D86E4A2-2A02-4EC3-8ACE-EC6122137B8A}"/>
                  </a:ext>
                </a:extLst>
              </p:cNvPr>
              <p:cNvSpPr/>
              <p:nvPr/>
            </p:nvSpPr>
            <p:spPr>
              <a:xfrm>
                <a:off x="2207566" y="2019933"/>
                <a:ext cx="1450730" cy="6666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44" name="四角形: 角を丸くする 43">
                <a:extLst>
                  <a:ext uri="{FF2B5EF4-FFF2-40B4-BE49-F238E27FC236}">
                    <a16:creationId xmlns:a16="http://schemas.microsoft.com/office/drawing/2014/main" id="{2F6F99D1-5055-48F6-A613-84E4E673C361}"/>
                  </a:ext>
                </a:extLst>
              </p:cNvPr>
              <p:cNvSpPr/>
              <p:nvPr/>
            </p:nvSpPr>
            <p:spPr>
              <a:xfrm>
                <a:off x="2207566" y="2016629"/>
                <a:ext cx="879231" cy="7326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45" name="テキスト ボックス 2937">
                <a:extLst>
                  <a:ext uri="{FF2B5EF4-FFF2-40B4-BE49-F238E27FC236}">
                    <a16:creationId xmlns:a16="http://schemas.microsoft.com/office/drawing/2014/main" id="{ACAE18D0-C30C-465C-94D9-625951A00EB8}"/>
                  </a:ext>
                </a:extLst>
              </p:cNvPr>
              <p:cNvSpPr txBox="1"/>
              <p:nvPr/>
            </p:nvSpPr>
            <p:spPr>
              <a:xfrm>
                <a:off x="2192912" y="1972668"/>
                <a:ext cx="439615" cy="1465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800"/>
                  <a:t>800/</a:t>
                </a:r>
                <a:r>
                  <a:rPr kumimoji="1" lang="en-US" altLang="ja-JP" sz="600"/>
                  <a:t>999</a:t>
                </a:r>
                <a:endParaRPr kumimoji="1" lang="ja-JP" altLang="en-US" sz="1100"/>
              </a:p>
            </p:txBody>
          </p:sp>
          <p:sp>
            <p:nvSpPr>
              <p:cNvPr id="46" name="テキスト ボックス 2941">
                <a:extLst>
                  <a:ext uri="{FF2B5EF4-FFF2-40B4-BE49-F238E27FC236}">
                    <a16:creationId xmlns:a16="http://schemas.microsoft.com/office/drawing/2014/main" id="{4E343F88-D317-4A65-9B3E-C0485F12E25D}"/>
                  </a:ext>
                </a:extLst>
              </p:cNvPr>
              <p:cNvSpPr txBox="1"/>
              <p:nvPr/>
            </p:nvSpPr>
            <p:spPr>
              <a:xfrm>
                <a:off x="3204027" y="1987322"/>
                <a:ext cx="439615" cy="1465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800">
                    <a:solidFill>
                      <a:schemeClr val="bg1"/>
                    </a:solidFill>
                  </a:rPr>
                  <a:t>あと</a:t>
                </a:r>
                <a:r>
                  <a:rPr kumimoji="1" lang="en-US" altLang="ja-JP" sz="800">
                    <a:solidFill>
                      <a:schemeClr val="bg1"/>
                    </a:solidFill>
                  </a:rPr>
                  <a:t>00:00</a:t>
                </a:r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4CAB172F-5138-4714-B373-856B324BFDBF}"/>
                </a:ext>
              </a:extLst>
            </p:cNvPr>
            <p:cNvSpPr/>
            <p:nvPr/>
          </p:nvSpPr>
          <p:spPr>
            <a:xfrm>
              <a:off x="2903750" y="2138990"/>
              <a:ext cx="714375" cy="285749"/>
            </a:xfrm>
            <a:prstGeom prst="roundRect">
              <a:avLst>
                <a:gd name="adj" fmla="val 204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/>
                <a:t>もどる</a:t>
              </a:r>
              <a:endParaRPr kumimoji="1" lang="en-US" altLang="ja-JP" sz="1200"/>
            </a:p>
          </p:txBody>
        </p:sp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BC39D124-DCFC-489B-8355-37C12DF13622}"/>
                </a:ext>
              </a:extLst>
            </p:cNvPr>
            <p:cNvSpPr/>
            <p:nvPr/>
          </p:nvSpPr>
          <p:spPr>
            <a:xfrm>
              <a:off x="2362531" y="3014562"/>
              <a:ext cx="1144529" cy="25752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200">
                  <a:ea typeface="游ゴシック"/>
                  <a:cs typeface="Calibri"/>
                </a:rPr>
                <a:t>武器強化</a:t>
              </a:r>
            </a:p>
          </p:txBody>
        </p:sp>
        <p:sp>
          <p:nvSpPr>
            <p:cNvPr id="29" name="四角形: 角を丸くする 28">
              <a:extLst>
                <a:ext uri="{FF2B5EF4-FFF2-40B4-BE49-F238E27FC236}">
                  <a16:creationId xmlns:a16="http://schemas.microsoft.com/office/drawing/2014/main" id="{0EACFB59-4891-4611-B221-E059825B1135}"/>
                </a:ext>
              </a:extLst>
            </p:cNvPr>
            <p:cNvSpPr/>
            <p:nvPr/>
          </p:nvSpPr>
          <p:spPr>
            <a:xfrm>
              <a:off x="2406252" y="3549397"/>
              <a:ext cx="1144529" cy="25752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/>
                <a:t>抽出装置</a:t>
              </a:r>
              <a:endParaRPr kumimoji="1" lang="en-US" altLang="ja-JP" sz="1200"/>
            </a:p>
          </p:txBody>
        </p:sp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821BA55B-7E0F-4756-A360-CE445010474B}"/>
                </a:ext>
              </a:extLst>
            </p:cNvPr>
            <p:cNvSpPr/>
            <p:nvPr/>
          </p:nvSpPr>
          <p:spPr>
            <a:xfrm>
              <a:off x="2406252" y="4069303"/>
              <a:ext cx="1144529" cy="25752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/>
                <a:t>売却</a:t>
              </a:r>
              <a:endParaRPr kumimoji="1" lang="en-US" altLang="ja-JP" sz="1200"/>
            </a:p>
          </p:txBody>
        </p:sp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911EF454-44F5-4083-BA0B-E2AA417092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4" b="4167"/>
            <a:stretch/>
          </p:blipFill>
          <p:spPr>
            <a:xfrm>
              <a:off x="1086058" y="2396309"/>
              <a:ext cx="1429886" cy="3286125"/>
            </a:xfrm>
            <a:prstGeom prst="rect">
              <a:avLst/>
            </a:prstGeom>
          </p:spPr>
        </p:pic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C83EF41A-1B23-48EC-93B2-FB860FFC4F71}"/>
                </a:ext>
              </a:extLst>
            </p:cNvPr>
            <p:cNvSpPr/>
            <p:nvPr/>
          </p:nvSpPr>
          <p:spPr>
            <a:xfrm>
              <a:off x="2455267" y="4588779"/>
              <a:ext cx="1144529" cy="25752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/>
                <a:t>一覧</a:t>
              </a:r>
              <a:endParaRPr kumimoji="1" lang="en-US" altLang="ja-JP" sz="1200"/>
            </a:p>
          </p:txBody>
        </p:sp>
        <p:sp>
          <p:nvSpPr>
            <p:cNvPr id="33" name="円/楕円 1">
              <a:extLst>
                <a:ext uri="{FF2B5EF4-FFF2-40B4-BE49-F238E27FC236}">
                  <a16:creationId xmlns:a16="http://schemas.microsoft.com/office/drawing/2014/main" id="{87934C5B-EFF4-42D9-958F-41A00B9F25D3}"/>
                </a:ext>
              </a:extLst>
            </p:cNvPr>
            <p:cNvSpPr/>
            <p:nvPr/>
          </p:nvSpPr>
          <p:spPr>
            <a:xfrm>
              <a:off x="3435000" y="4498737"/>
              <a:ext cx="187820" cy="1800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/>
                <a:t>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097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4F9915B-19A3-416F-9F80-3CFA2E2E8D6F}"/>
              </a:ext>
            </a:extLst>
          </p:cNvPr>
          <p:cNvSpPr/>
          <p:nvPr/>
        </p:nvSpPr>
        <p:spPr>
          <a:xfrm>
            <a:off x="-969" y="5542910"/>
            <a:ext cx="5612002" cy="132343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8000" b="1"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</a:rPr>
              <a:t>装備ＴＯＰ</a:t>
            </a:r>
            <a:endParaRPr kumimoji="1" lang="en-US" altLang="ja-JP" sz="8000" b="1">
              <a:solidFill>
                <a:schemeClr val="tx1">
                  <a:lumMod val="50000"/>
                  <a:lumOff val="50000"/>
                  <a:alpha val="14000"/>
                </a:schemeClr>
              </a:solidFill>
            </a:endParaRP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300" y="6384638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16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1. eq100.</a:t>
            </a:r>
            <a:r>
              <a:rPr kumimoji="1" lang="ja-JP" altLang="en-US" sz="1400" b="1"/>
              <a:t>装備</a:t>
            </a:r>
            <a:r>
              <a:rPr kumimoji="1" lang="en-US" altLang="ja-JP" sz="1400" b="1"/>
              <a:t>TOP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EC2E870-832D-F04D-B1CF-C3780C960B8D}"/>
              </a:ext>
            </a:extLst>
          </p:cNvPr>
          <p:cNvSpPr txBox="1"/>
          <p:nvPr/>
        </p:nvSpPr>
        <p:spPr>
          <a:xfrm>
            <a:off x="591845" y="846576"/>
            <a:ext cx="3704860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・装備</a:t>
            </a:r>
            <a:endParaRPr kumimoji="1" lang="en-US" altLang="ja-JP" sz="1000"/>
          </a:p>
          <a:p>
            <a:r>
              <a:rPr kumimoji="1" lang="ja-JP" altLang="en-US" sz="1000"/>
              <a:t>　キャラが装備できる。</a:t>
            </a:r>
            <a:endParaRPr kumimoji="1" lang="en-US" altLang="ja-JP" sz="1000"/>
          </a:p>
          <a:p>
            <a:r>
              <a:rPr kumimoji="1" lang="ja-JP" altLang="en-US" sz="1000"/>
              <a:t>　装備には、３種類のパーツと３種類の結晶を</a:t>
            </a:r>
            <a:endParaRPr kumimoji="1" lang="en-US" altLang="ja-JP" sz="1000"/>
          </a:p>
          <a:p>
            <a:r>
              <a:rPr kumimoji="1" lang="ja-JP" altLang="en-US" sz="1000"/>
              <a:t>　セットすることができる。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/>
              <a:t>　</a:t>
            </a:r>
            <a:r>
              <a:rPr kumimoji="1" lang="en-US" altLang="ja-JP" sz="1000"/>
              <a:t>1. </a:t>
            </a:r>
            <a:r>
              <a:rPr kumimoji="1" lang="ja-JP" altLang="en-US" sz="1000"/>
              <a:t>装備強化</a:t>
            </a:r>
            <a:endParaRPr kumimoji="1" lang="en-US" altLang="ja-JP" sz="1000"/>
          </a:p>
          <a:p>
            <a:r>
              <a:rPr kumimoji="1" lang="ja-JP" altLang="en-US" sz="1000"/>
              <a:t>　　 装備を強化することができる。</a:t>
            </a:r>
            <a:endParaRPr kumimoji="1" lang="en-US" altLang="ja-JP" sz="1000"/>
          </a:p>
          <a:p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/>
              <a:t>　２</a:t>
            </a:r>
            <a:r>
              <a:rPr kumimoji="1" lang="en-US" altLang="ja-JP" sz="1000"/>
              <a:t>. </a:t>
            </a:r>
            <a:r>
              <a:rPr kumimoji="1" lang="ja-JP" altLang="en-US" sz="1000"/>
              <a:t>抽出装置</a:t>
            </a:r>
            <a:endParaRPr kumimoji="1" lang="en-US" altLang="ja-JP" sz="1000"/>
          </a:p>
          <a:p>
            <a:r>
              <a:rPr kumimoji="1" lang="ja-JP" altLang="en-US" sz="1000"/>
              <a:t>　　 怪獣から得た欠片から、結晶を抽出します。</a:t>
            </a:r>
            <a:endParaRPr kumimoji="1" lang="en-US" altLang="ja-JP" sz="1000"/>
          </a:p>
          <a:p>
            <a:r>
              <a:rPr kumimoji="1" lang="ja-JP" altLang="en-US" sz="1000"/>
              <a:t>　　 受け取れる状態になった結晶の数をバッジで表示する。 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/>
              <a:t>　３</a:t>
            </a:r>
            <a:r>
              <a:rPr kumimoji="1" lang="en-US" altLang="ja-JP" sz="1000"/>
              <a:t>.</a:t>
            </a:r>
            <a:r>
              <a:rPr kumimoji="1" lang="ja-JP" altLang="en-US" sz="1000"/>
              <a:t> 売却</a:t>
            </a:r>
            <a:endParaRPr kumimoji="1" lang="en-US" altLang="ja-JP" sz="1000"/>
          </a:p>
          <a:p>
            <a:r>
              <a:rPr kumimoji="1" lang="ja-JP" altLang="en-US" sz="1000"/>
              <a:t>　　装備の売却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/>
              <a:t>　</a:t>
            </a:r>
            <a:r>
              <a:rPr kumimoji="1" lang="en-US" altLang="ja-JP" sz="1000"/>
              <a:t>4. </a:t>
            </a:r>
            <a:r>
              <a:rPr kumimoji="1" lang="ja-JP" altLang="en-US" sz="1000"/>
              <a:t>一覧・売却</a:t>
            </a:r>
            <a:endParaRPr kumimoji="1" lang="en-US" altLang="ja-JP" sz="1000"/>
          </a:p>
          <a:p>
            <a:r>
              <a:rPr kumimoji="1" lang="ja-JP" altLang="en-US" sz="1000"/>
              <a:t>　　装備の一覧</a:t>
            </a:r>
            <a:endParaRPr kumimoji="1" lang="en-US" altLang="ja-JP" sz="1000"/>
          </a:p>
          <a:p>
            <a:endParaRPr kumimoji="1" lang="en-US" altLang="ja-JP" sz="1000"/>
          </a:p>
        </p:txBody>
      </p:sp>
      <p:sp>
        <p:nvSpPr>
          <p:cNvPr id="41" name="スライド番号プレースホルダー 69">
            <a:extLst>
              <a:ext uri="{FF2B5EF4-FFF2-40B4-BE49-F238E27FC236}">
                <a16:creationId xmlns:a16="http://schemas.microsoft.com/office/drawing/2014/main" id="{EEAA6587-1021-4743-9478-BF7A1BB2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A4054CA2-5D92-48AD-8A22-05AB6EC04C8C}"/>
              </a:ext>
            </a:extLst>
          </p:cNvPr>
          <p:cNvGrpSpPr/>
          <p:nvPr/>
        </p:nvGrpSpPr>
        <p:grpSpPr>
          <a:xfrm>
            <a:off x="4824707" y="757156"/>
            <a:ext cx="2566626" cy="4572002"/>
            <a:chOff x="4824707" y="757156"/>
            <a:chExt cx="2566626" cy="457200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B38DAC9-546A-9E43-B49A-5C7015DF04EE}"/>
                </a:ext>
              </a:extLst>
            </p:cNvPr>
            <p:cNvSpPr/>
            <p:nvPr/>
          </p:nvSpPr>
          <p:spPr>
            <a:xfrm>
              <a:off x="4824707" y="757158"/>
              <a:ext cx="2566623" cy="45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kumimoji="1" lang="en-US" altLang="ja-JP" sz="1100"/>
            </a:p>
            <a:p>
              <a:pPr algn="r"/>
              <a:endParaRPr kumimoji="1" lang="en-US" altLang="ja-JP" sz="1100"/>
            </a:p>
            <a:p>
              <a:pPr algn="r"/>
              <a:endParaRPr kumimoji="1" lang="en-US" altLang="ja-JP" sz="1100"/>
            </a:p>
            <a:p>
              <a:pPr algn="ctr"/>
              <a:endParaRPr kumimoji="1" lang="en-US" altLang="ja-JP" sz="1100" b="1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sz="1100" b="1">
                  <a:latin typeface="メイリオ" panose="020B0604030504040204" pitchFamily="50" charset="-128"/>
                  <a:ea typeface="メイリオ" panose="020B0604030504040204" pitchFamily="50" charset="-128"/>
                </a:rPr>
                <a:t>装備</a:t>
              </a: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6B0E18AC-FC64-6949-B726-4E600E0EB063}"/>
                </a:ext>
              </a:extLst>
            </p:cNvPr>
            <p:cNvGrpSpPr/>
            <p:nvPr/>
          </p:nvGrpSpPr>
          <p:grpSpPr>
            <a:xfrm>
              <a:off x="4824707" y="4900531"/>
              <a:ext cx="2566626" cy="428626"/>
              <a:chOff x="0" y="4143375"/>
              <a:chExt cx="2571750" cy="428625"/>
            </a:xfrm>
          </p:grpSpPr>
          <p:sp>
            <p:nvSpPr>
              <p:cNvPr id="8" name="四角形: 角を丸くする 2">
                <a:extLst>
                  <a:ext uri="{FF2B5EF4-FFF2-40B4-BE49-F238E27FC236}">
                    <a16:creationId xmlns:a16="http://schemas.microsoft.com/office/drawing/2014/main" id="{7A0817D7-07CC-0C45-A8BC-DE89725ECF84}"/>
                  </a:ext>
                </a:extLst>
              </p:cNvPr>
              <p:cNvSpPr/>
              <p:nvPr/>
            </p:nvSpPr>
            <p:spPr>
              <a:xfrm>
                <a:off x="0" y="4143375"/>
                <a:ext cx="428625" cy="428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800"/>
                  <a:t>ホーム</a:t>
                </a:r>
                <a:endParaRPr kumimoji="1" lang="en-US" altLang="ja-JP" sz="800"/>
              </a:p>
            </p:txBody>
          </p:sp>
          <p:sp>
            <p:nvSpPr>
              <p:cNvPr id="9" name="四角形: 角を丸くする 3">
                <a:extLst>
                  <a:ext uri="{FF2B5EF4-FFF2-40B4-BE49-F238E27FC236}">
                    <a16:creationId xmlns:a16="http://schemas.microsoft.com/office/drawing/2014/main" id="{722EBE41-69C0-3648-B9A7-ECF488BC3451}"/>
                  </a:ext>
                </a:extLst>
              </p:cNvPr>
              <p:cNvSpPr/>
              <p:nvPr/>
            </p:nvSpPr>
            <p:spPr>
              <a:xfrm>
                <a:off x="1714500" y="4143375"/>
                <a:ext cx="428625" cy="428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800"/>
                  <a:t>ガチャ</a:t>
                </a:r>
                <a:endParaRPr kumimoji="1" lang="en-US" altLang="ja-JP" sz="800"/>
              </a:p>
            </p:txBody>
          </p:sp>
          <p:sp>
            <p:nvSpPr>
              <p:cNvPr id="10" name="四角形: 角を丸くする 4">
                <a:extLst>
                  <a:ext uri="{FF2B5EF4-FFF2-40B4-BE49-F238E27FC236}">
                    <a16:creationId xmlns:a16="http://schemas.microsoft.com/office/drawing/2014/main" id="{7BE9B629-CFA3-7947-A733-C91E407A2201}"/>
                  </a:ext>
                </a:extLst>
              </p:cNvPr>
              <p:cNvSpPr/>
              <p:nvPr/>
            </p:nvSpPr>
            <p:spPr>
              <a:xfrm>
                <a:off x="1285876" y="4143375"/>
                <a:ext cx="428625" cy="428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800"/>
                  <a:t>クエスト</a:t>
                </a:r>
                <a:endParaRPr kumimoji="1" lang="en-US" altLang="ja-JP" sz="800"/>
              </a:p>
            </p:txBody>
          </p:sp>
          <p:sp>
            <p:nvSpPr>
              <p:cNvPr id="11" name="四角形: 角を丸くする 5">
                <a:extLst>
                  <a:ext uri="{FF2B5EF4-FFF2-40B4-BE49-F238E27FC236}">
                    <a16:creationId xmlns:a16="http://schemas.microsoft.com/office/drawing/2014/main" id="{70144AF3-B113-9745-93D5-F68E43BBD6E4}"/>
                  </a:ext>
                </a:extLst>
              </p:cNvPr>
              <p:cNvSpPr/>
              <p:nvPr/>
            </p:nvSpPr>
            <p:spPr>
              <a:xfrm>
                <a:off x="857251" y="4143375"/>
                <a:ext cx="428625" cy="428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800"/>
                  <a:t>触れ合い</a:t>
                </a:r>
                <a:endParaRPr kumimoji="1" lang="en-US" altLang="ja-JP" sz="800"/>
              </a:p>
            </p:txBody>
          </p:sp>
          <p:sp>
            <p:nvSpPr>
              <p:cNvPr id="13" name="四角形: 角を丸くする 6">
                <a:extLst>
                  <a:ext uri="{FF2B5EF4-FFF2-40B4-BE49-F238E27FC236}">
                    <a16:creationId xmlns:a16="http://schemas.microsoft.com/office/drawing/2014/main" id="{26BF1087-94ED-774E-8D91-D0E6702F6FDF}"/>
                  </a:ext>
                </a:extLst>
              </p:cNvPr>
              <p:cNvSpPr/>
              <p:nvPr/>
            </p:nvSpPr>
            <p:spPr>
              <a:xfrm>
                <a:off x="2143125" y="4143375"/>
                <a:ext cx="428625" cy="428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800"/>
                  <a:t>ショップ</a:t>
                </a:r>
                <a:endParaRPr kumimoji="1" lang="en-US" altLang="ja-JP" sz="800"/>
              </a:p>
            </p:txBody>
          </p:sp>
          <p:sp>
            <p:nvSpPr>
              <p:cNvPr id="14" name="四角形: 角を丸くする 7">
                <a:extLst>
                  <a:ext uri="{FF2B5EF4-FFF2-40B4-BE49-F238E27FC236}">
                    <a16:creationId xmlns:a16="http://schemas.microsoft.com/office/drawing/2014/main" id="{F0F5325B-5A05-7A45-A432-E190BE1FC552}"/>
                  </a:ext>
                </a:extLst>
              </p:cNvPr>
              <p:cNvSpPr/>
              <p:nvPr/>
            </p:nvSpPr>
            <p:spPr>
              <a:xfrm>
                <a:off x="428625" y="4143375"/>
                <a:ext cx="428626" cy="428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800"/>
                  <a:t>部隊</a:t>
                </a:r>
                <a:endParaRPr kumimoji="1" lang="en-US" altLang="ja-JP" sz="800"/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F0C540CD-A6D2-FF42-B7C2-8BD997715F7F}"/>
                </a:ext>
              </a:extLst>
            </p:cNvPr>
            <p:cNvGrpSpPr/>
            <p:nvPr/>
          </p:nvGrpSpPr>
          <p:grpSpPr>
            <a:xfrm>
              <a:off x="4824707" y="757156"/>
              <a:ext cx="2566621" cy="571500"/>
              <a:chOff x="0" y="0"/>
              <a:chExt cx="2637694" cy="599215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421A6913-0F0B-844A-A28D-4C9C0102E1FD}"/>
                  </a:ext>
                </a:extLst>
              </p:cNvPr>
              <p:cNvSpPr/>
              <p:nvPr/>
            </p:nvSpPr>
            <p:spPr>
              <a:xfrm>
                <a:off x="0" y="0"/>
                <a:ext cx="586154" cy="59188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1100"/>
                  <a:t>RANK</a:t>
                </a:r>
              </a:p>
              <a:p>
                <a:pPr algn="ctr"/>
                <a:r>
                  <a:rPr kumimoji="1" lang="en-US" altLang="ja-JP" sz="1800"/>
                  <a:t>999</a:t>
                </a:r>
                <a:endParaRPr kumimoji="1" lang="ja-JP" altLang="en-US" sz="180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E8B20B07-317B-9640-B78A-B9B8879E4837}"/>
                  </a:ext>
                </a:extLst>
              </p:cNvPr>
              <p:cNvSpPr/>
              <p:nvPr/>
            </p:nvSpPr>
            <p:spPr>
              <a:xfrm>
                <a:off x="586155" y="0"/>
                <a:ext cx="2051539" cy="1183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700"/>
                  <a:t>●称号的なものの表示エリア</a:t>
                </a:r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9F9C9FD8-6380-704A-ABC2-8D5994115582}"/>
                  </a:ext>
                </a:extLst>
              </p:cNvPr>
              <p:cNvSpPr/>
              <p:nvPr/>
            </p:nvSpPr>
            <p:spPr>
              <a:xfrm>
                <a:off x="586154" y="118664"/>
                <a:ext cx="2051539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900"/>
                  <a:t>プレイヤー名称</a:t>
                </a: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06050F37-E62B-3A42-8CA5-A88D3E84784C}"/>
                  </a:ext>
                </a:extLst>
              </p:cNvPr>
              <p:cNvSpPr/>
              <p:nvPr/>
            </p:nvSpPr>
            <p:spPr>
              <a:xfrm>
                <a:off x="586153" y="284157"/>
                <a:ext cx="1025770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en-US" altLang="ja-JP" sz="800"/>
                  <a:t>GOLD</a:t>
                </a:r>
                <a:endParaRPr kumimoji="1" lang="ja-JP" altLang="en-US" sz="800"/>
              </a:p>
            </p:txBody>
          </p:sp>
          <p:sp>
            <p:nvSpPr>
              <p:cNvPr id="20" name="四角形: 角を丸くする 13">
                <a:extLst>
                  <a:ext uri="{FF2B5EF4-FFF2-40B4-BE49-F238E27FC236}">
                    <a16:creationId xmlns:a16="http://schemas.microsoft.com/office/drawing/2014/main" id="{F0B08FE7-8F10-0A4D-8BC2-46CFBA1E91CB}"/>
                  </a:ext>
                </a:extLst>
              </p:cNvPr>
              <p:cNvSpPr/>
              <p:nvPr/>
            </p:nvSpPr>
            <p:spPr>
              <a:xfrm>
                <a:off x="0" y="487075"/>
                <a:ext cx="586154" cy="73987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10AC9E4-BDB0-9A46-AE01-34B915F7773C}"/>
                  </a:ext>
                </a:extLst>
              </p:cNvPr>
              <p:cNvSpPr/>
              <p:nvPr/>
            </p:nvSpPr>
            <p:spPr>
              <a:xfrm>
                <a:off x="1611923" y="284157"/>
                <a:ext cx="1025770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800"/>
                  <a:t>課金石</a:t>
                </a:r>
              </a:p>
            </p:txBody>
          </p:sp>
          <p:sp>
            <p:nvSpPr>
              <p:cNvPr id="22" name="楕円 15">
                <a:extLst>
                  <a:ext uri="{FF2B5EF4-FFF2-40B4-BE49-F238E27FC236}">
                    <a16:creationId xmlns:a16="http://schemas.microsoft.com/office/drawing/2014/main" id="{EC3F8BAA-6D56-B24B-8A7B-B43ABBAF2433}"/>
                  </a:ext>
                </a:extLst>
              </p:cNvPr>
              <p:cNvSpPr/>
              <p:nvPr/>
            </p:nvSpPr>
            <p:spPr>
              <a:xfrm>
                <a:off x="2466732" y="289691"/>
                <a:ext cx="146538" cy="147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100"/>
                  <a:t>＋</a:t>
                </a:r>
              </a:p>
            </p:txBody>
          </p:sp>
          <p:sp>
            <p:nvSpPr>
              <p:cNvPr id="23" name="四角形: 角を丸くする 16">
                <a:extLst>
                  <a:ext uri="{FF2B5EF4-FFF2-40B4-BE49-F238E27FC236}">
                    <a16:creationId xmlns:a16="http://schemas.microsoft.com/office/drawing/2014/main" id="{08BF879A-2E22-6D42-86B5-248D4A851DC9}"/>
                  </a:ext>
                </a:extLst>
              </p:cNvPr>
              <p:cNvSpPr/>
              <p:nvPr/>
            </p:nvSpPr>
            <p:spPr>
              <a:xfrm>
                <a:off x="0" y="487075"/>
                <a:ext cx="351692" cy="73987"/>
              </a:xfrm>
              <a:prstGeom prst="roundRect">
                <a:avLst>
                  <a:gd name="adj" fmla="val 5000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6692F9DB-3648-E14C-9D47-09A6BFA90EDF}"/>
                  </a:ext>
                </a:extLst>
              </p:cNvPr>
              <p:cNvSpPr/>
              <p:nvPr/>
            </p:nvSpPr>
            <p:spPr>
              <a:xfrm>
                <a:off x="586154" y="445351"/>
                <a:ext cx="2051538" cy="14653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700"/>
                  <a:t>スタミナ</a:t>
                </a:r>
              </a:p>
            </p:txBody>
          </p:sp>
          <p:sp>
            <p:nvSpPr>
              <p:cNvPr id="25" name="四角形: 角を丸くする 18">
                <a:extLst>
                  <a:ext uri="{FF2B5EF4-FFF2-40B4-BE49-F238E27FC236}">
                    <a16:creationId xmlns:a16="http://schemas.microsoft.com/office/drawing/2014/main" id="{11D01054-4521-624B-9DB8-0C4916C3CA65}"/>
                  </a:ext>
                </a:extLst>
              </p:cNvPr>
              <p:cNvSpPr/>
              <p:nvPr/>
            </p:nvSpPr>
            <p:spPr>
              <a:xfrm>
                <a:off x="1128346" y="485288"/>
                <a:ext cx="1450730" cy="6666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6" name="四角形: 角を丸くする 19">
                <a:extLst>
                  <a:ext uri="{FF2B5EF4-FFF2-40B4-BE49-F238E27FC236}">
                    <a16:creationId xmlns:a16="http://schemas.microsoft.com/office/drawing/2014/main" id="{2A3FAF7E-8563-6C4A-ACC7-497FA6D6A252}"/>
                  </a:ext>
                </a:extLst>
              </p:cNvPr>
              <p:cNvSpPr/>
              <p:nvPr/>
            </p:nvSpPr>
            <p:spPr>
              <a:xfrm>
                <a:off x="1128346" y="481984"/>
                <a:ext cx="879231" cy="7326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7" name="テキスト ボックス 2937">
                <a:extLst>
                  <a:ext uri="{FF2B5EF4-FFF2-40B4-BE49-F238E27FC236}">
                    <a16:creationId xmlns:a16="http://schemas.microsoft.com/office/drawing/2014/main" id="{B2D24A2C-50E7-2949-99BE-217042E69D20}"/>
                  </a:ext>
                </a:extLst>
              </p:cNvPr>
              <p:cNvSpPr txBox="1"/>
              <p:nvPr/>
            </p:nvSpPr>
            <p:spPr>
              <a:xfrm>
                <a:off x="1113692" y="438023"/>
                <a:ext cx="439615" cy="1465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800"/>
                  <a:t>800/</a:t>
                </a:r>
                <a:r>
                  <a:rPr kumimoji="1" lang="en-US" altLang="ja-JP" sz="600"/>
                  <a:t>999</a:t>
                </a:r>
                <a:endParaRPr kumimoji="1" lang="ja-JP" altLang="en-US" sz="1100"/>
              </a:p>
            </p:txBody>
          </p:sp>
          <p:sp>
            <p:nvSpPr>
              <p:cNvPr id="28" name="テキスト ボックス 2941">
                <a:extLst>
                  <a:ext uri="{FF2B5EF4-FFF2-40B4-BE49-F238E27FC236}">
                    <a16:creationId xmlns:a16="http://schemas.microsoft.com/office/drawing/2014/main" id="{A5BC5E84-13F4-8245-98B7-2033FFCFB3FA}"/>
                  </a:ext>
                </a:extLst>
              </p:cNvPr>
              <p:cNvSpPr txBox="1"/>
              <p:nvPr/>
            </p:nvSpPr>
            <p:spPr>
              <a:xfrm>
                <a:off x="2124807" y="452677"/>
                <a:ext cx="439615" cy="1465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800">
                    <a:solidFill>
                      <a:schemeClr val="bg1"/>
                    </a:solidFill>
                  </a:rPr>
                  <a:t>あと</a:t>
                </a:r>
                <a:r>
                  <a:rPr kumimoji="1" lang="en-US" altLang="ja-JP" sz="800">
                    <a:solidFill>
                      <a:schemeClr val="bg1"/>
                    </a:solidFill>
                  </a:rPr>
                  <a:t>00:00</a:t>
                </a:r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四角形: 角を丸くする 58">
              <a:extLst>
                <a:ext uri="{FF2B5EF4-FFF2-40B4-BE49-F238E27FC236}">
                  <a16:creationId xmlns:a16="http://schemas.microsoft.com/office/drawing/2014/main" id="{AEF27D0C-3873-6544-860E-1B62B015F6C5}"/>
                </a:ext>
              </a:extLst>
            </p:cNvPr>
            <p:cNvSpPr/>
            <p:nvPr/>
          </p:nvSpPr>
          <p:spPr>
            <a:xfrm>
              <a:off x="6649237" y="1361501"/>
              <a:ext cx="714375" cy="285749"/>
            </a:xfrm>
            <a:prstGeom prst="roundRect">
              <a:avLst>
                <a:gd name="adj" fmla="val 204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/>
                <a:t>もどる</a:t>
              </a:r>
              <a:endParaRPr kumimoji="1" lang="en-US" altLang="ja-JP" sz="1200"/>
            </a:p>
          </p:txBody>
        </p:sp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3CAD071E-B5AA-1445-94E1-C0B3CDF24C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4" b="4167"/>
            <a:stretch/>
          </p:blipFill>
          <p:spPr>
            <a:xfrm>
              <a:off x="4831545" y="1618820"/>
              <a:ext cx="1429886" cy="3286125"/>
            </a:xfrm>
            <a:prstGeom prst="rect">
              <a:avLst/>
            </a:prstGeom>
          </p:spPr>
        </p:pic>
        <p:sp>
          <p:nvSpPr>
            <p:cNvPr id="31" name="四角形: 角を丸くする 54">
              <a:extLst>
                <a:ext uri="{FF2B5EF4-FFF2-40B4-BE49-F238E27FC236}">
                  <a16:creationId xmlns:a16="http://schemas.microsoft.com/office/drawing/2014/main" id="{20F3F870-6467-8F48-8787-66BA9159C511}"/>
                </a:ext>
              </a:extLst>
            </p:cNvPr>
            <p:cNvSpPr/>
            <p:nvPr/>
          </p:nvSpPr>
          <p:spPr>
            <a:xfrm>
              <a:off x="6085671" y="2236702"/>
              <a:ext cx="1144529" cy="25752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/>
                <a:t>武器強化</a:t>
              </a:r>
              <a:endParaRPr kumimoji="1" lang="en-US" altLang="ja-JP" sz="1200"/>
            </a:p>
          </p:txBody>
        </p:sp>
        <p:sp>
          <p:nvSpPr>
            <p:cNvPr id="35" name="四角形: 角を丸くする 54">
              <a:extLst>
                <a:ext uri="{FF2B5EF4-FFF2-40B4-BE49-F238E27FC236}">
                  <a16:creationId xmlns:a16="http://schemas.microsoft.com/office/drawing/2014/main" id="{FEC95F53-F3BE-B54F-81BE-057F1021A8F9}"/>
                </a:ext>
              </a:extLst>
            </p:cNvPr>
            <p:cNvSpPr/>
            <p:nvPr/>
          </p:nvSpPr>
          <p:spPr>
            <a:xfrm>
              <a:off x="6112110" y="2785524"/>
              <a:ext cx="1144529" cy="25752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/>
                <a:t>抽出装置</a:t>
              </a:r>
              <a:endParaRPr kumimoji="1" lang="en-US" altLang="ja-JP" sz="1200"/>
            </a:p>
          </p:txBody>
        </p:sp>
        <p:sp>
          <p:nvSpPr>
            <p:cNvPr id="40" name="四角形: 角を丸くする 54">
              <a:extLst>
                <a:ext uri="{FF2B5EF4-FFF2-40B4-BE49-F238E27FC236}">
                  <a16:creationId xmlns:a16="http://schemas.microsoft.com/office/drawing/2014/main" id="{E44B0685-07DE-4463-9C46-3DA4512A26EF}"/>
                </a:ext>
              </a:extLst>
            </p:cNvPr>
            <p:cNvSpPr/>
            <p:nvPr/>
          </p:nvSpPr>
          <p:spPr>
            <a:xfrm>
              <a:off x="6132065" y="3288109"/>
              <a:ext cx="1144529" cy="25752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/>
                <a:t>売却</a:t>
              </a:r>
              <a:endParaRPr kumimoji="1" lang="en-US" altLang="ja-JP" sz="1200"/>
            </a:p>
          </p:txBody>
        </p:sp>
        <p:sp>
          <p:nvSpPr>
            <p:cNvPr id="2" name="円/楕円 1">
              <a:extLst>
                <a:ext uri="{FF2B5EF4-FFF2-40B4-BE49-F238E27FC236}">
                  <a16:creationId xmlns:a16="http://schemas.microsoft.com/office/drawing/2014/main" id="{335C9AAD-CCE4-4B4D-9064-8162795A1ADB}"/>
                </a:ext>
              </a:extLst>
            </p:cNvPr>
            <p:cNvSpPr/>
            <p:nvPr/>
          </p:nvSpPr>
          <p:spPr>
            <a:xfrm>
              <a:off x="7069803" y="2706252"/>
              <a:ext cx="268589" cy="25752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３</a:t>
              </a:r>
            </a:p>
          </p:txBody>
        </p:sp>
        <p:sp>
          <p:nvSpPr>
            <p:cNvPr id="37" name="四角形: 角を丸くする 54">
              <a:extLst>
                <a:ext uri="{FF2B5EF4-FFF2-40B4-BE49-F238E27FC236}">
                  <a16:creationId xmlns:a16="http://schemas.microsoft.com/office/drawing/2014/main" id="{E39E7337-DE4B-44D3-A3C4-D17FB0DB302B}"/>
                </a:ext>
              </a:extLst>
            </p:cNvPr>
            <p:cNvSpPr/>
            <p:nvPr/>
          </p:nvSpPr>
          <p:spPr>
            <a:xfrm>
              <a:off x="6132065" y="3778509"/>
              <a:ext cx="1144529" cy="25752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/>
                <a:t>一覧</a:t>
              </a:r>
              <a:endParaRPr kumimoji="1" lang="en-US" altLang="ja-JP" sz="1200"/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AE6356-FBC6-4E29-9C39-F6DC00546F92}"/>
              </a:ext>
            </a:extLst>
          </p:cNvPr>
          <p:cNvSpPr txBox="1"/>
          <p:nvPr/>
        </p:nvSpPr>
        <p:spPr>
          <a:xfrm>
            <a:off x="17674" y="108237"/>
            <a:ext cx="2263761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[eq]</a:t>
            </a:r>
            <a:r>
              <a:rPr kumimoji="1" lang="ja-JP" altLang="en-US" sz="1400" b="1">
                <a:latin typeface="游ゴシック"/>
                <a:ea typeface="游ゴシック"/>
              </a:rPr>
              <a:t>武器強化画面仕様</a:t>
            </a:r>
          </a:p>
        </p:txBody>
      </p:sp>
    </p:spTree>
    <p:extLst>
      <p:ext uri="{BB962C8B-B14F-4D97-AF65-F5344CB8AC3E}">
        <p14:creationId xmlns:p14="http://schemas.microsoft.com/office/powerpoint/2010/main" val="354076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2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3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フッター プレースホルダー 68">
            <a:extLst>
              <a:ext uri="{FF2B5EF4-FFF2-40B4-BE49-F238E27FC236}">
                <a16:creationId xmlns:a16="http://schemas.microsoft.com/office/drawing/2014/main" id="{0564183D-11F6-4704-BDAD-A279C0640341}"/>
              </a:ext>
            </a:extLst>
          </p:cNvPr>
          <p:cNvSpPr txBox="1">
            <a:spLocks/>
          </p:cNvSpPr>
          <p:nvPr/>
        </p:nvSpPr>
        <p:spPr>
          <a:xfrm>
            <a:off x="0" y="64928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3A292D7-A6BB-4B15-8DC7-70E9D5686BEB}"/>
              </a:ext>
            </a:extLst>
          </p:cNvPr>
          <p:cNvSpPr txBox="1"/>
          <p:nvPr/>
        </p:nvSpPr>
        <p:spPr>
          <a:xfrm>
            <a:off x="415419" y="538799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1. eq110.</a:t>
            </a:r>
            <a:r>
              <a:rPr kumimoji="1" lang="ja-JP" altLang="en-US" sz="1400" b="1"/>
              <a:t> 強化武器選択</a:t>
            </a:r>
            <a:endParaRPr kumimoji="1" lang="en-US" altLang="ja-JP" sz="1400" b="1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F213A0B-0B92-4622-AFFD-E9AC7A7EF43E}"/>
              </a:ext>
            </a:extLst>
          </p:cNvPr>
          <p:cNvSpPr txBox="1"/>
          <p:nvPr/>
        </p:nvSpPr>
        <p:spPr>
          <a:xfrm>
            <a:off x="591845" y="846576"/>
            <a:ext cx="4323620" cy="424731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000">
                <a:ea typeface="メイリオ"/>
              </a:rPr>
              <a:t>・強化する武器を選択する。</a:t>
            </a:r>
            <a:endParaRPr lang="ja-JP" altLang="en-US">
              <a:ea typeface="メイリオ"/>
            </a:endParaRPr>
          </a:p>
          <a:p>
            <a:r>
              <a:rPr kumimoji="1" lang="ja-JP" altLang="en-US" sz="1000">
                <a:ea typeface="メイリオ"/>
              </a:rPr>
              <a:t>○ ソートは以下の通り。</a:t>
            </a:r>
            <a:endParaRPr kumimoji="1" lang="en-US" altLang="ja-JP" sz="1000">
              <a:ea typeface="メイリオ"/>
            </a:endParaRPr>
          </a:p>
          <a:p>
            <a:r>
              <a:rPr kumimoji="1" lang="ja-JP" altLang="en-US" sz="1000">
                <a:ea typeface="メイリオ"/>
              </a:rPr>
              <a:t>　</a:t>
            </a:r>
            <a:r>
              <a:rPr lang="ja-JP" altLang="en-US" sz="1000">
                <a:ea typeface="メイリオ"/>
              </a:rPr>
              <a:t>・入手順</a:t>
            </a:r>
            <a:endParaRPr lang="en-US" altLang="ja-JP" sz="1000">
              <a:ea typeface="メイリオ"/>
            </a:endParaRPr>
          </a:p>
          <a:p>
            <a:r>
              <a:rPr lang="ja-JP" altLang="en-US" sz="1000">
                <a:ea typeface="メイリオ"/>
              </a:rPr>
              <a:t>　・レア度順</a:t>
            </a:r>
            <a:endParaRPr lang="en-US" altLang="ja-JP" sz="1000">
              <a:ea typeface="メイリオ"/>
            </a:endParaRPr>
          </a:p>
          <a:p>
            <a:r>
              <a:rPr lang="ja-JP" altLang="en-US" sz="1000">
                <a:ea typeface="メイリオ"/>
              </a:rPr>
              <a:t>　・武器種順</a:t>
            </a:r>
            <a:endParaRPr lang="en-US" altLang="ja-JP" sz="1000">
              <a:ea typeface="メイリオ"/>
            </a:endParaRPr>
          </a:p>
          <a:p>
            <a:r>
              <a:rPr lang="ja-JP" altLang="en-US" sz="1000">
                <a:ea typeface="メイリオ"/>
              </a:rPr>
              <a:t>　　（種類ごとにレア度順）</a:t>
            </a:r>
          </a:p>
          <a:p>
            <a:r>
              <a:rPr lang="ja-JP" altLang="en-US" sz="1000">
                <a:ea typeface="メイリオ"/>
              </a:rPr>
              <a:t>　・ATK順</a:t>
            </a:r>
            <a:endParaRPr lang="ja-JP"/>
          </a:p>
          <a:p>
            <a:r>
              <a:rPr lang="ja-JP" altLang="en-US" sz="1000">
                <a:ea typeface="メイリオ"/>
              </a:rPr>
              <a:t>　・DEF順</a:t>
            </a:r>
            <a:endParaRPr lang="ja-JP"/>
          </a:p>
          <a:p>
            <a:r>
              <a:rPr lang="ja-JP" altLang="en-US" sz="1000">
                <a:ea typeface="メイリオ"/>
              </a:rPr>
              <a:t>　・SPD順</a:t>
            </a:r>
            <a:endParaRPr lang="ja-JP"/>
          </a:p>
          <a:p>
            <a:r>
              <a:rPr lang="ja-JP" altLang="en-US" sz="1000">
                <a:ea typeface="メイリオ"/>
              </a:rPr>
              <a:t>　・レベル順</a:t>
            </a:r>
            <a:endParaRPr lang="en-US" altLang="ja-JP" sz="1000">
              <a:ea typeface="メイリオ"/>
            </a:endParaRPr>
          </a:p>
          <a:p>
            <a:r>
              <a:rPr lang="ja-JP" altLang="en-US" sz="1000">
                <a:ea typeface="メイリオ"/>
              </a:rPr>
              <a:t>　選択した項目に紐づくパラメータをアイコンに表示。</a:t>
            </a:r>
          </a:p>
          <a:p>
            <a:r>
              <a:rPr lang="ja-JP" altLang="en-US" sz="1000">
                <a:ea typeface="メイリオ"/>
              </a:rPr>
              <a:t>　　</a:t>
            </a:r>
            <a:endParaRPr lang="en-US" altLang="ja-JP" sz="1000">
              <a:ea typeface="メイリオ"/>
            </a:endParaRPr>
          </a:p>
          <a:p>
            <a:r>
              <a:rPr lang="ja-JP" altLang="en-US" sz="1000">
                <a:ea typeface="メイリオ"/>
              </a:rPr>
              <a:t>〇 フィルタは以下の通り。</a:t>
            </a:r>
            <a:endParaRPr lang="en-US" altLang="ja-JP" sz="1000">
              <a:ea typeface="メイリオ"/>
            </a:endParaRPr>
          </a:p>
          <a:p>
            <a:r>
              <a:rPr lang="ja-JP" altLang="en-US" sz="1000">
                <a:ea typeface="メイリオ"/>
              </a:rPr>
              <a:t>　・武器種</a:t>
            </a:r>
            <a:endParaRPr lang="en-US" altLang="ja-JP" sz="1000">
              <a:ea typeface="メイリオ"/>
            </a:endParaRPr>
          </a:p>
          <a:p>
            <a:r>
              <a:rPr lang="ja-JP" altLang="en-US" sz="1000">
                <a:ea typeface="メイリオ"/>
              </a:rPr>
              <a:t>　　　レア度、レベル降順でソート</a:t>
            </a:r>
            <a:endParaRPr lang="en-US" altLang="ja-JP" sz="1000">
              <a:ea typeface="メイリオ"/>
            </a:endParaRPr>
          </a:p>
          <a:p>
            <a:r>
              <a:rPr lang="ja-JP" altLang="en-US" sz="1000">
                <a:ea typeface="メイリオ"/>
              </a:rPr>
              <a:t>　・レア度</a:t>
            </a:r>
          </a:p>
          <a:p>
            <a:r>
              <a:rPr lang="ja-JP" altLang="en-US" sz="1000">
                <a:ea typeface="メイリオ"/>
              </a:rPr>
              <a:t>　　　レベル降順でソート</a:t>
            </a:r>
            <a:endParaRPr lang="en-US" altLang="ja-JP" sz="1000">
              <a:ea typeface="メイリオ"/>
            </a:endParaRPr>
          </a:p>
          <a:p>
            <a:endParaRPr lang="ja-JP" altLang="en-US" sz="1000">
              <a:ea typeface="メイリオ"/>
            </a:endParaRPr>
          </a:p>
          <a:p>
            <a:r>
              <a:rPr kumimoji="1" lang="ja-JP" altLang="en-US" sz="1000">
                <a:ea typeface="メイリオ"/>
              </a:rPr>
              <a:t>○ 上下にスワイプ、もしくは右サイドバーを操作することで</a:t>
            </a:r>
            <a:endParaRPr lang="ja-JP" altLang="en-US" sz="1000">
              <a:ea typeface="メイリオ"/>
            </a:endParaRPr>
          </a:p>
          <a:p>
            <a:r>
              <a:rPr kumimoji="1" lang="ja-JP" altLang="en-US" sz="1000">
                <a:ea typeface="メイリオ"/>
              </a:rPr>
              <a:t>　 上下させることができる。</a:t>
            </a:r>
            <a:endParaRPr lang="ja-JP" altLang="en-US" sz="1000">
              <a:ea typeface="メイリオ"/>
            </a:endParaRPr>
          </a:p>
          <a:p>
            <a:r>
              <a:rPr kumimoji="1" lang="ja-JP" altLang="en-US" sz="1000">
                <a:ea typeface="メイリオ"/>
              </a:rPr>
              <a:t>○ 長押しでカードの詳細画面へ遷移することができる。</a:t>
            </a:r>
            <a:endParaRPr lang="ja-JP" altLang="en-US" sz="1000">
              <a:ea typeface="メイリオ"/>
            </a:endParaRPr>
          </a:p>
          <a:p>
            <a:r>
              <a:rPr kumimoji="1" lang="ja-JP" altLang="en-US" sz="1000">
                <a:ea typeface="メイリオ"/>
              </a:rPr>
              <a:t>　 スワイプ状態になった場合は、長押し判定は行わない。</a:t>
            </a:r>
            <a:endParaRPr lang="ja-JP" altLang="en-US" sz="1000">
              <a:ea typeface="メイリオ"/>
            </a:endParaRPr>
          </a:p>
          <a:p>
            <a:r>
              <a:rPr kumimoji="1" lang="ja-JP" altLang="en-US" sz="1000">
                <a:ea typeface="メイリオ"/>
              </a:rPr>
              <a:t>○ 画面右下に総数が書かれている</a:t>
            </a:r>
            <a:endParaRPr kumimoji="1" lang="en-US" altLang="ja-JP" sz="1000">
              <a:ea typeface="メイリオ"/>
            </a:endParaRPr>
          </a:p>
          <a:p>
            <a:r>
              <a:rPr lang="ja-JP" altLang="en-US" sz="1000">
                <a:ea typeface="メイリオ"/>
              </a:rPr>
              <a:t>〇 お気に入り状態で、誰かが装備している場合は、</a:t>
            </a:r>
            <a:endParaRPr lang="en-US" altLang="ja-JP" sz="1000">
              <a:ea typeface="メイリオ"/>
            </a:endParaRPr>
          </a:p>
          <a:p>
            <a:r>
              <a:rPr lang="ja-JP" altLang="en-US" sz="1000">
                <a:ea typeface="メイリオ"/>
              </a:rPr>
              <a:t>　 ロックアイコンと、装備キャラのアイコンがフェードで切り替わる。</a:t>
            </a:r>
            <a:endParaRPr lang="en-US" altLang="ja-JP" sz="1000">
              <a:ea typeface="メイリオ"/>
            </a:endParaRPr>
          </a:p>
          <a:p>
            <a:endParaRPr lang="ja-JP" altLang="en-US" sz="1000">
              <a:ea typeface="メイリオ"/>
            </a:endParaRPr>
          </a:p>
          <a:p>
            <a:endParaRPr lang="ja-JP" altLang="en-US" sz="1000">
              <a:ea typeface="メイリオ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A9FAA2A-049F-482B-889C-A64CAB8A7EBE}"/>
              </a:ext>
            </a:extLst>
          </p:cNvPr>
          <p:cNvSpPr txBox="1"/>
          <p:nvPr/>
        </p:nvSpPr>
        <p:spPr>
          <a:xfrm>
            <a:off x="424582" y="5130001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2. </a:t>
            </a:r>
            <a:r>
              <a:rPr kumimoji="1" lang="ja-JP" altLang="en-US" sz="1400" b="1"/>
              <a:t>初期状態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DD7FC10-C727-4E22-9709-670630B78C9E}"/>
              </a:ext>
            </a:extLst>
          </p:cNvPr>
          <p:cNvSpPr txBox="1"/>
          <p:nvPr/>
        </p:nvSpPr>
        <p:spPr>
          <a:xfrm>
            <a:off x="601008" y="5377940"/>
            <a:ext cx="40318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・初期ソートは入手順</a:t>
            </a:r>
            <a:endParaRPr kumimoji="1" lang="en-US" altLang="ja-JP" sz="1000"/>
          </a:p>
          <a:p>
            <a:r>
              <a:rPr kumimoji="1" lang="ja-JP" altLang="en-US" sz="1000"/>
              <a:t>　ユーザーが変更した場合は、他画面遷移時にサーバー側へ保存。</a:t>
            </a:r>
            <a:endParaRPr kumimoji="1" lang="en-US" altLang="ja-JP" sz="1000"/>
          </a:p>
          <a:p>
            <a:r>
              <a:rPr kumimoji="1" lang="ja-JP" altLang="en-US" sz="1000"/>
              <a:t>・レベル</a:t>
            </a:r>
            <a:r>
              <a:rPr kumimoji="1" lang="en-US" altLang="ja-JP" sz="1000"/>
              <a:t>MAX</a:t>
            </a:r>
            <a:r>
              <a:rPr kumimoji="1" lang="ja-JP" altLang="en-US" sz="1000"/>
              <a:t>の武器</a:t>
            </a:r>
            <a:r>
              <a:rPr kumimoji="1" lang="en-US" altLang="ja-JP" sz="1000"/>
              <a:t>(</a:t>
            </a:r>
            <a:r>
              <a:rPr kumimoji="1" lang="ja-JP" altLang="en-US" sz="1000"/>
              <a:t>強化素材など強化できない武器を含む</a:t>
            </a:r>
            <a:r>
              <a:rPr kumimoji="1" lang="en-US" altLang="ja-JP" sz="1000"/>
              <a:t>)</a:t>
            </a:r>
          </a:p>
          <a:p>
            <a:r>
              <a:rPr kumimoji="1" lang="ja-JP" altLang="en-US" sz="1000"/>
              <a:t>　はグレーアウトし、最下部にレア度降順で配置。</a:t>
            </a:r>
            <a:endParaRPr kumimoji="1" lang="en-US" altLang="ja-JP" sz="1000"/>
          </a:p>
          <a:p>
            <a:r>
              <a:rPr kumimoji="1" lang="ja-JP" altLang="en-US" sz="1000"/>
              <a:t>　それらのカードは選択することはできない。</a:t>
            </a:r>
            <a:endParaRPr kumimoji="1" lang="en-US" altLang="ja-JP" sz="1000"/>
          </a:p>
          <a:p>
            <a:r>
              <a:rPr kumimoji="1" lang="ja-JP" altLang="en-US" sz="1000"/>
              <a:t>　（長押しで詳細を確認、お気に入りの</a:t>
            </a:r>
            <a:r>
              <a:rPr kumimoji="1" lang="en-US" altLang="ja-JP" sz="1000"/>
              <a:t>ON/OFF</a:t>
            </a:r>
            <a:r>
              <a:rPr kumimoji="1" lang="ja-JP" altLang="en-US" sz="1000"/>
              <a:t>は可能）</a:t>
            </a:r>
            <a:endParaRPr kumimoji="1" lang="en-US" altLang="ja-JP" sz="1000"/>
          </a:p>
          <a:p>
            <a:r>
              <a:rPr kumimoji="1" lang="ja-JP" altLang="en-US" sz="1000" b="1"/>
              <a:t>・強化素材が足りている武器に、</a:t>
            </a:r>
            <a:r>
              <a:rPr kumimoji="1" lang="ja-JP" altLang="en-US" sz="1000" b="1">
                <a:solidFill>
                  <a:srgbClr val="FF0000"/>
                </a:solidFill>
              </a:rPr>
              <a:t>赤丸</a:t>
            </a:r>
            <a:r>
              <a:rPr kumimoji="1" lang="ja-JP" altLang="en-US" sz="1000" b="1"/>
              <a:t>を表示する。</a:t>
            </a:r>
            <a:endParaRPr kumimoji="1" lang="en-US" altLang="ja-JP" sz="1000" b="1"/>
          </a:p>
          <a:p>
            <a:r>
              <a:rPr kumimoji="1" lang="ja-JP" altLang="en-US" sz="1000"/>
              <a:t>　</a:t>
            </a:r>
            <a:endParaRPr kumimoji="1" lang="en-US" altLang="ja-JP" sz="1000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094B9351-F2D8-42C8-A9E9-5AA85B02A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828" y="262125"/>
            <a:ext cx="3531506" cy="623074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2729DCF-897E-43E5-8CB2-BD60223B82F7}"/>
              </a:ext>
            </a:extLst>
          </p:cNvPr>
          <p:cNvSpPr txBox="1"/>
          <p:nvPr/>
        </p:nvSpPr>
        <p:spPr>
          <a:xfrm>
            <a:off x="17674" y="108237"/>
            <a:ext cx="2263761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[eq]</a:t>
            </a:r>
            <a:r>
              <a:rPr kumimoji="1" lang="ja-JP" altLang="en-US" sz="1400" b="1">
                <a:latin typeface="游ゴシック"/>
                <a:ea typeface="游ゴシック"/>
              </a:rPr>
              <a:t>武器強化画面仕様</a:t>
            </a:r>
          </a:p>
        </p:txBody>
      </p:sp>
      <p:pic>
        <p:nvPicPr>
          <p:cNvPr id="4" name="図 3" descr="座る, モニター, 木製, 駐車場 が含まれている画像&#10;&#10;自動的に生成された説明">
            <a:extLst>
              <a:ext uri="{FF2B5EF4-FFF2-40B4-BE49-F238E27FC236}">
                <a16:creationId xmlns:a16="http://schemas.microsoft.com/office/drawing/2014/main" id="{9947C6CC-621F-4247-8299-132149F0E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837" y="0"/>
            <a:ext cx="4114800" cy="6858000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56E22E1-BD14-4D74-BFEB-8BC6D1F3FA48}"/>
              </a:ext>
            </a:extLst>
          </p:cNvPr>
          <p:cNvSpPr/>
          <p:nvPr/>
        </p:nvSpPr>
        <p:spPr>
          <a:xfrm>
            <a:off x="5542989" y="2192693"/>
            <a:ext cx="1399592" cy="174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武器絵</a:t>
            </a:r>
          </a:p>
        </p:txBody>
      </p:sp>
      <p:sp>
        <p:nvSpPr>
          <p:cNvPr id="12" name="四角形: 角を丸くする 4">
            <a:extLst>
              <a:ext uri="{FF2B5EF4-FFF2-40B4-BE49-F238E27FC236}">
                <a16:creationId xmlns:a16="http://schemas.microsoft.com/office/drawing/2014/main" id="{B31CB32A-5514-5C4F-AB7B-920F5DF6D8FD}"/>
              </a:ext>
            </a:extLst>
          </p:cNvPr>
          <p:cNvSpPr/>
          <p:nvPr/>
        </p:nvSpPr>
        <p:spPr>
          <a:xfrm>
            <a:off x="6942581" y="3156857"/>
            <a:ext cx="1212952" cy="780661"/>
          </a:xfrm>
          <a:prstGeom prst="roundRect">
            <a:avLst/>
          </a:prstGeom>
          <a:solidFill>
            <a:srgbClr val="000D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4">
            <a:extLst>
              <a:ext uri="{FF2B5EF4-FFF2-40B4-BE49-F238E27FC236}">
                <a16:creationId xmlns:a16="http://schemas.microsoft.com/office/drawing/2014/main" id="{C6209635-5727-8C4C-9D50-6C8337172A97}"/>
              </a:ext>
            </a:extLst>
          </p:cNvPr>
          <p:cNvSpPr/>
          <p:nvPr/>
        </p:nvSpPr>
        <p:spPr>
          <a:xfrm>
            <a:off x="7287840" y="2481943"/>
            <a:ext cx="762729" cy="674911"/>
          </a:xfrm>
          <a:prstGeom prst="roundRect">
            <a:avLst/>
          </a:prstGeom>
          <a:solidFill>
            <a:srgbClr val="000D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80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2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4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フッター プレースホルダー 68">
            <a:extLst>
              <a:ext uri="{FF2B5EF4-FFF2-40B4-BE49-F238E27FC236}">
                <a16:creationId xmlns:a16="http://schemas.microsoft.com/office/drawing/2014/main" id="{0564183D-11F6-4704-BDAD-A279C0640341}"/>
              </a:ext>
            </a:extLst>
          </p:cNvPr>
          <p:cNvSpPr txBox="1">
            <a:spLocks/>
          </p:cNvSpPr>
          <p:nvPr/>
        </p:nvSpPr>
        <p:spPr>
          <a:xfrm>
            <a:off x="0" y="64928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245D72-91B1-4C00-A1DD-7E7B7868C5F9}"/>
              </a:ext>
            </a:extLst>
          </p:cNvPr>
          <p:cNvSpPr txBox="1"/>
          <p:nvPr/>
        </p:nvSpPr>
        <p:spPr>
          <a:xfrm>
            <a:off x="415419" y="538799"/>
            <a:ext cx="381546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ja-JP" sz="1400" b="1"/>
              <a:t>eq120.</a:t>
            </a:r>
            <a:r>
              <a:rPr kumimoji="1" lang="ja-JP" altLang="en-US" sz="1400" b="1"/>
              <a:t>武器強化画面</a:t>
            </a:r>
          </a:p>
          <a:p>
            <a:pPr marL="342900" indent="-342900">
              <a:buAutoNum type="arabicPeriod"/>
            </a:pPr>
            <a:endParaRPr kumimoji="1" lang="en-US" altLang="ja-JP" sz="1400" b="1"/>
          </a:p>
          <a:p>
            <a:r>
              <a:rPr kumimoji="1" lang="ja-JP" altLang="en-US" sz="1400"/>
              <a:t>　</a:t>
            </a:r>
            <a:r>
              <a:rPr kumimoji="1" lang="en-US" altLang="ja-JP" sz="1400"/>
              <a:t>※</a:t>
            </a:r>
            <a:r>
              <a:rPr kumimoji="1" lang="ja-JP" altLang="en-US" sz="1400"/>
              <a:t> 足りない場合は、必要数が着色される。</a:t>
            </a:r>
            <a:endParaRPr kumimoji="1" lang="en-US" altLang="ja-JP" sz="1400"/>
          </a:p>
          <a:p>
            <a:r>
              <a:rPr kumimoji="1" lang="ja-JP" altLang="en-US" sz="1400"/>
              <a:t>　　 強化ボタンは押せないようにする。</a:t>
            </a:r>
            <a:endParaRPr kumimoji="1" lang="en-US" altLang="ja-JP" sz="1400"/>
          </a:p>
          <a:p>
            <a:r>
              <a:rPr kumimoji="1" lang="ja-JP" altLang="en-US" sz="1100"/>
              <a:t>　　（グレーアウト</a:t>
            </a:r>
            <a:r>
              <a:rPr kumimoji="1" lang="en-US" altLang="ja-JP" sz="1100"/>
              <a:t>?</a:t>
            </a:r>
            <a:r>
              <a:rPr kumimoji="1" lang="ja-JP" altLang="en-US" sz="1100"/>
              <a:t>色が薄くなっている等で示唆）</a:t>
            </a:r>
            <a:endParaRPr kumimoji="1" lang="en-US" altLang="ja-JP" sz="1100"/>
          </a:p>
          <a:p>
            <a:endParaRPr kumimoji="1" lang="en-US" altLang="ja-JP" sz="1400" b="1"/>
          </a:p>
        </p:txBody>
      </p:sp>
      <p:graphicFrame>
        <p:nvGraphicFramePr>
          <p:cNvPr id="6" name="表 61">
            <a:extLst>
              <a:ext uri="{FF2B5EF4-FFF2-40B4-BE49-F238E27FC236}">
                <a16:creationId xmlns:a16="http://schemas.microsoft.com/office/drawing/2014/main" id="{6F7BD4D4-244C-4941-A599-9DFFB70CCCFA}"/>
              </a:ext>
            </a:extLst>
          </p:cNvPr>
          <p:cNvGraphicFramePr>
            <a:graphicFrameLocks noGrp="1"/>
          </p:cNvGraphicFramePr>
          <p:nvPr/>
        </p:nvGraphicFramePr>
        <p:xfrm>
          <a:off x="587272" y="3010246"/>
          <a:ext cx="4180614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6201">
                  <a:extLst>
                    <a:ext uri="{9D8B030D-6E8A-4147-A177-3AD203B41FA5}">
                      <a16:colId xmlns:a16="http://schemas.microsoft.com/office/drawing/2014/main" val="2511590499"/>
                    </a:ext>
                  </a:extLst>
                </a:gridCol>
                <a:gridCol w="2374413">
                  <a:extLst>
                    <a:ext uri="{9D8B030D-6E8A-4147-A177-3AD203B41FA5}">
                      <a16:colId xmlns:a16="http://schemas.microsoft.com/office/drawing/2014/main" val="14688559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操作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内容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7559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素材長押し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素材詳細ウィンドウを表示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78783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/>
                        <a:t>もどるボタン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強化武器選択画面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36981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強化ボタン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/>
                        <a:t>武器強化を強化させる。</a:t>
                      </a:r>
                      <a:endParaRPr kumimoji="1" lang="en-US" altLang="ja-JP" sz="10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/>
                        <a:t>・武器をくるっとまわす。</a:t>
                      </a:r>
                      <a:endParaRPr kumimoji="1" lang="en-US" altLang="ja-JP" sz="10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/>
                        <a:t>・数値にエフェクトを表示する</a:t>
                      </a:r>
                      <a:endParaRPr kumimoji="1" lang="en-US" altLang="ja-JP" sz="10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/>
                        <a:t>・元となる数値を更新する</a:t>
                      </a:r>
                      <a:endParaRPr kumimoji="1" lang="en-US" altLang="ja-JP" sz="10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/>
                        <a:t>素材を次のレベルのものに更新する。</a:t>
                      </a:r>
                      <a:endParaRPr kumimoji="1" lang="en-US" altLang="ja-JP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188964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5BE741F-7EB8-4B0C-9658-C4F3E585B1A0}"/>
              </a:ext>
            </a:extLst>
          </p:cNvPr>
          <p:cNvSpPr txBox="1"/>
          <p:nvPr/>
        </p:nvSpPr>
        <p:spPr>
          <a:xfrm>
            <a:off x="310968" y="264230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・操作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EE61CB0-BB6E-4BD2-80F8-8B26A747A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098" y="262125"/>
            <a:ext cx="3477110" cy="616353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D146C8-4D55-46CC-AFDF-6C6F2B4E2D17}"/>
              </a:ext>
            </a:extLst>
          </p:cNvPr>
          <p:cNvSpPr txBox="1"/>
          <p:nvPr/>
        </p:nvSpPr>
        <p:spPr>
          <a:xfrm>
            <a:off x="17674" y="108237"/>
            <a:ext cx="2263761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[eq]</a:t>
            </a:r>
            <a:r>
              <a:rPr kumimoji="1" lang="ja-JP" altLang="en-US" sz="1400" b="1">
                <a:latin typeface="游ゴシック"/>
                <a:ea typeface="游ゴシック"/>
              </a:rPr>
              <a:t>武器強化画面仕様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19FC449-6F35-4CF6-B364-7E587C7E0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40" y="1389132"/>
            <a:ext cx="3210102" cy="2413036"/>
          </a:xfrm>
          <a:prstGeom prst="rect">
            <a:avLst/>
          </a:prstGeom>
        </p:spPr>
      </p:pic>
      <p:sp>
        <p:nvSpPr>
          <p:cNvPr id="10" name="四角形: 角を丸くする 4">
            <a:extLst>
              <a:ext uri="{FF2B5EF4-FFF2-40B4-BE49-F238E27FC236}">
                <a16:creationId xmlns:a16="http://schemas.microsoft.com/office/drawing/2014/main" id="{24EA9B96-67AB-3247-B6E6-DB4B1E89EC4A}"/>
              </a:ext>
            </a:extLst>
          </p:cNvPr>
          <p:cNvSpPr/>
          <p:nvPr/>
        </p:nvSpPr>
        <p:spPr>
          <a:xfrm>
            <a:off x="7046073" y="2765415"/>
            <a:ext cx="1345452" cy="901710"/>
          </a:xfrm>
          <a:prstGeom prst="roundRect">
            <a:avLst/>
          </a:prstGeom>
          <a:solidFill>
            <a:srgbClr val="000D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95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2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5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フッター プレースホルダー 68">
            <a:extLst>
              <a:ext uri="{FF2B5EF4-FFF2-40B4-BE49-F238E27FC236}">
                <a16:creationId xmlns:a16="http://schemas.microsoft.com/office/drawing/2014/main" id="{0564183D-11F6-4704-BDAD-A279C0640341}"/>
              </a:ext>
            </a:extLst>
          </p:cNvPr>
          <p:cNvSpPr txBox="1">
            <a:spLocks/>
          </p:cNvSpPr>
          <p:nvPr/>
        </p:nvSpPr>
        <p:spPr>
          <a:xfrm>
            <a:off x="0" y="64928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E4A0D5-EEA4-47F0-915D-3F250C47D2EF}"/>
              </a:ext>
            </a:extLst>
          </p:cNvPr>
          <p:cNvSpPr txBox="1"/>
          <p:nvPr/>
        </p:nvSpPr>
        <p:spPr>
          <a:xfrm>
            <a:off x="415419" y="538799"/>
            <a:ext cx="2706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1. eq120a.</a:t>
            </a:r>
            <a:r>
              <a:rPr kumimoji="1" lang="ja-JP" altLang="en-US" sz="1400" b="1"/>
              <a:t>素材詳細ウィンドウ</a:t>
            </a:r>
            <a:endParaRPr kumimoji="1" lang="en-US" altLang="ja-JP" sz="1400" b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131979-10AC-46AC-BBC9-EE32A80F79A6}"/>
              </a:ext>
            </a:extLst>
          </p:cNvPr>
          <p:cNvSpPr txBox="1"/>
          <p:nvPr/>
        </p:nvSpPr>
        <p:spPr>
          <a:xfrm>
            <a:off x="591845" y="846576"/>
            <a:ext cx="1723549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000">
                <a:ea typeface="メイリオ"/>
              </a:rPr>
              <a:t>・素材の詳細を確認する。</a:t>
            </a:r>
            <a:endParaRPr kumimoji="1" lang="en-US" altLang="ja-JP" sz="1000">
              <a:ea typeface="メイリオ"/>
            </a:endParaRPr>
          </a:p>
          <a:p>
            <a:endParaRPr kumimoji="1" lang="en-US" altLang="ja-JP" sz="1000">
              <a:ea typeface="メイリオ"/>
            </a:endParaRPr>
          </a:p>
          <a:p>
            <a:r>
              <a:rPr kumimoji="1" lang="ja-JP" altLang="en-US" sz="1000">
                <a:ea typeface="メイリオ"/>
              </a:rPr>
              <a:t>○ 名前</a:t>
            </a:r>
            <a:endParaRPr kumimoji="1" lang="en-US" altLang="ja-JP" sz="1000">
              <a:ea typeface="メイリオ"/>
            </a:endParaRPr>
          </a:p>
          <a:p>
            <a:r>
              <a:rPr kumimoji="1" lang="ja-JP" altLang="en-US" sz="1000">
                <a:ea typeface="メイリオ"/>
              </a:rPr>
              <a:t>○ 入手経路</a:t>
            </a:r>
            <a:endParaRPr kumimoji="1" lang="en-US" altLang="ja-JP" sz="1000">
              <a:ea typeface="メイリオ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B765968-14EC-41C8-85F1-811AA3324820}"/>
              </a:ext>
            </a:extLst>
          </p:cNvPr>
          <p:cNvGrpSpPr/>
          <p:nvPr/>
        </p:nvGrpSpPr>
        <p:grpSpPr>
          <a:xfrm>
            <a:off x="5334210" y="1281981"/>
            <a:ext cx="2667323" cy="4602399"/>
            <a:chOff x="5334210" y="1281981"/>
            <a:chExt cx="2667323" cy="4602399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192EAAE-5E58-4482-A19A-CDD028A74089}"/>
                </a:ext>
              </a:extLst>
            </p:cNvPr>
            <p:cNvSpPr/>
            <p:nvPr/>
          </p:nvSpPr>
          <p:spPr>
            <a:xfrm>
              <a:off x="5411967" y="1281983"/>
              <a:ext cx="2589566" cy="46023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kumimoji="1" lang="en-US" altLang="ja-JP" sz="1100"/>
            </a:p>
            <a:p>
              <a:pPr algn="r"/>
              <a:endParaRPr kumimoji="1" lang="en-US" altLang="ja-JP" sz="1100"/>
            </a:p>
            <a:p>
              <a:pPr algn="r"/>
              <a:endParaRPr kumimoji="1" lang="en-US" altLang="ja-JP" sz="1100"/>
            </a:p>
            <a:p>
              <a:pPr algn="ctr"/>
              <a:endParaRPr kumimoji="1" lang="en-US" altLang="ja-JP" sz="1100" b="1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sz="1100" b="1">
                  <a:latin typeface="メイリオ" panose="020B0604030504040204" pitchFamily="50" charset="-128"/>
                  <a:ea typeface="メイリオ" panose="020B0604030504040204" pitchFamily="50" charset="-128"/>
                </a:rPr>
                <a:t>武器一覧</a:t>
              </a: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EAFEA765-AF64-457B-BD36-B274DA58C98F}"/>
                </a:ext>
              </a:extLst>
            </p:cNvPr>
            <p:cNvGrpSpPr/>
            <p:nvPr/>
          </p:nvGrpSpPr>
          <p:grpSpPr>
            <a:xfrm>
              <a:off x="5411967" y="1281981"/>
              <a:ext cx="2589566" cy="575103"/>
              <a:chOff x="0" y="0"/>
              <a:chExt cx="2637694" cy="599215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D5A6735E-A60F-4C00-A48A-066A4EE688B7}"/>
                  </a:ext>
                </a:extLst>
              </p:cNvPr>
              <p:cNvSpPr/>
              <p:nvPr/>
            </p:nvSpPr>
            <p:spPr>
              <a:xfrm>
                <a:off x="0" y="0"/>
                <a:ext cx="586154" cy="59188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1100"/>
                  <a:t>RANK</a:t>
                </a:r>
              </a:p>
              <a:p>
                <a:pPr algn="ctr"/>
                <a:r>
                  <a:rPr kumimoji="1" lang="en-US" altLang="ja-JP" sz="1800"/>
                  <a:t>999</a:t>
                </a:r>
                <a:endParaRPr kumimoji="1" lang="ja-JP" altLang="en-US" sz="1800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35177C47-4CE6-421A-A24C-A237075D05D3}"/>
                  </a:ext>
                </a:extLst>
              </p:cNvPr>
              <p:cNvSpPr/>
              <p:nvPr/>
            </p:nvSpPr>
            <p:spPr>
              <a:xfrm>
                <a:off x="586155" y="0"/>
                <a:ext cx="2051539" cy="1183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700"/>
                  <a:t>●称号的なものの表示エリア</a:t>
                </a:r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10A41403-C401-44C1-BCE8-43156638C29E}"/>
                  </a:ext>
                </a:extLst>
              </p:cNvPr>
              <p:cNvSpPr/>
              <p:nvPr/>
            </p:nvSpPr>
            <p:spPr>
              <a:xfrm>
                <a:off x="586154" y="118664"/>
                <a:ext cx="2051539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900"/>
                  <a:t>プレイヤー名称</a:t>
                </a:r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3A03F8F-1731-496C-B5C7-3E661BBDE8B6}"/>
                  </a:ext>
                </a:extLst>
              </p:cNvPr>
              <p:cNvSpPr/>
              <p:nvPr/>
            </p:nvSpPr>
            <p:spPr>
              <a:xfrm>
                <a:off x="586153" y="284157"/>
                <a:ext cx="1025770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en-US" altLang="ja-JP" sz="800"/>
                  <a:t>GOLD</a:t>
                </a:r>
                <a:endParaRPr kumimoji="1" lang="ja-JP" altLang="en-US" sz="800"/>
              </a:p>
            </p:txBody>
          </p:sp>
          <p:sp>
            <p:nvSpPr>
              <p:cNvPr id="39" name="四角形: 角を丸くする 814">
                <a:extLst>
                  <a:ext uri="{FF2B5EF4-FFF2-40B4-BE49-F238E27FC236}">
                    <a16:creationId xmlns:a16="http://schemas.microsoft.com/office/drawing/2014/main" id="{BEC774C3-9875-4FBC-BD29-1A7F82E24458}"/>
                  </a:ext>
                </a:extLst>
              </p:cNvPr>
              <p:cNvSpPr/>
              <p:nvPr/>
            </p:nvSpPr>
            <p:spPr>
              <a:xfrm>
                <a:off x="0" y="487075"/>
                <a:ext cx="586154" cy="73987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5673ECD8-AB34-4538-9E4B-AF85ED186B05}"/>
                  </a:ext>
                </a:extLst>
              </p:cNvPr>
              <p:cNvSpPr/>
              <p:nvPr/>
            </p:nvSpPr>
            <p:spPr>
              <a:xfrm>
                <a:off x="1611923" y="284157"/>
                <a:ext cx="1025770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800"/>
                  <a:t>課金石</a:t>
                </a:r>
              </a:p>
            </p:txBody>
          </p:sp>
          <p:sp>
            <p:nvSpPr>
              <p:cNvPr id="41" name="楕円 816">
                <a:extLst>
                  <a:ext uri="{FF2B5EF4-FFF2-40B4-BE49-F238E27FC236}">
                    <a16:creationId xmlns:a16="http://schemas.microsoft.com/office/drawing/2014/main" id="{C6357E90-2974-450B-81D4-15C71124B631}"/>
                  </a:ext>
                </a:extLst>
              </p:cNvPr>
              <p:cNvSpPr/>
              <p:nvPr/>
            </p:nvSpPr>
            <p:spPr>
              <a:xfrm>
                <a:off x="2466732" y="289691"/>
                <a:ext cx="146538" cy="147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100"/>
                  <a:t>＋</a:t>
                </a:r>
              </a:p>
            </p:txBody>
          </p:sp>
          <p:sp>
            <p:nvSpPr>
              <p:cNvPr id="42" name="四角形: 角を丸くする 817">
                <a:extLst>
                  <a:ext uri="{FF2B5EF4-FFF2-40B4-BE49-F238E27FC236}">
                    <a16:creationId xmlns:a16="http://schemas.microsoft.com/office/drawing/2014/main" id="{AAB14919-EE45-4C0A-8E1C-4DC446023E30}"/>
                  </a:ext>
                </a:extLst>
              </p:cNvPr>
              <p:cNvSpPr/>
              <p:nvPr/>
            </p:nvSpPr>
            <p:spPr>
              <a:xfrm>
                <a:off x="0" y="487075"/>
                <a:ext cx="351692" cy="73987"/>
              </a:xfrm>
              <a:prstGeom prst="roundRect">
                <a:avLst>
                  <a:gd name="adj" fmla="val 5000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75AEA79-4A9C-4FD3-8788-022C75689857}"/>
                  </a:ext>
                </a:extLst>
              </p:cNvPr>
              <p:cNvSpPr/>
              <p:nvPr/>
            </p:nvSpPr>
            <p:spPr>
              <a:xfrm>
                <a:off x="586154" y="445351"/>
                <a:ext cx="2051538" cy="14653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700"/>
                  <a:t>スタミナ</a:t>
                </a:r>
              </a:p>
            </p:txBody>
          </p:sp>
          <p:sp>
            <p:nvSpPr>
              <p:cNvPr id="44" name="四角形: 角を丸くする 819">
                <a:extLst>
                  <a:ext uri="{FF2B5EF4-FFF2-40B4-BE49-F238E27FC236}">
                    <a16:creationId xmlns:a16="http://schemas.microsoft.com/office/drawing/2014/main" id="{178857A2-32A7-43DE-9749-88200CE009D0}"/>
                  </a:ext>
                </a:extLst>
              </p:cNvPr>
              <p:cNvSpPr/>
              <p:nvPr/>
            </p:nvSpPr>
            <p:spPr>
              <a:xfrm>
                <a:off x="1128346" y="485288"/>
                <a:ext cx="1450730" cy="6666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45" name="四角形: 角を丸くする 820">
                <a:extLst>
                  <a:ext uri="{FF2B5EF4-FFF2-40B4-BE49-F238E27FC236}">
                    <a16:creationId xmlns:a16="http://schemas.microsoft.com/office/drawing/2014/main" id="{FF4AFF64-B1B4-4A26-B901-1D4C557B3B39}"/>
                  </a:ext>
                </a:extLst>
              </p:cNvPr>
              <p:cNvSpPr/>
              <p:nvPr/>
            </p:nvSpPr>
            <p:spPr>
              <a:xfrm>
                <a:off x="1128346" y="481984"/>
                <a:ext cx="879231" cy="7326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46" name="テキスト ボックス 821">
                <a:extLst>
                  <a:ext uri="{FF2B5EF4-FFF2-40B4-BE49-F238E27FC236}">
                    <a16:creationId xmlns:a16="http://schemas.microsoft.com/office/drawing/2014/main" id="{5D836570-3376-46D6-96D9-036B000D62FF}"/>
                  </a:ext>
                </a:extLst>
              </p:cNvPr>
              <p:cNvSpPr txBox="1"/>
              <p:nvPr/>
            </p:nvSpPr>
            <p:spPr>
              <a:xfrm>
                <a:off x="1113692" y="438023"/>
                <a:ext cx="439615" cy="1465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800"/>
                  <a:t>800/</a:t>
                </a:r>
                <a:r>
                  <a:rPr kumimoji="1" lang="en-US" altLang="ja-JP" sz="600"/>
                  <a:t>999</a:t>
                </a:r>
                <a:endParaRPr kumimoji="1" lang="ja-JP" altLang="en-US" sz="1100"/>
              </a:p>
            </p:txBody>
          </p:sp>
          <p:sp>
            <p:nvSpPr>
              <p:cNvPr id="47" name="テキスト ボックス 822">
                <a:extLst>
                  <a:ext uri="{FF2B5EF4-FFF2-40B4-BE49-F238E27FC236}">
                    <a16:creationId xmlns:a16="http://schemas.microsoft.com/office/drawing/2014/main" id="{304F50EC-937B-4D92-91C5-2DBC82E9BBC0}"/>
                  </a:ext>
                </a:extLst>
              </p:cNvPr>
              <p:cNvSpPr txBox="1"/>
              <p:nvPr/>
            </p:nvSpPr>
            <p:spPr>
              <a:xfrm>
                <a:off x="2124807" y="452677"/>
                <a:ext cx="439615" cy="1465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800">
                    <a:solidFill>
                      <a:schemeClr val="bg1"/>
                    </a:solidFill>
                  </a:rPr>
                  <a:t>あと</a:t>
                </a:r>
                <a:r>
                  <a:rPr kumimoji="1" lang="en-US" altLang="ja-JP" sz="800">
                    <a:solidFill>
                      <a:schemeClr val="bg1"/>
                    </a:solidFill>
                  </a:rPr>
                  <a:t>00:00</a:t>
                </a:r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四角形: 角を丸くする 792">
              <a:extLst>
                <a:ext uri="{FF2B5EF4-FFF2-40B4-BE49-F238E27FC236}">
                  <a16:creationId xmlns:a16="http://schemas.microsoft.com/office/drawing/2014/main" id="{0385041E-D41D-4069-B55F-323C71C098BC}"/>
                </a:ext>
              </a:extLst>
            </p:cNvPr>
            <p:cNvSpPr/>
            <p:nvPr/>
          </p:nvSpPr>
          <p:spPr>
            <a:xfrm>
              <a:off x="7245265" y="1888844"/>
              <a:ext cx="718882" cy="287551"/>
            </a:xfrm>
            <a:prstGeom prst="roundRect">
              <a:avLst>
                <a:gd name="adj" fmla="val 204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/>
                <a:t>もどる</a:t>
              </a:r>
              <a:endParaRPr kumimoji="1" lang="en-US" altLang="ja-JP" sz="1200"/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FE056769-6192-424F-8AE9-65404CEF54BB}"/>
                </a:ext>
              </a:extLst>
            </p:cNvPr>
            <p:cNvGrpSpPr/>
            <p:nvPr/>
          </p:nvGrpSpPr>
          <p:grpSpPr>
            <a:xfrm>
              <a:off x="5533268" y="4491446"/>
              <a:ext cx="2300425" cy="458960"/>
              <a:chOff x="45763" y="1857402"/>
              <a:chExt cx="2286000" cy="457204"/>
            </a:xfrm>
          </p:grpSpPr>
          <p:sp>
            <p:nvSpPr>
              <p:cNvPr id="30" name="四角形: 角を丸くする 835">
                <a:extLst>
                  <a:ext uri="{FF2B5EF4-FFF2-40B4-BE49-F238E27FC236}">
                    <a16:creationId xmlns:a16="http://schemas.microsoft.com/office/drawing/2014/main" id="{A7C9BD99-F083-4A1D-9F27-0F6CC59C777F}"/>
                  </a:ext>
                </a:extLst>
              </p:cNvPr>
              <p:cNvSpPr/>
              <p:nvPr/>
            </p:nvSpPr>
            <p:spPr>
              <a:xfrm>
                <a:off x="45763" y="1857402"/>
                <a:ext cx="457200" cy="457200"/>
              </a:xfrm>
              <a:prstGeom prst="roundRect">
                <a:avLst>
                  <a:gd name="adj" fmla="val 1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1200"/>
              </a:p>
            </p:txBody>
          </p:sp>
          <p:sp>
            <p:nvSpPr>
              <p:cNvPr id="31" name="四角形: 角を丸くする 836">
                <a:extLst>
                  <a:ext uri="{FF2B5EF4-FFF2-40B4-BE49-F238E27FC236}">
                    <a16:creationId xmlns:a16="http://schemas.microsoft.com/office/drawing/2014/main" id="{527F7161-0D4A-4493-8992-59FC8A23391F}"/>
                  </a:ext>
                </a:extLst>
              </p:cNvPr>
              <p:cNvSpPr/>
              <p:nvPr/>
            </p:nvSpPr>
            <p:spPr>
              <a:xfrm>
                <a:off x="502963" y="1857406"/>
                <a:ext cx="457200" cy="457200"/>
              </a:xfrm>
              <a:prstGeom prst="roundRect">
                <a:avLst>
                  <a:gd name="adj" fmla="val 1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1200"/>
              </a:p>
            </p:txBody>
          </p:sp>
          <p:sp>
            <p:nvSpPr>
              <p:cNvPr id="32" name="四角形: 角を丸くする 837">
                <a:extLst>
                  <a:ext uri="{FF2B5EF4-FFF2-40B4-BE49-F238E27FC236}">
                    <a16:creationId xmlns:a16="http://schemas.microsoft.com/office/drawing/2014/main" id="{20E9D95E-17B3-4FB9-B739-8A63C389468B}"/>
                  </a:ext>
                </a:extLst>
              </p:cNvPr>
              <p:cNvSpPr/>
              <p:nvPr/>
            </p:nvSpPr>
            <p:spPr>
              <a:xfrm>
                <a:off x="960163" y="1857406"/>
                <a:ext cx="457200" cy="457200"/>
              </a:xfrm>
              <a:prstGeom prst="roundRect">
                <a:avLst>
                  <a:gd name="adj" fmla="val 1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1200"/>
              </a:p>
            </p:txBody>
          </p:sp>
          <p:sp>
            <p:nvSpPr>
              <p:cNvPr id="33" name="四角形: 角を丸くする 838">
                <a:extLst>
                  <a:ext uri="{FF2B5EF4-FFF2-40B4-BE49-F238E27FC236}">
                    <a16:creationId xmlns:a16="http://schemas.microsoft.com/office/drawing/2014/main" id="{6469A9CF-688C-4246-8FBD-DA960F4E222B}"/>
                  </a:ext>
                </a:extLst>
              </p:cNvPr>
              <p:cNvSpPr/>
              <p:nvPr/>
            </p:nvSpPr>
            <p:spPr>
              <a:xfrm>
                <a:off x="1417363" y="1857406"/>
                <a:ext cx="457200" cy="457200"/>
              </a:xfrm>
              <a:prstGeom prst="roundRect">
                <a:avLst>
                  <a:gd name="adj" fmla="val 1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1200"/>
              </a:p>
            </p:txBody>
          </p:sp>
          <p:sp>
            <p:nvSpPr>
              <p:cNvPr id="34" name="四角形: 角を丸くする 839">
                <a:extLst>
                  <a:ext uri="{FF2B5EF4-FFF2-40B4-BE49-F238E27FC236}">
                    <a16:creationId xmlns:a16="http://schemas.microsoft.com/office/drawing/2014/main" id="{29AB2FC3-E8C6-4E36-8181-F67E3CBBDED7}"/>
                  </a:ext>
                </a:extLst>
              </p:cNvPr>
              <p:cNvSpPr/>
              <p:nvPr/>
            </p:nvSpPr>
            <p:spPr>
              <a:xfrm>
                <a:off x="1874563" y="1857406"/>
                <a:ext cx="457200" cy="457200"/>
              </a:xfrm>
              <a:prstGeom prst="roundRect">
                <a:avLst>
                  <a:gd name="adj" fmla="val 1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1200"/>
              </a:p>
            </p:txBody>
          </p:sp>
        </p:grpSp>
        <p:sp>
          <p:nvSpPr>
            <p:cNvPr id="13" name="四角形: 角を丸くする 808">
              <a:extLst>
                <a:ext uri="{FF2B5EF4-FFF2-40B4-BE49-F238E27FC236}">
                  <a16:creationId xmlns:a16="http://schemas.microsoft.com/office/drawing/2014/main" id="{B378B567-30AA-4C54-BCB3-7794992AB247}"/>
                </a:ext>
              </a:extLst>
            </p:cNvPr>
            <p:cNvSpPr/>
            <p:nvPr/>
          </p:nvSpPr>
          <p:spPr>
            <a:xfrm>
              <a:off x="6882714" y="2354900"/>
              <a:ext cx="1070358" cy="1376738"/>
            </a:xfrm>
            <a:prstGeom prst="roundRect">
              <a:avLst>
                <a:gd name="adj" fmla="val 15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050"/>
                <a:t>ATK</a:t>
              </a:r>
            </a:p>
            <a:p>
              <a:r>
                <a:rPr kumimoji="1" lang="en-US" altLang="ja-JP" sz="1000"/>
                <a:t>9,999</a:t>
              </a:r>
              <a:r>
                <a:rPr kumimoji="1" lang="ja-JP" altLang="en-US" sz="1000"/>
                <a:t> → </a:t>
              </a:r>
              <a:r>
                <a:rPr kumimoji="1" lang="en-US" altLang="ja-JP" sz="1000">
                  <a:solidFill>
                    <a:schemeClr val="accent2"/>
                  </a:solidFill>
                </a:rPr>
                <a:t>9,999</a:t>
              </a:r>
              <a:endParaRPr kumimoji="1" lang="en-US" altLang="ja-JP" sz="1050">
                <a:solidFill>
                  <a:schemeClr val="accent2"/>
                </a:solidFill>
              </a:endParaRPr>
            </a:p>
            <a:p>
              <a:r>
                <a:rPr kumimoji="1" lang="en-US" altLang="ja-JP" sz="1050"/>
                <a:t>DEF</a:t>
              </a:r>
            </a:p>
            <a:p>
              <a:r>
                <a:rPr kumimoji="1" lang="en-US" altLang="ja-JP" sz="1050"/>
                <a:t>9,999</a:t>
              </a:r>
              <a:r>
                <a:rPr kumimoji="1" lang="ja-JP" altLang="en-US" sz="1050"/>
                <a:t> → </a:t>
              </a:r>
              <a:r>
                <a:rPr kumimoji="1" lang="en-US" altLang="ja-JP" sz="1050">
                  <a:solidFill>
                    <a:schemeClr val="accent2"/>
                  </a:solidFill>
                </a:rPr>
                <a:t>9,999</a:t>
              </a:r>
              <a:endParaRPr kumimoji="1" lang="en-US" altLang="ja-JP" sz="1050"/>
            </a:p>
            <a:p>
              <a:r>
                <a:rPr kumimoji="1" lang="en-US" altLang="ja-JP" sz="1050"/>
                <a:t>SPD</a:t>
              </a:r>
            </a:p>
            <a:p>
              <a:r>
                <a:rPr kumimoji="1" lang="en-US" altLang="ja-JP" sz="1050"/>
                <a:t>9,999</a:t>
              </a:r>
              <a:r>
                <a:rPr kumimoji="1" lang="ja-JP" altLang="en-US" sz="1050"/>
                <a:t> → </a:t>
              </a:r>
              <a:r>
                <a:rPr kumimoji="1" lang="en-US" altLang="ja-JP" sz="1050">
                  <a:solidFill>
                    <a:schemeClr val="accent2"/>
                  </a:solidFill>
                </a:rPr>
                <a:t>9,999</a:t>
              </a:r>
              <a:endParaRPr kumimoji="1" lang="en-US" altLang="ja-JP">
                <a:solidFill>
                  <a:schemeClr val="accent2"/>
                </a:solidFill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1D8D9EF7-780F-41EA-BE81-1BF28FDCF4F3}"/>
                </a:ext>
              </a:extLst>
            </p:cNvPr>
            <p:cNvSpPr txBox="1"/>
            <p:nvPr/>
          </p:nvSpPr>
          <p:spPr>
            <a:xfrm>
              <a:off x="5508667" y="4720924"/>
              <a:ext cx="509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>
                  <a:solidFill>
                    <a:schemeClr val="bg1"/>
                  </a:solidFill>
                </a:rPr>
                <a:t>x999</a:t>
              </a:r>
              <a:endParaRPr kumimoji="1" lang="ja-JP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05C36F8-94A0-4D2A-A974-2E60581C3A05}"/>
                </a:ext>
              </a:extLst>
            </p:cNvPr>
            <p:cNvSpPr txBox="1"/>
            <p:nvPr/>
          </p:nvSpPr>
          <p:spPr>
            <a:xfrm>
              <a:off x="5977960" y="4720923"/>
              <a:ext cx="509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>
                  <a:solidFill>
                    <a:schemeClr val="bg1"/>
                  </a:solidFill>
                </a:rPr>
                <a:t>x999</a:t>
              </a:r>
              <a:endParaRPr kumimoji="1" lang="ja-JP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FC987AE-ED46-4F11-8E54-90E969A86913}"/>
                </a:ext>
              </a:extLst>
            </p:cNvPr>
            <p:cNvSpPr txBox="1"/>
            <p:nvPr/>
          </p:nvSpPr>
          <p:spPr>
            <a:xfrm>
              <a:off x="6422652" y="4720923"/>
              <a:ext cx="509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>
                  <a:solidFill>
                    <a:schemeClr val="bg1"/>
                  </a:solidFill>
                </a:rPr>
                <a:t>x999</a:t>
              </a:r>
              <a:endParaRPr kumimoji="1" lang="ja-JP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67B0450-C5B2-4C72-B657-860EB3CC8CD0}"/>
                </a:ext>
              </a:extLst>
            </p:cNvPr>
            <p:cNvSpPr txBox="1"/>
            <p:nvPr/>
          </p:nvSpPr>
          <p:spPr>
            <a:xfrm>
              <a:off x="6873627" y="4716103"/>
              <a:ext cx="509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>
                  <a:solidFill>
                    <a:schemeClr val="bg1"/>
                  </a:solidFill>
                </a:rPr>
                <a:t>x999</a:t>
              </a:r>
              <a:endParaRPr kumimoji="1" lang="ja-JP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A7D77ED-05D8-4919-ACF8-F89996AD425B}"/>
                </a:ext>
              </a:extLst>
            </p:cNvPr>
            <p:cNvSpPr txBox="1"/>
            <p:nvPr/>
          </p:nvSpPr>
          <p:spPr>
            <a:xfrm>
              <a:off x="7349004" y="4714984"/>
              <a:ext cx="509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>
                  <a:solidFill>
                    <a:schemeClr val="bg1"/>
                  </a:solidFill>
                </a:rPr>
                <a:t>x999</a:t>
              </a:r>
              <a:endParaRPr kumimoji="1" lang="ja-JP" altLang="en-US" sz="1200">
                <a:solidFill>
                  <a:schemeClr val="bg1"/>
                </a:solidFill>
              </a:endParaRPr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5EB6FD0A-F6F3-4797-AF10-15C83C8BF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3815" y="2911813"/>
              <a:ext cx="1309399" cy="496669"/>
            </a:xfrm>
            <a:prstGeom prst="rect">
              <a:avLst/>
            </a:prstGeom>
          </p:spPr>
        </p:pic>
        <p:sp>
          <p:nvSpPr>
            <p:cNvPr id="21" name="四角形: 角を丸くする 792">
              <a:extLst>
                <a:ext uri="{FF2B5EF4-FFF2-40B4-BE49-F238E27FC236}">
                  <a16:creationId xmlns:a16="http://schemas.microsoft.com/office/drawing/2014/main" id="{2539A00D-145A-47C5-BEEC-0269193AB568}"/>
                </a:ext>
              </a:extLst>
            </p:cNvPr>
            <p:cNvSpPr/>
            <p:nvPr/>
          </p:nvSpPr>
          <p:spPr>
            <a:xfrm>
              <a:off x="6347309" y="5389036"/>
              <a:ext cx="718882" cy="287551"/>
            </a:xfrm>
            <a:prstGeom prst="roundRect">
              <a:avLst>
                <a:gd name="adj" fmla="val 204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/>
                <a:t>強化</a:t>
              </a:r>
              <a:endParaRPr kumimoji="1" lang="en-US" altLang="ja-JP" sz="120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D819813-C6BD-4211-95B8-3699195085B4}"/>
                </a:ext>
              </a:extLst>
            </p:cNvPr>
            <p:cNvSpPr txBox="1"/>
            <p:nvPr/>
          </p:nvSpPr>
          <p:spPr>
            <a:xfrm>
              <a:off x="5335422" y="2398390"/>
              <a:ext cx="162095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700"/>
                <a:t>武器名４５６７８９０１２３４５６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CB6ABDB-A03E-4C09-859A-73D420B2678A}"/>
                </a:ext>
              </a:extLst>
            </p:cNvPr>
            <p:cNvSpPr txBox="1"/>
            <p:nvPr/>
          </p:nvSpPr>
          <p:spPr>
            <a:xfrm>
              <a:off x="5334210" y="2584136"/>
              <a:ext cx="115748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700"/>
                <a:t>武器種武器種名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850553F-73D9-4779-ADAE-9845D08F57F5}"/>
                </a:ext>
              </a:extLst>
            </p:cNvPr>
            <p:cNvSpPr/>
            <p:nvPr/>
          </p:nvSpPr>
          <p:spPr>
            <a:xfrm>
              <a:off x="5411967" y="1281981"/>
              <a:ext cx="2589566" cy="4602397"/>
            </a:xfrm>
            <a:prstGeom prst="rect">
              <a:avLst/>
            </a:prstGeom>
            <a:solidFill>
              <a:srgbClr val="3965B5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kumimoji="1" lang="ja-JP" altLang="en-US" sz="1100" b="1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5" name="四角形: 角を丸くする 808">
              <a:extLst>
                <a:ext uri="{FF2B5EF4-FFF2-40B4-BE49-F238E27FC236}">
                  <a16:creationId xmlns:a16="http://schemas.microsoft.com/office/drawing/2014/main" id="{1022E23C-68DA-4645-8E26-344EBDBF7078}"/>
                </a:ext>
              </a:extLst>
            </p:cNvPr>
            <p:cNvSpPr/>
            <p:nvPr/>
          </p:nvSpPr>
          <p:spPr>
            <a:xfrm>
              <a:off x="5553659" y="2369417"/>
              <a:ext cx="2317204" cy="2409381"/>
            </a:xfrm>
            <a:prstGeom prst="roundRect">
              <a:avLst>
                <a:gd name="adj" fmla="val 15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kumimoji="1" lang="en-US" altLang="ja-JP">
                <a:solidFill>
                  <a:schemeClr val="accent2"/>
                </a:solidFill>
              </a:endParaRPr>
            </a:p>
          </p:txBody>
        </p:sp>
        <p:sp>
          <p:nvSpPr>
            <p:cNvPr id="26" name="四角形: 角を丸くする 808">
              <a:extLst>
                <a:ext uri="{FF2B5EF4-FFF2-40B4-BE49-F238E27FC236}">
                  <a16:creationId xmlns:a16="http://schemas.microsoft.com/office/drawing/2014/main" id="{8FA03CFE-223F-4265-ABE7-40E5580080CC}"/>
                </a:ext>
              </a:extLst>
            </p:cNvPr>
            <p:cNvSpPr/>
            <p:nvPr/>
          </p:nvSpPr>
          <p:spPr>
            <a:xfrm>
              <a:off x="6448898" y="2802131"/>
              <a:ext cx="476615" cy="500469"/>
            </a:xfrm>
            <a:prstGeom prst="roundRect">
              <a:avLst>
                <a:gd name="adj" fmla="val 15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>
                  <a:solidFill>
                    <a:schemeClr val="accent2"/>
                  </a:solidFill>
                </a:rPr>
                <a:t>素材</a:t>
              </a:r>
              <a:endParaRPr kumimoji="1" lang="en-US" altLang="ja-JP">
                <a:solidFill>
                  <a:schemeClr val="accent2"/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1AC16833-3E33-4F90-AD25-8EED08A47E5B}"/>
                </a:ext>
              </a:extLst>
            </p:cNvPr>
            <p:cNvSpPr txBox="1"/>
            <p:nvPr/>
          </p:nvSpPr>
          <p:spPr>
            <a:xfrm>
              <a:off x="6238713" y="2392352"/>
              <a:ext cx="877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>
                  <a:solidFill>
                    <a:schemeClr val="bg1"/>
                  </a:solidFill>
                </a:rPr>
                <a:t>素材名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37DFD42F-AACA-4B75-944F-1F8C8C62963A}"/>
                </a:ext>
              </a:extLst>
            </p:cNvPr>
            <p:cNvSpPr txBox="1"/>
            <p:nvPr/>
          </p:nvSpPr>
          <p:spPr>
            <a:xfrm>
              <a:off x="5712097" y="3350563"/>
              <a:ext cx="210223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>
                  <a:solidFill>
                    <a:schemeClr val="bg1"/>
                  </a:solidFill>
                </a:rPr>
                <a:t>素材の説明。</a:t>
              </a:r>
              <a:endParaRPr kumimoji="1" lang="en-US" altLang="ja-JP" sz="1000">
                <a:solidFill>
                  <a:schemeClr val="bg1"/>
                </a:solidFill>
              </a:endParaRPr>
            </a:p>
            <a:p>
              <a:r>
                <a:rPr kumimoji="1" lang="ja-JP" altLang="en-US" sz="1000">
                  <a:solidFill>
                    <a:schemeClr val="bg1"/>
                  </a:solidFill>
                </a:rPr>
                <a:t>素敵な素材だよ。レア素材。貴重。</a:t>
              </a:r>
              <a:endParaRPr kumimoji="1" lang="en-US" altLang="ja-JP" sz="1000">
                <a:solidFill>
                  <a:schemeClr val="bg1"/>
                </a:solidFill>
              </a:endParaRPr>
            </a:p>
            <a:p>
              <a:r>
                <a:rPr kumimoji="1" lang="ja-JP" altLang="en-US" sz="1200">
                  <a:solidFill>
                    <a:schemeClr val="bg1"/>
                  </a:solidFill>
                </a:rPr>
                <a:t>・ステージｘｘ</a:t>
              </a:r>
              <a:endParaRPr kumimoji="1" lang="en-US" altLang="ja-JP" sz="1200">
                <a:solidFill>
                  <a:schemeClr val="bg1"/>
                </a:solidFill>
              </a:endParaRPr>
            </a:p>
            <a:p>
              <a:r>
                <a:rPr kumimoji="1" lang="ja-JP" altLang="en-US" sz="1200">
                  <a:solidFill>
                    <a:schemeClr val="bg1"/>
                  </a:solidFill>
                </a:rPr>
                <a:t>・ステージｘｘ</a:t>
              </a:r>
              <a:endParaRPr kumimoji="1" lang="en-US" altLang="ja-JP" sz="1200">
                <a:solidFill>
                  <a:schemeClr val="bg1"/>
                </a:solidFill>
              </a:endParaRPr>
            </a:p>
            <a:p>
              <a:r>
                <a:rPr kumimoji="1" lang="ja-JP" altLang="en-US" sz="1200">
                  <a:solidFill>
                    <a:schemeClr val="bg1"/>
                  </a:solidFill>
                </a:rPr>
                <a:t>・ステージｘｘ</a:t>
              </a:r>
              <a:endParaRPr kumimoji="1" lang="en-US" altLang="ja-JP" sz="1200">
                <a:solidFill>
                  <a:schemeClr val="bg1"/>
                </a:solidFill>
              </a:endParaRPr>
            </a:p>
            <a:p>
              <a:r>
                <a:rPr kumimoji="1" lang="ja-JP" altLang="en-US" sz="1000">
                  <a:solidFill>
                    <a:schemeClr val="bg1"/>
                  </a:solidFill>
                </a:rPr>
                <a:t>などで入手可能。</a:t>
              </a:r>
              <a:endParaRPr kumimoji="1" lang="en-US" altLang="ja-JP" sz="1000">
                <a:solidFill>
                  <a:schemeClr val="bg1"/>
                </a:solidFill>
              </a:endParaRPr>
            </a:p>
          </p:txBody>
        </p:sp>
        <p:sp>
          <p:nvSpPr>
            <p:cNvPr id="29" name="四角形: 角を丸くする 792">
              <a:extLst>
                <a:ext uri="{FF2B5EF4-FFF2-40B4-BE49-F238E27FC236}">
                  <a16:creationId xmlns:a16="http://schemas.microsoft.com/office/drawing/2014/main" id="{70E18FF6-8B4B-4CC5-9A04-F21620EF4642}"/>
                </a:ext>
              </a:extLst>
            </p:cNvPr>
            <p:cNvSpPr/>
            <p:nvPr/>
          </p:nvSpPr>
          <p:spPr>
            <a:xfrm>
              <a:off x="6374049" y="4446103"/>
              <a:ext cx="718882" cy="287551"/>
            </a:xfrm>
            <a:prstGeom prst="roundRect">
              <a:avLst>
                <a:gd name="adj" fmla="val 204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/>
                <a:t>OK</a:t>
              </a:r>
            </a:p>
          </p:txBody>
        </p:sp>
      </p:grpSp>
      <p:graphicFrame>
        <p:nvGraphicFramePr>
          <p:cNvPr id="48" name="表 61">
            <a:extLst>
              <a:ext uri="{FF2B5EF4-FFF2-40B4-BE49-F238E27FC236}">
                <a16:creationId xmlns:a16="http://schemas.microsoft.com/office/drawing/2014/main" id="{3AE90131-5C44-4179-873D-F6998981A46F}"/>
              </a:ext>
            </a:extLst>
          </p:cNvPr>
          <p:cNvGraphicFramePr>
            <a:graphicFrameLocks noGrp="1"/>
          </p:cNvGraphicFramePr>
          <p:nvPr/>
        </p:nvGraphicFramePr>
        <p:xfrm>
          <a:off x="597841" y="3276287"/>
          <a:ext cx="4180614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6201">
                  <a:extLst>
                    <a:ext uri="{9D8B030D-6E8A-4147-A177-3AD203B41FA5}">
                      <a16:colId xmlns:a16="http://schemas.microsoft.com/office/drawing/2014/main" val="2511590499"/>
                    </a:ext>
                  </a:extLst>
                </a:gridCol>
                <a:gridCol w="2374413">
                  <a:extLst>
                    <a:ext uri="{9D8B030D-6E8A-4147-A177-3AD203B41FA5}">
                      <a16:colId xmlns:a16="http://schemas.microsoft.com/office/drawing/2014/main" val="14688559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操作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内容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7559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OK</a:t>
                      </a:r>
                      <a:endParaRPr kumimoji="1" lang="ja-JP" alt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素材詳細ウィンドウを閉じる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78783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36981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188964"/>
                  </a:ext>
                </a:extLst>
              </a:tr>
            </a:tbl>
          </a:graphicData>
        </a:graphic>
      </p:graphicFrame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ABA02E6-B9BC-48A8-80E6-73B0299D1FA5}"/>
              </a:ext>
            </a:extLst>
          </p:cNvPr>
          <p:cNvSpPr txBox="1"/>
          <p:nvPr/>
        </p:nvSpPr>
        <p:spPr>
          <a:xfrm>
            <a:off x="321537" y="29083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・操作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F4111A-CBC8-4F63-B9D2-B96117A80E50}"/>
              </a:ext>
            </a:extLst>
          </p:cNvPr>
          <p:cNvSpPr txBox="1"/>
          <p:nvPr/>
        </p:nvSpPr>
        <p:spPr>
          <a:xfrm>
            <a:off x="17674" y="108237"/>
            <a:ext cx="2263761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[eq]</a:t>
            </a:r>
            <a:r>
              <a:rPr kumimoji="1" lang="ja-JP" altLang="en-US" sz="1400" b="1">
                <a:latin typeface="游ゴシック"/>
                <a:ea typeface="游ゴシック"/>
              </a:rPr>
              <a:t>武器強化画面仕様</a:t>
            </a:r>
          </a:p>
        </p:txBody>
      </p:sp>
    </p:spTree>
    <p:extLst>
      <p:ext uri="{BB962C8B-B14F-4D97-AF65-F5344CB8AC3E}">
        <p14:creationId xmlns:p14="http://schemas.microsoft.com/office/powerpoint/2010/main" val="395585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【GP】仕様書テンプレ.potx" id="{E1DF800E-33B9-4F5D-B04D-AA9D7387A0F9}" vid="{4462F9D8-4BB9-4687-9BB4-0FC9F2C5C7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4C815A-F2C9-4545-8AA9-CEBF5B13D3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AC7361-14A0-447B-B570-EE7F0128736A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www.w3.org/XML/1998/namespace"/>
    <ds:schemaRef ds:uri="0296febf-2773-4faf-ae76-6dee2362d0db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4B8A20A-A207-43EF-B34D-43248BC5035D}">
  <ds:schemaRefs>
    <ds:schemaRef ds:uri="0296febf-2773-4faf-ae76-6dee2362d0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800</Words>
  <Application>Microsoft Macintosh PowerPoint</Application>
  <PresentationFormat>画面に合わせる (4:3)</PresentationFormat>
  <Paragraphs>208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メイリオ</vt:lpstr>
      <vt:lpstr>游ゴシック</vt:lpstr>
      <vt:lpstr>Arial</vt:lpstr>
      <vt:lpstr>Bahnschrift Condensed</vt:lpstr>
      <vt:lpstr>Calibri</vt:lpstr>
      <vt:lpstr>Calibri Light</vt:lpstr>
      <vt:lpstr>Century Gothic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増本雄斗</dc:creator>
  <cp:lastModifiedBy>増本 雄斗</cp:lastModifiedBy>
  <cp:revision>2</cp:revision>
  <dcterms:created xsi:type="dcterms:W3CDTF">2020-02-17T02:40:42Z</dcterms:created>
  <dcterms:modified xsi:type="dcterms:W3CDTF">2020-03-23T07:49:45Z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