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3"/>
  </p:notesMasterIdLst>
  <p:sldIdLst>
    <p:sldId id="270" r:id="rId5"/>
    <p:sldId id="256" r:id="rId6"/>
    <p:sldId id="272" r:id="rId7"/>
    <p:sldId id="271" r:id="rId8"/>
    <p:sldId id="276" r:id="rId9"/>
    <p:sldId id="273" r:id="rId10"/>
    <p:sldId id="275" r:id="rId11"/>
    <p:sldId id="274" r:id="rId12"/>
  </p:sldIdLst>
  <p:sldSz cx="9144000" cy="6858000" type="screen4x3"/>
  <p:notesSz cx="6858000" cy="9144000"/>
  <p:embeddedFontLst>
    <p:embeddedFont>
      <p:font typeface="Bahnschrift Condensed" panose="020B0502040204020203" pitchFamily="34" charset="0"/>
      <p:regular r:id="rId14"/>
      <p:bold r:id="rId15"/>
    </p:embeddedFont>
    <p:embeddedFont>
      <p:font typeface="Century Gothic" panose="020B0502020202020204" pitchFamily="34" charset="0"/>
      <p:regular r:id="rId16"/>
      <p:bold r:id="rId17"/>
      <p:italic r:id="rId18"/>
      <p:boldItalic r:id="rId19"/>
    </p:embeddedFont>
    <p:embeddedFont>
      <p:font typeface="メイリオ" panose="020B0604030504040204" pitchFamily="50" charset="-128"/>
      <p:regular r:id="rId20"/>
      <p:bold r:id="rId21"/>
      <p:italic r:id="rId22"/>
      <p:boldItalic r:id="rId23"/>
    </p:embeddedFont>
    <p:embeddedFont>
      <p:font typeface="游ゴシック" panose="020B0400000000000000" pitchFamily="50" charset="-128"/>
      <p:regular r:id="rId24"/>
      <p:bold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D024B-0802-46FB-85C1-DEC64EC0F287}" v="2307" dt="2019-12-10T05:05:09.03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9" autoAdjust="0"/>
    <p:restoredTop sz="94660"/>
  </p:normalViewPr>
  <p:slideViewPr>
    <p:cSldViewPr snapToGrid="0">
      <p:cViewPr varScale="1">
        <p:scale>
          <a:sx n="117" d="100"/>
          <a:sy n="117" d="100"/>
        </p:scale>
        <p:origin x="11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2019/12/10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2019/12/10</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2019/12/10</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2019/12/10</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2019/12/10</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2345299018"/>
              </p:ext>
            </p:extLst>
          </p:nvPr>
        </p:nvGraphicFramePr>
        <p:xfrm>
          <a:off x="599845" y="969361"/>
          <a:ext cx="6200140" cy="204216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2019.12.02</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2019.12.10</a:t>
                      </a:r>
                      <a:endParaRPr kumimoji="1" lang="ja-JP" altLang="en-US" sz="800" dirty="0"/>
                    </a:p>
                  </a:txBody>
                  <a:tcPr/>
                </a:tc>
                <a:tc>
                  <a:txBody>
                    <a:bodyPr/>
                    <a:lstStyle/>
                    <a:p>
                      <a:r>
                        <a:rPr kumimoji="1" lang="ja-JP" altLang="en-US" sz="800" dirty="0"/>
                        <a:t>・効果分類について記載作成。（</a:t>
                      </a:r>
                      <a:r>
                        <a:rPr kumimoji="1" lang="en-US" altLang="ja-JP" sz="800" dirty="0"/>
                        <a:t>P.5</a:t>
                      </a:r>
                      <a:r>
                        <a:rPr kumimoji="1" lang="ja-JP" altLang="en-US" sz="800" dirty="0"/>
                        <a:t>）</a:t>
                      </a:r>
                      <a:endParaRPr kumimoji="1" lang="en-US" altLang="ja-JP" sz="800" dirty="0"/>
                    </a:p>
                    <a:p>
                      <a:r>
                        <a:rPr kumimoji="1" lang="ja-JP" altLang="en-US" sz="800" dirty="0"/>
                        <a:t>・効果分類についてパラメータ追記（</a:t>
                      </a:r>
                      <a:r>
                        <a:rPr kumimoji="1" lang="en-US" altLang="ja-JP" sz="800" dirty="0"/>
                        <a:t>P.6</a:t>
                      </a:r>
                      <a:r>
                        <a:rPr kumimoji="1" lang="ja-JP" altLang="en-US" sz="800" dirty="0"/>
                        <a:t>）</a:t>
                      </a:r>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441420" cy="307777"/>
          </a:xfrm>
          <a:prstGeom prst="rect">
            <a:avLst/>
          </a:prstGeom>
          <a:noFill/>
        </p:spPr>
        <p:txBody>
          <a:bodyPr wrap="none" rtlCol="0">
            <a:spAutoFit/>
          </a:bodyPr>
          <a:lstStyle/>
          <a:p>
            <a:r>
              <a:rPr kumimoji="1" lang="ja-JP" altLang="en-US" sz="1400" b="1" dirty="0"/>
              <a:t>●効果について</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6211957" cy="400110"/>
          </a:xfrm>
          <a:prstGeom prst="rect">
            <a:avLst/>
          </a:prstGeom>
          <a:noFill/>
        </p:spPr>
        <p:txBody>
          <a:bodyPr wrap="none" rtlCol="0">
            <a:spAutoFit/>
          </a:bodyPr>
          <a:lstStyle/>
          <a:p>
            <a:r>
              <a:rPr kumimoji="1" lang="ja-JP" altLang="en-US" sz="1000" dirty="0"/>
              <a:t>効果とは曖昧な言葉だが、基本的にはゲームでいう「パッシブ」で発生する追加効果のことを言う。</a:t>
            </a:r>
            <a:endParaRPr kumimoji="1" lang="en-US" altLang="ja-JP" sz="1000" dirty="0"/>
          </a:p>
          <a:p>
            <a:r>
              <a:rPr kumimoji="1" lang="ja-JP" altLang="en-US" sz="1000" dirty="0"/>
              <a:t>本ゲームで「スキル」と表現するのは「ＴＲスキル」として、開発でいう「ＴＲ必殺技」で使用される。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1311985"/>
            <a:ext cx="1723549" cy="276999"/>
          </a:xfrm>
          <a:prstGeom prst="rect">
            <a:avLst/>
          </a:prstGeom>
          <a:noFill/>
        </p:spPr>
        <p:txBody>
          <a:bodyPr wrap="none" rtlCol="0">
            <a:spAutoFit/>
          </a:bodyPr>
          <a:lstStyle/>
          <a:p>
            <a:r>
              <a:rPr kumimoji="1" lang="ja-JP" altLang="en-US" sz="1200" b="1" dirty="0"/>
              <a:t>○効果をもつもの全般</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1588984"/>
            <a:ext cx="4673074" cy="400110"/>
          </a:xfrm>
          <a:prstGeom prst="rect">
            <a:avLst/>
          </a:prstGeom>
          <a:noFill/>
        </p:spPr>
        <p:txBody>
          <a:bodyPr wrap="none" rtlCol="0">
            <a:spAutoFit/>
          </a:bodyPr>
          <a:lstStyle/>
          <a:p>
            <a:r>
              <a:rPr kumimoji="1" lang="ja-JP" altLang="en-US" sz="1000" dirty="0"/>
              <a:t>効果については様々なパートで基本部分同じパラメータ仕様で運用される。</a:t>
            </a:r>
            <a:endParaRPr kumimoji="1" lang="en-US" altLang="ja-JP" sz="1000" dirty="0"/>
          </a:p>
          <a:p>
            <a:r>
              <a:rPr kumimoji="1" lang="ja-JP" altLang="en-US" sz="1000" dirty="0"/>
              <a:t>が、各パートの特色などが異なる。</a:t>
            </a:r>
            <a:endParaRPr kumimoji="1" lang="en-US" altLang="ja-JP" sz="1000" dirty="0"/>
          </a:p>
        </p:txBody>
      </p:sp>
      <p:sp>
        <p:nvSpPr>
          <p:cNvPr id="9" name="テキスト ボックス 8">
            <a:extLst>
              <a:ext uri="{FF2B5EF4-FFF2-40B4-BE49-F238E27FC236}">
                <a16:creationId xmlns:a16="http://schemas.microsoft.com/office/drawing/2014/main" id="{2CDBFAD6-1324-4F2C-8374-4DF4715F7425}"/>
              </a:ext>
            </a:extLst>
          </p:cNvPr>
          <p:cNvSpPr txBox="1"/>
          <p:nvPr/>
        </p:nvSpPr>
        <p:spPr>
          <a:xfrm>
            <a:off x="760343" y="2054393"/>
            <a:ext cx="1107996" cy="276999"/>
          </a:xfrm>
          <a:prstGeom prst="rect">
            <a:avLst/>
          </a:prstGeom>
          <a:noFill/>
        </p:spPr>
        <p:txBody>
          <a:bodyPr wrap="none" rtlCol="0">
            <a:spAutoFit/>
          </a:bodyPr>
          <a:lstStyle/>
          <a:p>
            <a:r>
              <a:rPr kumimoji="1" lang="ja-JP" altLang="en-US" sz="1200" b="1" dirty="0"/>
              <a:t>・バトル効果</a:t>
            </a:r>
          </a:p>
        </p:txBody>
      </p:sp>
      <p:sp>
        <p:nvSpPr>
          <p:cNvPr id="10" name="テキスト ボックス 9">
            <a:extLst>
              <a:ext uri="{FF2B5EF4-FFF2-40B4-BE49-F238E27FC236}">
                <a16:creationId xmlns:a16="http://schemas.microsoft.com/office/drawing/2014/main" id="{85464A83-3501-48FE-B6B3-E2D1238551A7}"/>
              </a:ext>
            </a:extLst>
          </p:cNvPr>
          <p:cNvSpPr txBox="1"/>
          <p:nvPr/>
        </p:nvSpPr>
        <p:spPr>
          <a:xfrm>
            <a:off x="760343" y="3104199"/>
            <a:ext cx="1261884" cy="276999"/>
          </a:xfrm>
          <a:prstGeom prst="rect">
            <a:avLst/>
          </a:prstGeom>
          <a:noFill/>
        </p:spPr>
        <p:txBody>
          <a:bodyPr wrap="none" rtlCol="0">
            <a:spAutoFit/>
          </a:bodyPr>
          <a:lstStyle/>
          <a:p>
            <a:r>
              <a:rPr kumimoji="1" lang="ja-JP" altLang="en-US" sz="1200" b="1" dirty="0"/>
              <a:t>・リーダー効果</a:t>
            </a:r>
          </a:p>
        </p:txBody>
      </p:sp>
      <p:sp>
        <p:nvSpPr>
          <p:cNvPr id="11" name="テキスト ボックス 10">
            <a:extLst>
              <a:ext uri="{FF2B5EF4-FFF2-40B4-BE49-F238E27FC236}">
                <a16:creationId xmlns:a16="http://schemas.microsoft.com/office/drawing/2014/main" id="{DF3014E6-286F-4878-8CEA-C9C2EF16B1B1}"/>
              </a:ext>
            </a:extLst>
          </p:cNvPr>
          <p:cNvSpPr txBox="1"/>
          <p:nvPr/>
        </p:nvSpPr>
        <p:spPr>
          <a:xfrm>
            <a:off x="760343" y="4150140"/>
            <a:ext cx="1723549" cy="276999"/>
          </a:xfrm>
          <a:prstGeom prst="rect">
            <a:avLst/>
          </a:prstGeom>
          <a:noFill/>
        </p:spPr>
        <p:txBody>
          <a:bodyPr wrap="none" rtlCol="0">
            <a:spAutoFit/>
          </a:bodyPr>
          <a:lstStyle/>
          <a:p>
            <a:r>
              <a:rPr kumimoji="1" lang="ja-JP" altLang="en-US" sz="1200" b="1" dirty="0"/>
              <a:t>・支援兵器・師団兵器</a:t>
            </a:r>
          </a:p>
        </p:txBody>
      </p:sp>
      <p:sp>
        <p:nvSpPr>
          <p:cNvPr id="13" name="テキスト ボックス 12">
            <a:extLst>
              <a:ext uri="{FF2B5EF4-FFF2-40B4-BE49-F238E27FC236}">
                <a16:creationId xmlns:a16="http://schemas.microsoft.com/office/drawing/2014/main" id="{DC6E3691-9699-4637-805C-56C9971C2601}"/>
              </a:ext>
            </a:extLst>
          </p:cNvPr>
          <p:cNvSpPr txBox="1"/>
          <p:nvPr/>
        </p:nvSpPr>
        <p:spPr>
          <a:xfrm>
            <a:off x="760343" y="5240367"/>
            <a:ext cx="646331" cy="276999"/>
          </a:xfrm>
          <a:prstGeom prst="rect">
            <a:avLst/>
          </a:prstGeom>
          <a:noFill/>
        </p:spPr>
        <p:txBody>
          <a:bodyPr wrap="none" rtlCol="0">
            <a:spAutoFit/>
          </a:bodyPr>
          <a:lstStyle/>
          <a:p>
            <a:r>
              <a:rPr kumimoji="1" lang="ja-JP" altLang="en-US" sz="1200" b="1" dirty="0"/>
              <a:t>・結晶</a:t>
            </a:r>
          </a:p>
        </p:txBody>
      </p:sp>
      <p:sp>
        <p:nvSpPr>
          <p:cNvPr id="14" name="テキスト ボックス 13">
            <a:extLst>
              <a:ext uri="{FF2B5EF4-FFF2-40B4-BE49-F238E27FC236}">
                <a16:creationId xmlns:a16="http://schemas.microsoft.com/office/drawing/2014/main" id="{67628E1B-8FCA-4139-BCD1-182ADD96AB0A}"/>
              </a:ext>
            </a:extLst>
          </p:cNvPr>
          <p:cNvSpPr txBox="1"/>
          <p:nvPr/>
        </p:nvSpPr>
        <p:spPr>
          <a:xfrm>
            <a:off x="971466" y="2334379"/>
            <a:ext cx="7879080" cy="707886"/>
          </a:xfrm>
          <a:prstGeom prst="rect">
            <a:avLst/>
          </a:prstGeom>
          <a:noFill/>
        </p:spPr>
        <p:txBody>
          <a:bodyPr wrap="none" rtlCol="0">
            <a:spAutoFit/>
          </a:bodyPr>
          <a:lstStyle/>
          <a:p>
            <a:r>
              <a:rPr kumimoji="1" lang="ja-JP" altLang="en-US" sz="1000" dirty="0"/>
              <a:t>ＴＲカードが１枚につき１種保持する。</a:t>
            </a:r>
            <a:endParaRPr kumimoji="1" lang="en-US" altLang="ja-JP" sz="1000" dirty="0"/>
          </a:p>
          <a:p>
            <a:r>
              <a:rPr kumimoji="1" lang="ja-JP" altLang="en-US" sz="1000" dirty="0"/>
              <a:t>バトル中に効果を発揮するが、効果を発揮する条件として、「バトル効果を持つＴＲカードがアクティブになっている」必要がある。</a:t>
            </a:r>
            <a:endParaRPr kumimoji="1" lang="en-US" altLang="ja-JP" sz="1000" dirty="0"/>
          </a:p>
          <a:p>
            <a:r>
              <a:rPr kumimoji="1" lang="ja-JP" altLang="en-US" sz="1000" dirty="0"/>
              <a:t>本バトル効果には「バトル効果名」を持つ。</a:t>
            </a:r>
            <a:endParaRPr kumimoji="1" lang="en-US" altLang="ja-JP" sz="1000" dirty="0"/>
          </a:p>
          <a:p>
            <a:r>
              <a:rPr kumimoji="1" lang="ja-JP" altLang="en-US" sz="1000" dirty="0"/>
              <a:t>基本的にはＴＲカードを装備しているキャラにのみ効果をおよぼす。</a:t>
            </a:r>
            <a:endParaRPr kumimoji="1" lang="en-US" altLang="ja-JP" sz="1000" dirty="0"/>
          </a:p>
        </p:txBody>
      </p:sp>
      <p:sp>
        <p:nvSpPr>
          <p:cNvPr id="15" name="テキスト ボックス 14">
            <a:extLst>
              <a:ext uri="{FF2B5EF4-FFF2-40B4-BE49-F238E27FC236}">
                <a16:creationId xmlns:a16="http://schemas.microsoft.com/office/drawing/2014/main" id="{823A912F-BBE1-4716-B942-60A1017B91AE}"/>
              </a:ext>
            </a:extLst>
          </p:cNvPr>
          <p:cNvSpPr txBox="1"/>
          <p:nvPr/>
        </p:nvSpPr>
        <p:spPr>
          <a:xfrm>
            <a:off x="947641" y="3380759"/>
            <a:ext cx="5570756" cy="707886"/>
          </a:xfrm>
          <a:prstGeom prst="rect">
            <a:avLst/>
          </a:prstGeom>
          <a:noFill/>
        </p:spPr>
        <p:txBody>
          <a:bodyPr wrap="none" rtlCol="0">
            <a:spAutoFit/>
          </a:bodyPr>
          <a:lstStyle/>
          <a:p>
            <a:r>
              <a:rPr kumimoji="1" lang="ja-JP" altLang="en-US" sz="1000" dirty="0"/>
              <a:t>ＴＲカードが１枚につき</a:t>
            </a:r>
            <a:r>
              <a:rPr kumimoji="1" lang="en-US" altLang="ja-JP" sz="1000" dirty="0"/>
              <a:t>0</a:t>
            </a:r>
            <a:r>
              <a:rPr kumimoji="1" lang="ja-JP" altLang="en-US" sz="1000" dirty="0"/>
              <a:t>～１種保持する。（バトル効果とは別で持つ）</a:t>
            </a:r>
            <a:endParaRPr kumimoji="1" lang="en-US" altLang="ja-JP" sz="1000" dirty="0"/>
          </a:p>
          <a:p>
            <a:r>
              <a:rPr kumimoji="1" lang="ja-JP" altLang="en-US" sz="1000" dirty="0"/>
              <a:t>バトル中に効果を発揮するが、効果を発揮する条件として、「リーダーである」必要がある。</a:t>
            </a:r>
            <a:endParaRPr kumimoji="1" lang="en-US" altLang="ja-JP" sz="1000" dirty="0"/>
          </a:p>
          <a:p>
            <a:r>
              <a:rPr kumimoji="1" lang="ja-JP" altLang="en-US" sz="1000" dirty="0"/>
              <a:t>本バトル効果には「リーダー効果名」を持つ。</a:t>
            </a:r>
            <a:endParaRPr kumimoji="1" lang="en-US" altLang="ja-JP" sz="1000" dirty="0"/>
          </a:p>
          <a:p>
            <a:r>
              <a:rPr kumimoji="1" lang="ja-JP" altLang="en-US" sz="1000" dirty="0"/>
              <a:t>基本的には部隊全体のキャラに効果を及ぼす。</a:t>
            </a:r>
            <a:endParaRPr kumimoji="1" lang="en-US" altLang="ja-JP" sz="1000" dirty="0"/>
          </a:p>
        </p:txBody>
      </p:sp>
      <p:sp>
        <p:nvSpPr>
          <p:cNvPr id="16" name="テキスト ボックス 15">
            <a:extLst>
              <a:ext uri="{FF2B5EF4-FFF2-40B4-BE49-F238E27FC236}">
                <a16:creationId xmlns:a16="http://schemas.microsoft.com/office/drawing/2014/main" id="{CFCF1139-92F1-4DE7-AA11-D513F1E520E7}"/>
              </a:ext>
            </a:extLst>
          </p:cNvPr>
          <p:cNvSpPr txBox="1"/>
          <p:nvPr/>
        </p:nvSpPr>
        <p:spPr>
          <a:xfrm>
            <a:off x="912445" y="4426700"/>
            <a:ext cx="3647152" cy="707886"/>
          </a:xfrm>
          <a:prstGeom prst="rect">
            <a:avLst/>
          </a:prstGeom>
          <a:noFill/>
        </p:spPr>
        <p:txBody>
          <a:bodyPr wrap="none" rtlCol="0">
            <a:spAutoFit/>
          </a:bodyPr>
          <a:lstStyle/>
          <a:p>
            <a:r>
              <a:rPr kumimoji="1" lang="ja-JP" altLang="en-US" sz="1000" dirty="0"/>
              <a:t>支援兵器や師団兵器が１つにつき</a:t>
            </a:r>
            <a:r>
              <a:rPr kumimoji="1" lang="en-US" altLang="ja-JP" sz="1000" dirty="0"/>
              <a:t>0</a:t>
            </a:r>
            <a:r>
              <a:rPr kumimoji="1" lang="ja-JP" altLang="en-US" sz="1000" dirty="0"/>
              <a:t>～</a:t>
            </a:r>
            <a:r>
              <a:rPr kumimoji="1" lang="en-US" altLang="ja-JP" sz="1000" dirty="0"/>
              <a:t>1</a:t>
            </a:r>
            <a:r>
              <a:rPr kumimoji="1" lang="ja-JP" altLang="en-US" sz="1000" dirty="0"/>
              <a:t>種保持する。</a:t>
            </a:r>
            <a:endParaRPr kumimoji="1" lang="en-US" altLang="ja-JP" sz="1000" dirty="0"/>
          </a:p>
          <a:p>
            <a:r>
              <a:rPr kumimoji="1" lang="ja-JP" altLang="en-US" sz="1000" dirty="0"/>
              <a:t>支援兵器、師団兵器の発動時のみ効果を発揮する。</a:t>
            </a:r>
            <a:endParaRPr kumimoji="1" lang="en-US" altLang="ja-JP" sz="1000" dirty="0"/>
          </a:p>
          <a:p>
            <a:r>
              <a:rPr kumimoji="1" lang="ja-JP" altLang="en-US" sz="1000" dirty="0"/>
              <a:t>これらの効果には名称はつかず、効果の説明のみを持つ。</a:t>
            </a:r>
            <a:endParaRPr kumimoji="1" lang="en-US" altLang="ja-JP" sz="1000" dirty="0"/>
          </a:p>
          <a:p>
            <a:r>
              <a:rPr kumimoji="1" lang="ja-JP" altLang="en-US" sz="1000" dirty="0"/>
              <a:t>基本的には部隊全体のキャラに効果を及ぼす。</a:t>
            </a:r>
            <a:endParaRPr kumimoji="1" lang="en-US" altLang="ja-JP" sz="1000" dirty="0"/>
          </a:p>
        </p:txBody>
      </p:sp>
      <p:sp>
        <p:nvSpPr>
          <p:cNvPr id="17" name="テキスト ボックス 16">
            <a:extLst>
              <a:ext uri="{FF2B5EF4-FFF2-40B4-BE49-F238E27FC236}">
                <a16:creationId xmlns:a16="http://schemas.microsoft.com/office/drawing/2014/main" id="{DD83061C-EB2D-4E82-A98F-0DEBFA157371}"/>
              </a:ext>
            </a:extLst>
          </p:cNvPr>
          <p:cNvSpPr txBox="1"/>
          <p:nvPr/>
        </p:nvSpPr>
        <p:spPr>
          <a:xfrm>
            <a:off x="912445" y="5516927"/>
            <a:ext cx="4673074" cy="707886"/>
          </a:xfrm>
          <a:prstGeom prst="rect">
            <a:avLst/>
          </a:prstGeom>
          <a:noFill/>
        </p:spPr>
        <p:txBody>
          <a:bodyPr wrap="none" rtlCol="0">
            <a:spAutoFit/>
          </a:bodyPr>
          <a:lstStyle/>
          <a:p>
            <a:r>
              <a:rPr kumimoji="1" lang="ja-JP" altLang="en-US" sz="1000" dirty="0"/>
              <a:t>結晶が１個につき１種保持する。</a:t>
            </a:r>
            <a:endParaRPr kumimoji="1" lang="en-US" altLang="ja-JP" sz="1000" dirty="0"/>
          </a:p>
          <a:p>
            <a:r>
              <a:rPr kumimoji="1" lang="ja-JP" altLang="en-US" sz="1000" dirty="0"/>
              <a:t>武器にセットし、その武器が使用されているバトル中に効果を発揮する。</a:t>
            </a:r>
            <a:endParaRPr kumimoji="1" lang="en-US" altLang="ja-JP" sz="1000" dirty="0"/>
          </a:p>
          <a:p>
            <a:r>
              <a:rPr kumimoji="1" lang="ja-JP" altLang="en-US" sz="1000" dirty="0"/>
              <a:t>支援兵器と同様、効果自体の名称はもたない。</a:t>
            </a:r>
            <a:endParaRPr kumimoji="1" lang="en-US" altLang="ja-JP" sz="1000" dirty="0"/>
          </a:p>
          <a:p>
            <a:r>
              <a:rPr kumimoji="1" lang="ja-JP" altLang="en-US" sz="1000" dirty="0"/>
              <a:t>基本的には結晶がハマった武器を装備しているキャラにのみ効果をおよぼす。</a:t>
            </a:r>
            <a:endParaRPr kumimoji="1" lang="en-US" altLang="ja-JP" sz="1000" dirty="0"/>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3</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261884" cy="307777"/>
          </a:xfrm>
          <a:prstGeom prst="rect">
            <a:avLst/>
          </a:prstGeom>
          <a:noFill/>
        </p:spPr>
        <p:txBody>
          <a:bodyPr wrap="none" rtlCol="0">
            <a:spAutoFit/>
          </a:bodyPr>
          <a:lstStyle/>
          <a:p>
            <a:r>
              <a:rPr kumimoji="1" lang="ja-JP" altLang="en-US" sz="1400" b="1" dirty="0"/>
              <a:t>●効果の累積</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2236510" cy="246221"/>
          </a:xfrm>
          <a:prstGeom prst="rect">
            <a:avLst/>
          </a:prstGeom>
          <a:noFill/>
        </p:spPr>
        <p:txBody>
          <a:bodyPr wrap="none" rtlCol="0">
            <a:spAutoFit/>
          </a:bodyPr>
          <a:lstStyle/>
          <a:p>
            <a:r>
              <a:rPr kumimoji="1" lang="ja-JP" altLang="en-US" sz="1000" dirty="0"/>
              <a:t>数値が上昇する各効果は累積する。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1311985"/>
            <a:ext cx="954107" cy="276999"/>
          </a:xfrm>
          <a:prstGeom prst="rect">
            <a:avLst/>
          </a:prstGeom>
          <a:noFill/>
        </p:spPr>
        <p:txBody>
          <a:bodyPr wrap="none" rtlCol="0">
            <a:spAutoFit/>
          </a:bodyPr>
          <a:lstStyle/>
          <a:p>
            <a:r>
              <a:rPr kumimoji="1" lang="ja-JP" altLang="en-US" sz="1200" b="1" dirty="0"/>
              <a:t>○累積方法</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1588984"/>
            <a:ext cx="2621230" cy="1785104"/>
          </a:xfrm>
          <a:prstGeom prst="rect">
            <a:avLst/>
          </a:prstGeom>
          <a:noFill/>
        </p:spPr>
        <p:txBody>
          <a:bodyPr wrap="none" rtlCol="0">
            <a:spAutoFit/>
          </a:bodyPr>
          <a:lstStyle/>
          <a:p>
            <a:r>
              <a:rPr kumimoji="1" lang="ja-JP" altLang="en-US" sz="1000" dirty="0">
                <a:latin typeface="+mn-ea"/>
              </a:rPr>
              <a:t>各効果の累積は「加算」にて計算される。</a:t>
            </a:r>
            <a:endParaRPr kumimoji="1" lang="en-US" altLang="ja-JP" sz="1000" dirty="0">
              <a:latin typeface="+mn-ea"/>
            </a:endParaRPr>
          </a:p>
          <a:p>
            <a:endParaRPr kumimoji="1" lang="en-US" altLang="ja-JP" sz="1000" dirty="0">
              <a:latin typeface="+mn-ea"/>
            </a:endParaRPr>
          </a:p>
          <a:p>
            <a:r>
              <a:rPr kumimoji="1" lang="ja-JP" altLang="en-US" sz="1000" dirty="0">
                <a:latin typeface="+mn-ea"/>
              </a:rPr>
              <a:t>例）</a:t>
            </a:r>
            <a:endParaRPr kumimoji="1" lang="en-US" altLang="ja-JP" sz="1000" dirty="0">
              <a:latin typeface="+mn-ea"/>
            </a:endParaRPr>
          </a:p>
          <a:p>
            <a:r>
              <a:rPr kumimoji="1" lang="ja-JP" altLang="en-US" sz="1000" dirty="0">
                <a:latin typeface="+mn-ea"/>
              </a:rPr>
              <a:t>　　とあるパラメータにかかる効果が</a:t>
            </a:r>
            <a:endParaRPr kumimoji="1" lang="en-US" altLang="ja-JP" sz="1000" dirty="0">
              <a:latin typeface="+mn-ea"/>
            </a:endParaRPr>
          </a:p>
          <a:p>
            <a:r>
              <a:rPr kumimoji="1" lang="ja-JP" altLang="en-US" sz="1000" dirty="0">
                <a:latin typeface="+mn-ea"/>
              </a:rPr>
              <a:t>　　</a:t>
            </a:r>
            <a:r>
              <a:rPr kumimoji="1" lang="en-US" altLang="ja-JP" sz="1000" dirty="0">
                <a:latin typeface="+mn-ea"/>
              </a:rPr>
              <a:t>×1.2</a:t>
            </a:r>
            <a:r>
              <a:rPr kumimoji="1" lang="ja-JP" altLang="en-US" sz="1000" dirty="0">
                <a:latin typeface="+mn-ea"/>
              </a:rPr>
              <a:t>　</a:t>
            </a:r>
            <a:r>
              <a:rPr kumimoji="1" lang="en-US" altLang="ja-JP" sz="1000" dirty="0">
                <a:latin typeface="+mn-ea"/>
              </a:rPr>
              <a:t>×1.5</a:t>
            </a:r>
            <a:r>
              <a:rPr kumimoji="1" lang="ja-JP" altLang="en-US" sz="1000" dirty="0">
                <a:latin typeface="+mn-ea"/>
              </a:rPr>
              <a:t>　</a:t>
            </a:r>
            <a:r>
              <a:rPr kumimoji="1" lang="en-US" altLang="ja-JP" sz="1000" dirty="0">
                <a:latin typeface="+mn-ea"/>
              </a:rPr>
              <a:t>×0.8</a:t>
            </a:r>
            <a:r>
              <a:rPr kumimoji="1" lang="ja-JP" altLang="en-US" sz="1000" dirty="0">
                <a:latin typeface="+mn-ea"/>
              </a:rPr>
              <a:t>　だった場合、</a:t>
            </a:r>
            <a:endParaRPr kumimoji="1" lang="en-US" altLang="ja-JP" sz="1000" dirty="0">
              <a:latin typeface="+mn-ea"/>
            </a:endParaRPr>
          </a:p>
          <a:p>
            <a:endParaRPr kumimoji="1" lang="en-US" altLang="ja-JP" sz="1000" dirty="0">
              <a:latin typeface="+mn-ea"/>
            </a:endParaRPr>
          </a:p>
          <a:p>
            <a:r>
              <a:rPr kumimoji="1" lang="ja-JP" altLang="en-US" sz="1000" dirty="0">
                <a:latin typeface="+mn-ea"/>
              </a:rPr>
              <a:t>　　発動中スキル効果加算値＝</a:t>
            </a:r>
            <a:endParaRPr kumimoji="1" lang="en-US" altLang="ja-JP" sz="1000" dirty="0">
              <a:latin typeface="+mn-ea"/>
            </a:endParaRPr>
          </a:p>
          <a:p>
            <a:endParaRPr kumimoji="1" lang="en-US" altLang="ja-JP" sz="1000" dirty="0">
              <a:latin typeface="+mn-ea"/>
            </a:endParaRPr>
          </a:p>
          <a:p>
            <a:r>
              <a:rPr kumimoji="1" lang="ja-JP" altLang="en-US" sz="1000" dirty="0">
                <a:latin typeface="+mn-ea"/>
              </a:rPr>
              <a:t>　　</a:t>
            </a:r>
            <a:r>
              <a:rPr kumimoji="1" lang="en-US" altLang="ja-JP" sz="1000" dirty="0">
                <a:latin typeface="+mn-ea"/>
              </a:rPr>
              <a:t>1+((1.2-1)+(1.5-1)</a:t>
            </a:r>
            <a:r>
              <a:rPr kumimoji="1" lang="ja-JP" altLang="en-US" sz="1000" dirty="0">
                <a:latin typeface="+mn-ea"/>
              </a:rPr>
              <a:t>∔</a:t>
            </a:r>
            <a:r>
              <a:rPr kumimoji="1" lang="en-US" altLang="ja-JP" sz="1000" dirty="0">
                <a:latin typeface="+mn-ea"/>
              </a:rPr>
              <a:t>(0.8-1))=1.5</a:t>
            </a:r>
          </a:p>
          <a:p>
            <a:endParaRPr kumimoji="1" lang="en-US" altLang="ja-JP" sz="1000" dirty="0">
              <a:latin typeface="+mn-ea"/>
            </a:endParaRPr>
          </a:p>
          <a:p>
            <a:r>
              <a:rPr kumimoji="1" lang="ja-JP" altLang="en-US" sz="1000" dirty="0">
                <a:latin typeface="+mn-ea"/>
              </a:rPr>
              <a:t>　　となる。</a:t>
            </a:r>
            <a:endParaRPr kumimoji="1" lang="en-US" altLang="ja-JP" sz="1000" dirty="0">
              <a:latin typeface="+mn-ea"/>
            </a:endParaRPr>
          </a:p>
        </p:txBody>
      </p:sp>
    </p:spTree>
    <p:extLst>
      <p:ext uri="{BB962C8B-B14F-4D97-AF65-F5344CB8AC3E}">
        <p14:creationId xmlns:p14="http://schemas.microsoft.com/office/powerpoint/2010/main" val="21445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261884" cy="307777"/>
          </a:xfrm>
          <a:prstGeom prst="rect">
            <a:avLst/>
          </a:prstGeom>
          <a:noFill/>
        </p:spPr>
        <p:txBody>
          <a:bodyPr wrap="none" rtlCol="0">
            <a:spAutoFit/>
          </a:bodyPr>
          <a:lstStyle/>
          <a:p>
            <a:r>
              <a:rPr kumimoji="1" lang="ja-JP" altLang="en-US" sz="1400" b="1" dirty="0"/>
              <a:t>●効果の種類</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3108543" cy="246221"/>
          </a:xfrm>
          <a:prstGeom prst="rect">
            <a:avLst/>
          </a:prstGeom>
          <a:noFill/>
        </p:spPr>
        <p:txBody>
          <a:bodyPr wrap="none" rtlCol="0">
            <a:spAutoFit/>
          </a:bodyPr>
          <a:lstStyle/>
          <a:p>
            <a:r>
              <a:rPr kumimoji="1" lang="ja-JP" altLang="en-US" sz="1000" dirty="0"/>
              <a:t>効果には大きく分けて以下の</a:t>
            </a:r>
            <a:r>
              <a:rPr kumimoji="1" lang="en-US" altLang="ja-JP" sz="1000" dirty="0"/>
              <a:t>×</a:t>
            </a:r>
            <a:r>
              <a:rPr kumimoji="1" lang="ja-JP" altLang="en-US" sz="1000" dirty="0"/>
              <a:t>種類の分類がある。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2723312"/>
            <a:ext cx="954107" cy="276999"/>
          </a:xfrm>
          <a:prstGeom prst="rect">
            <a:avLst/>
          </a:prstGeom>
          <a:noFill/>
        </p:spPr>
        <p:txBody>
          <a:bodyPr wrap="none" rtlCol="0">
            <a:spAutoFit/>
          </a:bodyPr>
          <a:lstStyle/>
          <a:p>
            <a:r>
              <a:rPr kumimoji="1" lang="ja-JP" altLang="en-US" sz="1200" b="1" dirty="0"/>
              <a:t>○属性変化</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3000311"/>
            <a:ext cx="4288353" cy="707886"/>
          </a:xfrm>
          <a:prstGeom prst="rect">
            <a:avLst/>
          </a:prstGeom>
          <a:noFill/>
        </p:spPr>
        <p:txBody>
          <a:bodyPr wrap="none" rtlCol="0">
            <a:spAutoFit/>
          </a:bodyPr>
          <a:lstStyle/>
          <a:p>
            <a:r>
              <a:rPr kumimoji="1" lang="ja-JP" altLang="en-US" sz="1000" dirty="0"/>
              <a:t>対象の属性を変化させたり、攻撃に追加の属性を付与したりする効果。</a:t>
            </a:r>
            <a:endParaRPr kumimoji="1" lang="en-US" altLang="ja-JP" sz="1000" dirty="0"/>
          </a:p>
          <a:p>
            <a:r>
              <a:rPr kumimoji="1" lang="ja-JP" altLang="en-US" sz="1000" dirty="0"/>
              <a:t>例）</a:t>
            </a:r>
            <a:endParaRPr kumimoji="1" lang="en-US" altLang="ja-JP" sz="1000" dirty="0"/>
          </a:p>
          <a:p>
            <a:r>
              <a:rPr kumimoji="1" lang="ja-JP" altLang="en-US" sz="1000" dirty="0"/>
              <a:t>「迅」属性を持つ怪獣を「尖」属性に変化させる</a:t>
            </a:r>
            <a:endParaRPr kumimoji="1" lang="en-US" altLang="ja-JP" sz="1000" dirty="0"/>
          </a:p>
          <a:p>
            <a:r>
              <a:rPr kumimoji="1" lang="ja-JP" altLang="en-US" sz="1000" dirty="0"/>
              <a:t>「硬」属性を追加する　</a:t>
            </a:r>
            <a:r>
              <a:rPr kumimoji="1" lang="en-US" altLang="ja-JP" sz="1000" dirty="0"/>
              <a:t>etc.</a:t>
            </a:r>
          </a:p>
        </p:txBody>
      </p:sp>
      <p:sp>
        <p:nvSpPr>
          <p:cNvPr id="18" name="テキスト ボックス 17">
            <a:extLst>
              <a:ext uri="{FF2B5EF4-FFF2-40B4-BE49-F238E27FC236}">
                <a16:creationId xmlns:a16="http://schemas.microsoft.com/office/drawing/2014/main" id="{1C46B9FE-3D89-4B27-85D2-12A0FDE3BCC5}"/>
              </a:ext>
            </a:extLst>
          </p:cNvPr>
          <p:cNvSpPr txBox="1"/>
          <p:nvPr/>
        </p:nvSpPr>
        <p:spPr>
          <a:xfrm>
            <a:off x="591845" y="1262074"/>
            <a:ext cx="1569660" cy="276999"/>
          </a:xfrm>
          <a:prstGeom prst="rect">
            <a:avLst/>
          </a:prstGeom>
          <a:noFill/>
        </p:spPr>
        <p:txBody>
          <a:bodyPr wrap="none" rtlCol="0">
            <a:spAutoFit/>
          </a:bodyPr>
          <a:lstStyle/>
          <a:p>
            <a:r>
              <a:rPr kumimoji="1" lang="ja-JP" altLang="en-US" sz="1200" b="1" dirty="0"/>
              <a:t>○パラメータ変化系</a:t>
            </a:r>
          </a:p>
        </p:txBody>
      </p:sp>
      <p:sp>
        <p:nvSpPr>
          <p:cNvPr id="19" name="テキスト ボックス 18">
            <a:extLst>
              <a:ext uri="{FF2B5EF4-FFF2-40B4-BE49-F238E27FC236}">
                <a16:creationId xmlns:a16="http://schemas.microsoft.com/office/drawing/2014/main" id="{BD1A2B65-839A-4585-AB34-50110962F598}"/>
              </a:ext>
            </a:extLst>
          </p:cNvPr>
          <p:cNvSpPr txBox="1"/>
          <p:nvPr/>
        </p:nvSpPr>
        <p:spPr>
          <a:xfrm>
            <a:off x="760343" y="1539073"/>
            <a:ext cx="3169457" cy="1015663"/>
          </a:xfrm>
          <a:prstGeom prst="rect">
            <a:avLst/>
          </a:prstGeom>
          <a:noFill/>
        </p:spPr>
        <p:txBody>
          <a:bodyPr wrap="none" rtlCol="0">
            <a:spAutoFit/>
          </a:bodyPr>
          <a:lstStyle/>
          <a:p>
            <a:r>
              <a:rPr kumimoji="1" lang="ja-JP" altLang="en-US" sz="1000" dirty="0"/>
              <a:t>対象の</a:t>
            </a:r>
            <a:r>
              <a:rPr kumimoji="1" lang="en-US" altLang="ja-JP" sz="1000" dirty="0"/>
              <a:t>HP</a:t>
            </a:r>
            <a:r>
              <a:rPr kumimoji="1" lang="ja-JP" altLang="en-US" sz="1000" dirty="0"/>
              <a:t>や能力値のパラメータを上昇させる効果。</a:t>
            </a:r>
            <a:endParaRPr kumimoji="1" lang="en-US" altLang="ja-JP" sz="1000" dirty="0"/>
          </a:p>
          <a:p>
            <a:r>
              <a:rPr kumimoji="1" lang="ja-JP" altLang="en-US" sz="1000" dirty="0"/>
              <a:t>例）</a:t>
            </a:r>
            <a:endParaRPr kumimoji="1" lang="en-US" altLang="ja-JP" sz="1000" dirty="0"/>
          </a:p>
          <a:p>
            <a:r>
              <a:rPr kumimoji="1" lang="ja-JP" altLang="en-US" sz="1000" dirty="0"/>
              <a:t>キャラの</a:t>
            </a:r>
            <a:r>
              <a:rPr kumimoji="1" lang="en-US" altLang="ja-JP" sz="1000" dirty="0"/>
              <a:t>ATK+100</a:t>
            </a:r>
          </a:p>
          <a:p>
            <a:r>
              <a:rPr kumimoji="1" lang="ja-JP" altLang="en-US" sz="1000" dirty="0"/>
              <a:t>怪獣の</a:t>
            </a:r>
            <a:r>
              <a:rPr kumimoji="1" lang="en-US" altLang="ja-JP" sz="1000" dirty="0"/>
              <a:t>SPD50%</a:t>
            </a:r>
            <a:r>
              <a:rPr kumimoji="1" lang="ja-JP" altLang="en-US" sz="1000" dirty="0"/>
              <a:t>ダウン</a:t>
            </a:r>
            <a:endParaRPr kumimoji="1" lang="en-US" altLang="ja-JP" sz="1000" dirty="0"/>
          </a:p>
          <a:p>
            <a:r>
              <a:rPr kumimoji="1" lang="ja-JP" altLang="en-US" sz="1000" dirty="0"/>
              <a:t>キャラの</a:t>
            </a:r>
            <a:r>
              <a:rPr kumimoji="1" lang="en-US" altLang="ja-JP" sz="1000" dirty="0"/>
              <a:t>HP+1000</a:t>
            </a:r>
          </a:p>
          <a:p>
            <a:r>
              <a:rPr kumimoji="1" lang="ja-JP" altLang="en-US" sz="1000" dirty="0"/>
              <a:t>部隊</a:t>
            </a:r>
            <a:r>
              <a:rPr kumimoji="1" lang="en-US" altLang="ja-JP" sz="1000" dirty="0"/>
              <a:t>HP+100/5sec</a:t>
            </a:r>
            <a:r>
              <a:rPr kumimoji="1" lang="ja-JP" altLang="en-US" sz="1000" dirty="0"/>
              <a:t>　</a:t>
            </a:r>
            <a:r>
              <a:rPr kumimoji="1" lang="en-US" altLang="ja-JP" sz="1000" dirty="0"/>
              <a:t>etc.</a:t>
            </a:r>
          </a:p>
        </p:txBody>
      </p:sp>
      <p:sp>
        <p:nvSpPr>
          <p:cNvPr id="27" name="テキスト ボックス 26">
            <a:extLst>
              <a:ext uri="{FF2B5EF4-FFF2-40B4-BE49-F238E27FC236}">
                <a16:creationId xmlns:a16="http://schemas.microsoft.com/office/drawing/2014/main" id="{3B55F5B1-B71D-4755-9404-D7E2E113FF94}"/>
              </a:ext>
            </a:extLst>
          </p:cNvPr>
          <p:cNvSpPr txBox="1"/>
          <p:nvPr/>
        </p:nvSpPr>
        <p:spPr>
          <a:xfrm>
            <a:off x="591845" y="3876773"/>
            <a:ext cx="954107" cy="276999"/>
          </a:xfrm>
          <a:prstGeom prst="rect">
            <a:avLst/>
          </a:prstGeom>
          <a:noFill/>
        </p:spPr>
        <p:txBody>
          <a:bodyPr wrap="none" rtlCol="0">
            <a:spAutoFit/>
          </a:bodyPr>
          <a:lstStyle/>
          <a:p>
            <a:r>
              <a:rPr kumimoji="1" lang="ja-JP" altLang="en-US" sz="1200" b="1" dirty="0"/>
              <a:t>○状態変化</a:t>
            </a:r>
          </a:p>
        </p:txBody>
      </p:sp>
      <p:sp>
        <p:nvSpPr>
          <p:cNvPr id="28" name="テキスト ボックス 27">
            <a:extLst>
              <a:ext uri="{FF2B5EF4-FFF2-40B4-BE49-F238E27FC236}">
                <a16:creationId xmlns:a16="http://schemas.microsoft.com/office/drawing/2014/main" id="{1708C206-F169-4831-8043-703AAC3B33AF}"/>
              </a:ext>
            </a:extLst>
          </p:cNvPr>
          <p:cNvSpPr txBox="1"/>
          <p:nvPr/>
        </p:nvSpPr>
        <p:spPr>
          <a:xfrm>
            <a:off x="591845" y="5025930"/>
            <a:ext cx="800219" cy="276999"/>
          </a:xfrm>
          <a:prstGeom prst="rect">
            <a:avLst/>
          </a:prstGeom>
          <a:noFill/>
        </p:spPr>
        <p:txBody>
          <a:bodyPr wrap="none" rtlCol="0">
            <a:spAutoFit/>
          </a:bodyPr>
          <a:lstStyle/>
          <a:p>
            <a:r>
              <a:rPr kumimoji="1" lang="ja-JP" altLang="en-US" sz="1200" b="1" dirty="0"/>
              <a:t>○無効化</a:t>
            </a:r>
          </a:p>
        </p:txBody>
      </p:sp>
      <p:sp>
        <p:nvSpPr>
          <p:cNvPr id="29" name="テキスト ボックス 28">
            <a:extLst>
              <a:ext uri="{FF2B5EF4-FFF2-40B4-BE49-F238E27FC236}">
                <a16:creationId xmlns:a16="http://schemas.microsoft.com/office/drawing/2014/main" id="{DDF165B9-FA8C-4797-ACE0-212C29BF07CB}"/>
              </a:ext>
            </a:extLst>
          </p:cNvPr>
          <p:cNvSpPr txBox="1"/>
          <p:nvPr/>
        </p:nvSpPr>
        <p:spPr>
          <a:xfrm>
            <a:off x="760343" y="4151620"/>
            <a:ext cx="2097049" cy="707886"/>
          </a:xfrm>
          <a:prstGeom prst="rect">
            <a:avLst/>
          </a:prstGeom>
          <a:noFill/>
        </p:spPr>
        <p:txBody>
          <a:bodyPr wrap="none" rtlCol="0">
            <a:spAutoFit/>
          </a:bodyPr>
          <a:lstStyle/>
          <a:p>
            <a:r>
              <a:rPr kumimoji="1" lang="ja-JP" altLang="en-US" sz="1000" dirty="0"/>
              <a:t>対象の状態を変化させる。</a:t>
            </a:r>
            <a:endParaRPr kumimoji="1" lang="en-US" altLang="ja-JP" sz="1000" dirty="0"/>
          </a:p>
          <a:p>
            <a:r>
              <a:rPr kumimoji="1" lang="ja-JP" altLang="en-US" sz="1000" dirty="0"/>
              <a:t>例）</a:t>
            </a:r>
            <a:endParaRPr kumimoji="1" lang="en-US" altLang="ja-JP" sz="1000" dirty="0"/>
          </a:p>
          <a:p>
            <a:r>
              <a:rPr kumimoji="1" lang="ja-JP" altLang="en-US" sz="1000" dirty="0"/>
              <a:t>怪獣を「睡眠」状態にする</a:t>
            </a:r>
            <a:endParaRPr kumimoji="1" lang="en-US" altLang="ja-JP" sz="1000" dirty="0"/>
          </a:p>
          <a:p>
            <a:r>
              <a:rPr kumimoji="1" lang="ja-JP" altLang="en-US" sz="1000" dirty="0"/>
              <a:t>怪獣を「鈍化」状態にする　</a:t>
            </a:r>
            <a:r>
              <a:rPr kumimoji="1" lang="en-US" altLang="ja-JP" sz="1000" dirty="0"/>
              <a:t>etc.</a:t>
            </a:r>
          </a:p>
        </p:txBody>
      </p:sp>
      <p:sp>
        <p:nvSpPr>
          <p:cNvPr id="30" name="テキスト ボックス 29">
            <a:extLst>
              <a:ext uri="{FF2B5EF4-FFF2-40B4-BE49-F238E27FC236}">
                <a16:creationId xmlns:a16="http://schemas.microsoft.com/office/drawing/2014/main" id="{2B1E4959-92FA-4111-A9CD-86FE84ACDC89}"/>
              </a:ext>
            </a:extLst>
          </p:cNvPr>
          <p:cNvSpPr txBox="1"/>
          <p:nvPr/>
        </p:nvSpPr>
        <p:spPr>
          <a:xfrm>
            <a:off x="760342" y="5302929"/>
            <a:ext cx="2097049" cy="707886"/>
          </a:xfrm>
          <a:prstGeom prst="rect">
            <a:avLst/>
          </a:prstGeom>
          <a:noFill/>
        </p:spPr>
        <p:txBody>
          <a:bodyPr wrap="none" rtlCol="0">
            <a:spAutoFit/>
          </a:bodyPr>
          <a:lstStyle/>
          <a:p>
            <a:r>
              <a:rPr kumimoji="1" lang="ja-JP" altLang="en-US" sz="1000" dirty="0"/>
              <a:t>なんらかの効果を無効化する。</a:t>
            </a:r>
            <a:endParaRPr kumimoji="1" lang="en-US" altLang="ja-JP" sz="1000" dirty="0"/>
          </a:p>
          <a:p>
            <a:r>
              <a:rPr kumimoji="1" lang="ja-JP" altLang="en-US" sz="1000" dirty="0"/>
              <a:t>例）</a:t>
            </a:r>
            <a:endParaRPr kumimoji="1" lang="en-US" altLang="ja-JP" sz="1000" dirty="0"/>
          </a:p>
          <a:p>
            <a:r>
              <a:rPr kumimoji="1" lang="ja-JP" altLang="en-US" sz="1000" dirty="0"/>
              <a:t>ダメージ</a:t>
            </a:r>
            <a:endParaRPr kumimoji="1" lang="en-US" altLang="ja-JP" sz="1000" dirty="0"/>
          </a:p>
          <a:p>
            <a:r>
              <a:rPr kumimoji="1" lang="ja-JP" altLang="en-US" sz="1000" dirty="0"/>
              <a:t>怪獣を「鈍化」状態にする　</a:t>
            </a:r>
            <a:r>
              <a:rPr kumimoji="1" lang="en-US" altLang="ja-JP" sz="1000" dirty="0"/>
              <a:t>etc.</a:t>
            </a:r>
          </a:p>
        </p:txBody>
      </p:sp>
    </p:spTree>
    <p:extLst>
      <p:ext uri="{BB962C8B-B14F-4D97-AF65-F5344CB8AC3E}">
        <p14:creationId xmlns:p14="http://schemas.microsoft.com/office/powerpoint/2010/main" val="35326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813591" cy="307777"/>
          </a:xfrm>
          <a:prstGeom prst="rect">
            <a:avLst/>
          </a:prstGeom>
          <a:noFill/>
        </p:spPr>
        <p:txBody>
          <a:bodyPr wrap="none" rtlCol="0">
            <a:spAutoFit/>
          </a:bodyPr>
          <a:lstStyle/>
          <a:p>
            <a:r>
              <a:rPr kumimoji="1" lang="ja-JP" altLang="en-US" sz="1400" b="1" dirty="0"/>
              <a:t>●効果の表示分類</a:t>
            </a:r>
            <a:r>
              <a:rPr kumimoji="1" lang="ja-JP" altLang="en-US" sz="1000" b="1" dirty="0">
                <a:solidFill>
                  <a:srgbClr val="FF0000"/>
                </a:solidFill>
              </a:rPr>
              <a:t>（</a:t>
            </a:r>
            <a:r>
              <a:rPr kumimoji="1" lang="en-US" altLang="ja-JP" sz="1000" b="1" dirty="0">
                <a:solidFill>
                  <a:srgbClr val="FF0000"/>
                </a:solidFill>
              </a:rPr>
              <a:t>20191210</a:t>
            </a:r>
            <a:r>
              <a:rPr kumimoji="1" lang="ja-JP" altLang="en-US" sz="1000" b="1" dirty="0">
                <a:solidFill>
                  <a:srgbClr val="FF0000"/>
                </a:solidFill>
              </a:rPr>
              <a:t>新規）</a:t>
            </a:r>
            <a:endParaRPr kumimoji="1" lang="ja-JP" altLang="en-US" sz="1400" b="1" dirty="0">
              <a:solidFill>
                <a:srgbClr val="FF0000"/>
              </a:solidFill>
            </a:endParaRP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5955476" cy="553998"/>
          </a:xfrm>
          <a:prstGeom prst="rect">
            <a:avLst/>
          </a:prstGeom>
          <a:noFill/>
        </p:spPr>
        <p:txBody>
          <a:bodyPr wrap="none" rtlCol="0">
            <a:spAutoFit/>
          </a:bodyPr>
          <a:lstStyle/>
          <a:p>
            <a:r>
              <a:rPr kumimoji="1" lang="ja-JP" altLang="en-US" sz="1000" dirty="0"/>
              <a:t>内部的な種類については前述で記載したが、効果を表示する際には以下の分類として表示する。</a:t>
            </a:r>
            <a:endParaRPr kumimoji="1" lang="en-US" altLang="ja-JP" sz="1000" dirty="0"/>
          </a:p>
          <a:p>
            <a:r>
              <a:rPr kumimoji="1" lang="ja-JP" altLang="en-US" sz="1000" dirty="0"/>
              <a:t>これらの分類は、効果を作成した際に製作者が割り振る。複数の効果があるようなものについては、</a:t>
            </a:r>
            <a:endParaRPr kumimoji="1" lang="en-US" altLang="ja-JP" sz="1000" dirty="0"/>
          </a:p>
          <a:p>
            <a:r>
              <a:rPr kumimoji="1" lang="ja-JP" altLang="en-US" sz="1000" dirty="0"/>
              <a:t>「主」の効果を見て判断する。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2171091"/>
            <a:ext cx="800219" cy="276999"/>
          </a:xfrm>
          <a:prstGeom prst="rect">
            <a:avLst/>
          </a:prstGeom>
          <a:noFill/>
        </p:spPr>
        <p:txBody>
          <a:bodyPr wrap="none" rtlCol="0">
            <a:spAutoFit/>
          </a:bodyPr>
          <a:lstStyle/>
          <a:p>
            <a:r>
              <a:rPr kumimoji="1" lang="ja-JP" altLang="en-US" sz="1200" b="1" dirty="0"/>
              <a:t>○回復系</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2448090"/>
            <a:ext cx="6211957" cy="246221"/>
          </a:xfrm>
          <a:prstGeom prst="rect">
            <a:avLst/>
          </a:prstGeom>
          <a:noFill/>
        </p:spPr>
        <p:txBody>
          <a:bodyPr wrap="none" rtlCol="0">
            <a:spAutoFit/>
          </a:bodyPr>
          <a:lstStyle/>
          <a:p>
            <a:r>
              <a:rPr kumimoji="1" lang="ja-JP" altLang="en-US" sz="1000" dirty="0"/>
              <a:t>前述パラメータ変化系、無効化系を使用し、味方を回復したり、状態異常を解除したりする系統の効果。</a:t>
            </a:r>
            <a:endParaRPr kumimoji="1" lang="en-US" altLang="ja-JP" sz="1000" dirty="0"/>
          </a:p>
        </p:txBody>
      </p:sp>
      <p:sp>
        <p:nvSpPr>
          <p:cNvPr id="18" name="テキスト ボックス 17">
            <a:extLst>
              <a:ext uri="{FF2B5EF4-FFF2-40B4-BE49-F238E27FC236}">
                <a16:creationId xmlns:a16="http://schemas.microsoft.com/office/drawing/2014/main" id="{1C46B9FE-3D89-4B27-85D2-12A0FDE3BCC5}"/>
              </a:ext>
            </a:extLst>
          </p:cNvPr>
          <p:cNvSpPr txBox="1"/>
          <p:nvPr/>
        </p:nvSpPr>
        <p:spPr>
          <a:xfrm>
            <a:off x="591845" y="1569851"/>
            <a:ext cx="800219" cy="276999"/>
          </a:xfrm>
          <a:prstGeom prst="rect">
            <a:avLst/>
          </a:prstGeom>
          <a:noFill/>
        </p:spPr>
        <p:txBody>
          <a:bodyPr wrap="none" rtlCol="0">
            <a:spAutoFit/>
          </a:bodyPr>
          <a:lstStyle/>
          <a:p>
            <a:r>
              <a:rPr kumimoji="1" lang="ja-JP" altLang="en-US" sz="1200" b="1" dirty="0"/>
              <a:t>○攻撃系</a:t>
            </a:r>
          </a:p>
        </p:txBody>
      </p:sp>
      <p:sp>
        <p:nvSpPr>
          <p:cNvPr id="19" name="テキスト ボックス 18">
            <a:extLst>
              <a:ext uri="{FF2B5EF4-FFF2-40B4-BE49-F238E27FC236}">
                <a16:creationId xmlns:a16="http://schemas.microsoft.com/office/drawing/2014/main" id="{BD1A2B65-839A-4585-AB34-50110962F598}"/>
              </a:ext>
            </a:extLst>
          </p:cNvPr>
          <p:cNvSpPr txBox="1"/>
          <p:nvPr/>
        </p:nvSpPr>
        <p:spPr>
          <a:xfrm>
            <a:off x="760343" y="1846850"/>
            <a:ext cx="4416594" cy="246221"/>
          </a:xfrm>
          <a:prstGeom prst="rect">
            <a:avLst/>
          </a:prstGeom>
          <a:noFill/>
        </p:spPr>
        <p:txBody>
          <a:bodyPr wrap="none" rtlCol="0">
            <a:spAutoFit/>
          </a:bodyPr>
          <a:lstStyle/>
          <a:p>
            <a:r>
              <a:rPr kumimoji="1" lang="ja-JP" altLang="en-US" sz="1000" dirty="0"/>
              <a:t>前述パラメータ変化系を使用し、主に敵にダメージを与える系統の効果。</a:t>
            </a:r>
            <a:endParaRPr kumimoji="1" lang="en-US" altLang="ja-JP" sz="1000" dirty="0"/>
          </a:p>
        </p:txBody>
      </p:sp>
      <p:sp>
        <p:nvSpPr>
          <p:cNvPr id="27" name="テキスト ボックス 26">
            <a:extLst>
              <a:ext uri="{FF2B5EF4-FFF2-40B4-BE49-F238E27FC236}">
                <a16:creationId xmlns:a16="http://schemas.microsoft.com/office/drawing/2014/main" id="{3B55F5B1-B71D-4755-9404-D7E2E113FF94}"/>
              </a:ext>
            </a:extLst>
          </p:cNvPr>
          <p:cNvSpPr txBox="1"/>
          <p:nvPr/>
        </p:nvSpPr>
        <p:spPr>
          <a:xfrm>
            <a:off x="591845" y="3361036"/>
            <a:ext cx="954107" cy="276999"/>
          </a:xfrm>
          <a:prstGeom prst="rect">
            <a:avLst/>
          </a:prstGeom>
          <a:noFill/>
        </p:spPr>
        <p:txBody>
          <a:bodyPr wrap="none" rtlCol="0">
            <a:spAutoFit/>
          </a:bodyPr>
          <a:lstStyle/>
          <a:p>
            <a:r>
              <a:rPr kumimoji="1" lang="ja-JP" altLang="en-US" sz="1200" b="1" dirty="0"/>
              <a:t>○デバフ系</a:t>
            </a:r>
          </a:p>
        </p:txBody>
      </p:sp>
      <p:sp>
        <p:nvSpPr>
          <p:cNvPr id="29" name="テキスト ボックス 28">
            <a:extLst>
              <a:ext uri="{FF2B5EF4-FFF2-40B4-BE49-F238E27FC236}">
                <a16:creationId xmlns:a16="http://schemas.microsoft.com/office/drawing/2014/main" id="{DDF165B9-FA8C-4797-ACE0-212C29BF07CB}"/>
              </a:ext>
            </a:extLst>
          </p:cNvPr>
          <p:cNvSpPr txBox="1"/>
          <p:nvPr/>
        </p:nvSpPr>
        <p:spPr>
          <a:xfrm>
            <a:off x="760343" y="3635883"/>
            <a:ext cx="4801314" cy="246221"/>
          </a:xfrm>
          <a:prstGeom prst="rect">
            <a:avLst/>
          </a:prstGeom>
          <a:noFill/>
        </p:spPr>
        <p:txBody>
          <a:bodyPr wrap="none" rtlCol="0">
            <a:spAutoFit/>
          </a:bodyPr>
          <a:lstStyle/>
          <a:p>
            <a:r>
              <a:rPr kumimoji="1" lang="ja-JP" altLang="en-US" sz="1000" dirty="0"/>
              <a:t>前述パラメータ変化系、属性変化を使用し、敵に不利になるような系統の効果。</a:t>
            </a:r>
            <a:endParaRPr kumimoji="1" lang="en-US" altLang="ja-JP" sz="1000" dirty="0"/>
          </a:p>
        </p:txBody>
      </p:sp>
      <p:sp>
        <p:nvSpPr>
          <p:cNvPr id="15" name="テキスト ボックス 14">
            <a:extLst>
              <a:ext uri="{FF2B5EF4-FFF2-40B4-BE49-F238E27FC236}">
                <a16:creationId xmlns:a16="http://schemas.microsoft.com/office/drawing/2014/main" id="{5363CB3C-D51E-4F85-8CC7-6A8E5C8E45AA}"/>
              </a:ext>
            </a:extLst>
          </p:cNvPr>
          <p:cNvSpPr txBox="1"/>
          <p:nvPr/>
        </p:nvSpPr>
        <p:spPr>
          <a:xfrm>
            <a:off x="591845" y="2766438"/>
            <a:ext cx="800219" cy="276999"/>
          </a:xfrm>
          <a:prstGeom prst="rect">
            <a:avLst/>
          </a:prstGeom>
          <a:noFill/>
        </p:spPr>
        <p:txBody>
          <a:bodyPr wrap="none" rtlCol="0">
            <a:spAutoFit/>
          </a:bodyPr>
          <a:lstStyle/>
          <a:p>
            <a:r>
              <a:rPr kumimoji="1" lang="ja-JP" altLang="en-US" sz="1200" b="1" dirty="0"/>
              <a:t>○バフ系</a:t>
            </a:r>
          </a:p>
        </p:txBody>
      </p:sp>
      <p:sp>
        <p:nvSpPr>
          <p:cNvPr id="16" name="テキスト ボックス 15">
            <a:extLst>
              <a:ext uri="{FF2B5EF4-FFF2-40B4-BE49-F238E27FC236}">
                <a16:creationId xmlns:a16="http://schemas.microsoft.com/office/drawing/2014/main" id="{6F635C8E-1290-4C94-96C3-E2DA7E5EF13E}"/>
              </a:ext>
            </a:extLst>
          </p:cNvPr>
          <p:cNvSpPr txBox="1"/>
          <p:nvPr/>
        </p:nvSpPr>
        <p:spPr>
          <a:xfrm>
            <a:off x="760343" y="3043437"/>
            <a:ext cx="4929555" cy="246221"/>
          </a:xfrm>
          <a:prstGeom prst="rect">
            <a:avLst/>
          </a:prstGeom>
          <a:noFill/>
        </p:spPr>
        <p:txBody>
          <a:bodyPr wrap="none" rtlCol="0">
            <a:spAutoFit/>
          </a:bodyPr>
          <a:lstStyle/>
          <a:p>
            <a:r>
              <a:rPr kumimoji="1" lang="ja-JP" altLang="en-US" sz="1000" dirty="0"/>
              <a:t>前述パラメータ変化系、属性変化を使用し、味方に有利になるような系統の効果。</a:t>
            </a:r>
            <a:endParaRPr kumimoji="1" lang="en-US" altLang="ja-JP" sz="1000" dirty="0"/>
          </a:p>
        </p:txBody>
      </p:sp>
    </p:spTree>
    <p:extLst>
      <p:ext uri="{BB962C8B-B14F-4D97-AF65-F5344CB8AC3E}">
        <p14:creationId xmlns:p14="http://schemas.microsoft.com/office/powerpoint/2010/main" val="320357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531462" cy="307777"/>
          </a:xfrm>
          <a:prstGeom prst="rect">
            <a:avLst/>
          </a:prstGeom>
          <a:noFill/>
        </p:spPr>
        <p:txBody>
          <a:bodyPr wrap="none" rtlCol="0">
            <a:spAutoFit/>
          </a:bodyPr>
          <a:lstStyle/>
          <a:p>
            <a:r>
              <a:rPr kumimoji="1" lang="ja-JP" altLang="en-US" sz="1400" b="1" dirty="0"/>
              <a:t>●共通設定項目</a:t>
            </a:r>
            <a:r>
              <a:rPr kumimoji="1" lang="ja-JP" altLang="en-US" sz="1000" b="1" dirty="0">
                <a:solidFill>
                  <a:srgbClr val="FF0000"/>
                </a:solidFill>
              </a:rPr>
              <a:t>（</a:t>
            </a:r>
            <a:r>
              <a:rPr kumimoji="1" lang="en-US" altLang="ja-JP" sz="1000" b="1" dirty="0">
                <a:solidFill>
                  <a:srgbClr val="FF0000"/>
                </a:solidFill>
              </a:rPr>
              <a:t>20191210</a:t>
            </a:r>
            <a:r>
              <a:rPr kumimoji="1" lang="ja-JP" altLang="en-US" sz="1000" b="1" dirty="0">
                <a:solidFill>
                  <a:srgbClr val="FF0000"/>
                </a:solidFill>
              </a:rPr>
              <a:t>追記）</a:t>
            </a:r>
          </a:p>
        </p:txBody>
      </p:sp>
      <p:graphicFrame>
        <p:nvGraphicFramePr>
          <p:cNvPr id="2" name="表 2">
            <a:extLst>
              <a:ext uri="{FF2B5EF4-FFF2-40B4-BE49-F238E27FC236}">
                <a16:creationId xmlns:a16="http://schemas.microsoft.com/office/drawing/2014/main" id="{1B0823F4-B534-431E-B9C9-23E1D9C94171}"/>
              </a:ext>
            </a:extLst>
          </p:cNvPr>
          <p:cNvGraphicFramePr>
            <a:graphicFrameLocks noGrp="1"/>
          </p:cNvGraphicFramePr>
          <p:nvPr>
            <p:extLst>
              <p:ext uri="{D42A27DB-BD31-4B8C-83A1-F6EECF244321}">
                <p14:modId xmlns:p14="http://schemas.microsoft.com/office/powerpoint/2010/main" val="982843212"/>
              </p:ext>
            </p:extLst>
          </p:nvPr>
        </p:nvGraphicFramePr>
        <p:xfrm>
          <a:off x="676712" y="1276952"/>
          <a:ext cx="5098416" cy="307848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rPr>
                        <a:t>1</a:t>
                      </a:r>
                      <a:endParaRPr kumimoji="1" lang="ja-JP" altLang="en-US" sz="1000" dirty="0">
                        <a:solidFill>
                          <a:schemeClr val="bg1"/>
                        </a:solidFill>
                        <a:latin typeface="+mn-ea"/>
                        <a:ea typeface="+mn-ea"/>
                      </a:endParaRPr>
                    </a:p>
                  </a:txBody>
                  <a:tcPr/>
                </a:tc>
                <a:tc>
                  <a:txBody>
                    <a:bodyPr/>
                    <a:lstStyle/>
                    <a:p>
                      <a:r>
                        <a:rPr kumimoji="1" lang="en-US" altLang="ja-JP" sz="1000" dirty="0">
                          <a:solidFill>
                            <a:schemeClr val="bg1"/>
                          </a:solidFill>
                        </a:rPr>
                        <a:t>ID</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効果の</a:t>
                      </a:r>
                      <a:r>
                        <a:rPr kumimoji="1" lang="en-US" altLang="ja-JP" sz="1000" dirty="0">
                          <a:solidFill>
                            <a:schemeClr val="bg1"/>
                          </a:solidFill>
                        </a:rPr>
                        <a:t>ID</a:t>
                      </a:r>
                      <a:r>
                        <a:rPr kumimoji="1" lang="ja-JP" altLang="en-US" sz="1000" dirty="0">
                          <a:solidFill>
                            <a:schemeClr val="bg1"/>
                          </a:solidFill>
                        </a:rPr>
                        <a:t>。</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81037782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latin typeface="+mn-ea"/>
                          <a:ea typeface="+mn-ea"/>
                        </a:rPr>
                        <a:t>分類</a:t>
                      </a:r>
                    </a:p>
                  </a:txBody>
                  <a:tcPr/>
                </a:tc>
                <a:tc>
                  <a:txBody>
                    <a:bodyPr/>
                    <a:lstStyle/>
                    <a:p>
                      <a:r>
                        <a:rPr kumimoji="1" lang="en-US" altLang="ja-JP" sz="1000" dirty="0">
                          <a:solidFill>
                            <a:schemeClr val="bg1"/>
                          </a:solidFill>
                          <a:latin typeface="+mn-ea"/>
                          <a:ea typeface="+mn-ea"/>
                        </a:rPr>
                        <a:t>0</a:t>
                      </a:r>
                      <a:r>
                        <a:rPr kumimoji="1" lang="ja-JP" altLang="en-US" sz="1000" dirty="0">
                          <a:solidFill>
                            <a:schemeClr val="bg1"/>
                          </a:solidFill>
                          <a:latin typeface="+mn-ea"/>
                          <a:ea typeface="+mn-ea"/>
                        </a:rPr>
                        <a:t>：攻撃　</a:t>
                      </a:r>
                      <a:r>
                        <a:rPr kumimoji="1" lang="en-US" altLang="ja-JP" sz="1000" dirty="0">
                          <a:solidFill>
                            <a:schemeClr val="bg1"/>
                          </a:solidFill>
                          <a:latin typeface="+mn-ea"/>
                          <a:ea typeface="+mn-ea"/>
                        </a:rPr>
                        <a:t>1</a:t>
                      </a:r>
                      <a:r>
                        <a:rPr kumimoji="1" lang="ja-JP" altLang="en-US" sz="1000" dirty="0">
                          <a:solidFill>
                            <a:schemeClr val="bg1"/>
                          </a:solidFill>
                          <a:latin typeface="+mn-ea"/>
                          <a:ea typeface="+mn-ea"/>
                        </a:rPr>
                        <a:t>：回復　</a:t>
                      </a:r>
                      <a:r>
                        <a:rPr kumimoji="1" lang="en-US" altLang="ja-JP" sz="1000" dirty="0">
                          <a:solidFill>
                            <a:schemeClr val="bg1"/>
                          </a:solidFill>
                          <a:latin typeface="+mn-ea"/>
                          <a:ea typeface="+mn-ea"/>
                        </a:rPr>
                        <a:t>2</a:t>
                      </a:r>
                      <a:r>
                        <a:rPr kumimoji="1" lang="ja-JP" altLang="en-US" sz="1000" dirty="0">
                          <a:solidFill>
                            <a:schemeClr val="bg1"/>
                          </a:solidFill>
                          <a:latin typeface="+mn-ea"/>
                          <a:ea typeface="+mn-ea"/>
                        </a:rPr>
                        <a:t>：バフ　</a:t>
                      </a:r>
                      <a:r>
                        <a:rPr kumimoji="1" lang="en-US" altLang="ja-JP" sz="1000" dirty="0">
                          <a:solidFill>
                            <a:schemeClr val="bg1"/>
                          </a:solidFill>
                          <a:latin typeface="+mn-ea"/>
                          <a:ea typeface="+mn-ea"/>
                        </a:rPr>
                        <a:t>3</a:t>
                      </a:r>
                      <a:r>
                        <a:rPr kumimoji="1" lang="ja-JP" altLang="en-US" sz="1000" dirty="0">
                          <a:solidFill>
                            <a:schemeClr val="bg1"/>
                          </a:solidFill>
                          <a:latin typeface="+mn-ea"/>
                          <a:ea typeface="+mn-ea"/>
                        </a:rPr>
                        <a:t>：デバフ</a:t>
                      </a:r>
                    </a:p>
                  </a:txBody>
                  <a:tcPr/>
                </a:tc>
                <a:extLst>
                  <a:ext uri="{0D108BD9-81ED-4DB2-BD59-A6C34878D82A}">
                    <a16:rowId xmlns:a16="http://schemas.microsoft.com/office/drawing/2014/main" val="1823135931"/>
                  </a:ext>
                </a:extLst>
              </a:tr>
              <a:tr h="0">
                <a:tc>
                  <a:txBody>
                    <a:bodyPr/>
                    <a:lstStyle/>
                    <a:p>
                      <a:r>
                        <a:rPr kumimoji="1" lang="en-US" altLang="ja-JP" sz="1000" dirty="0">
                          <a:solidFill>
                            <a:schemeClr val="bg1"/>
                          </a:solidFill>
                        </a:rPr>
                        <a:t>3</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対象</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影響を受ける対象。</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：部隊　</a:t>
                      </a:r>
                      <a:r>
                        <a:rPr kumimoji="1" lang="en-US" altLang="ja-JP" sz="1000" dirty="0">
                          <a:solidFill>
                            <a:schemeClr val="bg1"/>
                          </a:solidFill>
                        </a:rPr>
                        <a:t>1</a:t>
                      </a:r>
                      <a:r>
                        <a:rPr kumimoji="1" lang="ja-JP" altLang="en-US" sz="1000" dirty="0">
                          <a:solidFill>
                            <a:schemeClr val="bg1"/>
                          </a:solidFill>
                        </a:rPr>
                        <a:t>：自分　</a:t>
                      </a:r>
                      <a:r>
                        <a:rPr kumimoji="1" lang="en-US" altLang="ja-JP" sz="1000" dirty="0">
                          <a:solidFill>
                            <a:schemeClr val="bg1"/>
                          </a:solidFill>
                        </a:rPr>
                        <a:t>2</a:t>
                      </a:r>
                      <a:r>
                        <a:rPr kumimoji="1" lang="ja-JP" altLang="en-US" sz="1000" dirty="0">
                          <a:solidFill>
                            <a:schemeClr val="bg1"/>
                          </a:solidFill>
                        </a:rPr>
                        <a:t>：怪獣　</a:t>
                      </a:r>
                      <a:r>
                        <a:rPr kumimoji="1" lang="en-US" altLang="ja-JP" sz="1000" dirty="0">
                          <a:solidFill>
                            <a:schemeClr val="bg1"/>
                          </a:solidFill>
                        </a:rPr>
                        <a:t>3</a:t>
                      </a:r>
                      <a:r>
                        <a:rPr kumimoji="1" lang="ja-JP" altLang="en-US" sz="1000" dirty="0">
                          <a:solidFill>
                            <a:schemeClr val="bg1"/>
                          </a:solidFill>
                        </a:rPr>
                        <a:t>：武器</a:t>
                      </a:r>
                      <a:endParaRPr kumimoji="1" lang="en-US" altLang="ja-JP" sz="1000" dirty="0">
                        <a:solidFill>
                          <a:schemeClr val="bg1"/>
                        </a:solidFill>
                      </a:endParaRPr>
                    </a:p>
                    <a:p>
                      <a:r>
                        <a:rPr kumimoji="1" lang="en-US" altLang="ja-JP" sz="1000" dirty="0">
                          <a:solidFill>
                            <a:schemeClr val="bg1"/>
                          </a:solidFill>
                        </a:rPr>
                        <a:t>4</a:t>
                      </a:r>
                      <a:r>
                        <a:rPr kumimoji="1" lang="ja-JP" altLang="en-US" sz="1000" dirty="0">
                          <a:solidFill>
                            <a:schemeClr val="bg1"/>
                          </a:solidFill>
                        </a:rPr>
                        <a:t>：味方ランダム　</a:t>
                      </a:r>
                      <a:r>
                        <a:rPr kumimoji="1" lang="en-US" altLang="ja-JP" sz="1000" dirty="0">
                          <a:solidFill>
                            <a:schemeClr val="bg1"/>
                          </a:solidFill>
                        </a:rPr>
                        <a:t>5</a:t>
                      </a:r>
                      <a:r>
                        <a:rPr kumimoji="1" lang="ja-JP" altLang="en-US" sz="1000" dirty="0">
                          <a:solidFill>
                            <a:schemeClr val="bg1"/>
                          </a:solidFill>
                        </a:rPr>
                        <a:t>：怪獣＋部隊</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1775245065"/>
                  </a:ext>
                </a:extLst>
              </a:tr>
              <a:tr h="0">
                <a:tc>
                  <a:txBody>
                    <a:bodyPr/>
                    <a:lstStyle/>
                    <a:p>
                      <a:r>
                        <a:rPr kumimoji="1" lang="en-US" altLang="ja-JP" sz="1000" dirty="0">
                          <a:solidFill>
                            <a:schemeClr val="bg1"/>
                          </a:solidFill>
                        </a:rPr>
                        <a:t>4</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発動条件</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発動する条件があればその条件。</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：常時・即時</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：発生確率</a:t>
                      </a:r>
                      <a:r>
                        <a:rPr kumimoji="1" lang="en-US" altLang="ja-JP" sz="1000" dirty="0">
                          <a:solidFill>
                            <a:schemeClr val="bg1"/>
                          </a:solidFill>
                        </a:rPr>
                        <a:t>n%</a:t>
                      </a:r>
                    </a:p>
                    <a:p>
                      <a:r>
                        <a:rPr kumimoji="1" lang="en-US" altLang="ja-JP" sz="1000" dirty="0">
                          <a:solidFill>
                            <a:schemeClr val="bg1"/>
                          </a:solidFill>
                        </a:rPr>
                        <a:t>2</a:t>
                      </a:r>
                      <a:r>
                        <a:rPr kumimoji="1" lang="ja-JP" altLang="en-US" sz="1000" dirty="0">
                          <a:solidFill>
                            <a:schemeClr val="bg1"/>
                          </a:solidFill>
                        </a:rPr>
                        <a:t>：</a:t>
                      </a:r>
                      <a:r>
                        <a:rPr kumimoji="1" lang="en-US" altLang="ja-JP" sz="1000" dirty="0">
                          <a:solidFill>
                            <a:schemeClr val="bg1"/>
                          </a:solidFill>
                        </a:rPr>
                        <a:t>××</a:t>
                      </a:r>
                      <a:r>
                        <a:rPr kumimoji="1" lang="ja-JP" altLang="en-US" sz="1000" dirty="0">
                          <a:solidFill>
                            <a:schemeClr val="bg1"/>
                          </a:solidFill>
                        </a:rPr>
                        <a:t>の</a:t>
                      </a:r>
                      <a:r>
                        <a:rPr kumimoji="1" lang="en-US" altLang="ja-JP" sz="1000" dirty="0" err="1">
                          <a:solidFill>
                            <a:schemeClr val="bg1"/>
                          </a:solidFill>
                        </a:rPr>
                        <a:t>HPn</a:t>
                      </a:r>
                      <a:r>
                        <a:rPr kumimoji="1" lang="ja-JP" altLang="en-US" sz="1000" dirty="0">
                          <a:solidFill>
                            <a:schemeClr val="bg1"/>
                          </a:solidFill>
                        </a:rPr>
                        <a:t>％以下</a:t>
                      </a:r>
                      <a:endParaRPr kumimoji="1" lang="en-US" altLang="ja-JP" sz="1000" dirty="0">
                        <a:solidFill>
                          <a:schemeClr val="bg1"/>
                        </a:solidFill>
                      </a:endParaRPr>
                    </a:p>
                    <a:p>
                      <a:r>
                        <a:rPr kumimoji="1" lang="en-US" altLang="ja-JP" sz="1000" dirty="0">
                          <a:solidFill>
                            <a:schemeClr val="bg1"/>
                          </a:solidFill>
                        </a:rPr>
                        <a:t>3</a:t>
                      </a:r>
                      <a:r>
                        <a:rPr kumimoji="1" lang="ja-JP" altLang="en-US" sz="1000" dirty="0">
                          <a:solidFill>
                            <a:schemeClr val="bg1"/>
                          </a:solidFill>
                        </a:rPr>
                        <a:t>：バトル開始後</a:t>
                      </a:r>
                      <a:r>
                        <a:rPr kumimoji="1" lang="en-US" altLang="ja-JP" sz="1000" dirty="0">
                          <a:solidFill>
                            <a:schemeClr val="bg1"/>
                          </a:solidFill>
                        </a:rPr>
                        <a:t>n</a:t>
                      </a:r>
                      <a:r>
                        <a:rPr kumimoji="1" lang="ja-JP" altLang="en-US" sz="1000" dirty="0">
                          <a:solidFill>
                            <a:schemeClr val="bg1"/>
                          </a:solidFill>
                        </a:rPr>
                        <a:t>秒後</a:t>
                      </a:r>
                      <a:endParaRPr kumimoji="1" lang="en-US" altLang="ja-JP" sz="1000" dirty="0">
                        <a:solidFill>
                          <a:schemeClr val="bg1"/>
                        </a:solidFill>
                      </a:endParaRPr>
                    </a:p>
                  </a:txBody>
                  <a:tcPr/>
                </a:tc>
                <a:extLst>
                  <a:ext uri="{0D108BD9-81ED-4DB2-BD59-A6C34878D82A}">
                    <a16:rowId xmlns:a16="http://schemas.microsoft.com/office/drawing/2014/main" val="3896007238"/>
                  </a:ext>
                </a:extLst>
              </a:tr>
              <a:tr h="0">
                <a:tc>
                  <a:txBody>
                    <a:bodyPr/>
                    <a:lstStyle/>
                    <a:p>
                      <a:r>
                        <a:rPr kumimoji="1" lang="en-US" altLang="ja-JP" sz="1000" dirty="0">
                          <a:solidFill>
                            <a:schemeClr val="bg1"/>
                          </a:solidFill>
                        </a:rPr>
                        <a:t>5</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継続時間</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上記発動条件が常時以外であれば使用。</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：永続</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～：秒単位設定。</a:t>
                      </a:r>
                      <a:endParaRPr kumimoji="1" lang="en-US" altLang="ja-JP" sz="1000" dirty="0">
                        <a:solidFill>
                          <a:schemeClr val="bg1"/>
                        </a:solidFill>
                      </a:endParaRPr>
                    </a:p>
                  </a:txBody>
                  <a:tcPr/>
                </a:tc>
                <a:extLst>
                  <a:ext uri="{0D108BD9-81ED-4DB2-BD59-A6C34878D82A}">
                    <a16:rowId xmlns:a16="http://schemas.microsoft.com/office/drawing/2014/main" val="1373194719"/>
                  </a:ext>
                </a:extLst>
              </a:tr>
              <a:tr h="0">
                <a:tc>
                  <a:txBody>
                    <a:bodyPr/>
                    <a:lstStyle/>
                    <a:p>
                      <a:r>
                        <a:rPr kumimoji="1" lang="en-US" altLang="ja-JP" sz="1000" dirty="0">
                          <a:solidFill>
                            <a:schemeClr val="bg1"/>
                          </a:solidFill>
                        </a:rPr>
                        <a:t>6</a:t>
                      </a:r>
                      <a:endParaRPr kumimoji="1" lang="en-US" altLang="ja-JP" sz="1000" dirty="0">
                        <a:solidFill>
                          <a:schemeClr val="bg1"/>
                        </a:solidFill>
                        <a:latin typeface="+mn-ea"/>
                        <a:ea typeface="+mn-ea"/>
                      </a:endParaRPr>
                    </a:p>
                  </a:txBody>
                  <a:tcPr/>
                </a:tc>
                <a:tc>
                  <a:txBody>
                    <a:bodyPr/>
                    <a:lstStyle/>
                    <a:p>
                      <a:r>
                        <a:rPr kumimoji="1" lang="ja-JP" altLang="en-US" sz="1000" dirty="0">
                          <a:solidFill>
                            <a:schemeClr val="bg1"/>
                          </a:solidFill>
                        </a:rPr>
                        <a:t>追加効果</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パラメータ変化以外も同時に起こる場合、</a:t>
                      </a:r>
                      <a:endParaRPr kumimoji="1" lang="en-US" altLang="ja-JP" sz="1000" dirty="0">
                        <a:solidFill>
                          <a:schemeClr val="bg1"/>
                        </a:solidFill>
                      </a:endParaRPr>
                    </a:p>
                    <a:p>
                      <a:r>
                        <a:rPr kumimoji="1" lang="ja-JP" altLang="en-US" sz="1000" dirty="0">
                          <a:solidFill>
                            <a:schemeClr val="bg1"/>
                          </a:solidFill>
                        </a:rPr>
                        <a:t>その効果を設定し、効果</a:t>
                      </a:r>
                      <a:r>
                        <a:rPr kumimoji="1" lang="en-US" altLang="ja-JP" sz="1000" dirty="0">
                          <a:solidFill>
                            <a:schemeClr val="bg1"/>
                          </a:solidFill>
                        </a:rPr>
                        <a:t>ID</a:t>
                      </a:r>
                      <a:r>
                        <a:rPr kumimoji="1" lang="ja-JP" altLang="en-US" sz="1000" dirty="0">
                          <a:solidFill>
                            <a:schemeClr val="bg1"/>
                          </a:solidFill>
                        </a:rPr>
                        <a:t>を記述する。</a:t>
                      </a:r>
                      <a:endParaRPr kumimoji="1" lang="en-US" altLang="ja-JP" sz="1000" dirty="0">
                        <a:solidFill>
                          <a:schemeClr val="bg1"/>
                        </a:solidFill>
                      </a:endParaRPr>
                    </a:p>
                  </a:txBody>
                  <a:tcPr/>
                </a:tc>
                <a:extLst>
                  <a:ext uri="{0D108BD9-81ED-4DB2-BD59-A6C34878D82A}">
                    <a16:rowId xmlns:a16="http://schemas.microsoft.com/office/drawing/2014/main" val="468433284"/>
                  </a:ext>
                </a:extLst>
              </a:tr>
            </a:tbl>
          </a:graphicData>
        </a:graphic>
      </p:graphicFrame>
      <p:sp>
        <p:nvSpPr>
          <p:cNvPr id="4" name="四角形: 角を丸くする 3">
            <a:extLst>
              <a:ext uri="{FF2B5EF4-FFF2-40B4-BE49-F238E27FC236}">
                <a16:creationId xmlns:a16="http://schemas.microsoft.com/office/drawing/2014/main" id="{C0B61D89-1B74-4DFB-AA97-F223D33CA5A4}"/>
              </a:ext>
            </a:extLst>
          </p:cNvPr>
          <p:cNvSpPr/>
          <p:nvPr/>
        </p:nvSpPr>
        <p:spPr>
          <a:xfrm>
            <a:off x="6014906" y="1176982"/>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支援兵器効果で兵器自信の攻撃力を一定条件で上昇数場合対象は自分となる想定。</a:t>
            </a:r>
            <a:endParaRPr kumimoji="1" lang="en-US" altLang="ja-JP" sz="1000" dirty="0">
              <a:solidFill>
                <a:schemeClr val="tx1"/>
              </a:solidFill>
            </a:endParaRPr>
          </a:p>
        </p:txBody>
      </p:sp>
      <p:sp>
        <p:nvSpPr>
          <p:cNvPr id="20" name="四角形: 角を丸くする 19">
            <a:extLst>
              <a:ext uri="{FF2B5EF4-FFF2-40B4-BE49-F238E27FC236}">
                <a16:creationId xmlns:a16="http://schemas.microsoft.com/office/drawing/2014/main" id="{B85FA693-534D-4253-9910-FF767E9491B7}"/>
              </a:ext>
            </a:extLst>
          </p:cNvPr>
          <p:cNvSpPr/>
          <p:nvPr/>
        </p:nvSpPr>
        <p:spPr>
          <a:xfrm>
            <a:off x="5982399" y="3352458"/>
            <a:ext cx="2793534" cy="70058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条件は別に細かく分けた方がいいかも。</a:t>
            </a:r>
            <a:endParaRPr kumimoji="1" lang="en-US" altLang="ja-JP" sz="1000" dirty="0">
              <a:solidFill>
                <a:schemeClr val="tx1"/>
              </a:solidFill>
            </a:endParaRPr>
          </a:p>
        </p:txBody>
      </p:sp>
      <p:sp>
        <p:nvSpPr>
          <p:cNvPr id="24" name="四角形: 角を丸くする 23">
            <a:extLst>
              <a:ext uri="{FF2B5EF4-FFF2-40B4-BE49-F238E27FC236}">
                <a16:creationId xmlns:a16="http://schemas.microsoft.com/office/drawing/2014/main" id="{31D592BD-F8CE-4BEC-9490-76426866811C}"/>
              </a:ext>
            </a:extLst>
          </p:cNvPr>
          <p:cNvSpPr/>
          <p:nvPr/>
        </p:nvSpPr>
        <p:spPr>
          <a:xfrm>
            <a:off x="6014906" y="2231786"/>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対象の人数っているか？</a:t>
            </a:r>
            <a:endParaRPr kumimoji="1" lang="en-US" altLang="ja-JP" sz="1000" dirty="0">
              <a:solidFill>
                <a:schemeClr val="tx1"/>
              </a:solidFill>
            </a:endParaRPr>
          </a:p>
          <a:p>
            <a:r>
              <a:rPr kumimoji="1" lang="ja-JP" altLang="en-US" sz="1000" dirty="0">
                <a:solidFill>
                  <a:schemeClr val="tx1"/>
                </a:solidFill>
              </a:rPr>
              <a:t>味方ランダムで</a:t>
            </a:r>
            <a:r>
              <a:rPr kumimoji="1" lang="en-US" altLang="ja-JP" sz="1000" dirty="0">
                <a:solidFill>
                  <a:schemeClr val="tx1"/>
                </a:solidFill>
              </a:rPr>
              <a:t>2</a:t>
            </a:r>
            <a:r>
              <a:rPr kumimoji="1" lang="ja-JP" altLang="en-US" sz="1000" dirty="0">
                <a:solidFill>
                  <a:schemeClr val="tx1"/>
                </a:solidFill>
              </a:rPr>
              <a:t>人に対して</a:t>
            </a:r>
            <a:r>
              <a:rPr kumimoji="1" lang="en-US" altLang="ja-JP" sz="1000" dirty="0">
                <a:solidFill>
                  <a:schemeClr val="tx1"/>
                </a:solidFill>
              </a:rPr>
              <a:t>…</a:t>
            </a:r>
            <a:r>
              <a:rPr kumimoji="1" lang="ja-JP" altLang="en-US" sz="1000" dirty="0">
                <a:solidFill>
                  <a:schemeClr val="tx1"/>
                </a:solidFill>
              </a:rPr>
              <a:t>等。</a:t>
            </a:r>
            <a:endParaRPr kumimoji="1" lang="en-US" altLang="ja-JP" sz="1000" dirty="0">
              <a:solidFill>
                <a:schemeClr val="tx1"/>
              </a:solidFill>
            </a:endParaRPr>
          </a:p>
        </p:txBody>
      </p:sp>
      <p:sp>
        <p:nvSpPr>
          <p:cNvPr id="27" name="テキスト ボックス 26">
            <a:extLst>
              <a:ext uri="{FF2B5EF4-FFF2-40B4-BE49-F238E27FC236}">
                <a16:creationId xmlns:a16="http://schemas.microsoft.com/office/drawing/2014/main" id="{A31DF815-15DC-4E2A-B192-02928DA34A49}"/>
              </a:ext>
            </a:extLst>
          </p:cNvPr>
          <p:cNvSpPr txBox="1"/>
          <p:nvPr/>
        </p:nvSpPr>
        <p:spPr>
          <a:xfrm>
            <a:off x="591845" y="846576"/>
            <a:ext cx="2492990" cy="246221"/>
          </a:xfrm>
          <a:prstGeom prst="rect">
            <a:avLst/>
          </a:prstGeom>
          <a:noFill/>
        </p:spPr>
        <p:txBody>
          <a:bodyPr wrap="none" rtlCol="0">
            <a:spAutoFit/>
          </a:bodyPr>
          <a:lstStyle/>
          <a:p>
            <a:r>
              <a:rPr kumimoji="1" lang="ja-JP" altLang="en-US" sz="1000" dirty="0"/>
              <a:t>効果全般に共通で必要となる設定項目。</a:t>
            </a:r>
            <a:endParaRPr kumimoji="1" lang="en-US" altLang="ja-JP" sz="1000" dirty="0"/>
          </a:p>
        </p:txBody>
      </p:sp>
    </p:spTree>
    <p:extLst>
      <p:ext uri="{BB962C8B-B14F-4D97-AF65-F5344CB8AC3E}">
        <p14:creationId xmlns:p14="http://schemas.microsoft.com/office/powerpoint/2010/main" val="313185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7</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800493" cy="307777"/>
          </a:xfrm>
          <a:prstGeom prst="rect">
            <a:avLst/>
          </a:prstGeom>
          <a:noFill/>
        </p:spPr>
        <p:txBody>
          <a:bodyPr wrap="none" rtlCol="0">
            <a:spAutoFit/>
          </a:bodyPr>
          <a:lstStyle/>
          <a:p>
            <a:r>
              <a:rPr kumimoji="1" lang="ja-JP" altLang="en-US" sz="1400" b="1" dirty="0"/>
              <a:t>●パラメータ変化系</a:t>
            </a:r>
          </a:p>
        </p:txBody>
      </p:sp>
      <p:graphicFrame>
        <p:nvGraphicFramePr>
          <p:cNvPr id="2" name="表 2">
            <a:extLst>
              <a:ext uri="{FF2B5EF4-FFF2-40B4-BE49-F238E27FC236}">
                <a16:creationId xmlns:a16="http://schemas.microsoft.com/office/drawing/2014/main" id="{1B0823F4-B534-431E-B9C9-23E1D9C94171}"/>
              </a:ext>
            </a:extLst>
          </p:cNvPr>
          <p:cNvGraphicFramePr>
            <a:graphicFrameLocks noGrp="1"/>
          </p:cNvGraphicFramePr>
          <p:nvPr/>
        </p:nvGraphicFramePr>
        <p:xfrm>
          <a:off x="676712" y="1276470"/>
          <a:ext cx="5098416" cy="188976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変化パラメータ</a:t>
                      </a:r>
                      <a:endParaRPr kumimoji="1" lang="ja-JP" altLang="en-US" sz="1000" b="0" dirty="0">
                        <a:solidFill>
                          <a:schemeClr val="bg1"/>
                        </a:solidFill>
                        <a:latin typeface="+mn-ea"/>
                        <a:ea typeface="+mn-ea"/>
                      </a:endParaRPr>
                    </a:p>
                  </a:txBody>
                  <a:tcPr/>
                </a:tc>
                <a:tc>
                  <a:txBody>
                    <a:bodyPr/>
                    <a:lstStyle/>
                    <a:p>
                      <a:r>
                        <a:rPr kumimoji="1" lang="ja-JP" altLang="en-US" sz="1000" dirty="0">
                          <a:solidFill>
                            <a:schemeClr val="bg1"/>
                          </a:solidFill>
                        </a:rPr>
                        <a:t>影響するパラメータ。</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a:t>
                      </a:r>
                      <a:r>
                        <a:rPr kumimoji="1" lang="en-US" altLang="ja-JP" sz="1000" dirty="0">
                          <a:solidFill>
                            <a:schemeClr val="bg1"/>
                          </a:solidFill>
                        </a:rPr>
                        <a:t>HP</a:t>
                      </a:r>
                      <a:r>
                        <a:rPr kumimoji="1" lang="ja-JP" altLang="en-US" sz="1000" dirty="0">
                          <a:solidFill>
                            <a:schemeClr val="bg1"/>
                          </a:solidFill>
                        </a:rPr>
                        <a:t>　</a:t>
                      </a:r>
                      <a:r>
                        <a:rPr kumimoji="1" lang="en-US" altLang="ja-JP" sz="1000" dirty="0">
                          <a:solidFill>
                            <a:schemeClr val="bg1"/>
                          </a:solidFill>
                        </a:rPr>
                        <a:t>1</a:t>
                      </a:r>
                      <a:r>
                        <a:rPr kumimoji="1" lang="ja-JP" altLang="en-US" sz="1000" dirty="0">
                          <a:solidFill>
                            <a:schemeClr val="bg1"/>
                          </a:solidFill>
                        </a:rPr>
                        <a:t>：</a:t>
                      </a:r>
                      <a:r>
                        <a:rPr kumimoji="1" lang="en-US" altLang="ja-JP" sz="1000" dirty="0">
                          <a:solidFill>
                            <a:schemeClr val="bg1"/>
                          </a:solidFill>
                        </a:rPr>
                        <a:t>ATK</a:t>
                      </a:r>
                      <a:r>
                        <a:rPr kumimoji="1" lang="ja-JP" altLang="en-US" sz="1000" dirty="0">
                          <a:solidFill>
                            <a:schemeClr val="bg1"/>
                          </a:solidFill>
                        </a:rPr>
                        <a:t>　</a:t>
                      </a:r>
                      <a:r>
                        <a:rPr kumimoji="1" lang="en-US" altLang="ja-JP" sz="1000" dirty="0">
                          <a:solidFill>
                            <a:schemeClr val="bg1"/>
                          </a:solidFill>
                        </a:rPr>
                        <a:t>2</a:t>
                      </a:r>
                      <a:r>
                        <a:rPr kumimoji="1" lang="ja-JP" altLang="en-US" sz="1000" dirty="0">
                          <a:solidFill>
                            <a:schemeClr val="bg1"/>
                          </a:solidFill>
                        </a:rPr>
                        <a:t>：</a:t>
                      </a:r>
                      <a:r>
                        <a:rPr kumimoji="1" lang="en-US" altLang="ja-JP" sz="1000" dirty="0">
                          <a:solidFill>
                            <a:schemeClr val="bg1"/>
                          </a:solidFill>
                        </a:rPr>
                        <a:t>SPD</a:t>
                      </a:r>
                      <a:r>
                        <a:rPr kumimoji="1" lang="ja-JP" altLang="en-US" sz="1000" dirty="0">
                          <a:solidFill>
                            <a:schemeClr val="bg1"/>
                          </a:solidFill>
                        </a:rPr>
                        <a:t>　</a:t>
                      </a:r>
                      <a:r>
                        <a:rPr kumimoji="1" lang="en-US" altLang="ja-JP" sz="1000" dirty="0">
                          <a:solidFill>
                            <a:schemeClr val="bg1"/>
                          </a:solidFill>
                        </a:rPr>
                        <a:t>3</a:t>
                      </a:r>
                      <a:r>
                        <a:rPr kumimoji="1" lang="ja-JP" altLang="en-US" sz="1000" dirty="0">
                          <a:solidFill>
                            <a:schemeClr val="bg1"/>
                          </a:solidFill>
                        </a:rPr>
                        <a:t>：</a:t>
                      </a:r>
                      <a:r>
                        <a:rPr kumimoji="1" lang="en-US" altLang="ja-JP" sz="1000" dirty="0">
                          <a:solidFill>
                            <a:schemeClr val="bg1"/>
                          </a:solidFill>
                        </a:rPr>
                        <a:t>DEF</a:t>
                      </a:r>
                    </a:p>
                    <a:p>
                      <a:r>
                        <a:rPr kumimoji="1" lang="en-US" altLang="ja-JP" sz="1000" dirty="0">
                          <a:solidFill>
                            <a:schemeClr val="bg1"/>
                          </a:solidFill>
                        </a:rPr>
                        <a:t>4</a:t>
                      </a:r>
                      <a:r>
                        <a:rPr kumimoji="1" lang="ja-JP" altLang="en-US" sz="1000" dirty="0">
                          <a:solidFill>
                            <a:schemeClr val="bg1"/>
                          </a:solidFill>
                        </a:rPr>
                        <a:t>：</a:t>
                      </a:r>
                      <a:r>
                        <a:rPr kumimoji="1" lang="en-US" altLang="ja-JP" sz="1000" dirty="0">
                          <a:solidFill>
                            <a:schemeClr val="bg1"/>
                          </a:solidFill>
                        </a:rPr>
                        <a:t>ATK+SPD</a:t>
                      </a:r>
                      <a:r>
                        <a:rPr kumimoji="1" lang="ja-JP" altLang="en-US" sz="1000" dirty="0">
                          <a:solidFill>
                            <a:schemeClr val="bg1"/>
                          </a:solidFill>
                        </a:rPr>
                        <a:t>　</a:t>
                      </a:r>
                      <a:r>
                        <a:rPr kumimoji="1" lang="en-US" altLang="ja-JP" sz="1000" dirty="0">
                          <a:solidFill>
                            <a:schemeClr val="bg1"/>
                          </a:solidFill>
                        </a:rPr>
                        <a:t>5</a:t>
                      </a:r>
                      <a:r>
                        <a:rPr kumimoji="1" lang="ja-JP" altLang="en-US" sz="1000" dirty="0">
                          <a:solidFill>
                            <a:schemeClr val="bg1"/>
                          </a:solidFill>
                        </a:rPr>
                        <a:t>：</a:t>
                      </a:r>
                      <a:r>
                        <a:rPr kumimoji="1" lang="en-US" altLang="ja-JP" sz="1000" dirty="0">
                          <a:solidFill>
                            <a:schemeClr val="bg1"/>
                          </a:solidFill>
                        </a:rPr>
                        <a:t>ATK</a:t>
                      </a:r>
                      <a:r>
                        <a:rPr kumimoji="1" lang="ja-JP" altLang="en-US" sz="1000" dirty="0">
                          <a:solidFill>
                            <a:schemeClr val="bg1"/>
                          </a:solidFill>
                        </a:rPr>
                        <a:t>＋</a:t>
                      </a:r>
                      <a:r>
                        <a:rPr kumimoji="1" lang="en-US" altLang="ja-JP" sz="1000" dirty="0">
                          <a:solidFill>
                            <a:schemeClr val="bg1"/>
                          </a:solidFill>
                        </a:rPr>
                        <a:t>DEF</a:t>
                      </a:r>
                      <a:r>
                        <a:rPr kumimoji="1" lang="ja-JP" altLang="en-US" sz="1000" dirty="0">
                          <a:solidFill>
                            <a:schemeClr val="bg1"/>
                          </a:solidFill>
                        </a:rPr>
                        <a:t>　</a:t>
                      </a:r>
                      <a:r>
                        <a:rPr kumimoji="1" lang="en-US" altLang="ja-JP" sz="1000" dirty="0">
                          <a:solidFill>
                            <a:schemeClr val="bg1"/>
                          </a:solidFill>
                        </a:rPr>
                        <a:t>6</a:t>
                      </a:r>
                      <a:r>
                        <a:rPr kumimoji="1" lang="ja-JP" altLang="en-US" sz="1000" dirty="0">
                          <a:solidFill>
                            <a:schemeClr val="bg1"/>
                          </a:solidFill>
                        </a:rPr>
                        <a:t>：</a:t>
                      </a:r>
                      <a:r>
                        <a:rPr kumimoji="1" lang="en-US" altLang="ja-JP" sz="1000" dirty="0">
                          <a:solidFill>
                            <a:schemeClr val="bg1"/>
                          </a:solidFill>
                        </a:rPr>
                        <a:t>SPD+DEF</a:t>
                      </a:r>
                    </a:p>
                    <a:p>
                      <a:r>
                        <a:rPr kumimoji="1" lang="en-US" altLang="ja-JP" sz="1000" dirty="0">
                          <a:solidFill>
                            <a:schemeClr val="bg1"/>
                          </a:solidFill>
                        </a:rPr>
                        <a:t>7</a:t>
                      </a:r>
                      <a:r>
                        <a:rPr kumimoji="1" lang="ja-JP" altLang="en-US" sz="1000" dirty="0">
                          <a:solidFill>
                            <a:schemeClr val="bg1"/>
                          </a:solidFill>
                        </a:rPr>
                        <a:t>：</a:t>
                      </a:r>
                      <a:r>
                        <a:rPr kumimoji="1" lang="en-US" altLang="ja-JP" sz="1000" dirty="0">
                          <a:solidFill>
                            <a:schemeClr val="bg1"/>
                          </a:solidFill>
                        </a:rPr>
                        <a:t>ATK+SPD+DEF</a:t>
                      </a:r>
                      <a:r>
                        <a:rPr kumimoji="1" lang="ja-JP" altLang="en-US" sz="1000" dirty="0">
                          <a:solidFill>
                            <a:schemeClr val="bg1"/>
                          </a:solidFill>
                        </a:rPr>
                        <a:t>　</a:t>
                      </a:r>
                      <a:r>
                        <a:rPr kumimoji="1" lang="en-US" altLang="ja-JP" sz="1000" dirty="0">
                          <a:solidFill>
                            <a:schemeClr val="bg1"/>
                          </a:solidFill>
                        </a:rPr>
                        <a:t>8</a:t>
                      </a:r>
                      <a:r>
                        <a:rPr kumimoji="1" lang="ja-JP" altLang="en-US" sz="1000" dirty="0">
                          <a:solidFill>
                            <a:schemeClr val="bg1"/>
                          </a:solidFill>
                        </a:rPr>
                        <a:t>：</a:t>
                      </a:r>
                      <a:r>
                        <a:rPr kumimoji="1" lang="en-US" altLang="ja-JP" sz="1000" dirty="0">
                          <a:solidFill>
                            <a:schemeClr val="bg1"/>
                          </a:solidFill>
                        </a:rPr>
                        <a:t>POWER</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変化方法</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：直値</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：割合</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1764241692"/>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変化値</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4</a:t>
                      </a:r>
                      <a:r>
                        <a:rPr kumimoji="1" lang="ja-JP" altLang="en-US" sz="1000" dirty="0">
                          <a:solidFill>
                            <a:schemeClr val="bg1"/>
                          </a:solidFill>
                        </a:rPr>
                        <a:t>に合わせた数値。</a:t>
                      </a:r>
                      <a:endParaRPr kumimoji="1" lang="en-US" altLang="ja-JP" sz="1000" dirty="0">
                        <a:solidFill>
                          <a:schemeClr val="bg1"/>
                        </a:solidFill>
                      </a:endParaRPr>
                    </a:p>
                    <a:p>
                      <a:r>
                        <a:rPr kumimoji="1" lang="ja-JP" altLang="en-US" sz="1000" dirty="0">
                          <a:solidFill>
                            <a:schemeClr val="bg1"/>
                          </a:solidFill>
                        </a:rPr>
                        <a:t>割合の場合は</a:t>
                      </a:r>
                      <a:r>
                        <a:rPr kumimoji="1" lang="en-US" altLang="ja-JP" sz="1000" dirty="0">
                          <a:solidFill>
                            <a:schemeClr val="bg1"/>
                          </a:solidFill>
                        </a:rPr>
                        <a:t>%</a:t>
                      </a:r>
                      <a:r>
                        <a:rPr kumimoji="1" lang="ja-JP" altLang="en-US" sz="1000" dirty="0">
                          <a:solidFill>
                            <a:schemeClr val="bg1"/>
                          </a:solidFill>
                        </a:rPr>
                        <a:t>となる。（</a:t>
                      </a:r>
                      <a:r>
                        <a:rPr kumimoji="1" lang="en-US" altLang="ja-JP" sz="1000" dirty="0">
                          <a:solidFill>
                            <a:schemeClr val="bg1"/>
                          </a:solidFill>
                        </a:rPr>
                        <a:t>1</a:t>
                      </a:r>
                      <a:r>
                        <a:rPr kumimoji="1" lang="ja-JP" altLang="en-US" sz="1000" dirty="0">
                          <a:solidFill>
                            <a:schemeClr val="bg1"/>
                          </a:solidFill>
                        </a:rPr>
                        <a:t>だったら</a:t>
                      </a:r>
                      <a:r>
                        <a:rPr kumimoji="1" lang="en-US" altLang="ja-JP" sz="1000" dirty="0">
                          <a:solidFill>
                            <a:schemeClr val="bg1"/>
                          </a:solidFill>
                        </a:rPr>
                        <a:t>1%</a:t>
                      </a:r>
                      <a:r>
                        <a:rPr kumimoji="1" lang="ja-JP" altLang="en-US" sz="1000" dirty="0">
                          <a:solidFill>
                            <a:schemeClr val="bg1"/>
                          </a:solidFill>
                        </a:rPr>
                        <a:t>）</a:t>
                      </a:r>
                      <a:endParaRPr kumimoji="1" lang="en-US" altLang="ja-JP" sz="1000" dirty="0">
                        <a:solidFill>
                          <a:schemeClr val="bg1"/>
                        </a:solidFill>
                      </a:endParaRPr>
                    </a:p>
                    <a:p>
                      <a:r>
                        <a:rPr kumimoji="1" lang="ja-JP" altLang="en-US" sz="1000" dirty="0">
                          <a:solidFill>
                            <a:schemeClr val="bg1"/>
                          </a:solidFill>
                        </a:rPr>
                        <a:t>マイナスもありうる。</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771432254"/>
                  </a:ext>
                </a:extLst>
              </a:tr>
            </a:tbl>
          </a:graphicData>
        </a:graphic>
      </p:graphicFrame>
      <p:sp>
        <p:nvSpPr>
          <p:cNvPr id="11" name="テキスト ボックス 10">
            <a:extLst>
              <a:ext uri="{FF2B5EF4-FFF2-40B4-BE49-F238E27FC236}">
                <a16:creationId xmlns:a16="http://schemas.microsoft.com/office/drawing/2014/main" id="{A2A10770-7E5B-4564-BD04-4E63986021A9}"/>
              </a:ext>
            </a:extLst>
          </p:cNvPr>
          <p:cNvSpPr txBox="1"/>
          <p:nvPr/>
        </p:nvSpPr>
        <p:spPr>
          <a:xfrm>
            <a:off x="591845" y="846576"/>
            <a:ext cx="3169457" cy="246221"/>
          </a:xfrm>
          <a:prstGeom prst="rect">
            <a:avLst/>
          </a:prstGeom>
          <a:noFill/>
        </p:spPr>
        <p:txBody>
          <a:bodyPr wrap="none" rtlCol="0">
            <a:spAutoFit/>
          </a:bodyPr>
          <a:lstStyle/>
          <a:p>
            <a:r>
              <a:rPr kumimoji="1" lang="ja-JP" altLang="en-US" sz="1000" dirty="0"/>
              <a:t>対象の</a:t>
            </a:r>
            <a:r>
              <a:rPr kumimoji="1" lang="en-US" altLang="ja-JP" sz="1000" dirty="0"/>
              <a:t>HP</a:t>
            </a:r>
            <a:r>
              <a:rPr kumimoji="1" lang="ja-JP" altLang="en-US" sz="1000" dirty="0"/>
              <a:t>や能力値のパラメータを上昇させる効果。</a:t>
            </a:r>
            <a:endParaRPr kumimoji="1" lang="en-US" altLang="ja-JP" sz="1000" dirty="0"/>
          </a:p>
        </p:txBody>
      </p:sp>
      <p:sp>
        <p:nvSpPr>
          <p:cNvPr id="9" name="テキスト ボックス 8">
            <a:extLst>
              <a:ext uri="{FF2B5EF4-FFF2-40B4-BE49-F238E27FC236}">
                <a16:creationId xmlns:a16="http://schemas.microsoft.com/office/drawing/2014/main" id="{5273C38B-7CF3-426C-A14E-42F8C1EE112E}"/>
              </a:ext>
            </a:extLst>
          </p:cNvPr>
          <p:cNvSpPr txBox="1"/>
          <p:nvPr/>
        </p:nvSpPr>
        <p:spPr>
          <a:xfrm>
            <a:off x="415419" y="3383994"/>
            <a:ext cx="1261884" cy="307777"/>
          </a:xfrm>
          <a:prstGeom prst="rect">
            <a:avLst/>
          </a:prstGeom>
          <a:noFill/>
        </p:spPr>
        <p:txBody>
          <a:bodyPr wrap="none" rtlCol="0">
            <a:spAutoFit/>
          </a:bodyPr>
          <a:lstStyle/>
          <a:p>
            <a:r>
              <a:rPr kumimoji="1" lang="ja-JP" altLang="en-US" sz="1400" b="1" dirty="0"/>
              <a:t>●属性変化系</a:t>
            </a:r>
          </a:p>
        </p:txBody>
      </p:sp>
      <p:graphicFrame>
        <p:nvGraphicFramePr>
          <p:cNvPr id="10" name="表 2">
            <a:extLst>
              <a:ext uri="{FF2B5EF4-FFF2-40B4-BE49-F238E27FC236}">
                <a16:creationId xmlns:a16="http://schemas.microsoft.com/office/drawing/2014/main" id="{EEA5C26D-B725-4912-BF29-9C158E585AED}"/>
              </a:ext>
            </a:extLst>
          </p:cNvPr>
          <p:cNvGraphicFramePr>
            <a:graphicFrameLocks noGrp="1"/>
          </p:cNvGraphicFramePr>
          <p:nvPr>
            <p:extLst>
              <p:ext uri="{D42A27DB-BD31-4B8C-83A1-F6EECF244321}">
                <p14:modId xmlns:p14="http://schemas.microsoft.com/office/powerpoint/2010/main" val="780188857"/>
              </p:ext>
            </p:extLst>
          </p:nvPr>
        </p:nvGraphicFramePr>
        <p:xfrm>
          <a:off x="676712" y="4359613"/>
          <a:ext cx="5098416" cy="7315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挙動</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：変化　</a:t>
                      </a:r>
                      <a:r>
                        <a:rPr kumimoji="1" lang="en-US" altLang="ja-JP" sz="1000" dirty="0">
                          <a:solidFill>
                            <a:schemeClr val="bg1"/>
                          </a:solidFill>
                        </a:rPr>
                        <a:t>1</a:t>
                      </a:r>
                      <a:r>
                        <a:rPr kumimoji="1" lang="ja-JP" altLang="en-US" sz="1000" dirty="0">
                          <a:solidFill>
                            <a:schemeClr val="bg1"/>
                          </a:solidFill>
                        </a:rPr>
                        <a:t>：追加　</a:t>
                      </a:r>
                      <a:r>
                        <a:rPr kumimoji="1" lang="en-US" altLang="ja-JP" sz="1000" dirty="0">
                          <a:solidFill>
                            <a:schemeClr val="bg1"/>
                          </a:solidFill>
                        </a:rPr>
                        <a:t>2</a:t>
                      </a:r>
                      <a:r>
                        <a:rPr kumimoji="1" lang="ja-JP" altLang="en-US" sz="1000" dirty="0">
                          <a:solidFill>
                            <a:schemeClr val="bg1"/>
                          </a:solidFill>
                        </a:rPr>
                        <a:t>：減少</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変更先</a:t>
                      </a:r>
                    </a:p>
                  </a:txBody>
                  <a:tcPr/>
                </a:tc>
                <a:tc>
                  <a:txBody>
                    <a:bodyPr/>
                    <a:lstStyle/>
                    <a:p>
                      <a:r>
                        <a:rPr kumimoji="1" lang="en-US" altLang="ja-JP" sz="1000" dirty="0">
                          <a:solidFill>
                            <a:schemeClr val="bg1"/>
                          </a:solidFill>
                        </a:rPr>
                        <a:t>0</a:t>
                      </a:r>
                      <a:r>
                        <a:rPr kumimoji="1" lang="ja-JP" altLang="en-US" sz="1000" dirty="0">
                          <a:solidFill>
                            <a:schemeClr val="bg1"/>
                          </a:solidFill>
                        </a:rPr>
                        <a:t>：硬　</a:t>
                      </a:r>
                      <a:r>
                        <a:rPr kumimoji="1" lang="en-US" altLang="ja-JP" sz="1000" dirty="0">
                          <a:solidFill>
                            <a:schemeClr val="bg1"/>
                          </a:solidFill>
                        </a:rPr>
                        <a:t>1</a:t>
                      </a:r>
                      <a:r>
                        <a:rPr kumimoji="1" lang="ja-JP" altLang="en-US" sz="1000" dirty="0">
                          <a:solidFill>
                            <a:schemeClr val="bg1"/>
                          </a:solidFill>
                        </a:rPr>
                        <a:t>：</a:t>
                      </a:r>
                      <a:r>
                        <a:rPr kumimoji="1" lang="ja-JP" altLang="en-US" sz="1000" dirty="0">
                          <a:solidFill>
                            <a:schemeClr val="bg1"/>
                          </a:solidFill>
                          <a:latin typeface="+mn-ea"/>
                          <a:ea typeface="+mn-ea"/>
                        </a:rPr>
                        <a:t>迅　</a:t>
                      </a:r>
                      <a:r>
                        <a:rPr kumimoji="1" lang="en-US" altLang="ja-JP" sz="1000" dirty="0">
                          <a:solidFill>
                            <a:schemeClr val="bg1"/>
                          </a:solidFill>
                          <a:latin typeface="+mn-ea"/>
                          <a:ea typeface="+mn-ea"/>
                        </a:rPr>
                        <a:t>2</a:t>
                      </a:r>
                      <a:r>
                        <a:rPr kumimoji="1" lang="ja-JP" altLang="en-US" sz="1000" dirty="0">
                          <a:solidFill>
                            <a:schemeClr val="bg1"/>
                          </a:solidFill>
                          <a:latin typeface="+mn-ea"/>
                          <a:ea typeface="+mn-ea"/>
                        </a:rPr>
                        <a:t>：尖　</a:t>
                      </a:r>
                      <a:r>
                        <a:rPr kumimoji="1" lang="en-US" altLang="ja-JP" sz="1000" dirty="0">
                          <a:solidFill>
                            <a:schemeClr val="bg1"/>
                          </a:solidFill>
                          <a:latin typeface="+mn-ea"/>
                          <a:ea typeface="+mn-ea"/>
                        </a:rPr>
                        <a:t>3</a:t>
                      </a:r>
                      <a:r>
                        <a:rPr kumimoji="1" lang="ja-JP" altLang="en-US" sz="1000" dirty="0">
                          <a:solidFill>
                            <a:schemeClr val="bg1"/>
                          </a:solidFill>
                          <a:latin typeface="+mn-ea"/>
                          <a:ea typeface="+mn-ea"/>
                        </a:rPr>
                        <a:t>：創　</a:t>
                      </a:r>
                      <a:r>
                        <a:rPr kumimoji="1" lang="en-US" altLang="ja-JP" sz="1000" dirty="0">
                          <a:solidFill>
                            <a:schemeClr val="bg1"/>
                          </a:solidFill>
                          <a:latin typeface="+mn-ea"/>
                          <a:ea typeface="+mn-ea"/>
                        </a:rPr>
                        <a:t>4</a:t>
                      </a:r>
                      <a:r>
                        <a:rPr kumimoji="1" lang="ja-JP" altLang="en-US" sz="1000" dirty="0">
                          <a:solidFill>
                            <a:schemeClr val="bg1"/>
                          </a:solidFill>
                          <a:latin typeface="+mn-ea"/>
                          <a:ea typeface="+mn-ea"/>
                        </a:rPr>
                        <a:t>：壊</a:t>
                      </a:r>
                      <a:endParaRPr kumimoji="1" lang="ja-JP" altLang="en-US" sz="1000" dirty="0">
                        <a:solidFill>
                          <a:schemeClr val="bg1"/>
                        </a:solidFill>
                      </a:endParaRPr>
                    </a:p>
                  </a:txBody>
                  <a:tcPr/>
                </a:tc>
                <a:extLst>
                  <a:ext uri="{0D108BD9-81ED-4DB2-BD59-A6C34878D82A}">
                    <a16:rowId xmlns:a16="http://schemas.microsoft.com/office/drawing/2014/main" val="1764241692"/>
                  </a:ext>
                </a:extLst>
              </a:tr>
            </a:tbl>
          </a:graphicData>
        </a:graphic>
      </p:graphicFrame>
      <p:sp>
        <p:nvSpPr>
          <p:cNvPr id="12" name="テキスト ボックス 11">
            <a:extLst>
              <a:ext uri="{FF2B5EF4-FFF2-40B4-BE49-F238E27FC236}">
                <a16:creationId xmlns:a16="http://schemas.microsoft.com/office/drawing/2014/main" id="{D2D41C90-8E64-4C39-9992-F51D4BFC9AF4}"/>
              </a:ext>
            </a:extLst>
          </p:cNvPr>
          <p:cNvSpPr txBox="1"/>
          <p:nvPr/>
        </p:nvSpPr>
        <p:spPr>
          <a:xfrm>
            <a:off x="591845" y="3691771"/>
            <a:ext cx="3804247" cy="400110"/>
          </a:xfrm>
          <a:prstGeom prst="rect">
            <a:avLst/>
          </a:prstGeom>
          <a:noFill/>
        </p:spPr>
        <p:txBody>
          <a:bodyPr wrap="none" rtlCol="0">
            <a:spAutoFit/>
          </a:bodyPr>
          <a:lstStyle/>
          <a:p>
            <a:r>
              <a:rPr kumimoji="1" lang="ja-JP" altLang="en-US" sz="1000" dirty="0"/>
              <a:t>対象の属性を変化あるいは加える、減らす効果。</a:t>
            </a:r>
            <a:endParaRPr kumimoji="1" lang="en-US" altLang="ja-JP" sz="1000" dirty="0"/>
          </a:p>
          <a:p>
            <a:r>
              <a:rPr kumimoji="1" lang="ja-JP" altLang="en-US" sz="1000" dirty="0"/>
              <a:t>属性については</a:t>
            </a:r>
            <a:r>
              <a:rPr kumimoji="1" lang="en-US" altLang="ja-JP" sz="1000" b="1" dirty="0">
                <a:solidFill>
                  <a:srgbClr val="00B050"/>
                </a:solidFill>
              </a:rPr>
              <a:t>【GP01】</a:t>
            </a:r>
            <a:r>
              <a:rPr kumimoji="1" lang="ja-JP" altLang="en-US" sz="1000" b="1" dirty="0">
                <a:solidFill>
                  <a:srgbClr val="00B050"/>
                </a:solidFill>
              </a:rPr>
              <a:t>属性仕様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を参照のこと。</a:t>
            </a:r>
            <a:endParaRPr kumimoji="1" lang="en-US" altLang="ja-JP" sz="1000" dirty="0"/>
          </a:p>
        </p:txBody>
      </p:sp>
    </p:spTree>
    <p:extLst>
      <p:ext uri="{BB962C8B-B14F-4D97-AF65-F5344CB8AC3E}">
        <p14:creationId xmlns:p14="http://schemas.microsoft.com/office/powerpoint/2010/main" val="88658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8</a:t>
            </a:fld>
            <a:endParaRPr kumimoji="1" lang="ja-JP" altLang="en-US"/>
          </a:p>
        </p:txBody>
      </p:sp>
      <p:sp>
        <p:nvSpPr>
          <p:cNvPr id="12" name="テキスト ボックス 11">
            <a:extLst>
              <a:ext uri="{FF2B5EF4-FFF2-40B4-BE49-F238E27FC236}">
                <a16:creationId xmlns:a16="http://schemas.microsoft.com/office/drawing/2014/main" id="{977B153A-B803-47ED-8223-C346F05247D4}"/>
              </a:ext>
            </a:extLst>
          </p:cNvPr>
          <p:cNvSpPr txBox="1"/>
          <p:nvPr/>
        </p:nvSpPr>
        <p:spPr>
          <a:xfrm>
            <a:off x="415419" y="538799"/>
            <a:ext cx="1261884" cy="307777"/>
          </a:xfrm>
          <a:prstGeom prst="rect">
            <a:avLst/>
          </a:prstGeom>
          <a:noFill/>
        </p:spPr>
        <p:txBody>
          <a:bodyPr wrap="none" rtlCol="0">
            <a:spAutoFit/>
          </a:bodyPr>
          <a:lstStyle/>
          <a:p>
            <a:r>
              <a:rPr kumimoji="1" lang="ja-JP" altLang="en-US" sz="1400" b="1" dirty="0"/>
              <a:t>●状態変化系</a:t>
            </a:r>
          </a:p>
        </p:txBody>
      </p:sp>
      <p:sp>
        <p:nvSpPr>
          <p:cNvPr id="13" name="テキスト ボックス 12">
            <a:extLst>
              <a:ext uri="{FF2B5EF4-FFF2-40B4-BE49-F238E27FC236}">
                <a16:creationId xmlns:a16="http://schemas.microsoft.com/office/drawing/2014/main" id="{EB73668A-BE83-42F5-8202-DE8BCC18C6FE}"/>
              </a:ext>
            </a:extLst>
          </p:cNvPr>
          <p:cNvSpPr txBox="1"/>
          <p:nvPr/>
        </p:nvSpPr>
        <p:spPr>
          <a:xfrm>
            <a:off x="591845" y="846576"/>
            <a:ext cx="1723549" cy="246221"/>
          </a:xfrm>
          <a:prstGeom prst="rect">
            <a:avLst/>
          </a:prstGeom>
          <a:noFill/>
        </p:spPr>
        <p:txBody>
          <a:bodyPr wrap="none" rtlCol="0">
            <a:spAutoFit/>
          </a:bodyPr>
          <a:lstStyle/>
          <a:p>
            <a:r>
              <a:rPr kumimoji="1" lang="ja-JP" altLang="en-US" sz="1000" dirty="0"/>
              <a:t>対象の状態を変化させる。</a:t>
            </a:r>
            <a:endParaRPr kumimoji="1" lang="en-US" altLang="ja-JP" sz="1000" dirty="0"/>
          </a:p>
        </p:txBody>
      </p:sp>
      <p:graphicFrame>
        <p:nvGraphicFramePr>
          <p:cNvPr id="14" name="表 2">
            <a:extLst>
              <a:ext uri="{FF2B5EF4-FFF2-40B4-BE49-F238E27FC236}">
                <a16:creationId xmlns:a16="http://schemas.microsoft.com/office/drawing/2014/main" id="{AEB106B8-76A8-45EA-893B-E5F8A5CAA190}"/>
              </a:ext>
            </a:extLst>
          </p:cNvPr>
          <p:cNvGraphicFramePr>
            <a:graphicFrameLocks noGrp="1"/>
          </p:cNvGraphicFramePr>
          <p:nvPr>
            <p:extLst>
              <p:ext uri="{D42A27DB-BD31-4B8C-83A1-F6EECF244321}">
                <p14:modId xmlns:p14="http://schemas.microsoft.com/office/powerpoint/2010/main" val="3594335302"/>
              </p:ext>
            </p:extLst>
          </p:nvPr>
        </p:nvGraphicFramePr>
        <p:xfrm>
          <a:off x="676712" y="1307314"/>
          <a:ext cx="5098416" cy="48768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状態</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：毒　</a:t>
                      </a:r>
                      <a:r>
                        <a:rPr kumimoji="1" lang="en-US" altLang="ja-JP" sz="1000" dirty="0">
                          <a:solidFill>
                            <a:schemeClr val="bg1"/>
                          </a:solidFill>
                        </a:rPr>
                        <a:t>1</a:t>
                      </a:r>
                      <a:r>
                        <a:rPr kumimoji="1" lang="ja-JP" altLang="en-US" sz="1000" dirty="0">
                          <a:solidFill>
                            <a:schemeClr val="bg1"/>
                          </a:solidFill>
                        </a:rPr>
                        <a:t>：酸　</a:t>
                      </a:r>
                      <a:r>
                        <a:rPr kumimoji="1" lang="en-US" altLang="ja-JP" sz="1000" dirty="0">
                          <a:solidFill>
                            <a:schemeClr val="bg1"/>
                          </a:solidFill>
                        </a:rPr>
                        <a:t>2</a:t>
                      </a:r>
                      <a:r>
                        <a:rPr kumimoji="1" lang="ja-JP" altLang="en-US" sz="1000" dirty="0">
                          <a:solidFill>
                            <a:schemeClr val="bg1"/>
                          </a:solidFill>
                        </a:rPr>
                        <a:t>：睡眠　</a:t>
                      </a:r>
                      <a:r>
                        <a:rPr kumimoji="1" lang="en-US" altLang="ja-JP" sz="1000" dirty="0">
                          <a:solidFill>
                            <a:schemeClr val="bg1"/>
                          </a:solidFill>
                        </a:rPr>
                        <a:t>3</a:t>
                      </a:r>
                      <a:r>
                        <a:rPr kumimoji="1" lang="ja-JP" altLang="en-US" sz="1000" dirty="0">
                          <a:solidFill>
                            <a:schemeClr val="bg1"/>
                          </a:solidFill>
                        </a:rPr>
                        <a:t>：麻痺　</a:t>
                      </a:r>
                      <a:r>
                        <a:rPr kumimoji="1" lang="en-US" altLang="ja-JP" sz="1000" dirty="0">
                          <a:solidFill>
                            <a:schemeClr val="bg1"/>
                          </a:solidFill>
                        </a:rPr>
                        <a:t>4</a:t>
                      </a:r>
                      <a:r>
                        <a:rPr kumimoji="1" lang="ja-JP" altLang="en-US" sz="1000" dirty="0">
                          <a:solidFill>
                            <a:schemeClr val="bg1"/>
                          </a:solidFill>
                        </a:rPr>
                        <a:t>：減退</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bl>
          </a:graphicData>
        </a:graphic>
      </p:graphicFrame>
      <p:sp>
        <p:nvSpPr>
          <p:cNvPr id="16" name="テキスト ボックス 15">
            <a:extLst>
              <a:ext uri="{FF2B5EF4-FFF2-40B4-BE49-F238E27FC236}">
                <a16:creationId xmlns:a16="http://schemas.microsoft.com/office/drawing/2014/main" id="{ADC4D482-7697-4184-B07F-9AD1E07D20AF}"/>
              </a:ext>
            </a:extLst>
          </p:cNvPr>
          <p:cNvSpPr txBox="1"/>
          <p:nvPr/>
        </p:nvSpPr>
        <p:spPr>
          <a:xfrm>
            <a:off x="676712" y="1992646"/>
            <a:ext cx="441146" cy="246221"/>
          </a:xfrm>
          <a:prstGeom prst="rect">
            <a:avLst/>
          </a:prstGeom>
          <a:noFill/>
        </p:spPr>
        <p:txBody>
          <a:bodyPr wrap="none" rtlCol="0">
            <a:spAutoFit/>
          </a:bodyPr>
          <a:lstStyle/>
          <a:p>
            <a:r>
              <a:rPr kumimoji="1" lang="ja-JP" altLang="en-US" sz="1000" b="1" dirty="0"/>
              <a:t>○毒</a:t>
            </a:r>
            <a:endParaRPr kumimoji="1" lang="en-US" altLang="ja-JP" sz="1000" b="1" dirty="0"/>
          </a:p>
        </p:txBody>
      </p:sp>
      <p:sp>
        <p:nvSpPr>
          <p:cNvPr id="17" name="テキスト ボックス 16">
            <a:extLst>
              <a:ext uri="{FF2B5EF4-FFF2-40B4-BE49-F238E27FC236}">
                <a16:creationId xmlns:a16="http://schemas.microsoft.com/office/drawing/2014/main" id="{101BBF10-206F-465C-A20A-13CB162D0A91}"/>
              </a:ext>
            </a:extLst>
          </p:cNvPr>
          <p:cNvSpPr txBox="1"/>
          <p:nvPr/>
        </p:nvSpPr>
        <p:spPr>
          <a:xfrm>
            <a:off x="1246099" y="1992646"/>
            <a:ext cx="5186035" cy="246221"/>
          </a:xfrm>
          <a:prstGeom prst="rect">
            <a:avLst/>
          </a:prstGeom>
          <a:noFill/>
        </p:spPr>
        <p:txBody>
          <a:bodyPr wrap="none" rtlCol="0">
            <a:spAutoFit/>
          </a:bodyPr>
          <a:lstStyle/>
          <a:p>
            <a:r>
              <a:rPr kumimoji="1" lang="ja-JP" altLang="en-US" sz="1000" dirty="0"/>
              <a:t>パラメータ変化のスリップダメージを使って一定時間、一定のダメージを与え続ける。</a:t>
            </a:r>
            <a:endParaRPr kumimoji="1" lang="en-US" altLang="ja-JP" sz="1000" dirty="0"/>
          </a:p>
        </p:txBody>
      </p:sp>
      <p:sp>
        <p:nvSpPr>
          <p:cNvPr id="18" name="テキスト ボックス 17">
            <a:extLst>
              <a:ext uri="{FF2B5EF4-FFF2-40B4-BE49-F238E27FC236}">
                <a16:creationId xmlns:a16="http://schemas.microsoft.com/office/drawing/2014/main" id="{B93514A8-220F-469C-B81F-CDFEBAE7DA43}"/>
              </a:ext>
            </a:extLst>
          </p:cNvPr>
          <p:cNvSpPr txBox="1"/>
          <p:nvPr/>
        </p:nvSpPr>
        <p:spPr>
          <a:xfrm>
            <a:off x="676712" y="2284516"/>
            <a:ext cx="441146" cy="246221"/>
          </a:xfrm>
          <a:prstGeom prst="rect">
            <a:avLst/>
          </a:prstGeom>
          <a:noFill/>
        </p:spPr>
        <p:txBody>
          <a:bodyPr wrap="none" rtlCol="0">
            <a:spAutoFit/>
          </a:bodyPr>
          <a:lstStyle/>
          <a:p>
            <a:r>
              <a:rPr kumimoji="1" lang="ja-JP" altLang="en-US" sz="1000" b="1" dirty="0"/>
              <a:t>○酸</a:t>
            </a:r>
            <a:endParaRPr kumimoji="1" lang="en-US" altLang="ja-JP" sz="1000" b="1" dirty="0"/>
          </a:p>
        </p:txBody>
      </p:sp>
      <p:sp>
        <p:nvSpPr>
          <p:cNvPr id="19" name="テキスト ボックス 18">
            <a:extLst>
              <a:ext uri="{FF2B5EF4-FFF2-40B4-BE49-F238E27FC236}">
                <a16:creationId xmlns:a16="http://schemas.microsoft.com/office/drawing/2014/main" id="{8C54A685-91C3-4C26-840D-0A2956935958}"/>
              </a:ext>
            </a:extLst>
          </p:cNvPr>
          <p:cNvSpPr txBox="1"/>
          <p:nvPr/>
        </p:nvSpPr>
        <p:spPr>
          <a:xfrm>
            <a:off x="1246099" y="2284516"/>
            <a:ext cx="825867" cy="246221"/>
          </a:xfrm>
          <a:prstGeom prst="rect">
            <a:avLst/>
          </a:prstGeom>
          <a:noFill/>
        </p:spPr>
        <p:txBody>
          <a:bodyPr wrap="none" rtlCol="0">
            <a:spAutoFit/>
          </a:bodyPr>
          <a:lstStyle/>
          <a:p>
            <a:r>
              <a:rPr kumimoji="1" lang="ja-JP" altLang="en-US" sz="1000" dirty="0"/>
              <a:t>毒と同様。</a:t>
            </a:r>
            <a:endParaRPr kumimoji="1" lang="en-US" altLang="ja-JP" sz="1000" dirty="0"/>
          </a:p>
        </p:txBody>
      </p:sp>
      <p:sp>
        <p:nvSpPr>
          <p:cNvPr id="21" name="テキスト ボックス 20">
            <a:extLst>
              <a:ext uri="{FF2B5EF4-FFF2-40B4-BE49-F238E27FC236}">
                <a16:creationId xmlns:a16="http://schemas.microsoft.com/office/drawing/2014/main" id="{3EFBF022-BB28-48E1-B487-41DD6899D75F}"/>
              </a:ext>
            </a:extLst>
          </p:cNvPr>
          <p:cNvSpPr txBox="1"/>
          <p:nvPr/>
        </p:nvSpPr>
        <p:spPr>
          <a:xfrm>
            <a:off x="676712" y="2576386"/>
            <a:ext cx="569387" cy="246221"/>
          </a:xfrm>
          <a:prstGeom prst="rect">
            <a:avLst/>
          </a:prstGeom>
          <a:noFill/>
        </p:spPr>
        <p:txBody>
          <a:bodyPr wrap="none" rtlCol="0">
            <a:spAutoFit/>
          </a:bodyPr>
          <a:lstStyle/>
          <a:p>
            <a:r>
              <a:rPr kumimoji="1" lang="ja-JP" altLang="en-US" sz="1000" b="1" dirty="0"/>
              <a:t>○睡眠</a:t>
            </a:r>
            <a:endParaRPr kumimoji="1" lang="en-US" altLang="ja-JP" sz="1000" b="1" dirty="0"/>
          </a:p>
        </p:txBody>
      </p:sp>
      <p:sp>
        <p:nvSpPr>
          <p:cNvPr id="22" name="テキスト ボックス 21">
            <a:extLst>
              <a:ext uri="{FF2B5EF4-FFF2-40B4-BE49-F238E27FC236}">
                <a16:creationId xmlns:a16="http://schemas.microsoft.com/office/drawing/2014/main" id="{7C002EA7-560B-4449-8058-EEA48C075751}"/>
              </a:ext>
            </a:extLst>
          </p:cNvPr>
          <p:cNvSpPr txBox="1"/>
          <p:nvPr/>
        </p:nvSpPr>
        <p:spPr>
          <a:xfrm>
            <a:off x="1246099" y="2576386"/>
            <a:ext cx="6708888" cy="400110"/>
          </a:xfrm>
          <a:prstGeom prst="rect">
            <a:avLst/>
          </a:prstGeom>
          <a:noFill/>
        </p:spPr>
        <p:txBody>
          <a:bodyPr wrap="none" rtlCol="0">
            <a:spAutoFit/>
          </a:bodyPr>
          <a:lstStyle/>
          <a:p>
            <a:r>
              <a:rPr kumimoji="1" lang="ja-JP" altLang="en-US" sz="1000" dirty="0"/>
              <a:t>一定時間行動不能となる。回復については時間判定の他、対象に対してダメージがあったとき</a:t>
            </a:r>
            <a:r>
              <a:rPr kumimoji="1" lang="en-US" altLang="ja-JP" sz="1000" dirty="0"/>
              <a:t>75%</a:t>
            </a:r>
            <a:r>
              <a:rPr kumimoji="1" lang="ja-JP" altLang="en-US" sz="1000" dirty="0"/>
              <a:t>の確率で起き、</a:t>
            </a:r>
            <a:endParaRPr kumimoji="1" lang="en-US" altLang="ja-JP" sz="1000" dirty="0"/>
          </a:p>
          <a:p>
            <a:r>
              <a:rPr kumimoji="1" lang="ja-JP" altLang="en-US" sz="1000" dirty="0"/>
              <a:t>対象の行動が発生したときに</a:t>
            </a:r>
            <a:r>
              <a:rPr kumimoji="1" lang="en-US" altLang="ja-JP" sz="1000" dirty="0"/>
              <a:t>25%</a:t>
            </a:r>
            <a:r>
              <a:rPr kumimoji="1" lang="ja-JP" altLang="en-US" sz="1000" dirty="0"/>
              <a:t>の確率で起きる。</a:t>
            </a:r>
            <a:endParaRPr kumimoji="1" lang="en-US" altLang="ja-JP" sz="1000" dirty="0"/>
          </a:p>
        </p:txBody>
      </p:sp>
      <p:sp>
        <p:nvSpPr>
          <p:cNvPr id="23" name="テキスト ボックス 22">
            <a:extLst>
              <a:ext uri="{FF2B5EF4-FFF2-40B4-BE49-F238E27FC236}">
                <a16:creationId xmlns:a16="http://schemas.microsoft.com/office/drawing/2014/main" id="{1CB0B342-D235-45E2-949F-C58D14C53201}"/>
              </a:ext>
            </a:extLst>
          </p:cNvPr>
          <p:cNvSpPr txBox="1"/>
          <p:nvPr/>
        </p:nvSpPr>
        <p:spPr>
          <a:xfrm>
            <a:off x="676711" y="3089532"/>
            <a:ext cx="569387" cy="246221"/>
          </a:xfrm>
          <a:prstGeom prst="rect">
            <a:avLst/>
          </a:prstGeom>
          <a:noFill/>
        </p:spPr>
        <p:txBody>
          <a:bodyPr wrap="none" rtlCol="0">
            <a:spAutoFit/>
          </a:bodyPr>
          <a:lstStyle/>
          <a:p>
            <a:r>
              <a:rPr kumimoji="1" lang="ja-JP" altLang="en-US" sz="1000" b="1" dirty="0"/>
              <a:t>○麻痺</a:t>
            </a:r>
            <a:endParaRPr kumimoji="1" lang="en-US" altLang="ja-JP" sz="1000" b="1" dirty="0"/>
          </a:p>
        </p:txBody>
      </p:sp>
      <p:sp>
        <p:nvSpPr>
          <p:cNvPr id="26" name="テキスト ボックス 25">
            <a:extLst>
              <a:ext uri="{FF2B5EF4-FFF2-40B4-BE49-F238E27FC236}">
                <a16:creationId xmlns:a16="http://schemas.microsoft.com/office/drawing/2014/main" id="{2998FBFA-7534-4835-96BF-E16329A1030E}"/>
              </a:ext>
            </a:extLst>
          </p:cNvPr>
          <p:cNvSpPr txBox="1"/>
          <p:nvPr/>
        </p:nvSpPr>
        <p:spPr>
          <a:xfrm>
            <a:off x="1217556" y="3089532"/>
            <a:ext cx="4929555" cy="246221"/>
          </a:xfrm>
          <a:prstGeom prst="rect">
            <a:avLst/>
          </a:prstGeom>
          <a:noFill/>
        </p:spPr>
        <p:txBody>
          <a:bodyPr wrap="none" rtlCol="0">
            <a:spAutoFit/>
          </a:bodyPr>
          <a:lstStyle/>
          <a:p>
            <a:r>
              <a:rPr kumimoji="1" lang="ja-JP" altLang="en-US" sz="1000" dirty="0"/>
              <a:t>効果時間中行動不能。ＴＲスキルもしくは怪獣の特殊行動で復帰することもある。</a:t>
            </a:r>
            <a:endParaRPr kumimoji="1" lang="en-US" altLang="ja-JP" sz="1000" dirty="0"/>
          </a:p>
        </p:txBody>
      </p:sp>
      <p:sp>
        <p:nvSpPr>
          <p:cNvPr id="27" name="テキスト ボックス 26">
            <a:extLst>
              <a:ext uri="{FF2B5EF4-FFF2-40B4-BE49-F238E27FC236}">
                <a16:creationId xmlns:a16="http://schemas.microsoft.com/office/drawing/2014/main" id="{28A85B0A-5342-4F7C-85DE-7473595C538B}"/>
              </a:ext>
            </a:extLst>
          </p:cNvPr>
          <p:cNvSpPr txBox="1"/>
          <p:nvPr/>
        </p:nvSpPr>
        <p:spPr>
          <a:xfrm>
            <a:off x="676711" y="3461382"/>
            <a:ext cx="569387" cy="246221"/>
          </a:xfrm>
          <a:prstGeom prst="rect">
            <a:avLst/>
          </a:prstGeom>
          <a:noFill/>
        </p:spPr>
        <p:txBody>
          <a:bodyPr wrap="none" rtlCol="0">
            <a:spAutoFit/>
          </a:bodyPr>
          <a:lstStyle/>
          <a:p>
            <a:r>
              <a:rPr kumimoji="1" lang="ja-JP" altLang="en-US" sz="1000" b="1" dirty="0"/>
              <a:t>○減退</a:t>
            </a:r>
            <a:endParaRPr kumimoji="1" lang="en-US" altLang="ja-JP" sz="1000" b="1" dirty="0"/>
          </a:p>
        </p:txBody>
      </p:sp>
      <p:sp>
        <p:nvSpPr>
          <p:cNvPr id="28" name="テキスト ボックス 27">
            <a:extLst>
              <a:ext uri="{FF2B5EF4-FFF2-40B4-BE49-F238E27FC236}">
                <a16:creationId xmlns:a16="http://schemas.microsoft.com/office/drawing/2014/main" id="{0A2E8B4B-D683-4B56-97B2-2000AAF76C1C}"/>
              </a:ext>
            </a:extLst>
          </p:cNvPr>
          <p:cNvSpPr txBox="1"/>
          <p:nvPr/>
        </p:nvSpPr>
        <p:spPr>
          <a:xfrm>
            <a:off x="1217556" y="3461382"/>
            <a:ext cx="4416594" cy="246221"/>
          </a:xfrm>
          <a:prstGeom prst="rect">
            <a:avLst/>
          </a:prstGeom>
          <a:noFill/>
        </p:spPr>
        <p:txBody>
          <a:bodyPr wrap="none" rtlCol="0">
            <a:spAutoFit/>
          </a:bodyPr>
          <a:lstStyle/>
          <a:p>
            <a:r>
              <a:rPr kumimoji="1" lang="ja-JP" altLang="en-US" sz="1000" dirty="0"/>
              <a:t>全てのパラメータがダウン。ダウンの数値はパラメータ変化を使用する。</a:t>
            </a:r>
            <a:endParaRPr kumimoji="1" lang="en-US" altLang="ja-JP" sz="1000" dirty="0"/>
          </a:p>
        </p:txBody>
      </p:sp>
      <p:sp>
        <p:nvSpPr>
          <p:cNvPr id="29" name="テキスト ボックス 28">
            <a:extLst>
              <a:ext uri="{FF2B5EF4-FFF2-40B4-BE49-F238E27FC236}">
                <a16:creationId xmlns:a16="http://schemas.microsoft.com/office/drawing/2014/main" id="{D6DFBC09-081E-4C51-A72E-FFEA3F93A4BA}"/>
              </a:ext>
            </a:extLst>
          </p:cNvPr>
          <p:cNvSpPr txBox="1"/>
          <p:nvPr/>
        </p:nvSpPr>
        <p:spPr>
          <a:xfrm>
            <a:off x="415419" y="3913528"/>
            <a:ext cx="1082348" cy="307777"/>
          </a:xfrm>
          <a:prstGeom prst="rect">
            <a:avLst/>
          </a:prstGeom>
          <a:noFill/>
        </p:spPr>
        <p:txBody>
          <a:bodyPr wrap="none" rtlCol="0">
            <a:spAutoFit/>
          </a:bodyPr>
          <a:lstStyle/>
          <a:p>
            <a:r>
              <a:rPr kumimoji="1" lang="ja-JP" altLang="en-US" sz="1400" b="1" dirty="0"/>
              <a:t>●無効化系</a:t>
            </a:r>
          </a:p>
        </p:txBody>
      </p:sp>
      <p:sp>
        <p:nvSpPr>
          <p:cNvPr id="30" name="テキスト ボックス 29">
            <a:extLst>
              <a:ext uri="{FF2B5EF4-FFF2-40B4-BE49-F238E27FC236}">
                <a16:creationId xmlns:a16="http://schemas.microsoft.com/office/drawing/2014/main" id="{B0A5E26E-1E4F-4021-8C87-96B57DA20F97}"/>
              </a:ext>
            </a:extLst>
          </p:cNvPr>
          <p:cNvSpPr txBox="1"/>
          <p:nvPr/>
        </p:nvSpPr>
        <p:spPr>
          <a:xfrm>
            <a:off x="591845" y="4221305"/>
            <a:ext cx="1723549" cy="246221"/>
          </a:xfrm>
          <a:prstGeom prst="rect">
            <a:avLst/>
          </a:prstGeom>
          <a:noFill/>
        </p:spPr>
        <p:txBody>
          <a:bodyPr wrap="none" rtlCol="0">
            <a:spAutoFit/>
          </a:bodyPr>
          <a:lstStyle/>
          <a:p>
            <a:r>
              <a:rPr kumimoji="1" lang="ja-JP" altLang="en-US" sz="1000" dirty="0"/>
              <a:t>様々な効果を無効化する。</a:t>
            </a:r>
            <a:endParaRPr kumimoji="1" lang="en-US" altLang="ja-JP" sz="1000" dirty="0"/>
          </a:p>
        </p:txBody>
      </p:sp>
      <p:graphicFrame>
        <p:nvGraphicFramePr>
          <p:cNvPr id="31" name="表 2">
            <a:extLst>
              <a:ext uri="{FF2B5EF4-FFF2-40B4-BE49-F238E27FC236}">
                <a16:creationId xmlns:a16="http://schemas.microsoft.com/office/drawing/2014/main" id="{3070E065-37B3-4DFB-A112-FDC425F89192}"/>
              </a:ext>
            </a:extLst>
          </p:cNvPr>
          <p:cNvGraphicFramePr>
            <a:graphicFrameLocks noGrp="1"/>
          </p:cNvGraphicFramePr>
          <p:nvPr>
            <p:extLst>
              <p:ext uri="{D42A27DB-BD31-4B8C-83A1-F6EECF244321}">
                <p14:modId xmlns:p14="http://schemas.microsoft.com/office/powerpoint/2010/main" val="1853180204"/>
              </p:ext>
            </p:extLst>
          </p:nvPr>
        </p:nvGraphicFramePr>
        <p:xfrm>
          <a:off x="676712" y="4625569"/>
          <a:ext cx="5098416" cy="13411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影響</a:t>
                      </a:r>
                      <a:endParaRPr kumimoji="1" lang="ja-JP" altLang="en-US" sz="1000" b="0" dirty="0">
                        <a:solidFill>
                          <a:schemeClr val="bg1"/>
                        </a:solidFill>
                        <a:latin typeface="+mn-ea"/>
                        <a:ea typeface="+mn-ea"/>
                      </a:endParaRPr>
                    </a:p>
                  </a:txBody>
                  <a:tcPr/>
                </a:tc>
                <a:tc>
                  <a:txBody>
                    <a:bodyPr/>
                    <a:lstStyle/>
                    <a:p>
                      <a:r>
                        <a:rPr kumimoji="1" lang="ja-JP" altLang="en-US" sz="1000" dirty="0">
                          <a:solidFill>
                            <a:schemeClr val="bg1"/>
                          </a:solidFill>
                        </a:rPr>
                        <a:t>・武器種　特定の武器種のダメージ</a:t>
                      </a:r>
                      <a:endParaRPr kumimoji="1" lang="en-US" altLang="ja-JP" sz="1000" dirty="0">
                        <a:solidFill>
                          <a:schemeClr val="bg1"/>
                        </a:solidFill>
                      </a:endParaRPr>
                    </a:p>
                    <a:p>
                      <a:r>
                        <a:rPr kumimoji="1" lang="ja-JP" altLang="en-US" sz="1000" dirty="0">
                          <a:solidFill>
                            <a:schemeClr val="bg1"/>
                          </a:solidFill>
                        </a:rPr>
                        <a:t>・ダメージ　ダメージ全般</a:t>
                      </a:r>
                      <a:endParaRPr kumimoji="1" lang="en-US" altLang="ja-JP" sz="1000" dirty="0">
                        <a:solidFill>
                          <a:schemeClr val="bg1"/>
                        </a:solidFill>
                      </a:endParaRPr>
                    </a:p>
                    <a:p>
                      <a:r>
                        <a:rPr kumimoji="1" lang="ja-JP" altLang="en-US" sz="1000" dirty="0">
                          <a:solidFill>
                            <a:schemeClr val="bg1"/>
                          </a:solidFill>
                        </a:rPr>
                        <a:t>・属性　該当の属性からのダメージ</a:t>
                      </a:r>
                      <a:endParaRPr kumimoji="1" lang="en-US" altLang="ja-JP" sz="1000" dirty="0">
                        <a:solidFill>
                          <a:schemeClr val="bg1"/>
                        </a:solidFill>
                      </a:endParaRPr>
                    </a:p>
                    <a:p>
                      <a:r>
                        <a:rPr kumimoji="1" lang="ja-JP" altLang="en-US" sz="1000" dirty="0">
                          <a:solidFill>
                            <a:schemeClr val="bg1"/>
                          </a:solidFill>
                        </a:rPr>
                        <a:t>・スキル　特定のスキル効果</a:t>
                      </a:r>
                      <a:endParaRPr kumimoji="1" lang="en-US" altLang="ja-JP" sz="1000" dirty="0">
                        <a:solidFill>
                          <a:schemeClr val="bg1"/>
                        </a:solidFill>
                      </a:endParaRPr>
                    </a:p>
                    <a:p>
                      <a:r>
                        <a:rPr kumimoji="1" lang="ja-JP" altLang="en-US" sz="1000" dirty="0">
                          <a:solidFill>
                            <a:schemeClr val="bg1"/>
                          </a:solidFill>
                        </a:rPr>
                        <a:t>・状態異常　特定の状態</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減少率・確率</a:t>
                      </a:r>
                    </a:p>
                  </a:txBody>
                  <a:tcPr/>
                </a:tc>
                <a:tc>
                  <a:txBody>
                    <a:bodyPr/>
                    <a:lstStyle/>
                    <a:p>
                      <a:r>
                        <a:rPr kumimoji="1" lang="en-US" altLang="ja-JP" sz="1000" dirty="0">
                          <a:solidFill>
                            <a:schemeClr val="bg1"/>
                          </a:solidFill>
                        </a:rPr>
                        <a:t>1</a:t>
                      </a:r>
                      <a:r>
                        <a:rPr kumimoji="1" lang="ja-JP" altLang="en-US" sz="1000" dirty="0">
                          <a:solidFill>
                            <a:schemeClr val="bg1"/>
                          </a:solidFill>
                        </a:rPr>
                        <a:t>～</a:t>
                      </a:r>
                      <a:r>
                        <a:rPr kumimoji="1" lang="en-US" altLang="ja-JP" sz="1000" dirty="0">
                          <a:solidFill>
                            <a:schemeClr val="bg1"/>
                          </a:solidFill>
                        </a:rPr>
                        <a:t>100%</a:t>
                      </a:r>
                    </a:p>
                  </a:txBody>
                  <a:tcPr/>
                </a:tc>
                <a:extLst>
                  <a:ext uri="{0D108BD9-81ED-4DB2-BD59-A6C34878D82A}">
                    <a16:rowId xmlns:a16="http://schemas.microsoft.com/office/drawing/2014/main" val="598655351"/>
                  </a:ext>
                </a:extLst>
              </a:tr>
            </a:tbl>
          </a:graphicData>
        </a:graphic>
      </p:graphicFrame>
      <p:sp>
        <p:nvSpPr>
          <p:cNvPr id="33" name="四角形: 角を丸くする 32">
            <a:extLst>
              <a:ext uri="{FF2B5EF4-FFF2-40B4-BE49-F238E27FC236}">
                <a16:creationId xmlns:a16="http://schemas.microsoft.com/office/drawing/2014/main" id="{65BDB5E9-B52D-4826-A86D-E9B611BEC106}"/>
              </a:ext>
            </a:extLst>
          </p:cNvPr>
          <p:cNvSpPr/>
          <p:nvPr/>
        </p:nvSpPr>
        <p:spPr>
          <a:xfrm>
            <a:off x="6014906" y="1038644"/>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状態については今後増える可能性もあり。</a:t>
            </a:r>
            <a:endParaRPr kumimoji="1" lang="en-US" altLang="ja-JP" sz="1000" dirty="0">
              <a:solidFill>
                <a:schemeClr val="tx1"/>
              </a:solidFill>
            </a:endParaRPr>
          </a:p>
        </p:txBody>
      </p:sp>
      <p:sp>
        <p:nvSpPr>
          <p:cNvPr id="34" name="四角形: 角を丸くする 33">
            <a:extLst>
              <a:ext uri="{FF2B5EF4-FFF2-40B4-BE49-F238E27FC236}">
                <a16:creationId xmlns:a16="http://schemas.microsoft.com/office/drawing/2014/main" id="{558B0C57-8C40-46A2-92EB-4AE2A62F59DB}"/>
              </a:ext>
            </a:extLst>
          </p:cNvPr>
          <p:cNvSpPr/>
          <p:nvPr/>
        </p:nvSpPr>
        <p:spPr>
          <a:xfrm>
            <a:off x="6014906" y="4467526"/>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反射という状態もつくりたい。</a:t>
            </a:r>
            <a:endParaRPr kumimoji="1" lang="en-US" altLang="ja-JP" sz="1000" dirty="0">
              <a:solidFill>
                <a:schemeClr val="tx1"/>
              </a:solidFill>
            </a:endParaRPr>
          </a:p>
        </p:txBody>
      </p:sp>
    </p:spTree>
    <p:extLst>
      <p:ext uri="{BB962C8B-B14F-4D97-AF65-F5344CB8AC3E}">
        <p14:creationId xmlns:p14="http://schemas.microsoft.com/office/powerpoint/2010/main" val="14165466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21E5D4-48FB-47F1-820F-84DA64CF866B}">
  <ds:schemaRefs>
    <ds:schemaRef ds:uri="http://schemas.microsoft.com/sharepoint/v3/contenttype/forms"/>
  </ds:schemaRefs>
</ds:datastoreItem>
</file>

<file path=customXml/itemProps2.xml><?xml version="1.0" encoding="utf-8"?>
<ds:datastoreItem xmlns:ds="http://schemas.openxmlformats.org/officeDocument/2006/customXml" ds:itemID="{416B3AAA-9FDF-494F-BCE9-938ACDEA93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DE5BC1-B13E-43E4-BC50-CA58328BCA9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0296febf-2773-4faf-ae76-6dee2362d0db"/>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4831</TotalTime>
  <Words>1445</Words>
  <Application>Microsoft Office PowerPoint</Application>
  <PresentationFormat>画面に合わせる (4:3)</PresentationFormat>
  <Paragraphs>223</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メイリオ</vt:lpstr>
      <vt:lpstr>Bahnschrift Condensed</vt:lpstr>
      <vt:lpstr>Century Gothic</vt:lpstr>
      <vt:lpstr>Arial</vt:lpstr>
      <vt:lpstr>游ゴシック</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225</cp:revision>
  <dcterms:created xsi:type="dcterms:W3CDTF">2019-06-27T02:30:15Z</dcterms:created>
  <dcterms:modified xsi:type="dcterms:W3CDTF">2019-12-10T05:06:00Z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