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71" r:id="rId8"/>
    <p:sldId id="259" r:id="rId9"/>
    <p:sldId id="266" r:id="rId10"/>
    <p:sldId id="267" r:id="rId11"/>
    <p:sldId id="262" r:id="rId12"/>
    <p:sldId id="268" r:id="rId13"/>
    <p:sldId id="270" r:id="rId1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717"/>
    <a:srgbClr val="FFF2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D56CF-B755-4C86-050A-454E6D0A909A}" v="120" dt="2020-02-27T06:36:20.003"/>
    <p1510:client id="{53F17D2D-FE74-2D88-6526-B7FE1F0C6A87}" v="19" dt="2020-02-27T03:42:27.779"/>
    <p1510:client id="{74A1ADDC-1E6A-46C1-B655-846AE82B8BF4}" v="247" dt="2020-02-27T06:23:38.004"/>
    <p1510:client id="{919E09AA-1937-C458-5564-607642793853}" v="226" dt="2020-02-27T03:03:51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●更新履歴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15EC036-899B-4AFD-A0E0-5B5B9EB2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40934"/>
              </p:ext>
            </p:extLst>
          </p:nvPr>
        </p:nvGraphicFramePr>
        <p:xfrm>
          <a:off x="641713" y="860503"/>
          <a:ext cx="755127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651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918268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799352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800" b="0" i="0" u="none" strike="noStrike" noProof="0" dirty="0">
                          <a:latin typeface="メイリオ"/>
                          <a:ea typeface="メイリオ"/>
                        </a:rPr>
                        <a:t>2020.2.5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800" b="0" i="0" u="none" strike="noStrike" noProof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書類作成</a:t>
                      </a:r>
                      <a:endParaRPr lang="ja-JP" sz="800" b="0" i="0" u="none" strike="noStrike" noProof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2020.02.12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p.3  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演出フローを修正　（鈴木）</a:t>
                      </a:r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p.4</a:t>
                      </a:r>
                      <a:r>
                        <a:rPr kumimoji="1" lang="ja-JP" altLang="en-US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想定演出について記載（鈴木）</a:t>
                      </a:r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2020.02.27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ja-JP" sz="800" dirty="0">
                          <a:latin typeface="メイリオ"/>
                          <a:ea typeface="メイリオ"/>
                        </a:rPr>
                        <a:t>p.3/4</a:t>
                      </a:r>
                      <a:r>
                        <a:rPr lang="en-US" altLang="ja-JP" sz="800" dirty="0">
                          <a:latin typeface="メイリオ"/>
                          <a:ea typeface="メイリオ"/>
                        </a:rPr>
                        <a:t> </a:t>
                      </a:r>
                      <a:r>
                        <a:rPr kumimoji="1" lang="en-US" altLang="ja-JP" sz="800" dirty="0">
                          <a:latin typeface="メイリオ"/>
                          <a:ea typeface="メイリオ"/>
                        </a:rPr>
                        <a:t> </a:t>
                      </a:r>
                      <a:r>
                        <a:rPr kumimoji="1" lang="ja-JP" altLang="en-US" sz="800">
                          <a:latin typeface="メイリオ"/>
                          <a:ea typeface="メイリオ"/>
                        </a:rPr>
                        <a:t>演出フローを修正（鈴木）</a:t>
                      </a:r>
                      <a:endParaRPr kumimoji="1" lang="en-US" altLang="ja-JP" sz="800">
                        <a:latin typeface="メイリオ"/>
                        <a:ea typeface="メイリオ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ja-JP" altLang="en-US" sz="800">
                          <a:latin typeface="メイリオ"/>
                          <a:ea typeface="メイリオ"/>
                        </a:rPr>
                        <a:t>p.8　  入室キャラを変更（鈴木）</a:t>
                      </a:r>
                      <a:endParaRPr lang="ja-JP" altLang="en-US" sz="800" dirty="0">
                        <a:latin typeface="メイリオ"/>
                        <a:ea typeface="メイリオ"/>
                      </a:endParaRPr>
                    </a:p>
                    <a:p>
                      <a:r>
                        <a:rPr lang="en-US" altLang="ja-JP" sz="800">
                          <a:latin typeface="メイリオ"/>
                          <a:ea typeface="メイリオ"/>
                        </a:rPr>
                        <a:t>p.10　昇格演出の内容を修正（鈴木）</a:t>
                      </a:r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2020.03.05</a:t>
                      </a: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p.4</a:t>
                      </a:r>
                      <a:r>
                        <a:rPr kumimoji="1" lang="ja-JP" altLang="en-US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フロー名を修正（伊藤）</a:t>
                      </a:r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p.5/9</a:t>
                      </a:r>
                      <a:r>
                        <a:rPr kumimoji="1" lang="ja-JP" altLang="en-US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竜子★</a:t>
                      </a:r>
                      <a:r>
                        <a:rPr kumimoji="1" lang="en-US" altLang="ja-JP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r>
                        <a:rPr kumimoji="1" lang="ja-JP" altLang="en-US" sz="80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以上確定と表記修正（伊藤）</a:t>
                      </a:r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717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sz="80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0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●結果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481C229-5733-4488-8552-20FC0DD7F6CB}"/>
              </a:ext>
            </a:extLst>
          </p:cNvPr>
          <p:cNvGrpSpPr/>
          <p:nvPr/>
        </p:nvGrpSpPr>
        <p:grpSpPr>
          <a:xfrm>
            <a:off x="1522647" y="1451496"/>
            <a:ext cx="1532506" cy="2724455"/>
            <a:chOff x="1409968" y="1289571"/>
            <a:chExt cx="1532506" cy="272445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AD38FE3-ABC3-453B-BF53-7294FADCF88B}"/>
                </a:ext>
              </a:extLst>
            </p:cNvPr>
            <p:cNvSpPr/>
            <p:nvPr/>
          </p:nvSpPr>
          <p:spPr>
            <a:xfrm>
              <a:off x="1409968" y="128957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「試着室 イラスト」の画像検索結果">
              <a:extLst>
                <a:ext uri="{FF2B5EF4-FFF2-40B4-BE49-F238E27FC236}">
                  <a16:creationId xmlns:a16="http://schemas.microsoft.com/office/drawing/2014/main" id="{9BFEDE56-6812-454B-B003-CA32525C8D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1534564" y="1496566"/>
              <a:ext cx="1310702" cy="2084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7377125-EBA0-4E6E-8B08-D8EA150E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701" b="98394" l="9972" r="89744">
                          <a14:foregroundMark x1="58120" y1="28782" x2="58120" y2="30656"/>
                          <a14:foregroundMark x1="60114" y1="27845" x2="59544" y2="29987"/>
                          <a14:foregroundMark x1="60114" y1="29317" x2="59829" y2="33066"/>
                          <a14:foregroundMark x1="55556" y1="10040" x2="52707" y2="8969"/>
                          <a14:foregroundMark x1="50997" y1="46452" x2="51852" y2="49130"/>
                          <a14:foregroundMark x1="53276" y1="86479" x2="54416" y2="95850"/>
                          <a14:foregroundMark x1="56125" y1="98394" x2="56125" y2="98394"/>
                          <a14:foregroundMark x1="45299" y1="37483" x2="45299" y2="37483"/>
                          <a14:foregroundMark x1="72650" y1="18340" x2="72650" y2="18340"/>
                          <a14:foregroundMark x1="68661" y1="15395" x2="68661" y2="15395"/>
                          <a14:backgroundMark x1="72934" y1="22758" x2="72934" y2="22758"/>
                          <a14:backgroundMark x1="69231" y1="22356" x2="69231" y2="22356"/>
                          <a14:backgroundMark x1="40741" y1="39224" x2="40741" y2="39224"/>
                          <a14:backgroundMark x1="40171" y1="44043" x2="40171" y2="44043"/>
                          <a14:backgroundMark x1="64672" y1="96787" x2="64957" y2="97590"/>
                          <a14:backgroundMark x1="54131" y1="52744" x2="54131" y2="52744"/>
                          <a14:backgroundMark x1="53846" y1="52343" x2="53846" y2="52343"/>
                          <a14:backgroundMark x1="53846" y1="51941" x2="53846" y2="51941"/>
                          <a14:backgroundMark x1="53846" y1="53280" x2="53846" y2="53280"/>
                          <a14:backgroundMark x1="53846" y1="53949" x2="53846" y2="53681"/>
                          <a14:backgroundMark x1="53846" y1="52477" x2="53846" y2="52477"/>
                          <a14:backgroundMark x1="61254" y1="22088" x2="61254" y2="22088"/>
                          <a14:backgroundMark x1="67806" y1="16332" x2="67806" y2="16332"/>
                          <a14:backgroundMark x1="67806" y1="16198" x2="67806" y2="16198"/>
                          <a14:backgroundMark x1="68661" y1="16734" x2="68661" y2="16734"/>
                          <a14:backgroundMark x1="67806" y1="15930" x2="67806" y2="1593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7171" y="1503369"/>
              <a:ext cx="1138586" cy="2423142"/>
            </a:xfrm>
            <a:prstGeom prst="rect">
              <a:avLst/>
            </a:prstGeom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7C532F-3570-492D-BAB8-C0025C2A44DE}"/>
              </a:ext>
            </a:extLst>
          </p:cNvPr>
          <p:cNvSpPr txBox="1"/>
          <p:nvPr/>
        </p:nvSpPr>
        <p:spPr>
          <a:xfrm>
            <a:off x="348700" y="964255"/>
            <a:ext cx="38804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試着室に入ったキャラがカードの衣装を着て</a:t>
            </a:r>
            <a:r>
              <a:rPr lang="en-US" altLang="ja-JP" sz="1400" dirty="0">
                <a:latin typeface="メイリオ"/>
                <a:ea typeface="メイリオ"/>
              </a:rPr>
              <a:t>or</a:t>
            </a:r>
            <a:r>
              <a:rPr lang="ja-JP" altLang="en-US" sz="1400" dirty="0">
                <a:latin typeface="メイリオ"/>
                <a:ea typeface="メイリオ"/>
              </a:rPr>
              <a:t>身に着けて表示される</a:t>
            </a:r>
            <a:endParaRPr lang="en-US" altLang="ja-JP" sz="1400" dirty="0">
              <a:latin typeface="メイリオ"/>
              <a:ea typeface="メイリオ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60BC364-1B6B-4320-A168-4A32D53F8B24}"/>
              </a:ext>
            </a:extLst>
          </p:cNvPr>
          <p:cNvGrpSpPr/>
          <p:nvPr/>
        </p:nvGrpSpPr>
        <p:grpSpPr>
          <a:xfrm>
            <a:off x="3408121" y="3310461"/>
            <a:ext cx="5360112" cy="757204"/>
            <a:chOff x="3360098" y="1261378"/>
            <a:chExt cx="4302424" cy="374688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6AE92AE-2858-4AB2-9D74-F3D9472A8634}"/>
                </a:ext>
              </a:extLst>
            </p:cNvPr>
            <p:cNvSpPr/>
            <p:nvPr/>
          </p:nvSpPr>
          <p:spPr>
            <a:xfrm>
              <a:off x="3360098" y="1261378"/>
              <a:ext cx="4302423" cy="319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8787383-BBBB-4C4F-A836-96199F36674C}"/>
                </a:ext>
              </a:extLst>
            </p:cNvPr>
            <p:cNvSpPr/>
            <p:nvPr/>
          </p:nvSpPr>
          <p:spPr>
            <a:xfrm>
              <a:off x="3378608" y="1316242"/>
              <a:ext cx="4283914" cy="319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dirty="0">
                  <a:latin typeface="メイリオ"/>
                  <a:ea typeface="メイリオ"/>
                </a:rPr>
                <a:t>レアリティに応じて登場時のエフェクトを派手にする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ポーズは全キャラ共通のものとする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endParaRPr lang="en-US" altLang="ja-JP" sz="1200" dirty="0"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5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51A523-AB9B-4A03-844E-A1EC70983F59}"/>
              </a:ext>
            </a:extLst>
          </p:cNvPr>
          <p:cNvSpPr/>
          <p:nvPr/>
        </p:nvSpPr>
        <p:spPr>
          <a:xfrm>
            <a:off x="415419" y="1455924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●スキップボタン押下時の遷移について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80508A0-0A15-4DA6-BC63-F948A3CFAA42}"/>
              </a:ext>
            </a:extLst>
          </p:cNvPr>
          <p:cNvSpPr txBox="1"/>
          <p:nvPr/>
        </p:nvSpPr>
        <p:spPr>
          <a:xfrm>
            <a:off x="573475" y="1732923"/>
            <a:ext cx="565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スキップボタンを押下することでガチャ結果画面に遷移させる。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10連時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すべての演出を飛ばす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ALLSKIPと今見ている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演出</a:t>
            </a:r>
            <a:r>
              <a:rPr kumimoji="0" lang="ja-JP" altLang="ja-JP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だけ飛ばす単体SKIP</a:t>
            </a:r>
            <a:r>
              <a:rPr kumimoji="0" lang="ja-JP" altLang="en-US" sz="1000" dirty="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を用意する。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0110E27-5762-491E-80C4-40947A62D5B1}"/>
              </a:ext>
            </a:extLst>
          </p:cNvPr>
          <p:cNvSpPr txBox="1"/>
          <p:nvPr/>
        </p:nvSpPr>
        <p:spPr>
          <a:xfrm>
            <a:off x="415419" y="603908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連ガチャの際の演出について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CFA1B3-2F70-4647-B167-CE1D7FEB2711}"/>
              </a:ext>
            </a:extLst>
          </p:cNvPr>
          <p:cNvSpPr txBox="1"/>
          <p:nvPr/>
        </p:nvSpPr>
        <p:spPr>
          <a:xfrm>
            <a:off x="591845" y="937564"/>
            <a:ext cx="5170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メイリオ"/>
                <a:ea typeface="メイリオ"/>
              </a:rPr>
              <a:t>開始時画面で更衣室を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まとめて表示させ、それ以降のフローは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枚ずつ順に行う。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B8CA5C-FA7E-48C4-9F04-E3EC63DC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solidFill>
            <a:srgbClr val="F8FB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0AD63D-96B4-4F21-8635-700D147746E9}"/>
              </a:ext>
            </a:extLst>
          </p:cNvPr>
          <p:cNvSpPr/>
          <p:nvPr/>
        </p:nvSpPr>
        <p:spPr>
          <a:xfrm>
            <a:off x="415419" y="2438781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●シーンについて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FE302-13DF-443B-A0F4-D59C48B5527E}"/>
              </a:ext>
            </a:extLst>
          </p:cNvPr>
          <p:cNvSpPr txBox="1"/>
          <p:nvPr/>
        </p:nvSpPr>
        <p:spPr>
          <a:xfrm>
            <a:off x="573475" y="2715780"/>
            <a:ext cx="1851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作成するシーンは以下の通り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583125EB-05B9-4BA7-93E9-35EC0588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76127"/>
              </p:ext>
            </p:extLst>
          </p:nvPr>
        </p:nvGraphicFramePr>
        <p:xfrm>
          <a:off x="600167" y="3021567"/>
          <a:ext cx="6603999" cy="217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28">
                  <a:extLst>
                    <a:ext uri="{9D8B030D-6E8A-4147-A177-3AD203B41FA5}">
                      <a16:colId xmlns:a16="http://schemas.microsoft.com/office/drawing/2014/main" val="1161089159"/>
                    </a:ext>
                  </a:extLst>
                </a:gridCol>
                <a:gridCol w="2638697">
                  <a:extLst>
                    <a:ext uri="{9D8B030D-6E8A-4147-A177-3AD203B41FA5}">
                      <a16:colId xmlns:a16="http://schemas.microsoft.com/office/drawing/2014/main" val="1845212338"/>
                    </a:ext>
                  </a:extLst>
                </a:gridCol>
                <a:gridCol w="3555274">
                  <a:extLst>
                    <a:ext uri="{9D8B030D-6E8A-4147-A177-3AD203B41FA5}">
                      <a16:colId xmlns:a16="http://schemas.microsoft.com/office/drawing/2014/main" val="128773375"/>
                    </a:ext>
                  </a:extLst>
                </a:gridCol>
              </a:tblGrid>
              <a:tr h="2551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シーン名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337857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単発ガチャレアリティ示唆演出シーン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試着室が表示される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48110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連ガチャレアリティ示唆演出シーン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試着室が</a:t>
                      </a:r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個並んで表示される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041880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キャラ入室＆着替え演出シーン①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キャラが試着室に入るシーン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723269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キャラ入室＆着替え演出シーン②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/>
                          <a:ea typeface="メイリオ"/>
                        </a:rPr>
                        <a:t>キャラが試着室で着替えるシーン　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026224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昇格演出シーン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別のキャラが試着室に入るシーン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591243"/>
                  </a:ext>
                </a:extLst>
              </a:tr>
              <a:tr h="3207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結果表示演出シーン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キャラが着替えて試着室から出てくるシーン</a:t>
                      </a:r>
                      <a:endParaRPr kumimoji="1" lang="en-US" altLang="ja-JP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79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9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6744E79-C049-4004-982F-45B6F3DEAECF}"/>
              </a:ext>
            </a:extLst>
          </p:cNvPr>
          <p:cNvSpPr/>
          <p:nvPr/>
        </p:nvSpPr>
        <p:spPr>
          <a:xfrm>
            <a:off x="7937338" y="883918"/>
            <a:ext cx="1834438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E881DD4-F38F-423E-B929-1CE84B1F5A01}"/>
              </a:ext>
            </a:extLst>
          </p:cNvPr>
          <p:cNvSpPr/>
          <p:nvPr/>
        </p:nvSpPr>
        <p:spPr>
          <a:xfrm>
            <a:off x="5270447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47635F73-11EB-4A38-AD70-2449C3779C9D}"/>
              </a:ext>
            </a:extLst>
          </p:cNvPr>
          <p:cNvSpPr/>
          <p:nvPr/>
        </p:nvSpPr>
        <p:spPr>
          <a:xfrm>
            <a:off x="278915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3CE3A34D-DBBC-4765-B25F-5979687C53F2}"/>
              </a:ext>
            </a:extLst>
          </p:cNvPr>
          <p:cNvSpPr/>
          <p:nvPr/>
        </p:nvSpPr>
        <p:spPr>
          <a:xfrm>
            <a:off x="227770" y="883918"/>
            <a:ext cx="1481676" cy="4486572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レアリティ示唆演出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●単発ガチャ演出フロー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220ACCE-323B-4BF6-8B2A-E2D77A0977BB}"/>
              </a:ext>
            </a:extLst>
          </p:cNvPr>
          <p:cNvSpPr/>
          <p:nvPr/>
        </p:nvSpPr>
        <p:spPr>
          <a:xfrm>
            <a:off x="229103" y="1416126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通常カーテン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696F7-C7BD-426E-9AFA-DBC2F898FD31}"/>
              </a:ext>
            </a:extLst>
          </p:cNvPr>
          <p:cNvSpPr/>
          <p:nvPr/>
        </p:nvSpPr>
        <p:spPr>
          <a:xfrm>
            <a:off x="2928545" y="2895275"/>
            <a:ext cx="118024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D76154-F4E6-4ED9-A9E1-6694670D64DE}"/>
              </a:ext>
            </a:extLst>
          </p:cNvPr>
          <p:cNvSpPr/>
          <p:nvPr/>
        </p:nvSpPr>
        <p:spPr>
          <a:xfrm>
            <a:off x="5564621" y="5475911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616140E-671B-46B6-BD3F-D7B22BA4D991}"/>
              </a:ext>
            </a:extLst>
          </p:cNvPr>
          <p:cNvSpPr/>
          <p:nvPr/>
        </p:nvSpPr>
        <p:spPr>
          <a:xfrm>
            <a:off x="5564621" y="2140707"/>
            <a:ext cx="107295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941A7-073B-4540-98ED-F22D47410476}"/>
              </a:ext>
            </a:extLst>
          </p:cNvPr>
          <p:cNvSpPr/>
          <p:nvPr/>
        </p:nvSpPr>
        <p:spPr>
          <a:xfrm>
            <a:off x="2928545" y="1405510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A136A5-E5C2-4D27-AB88-0206B76ECD74}"/>
              </a:ext>
            </a:extLst>
          </p:cNvPr>
          <p:cNvSpPr/>
          <p:nvPr/>
        </p:nvSpPr>
        <p:spPr>
          <a:xfrm>
            <a:off x="7996791" y="291254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27EFC-C323-42AC-8FB5-EF225D30D5C4}"/>
              </a:ext>
            </a:extLst>
          </p:cNvPr>
          <p:cNvSpPr/>
          <p:nvPr/>
        </p:nvSpPr>
        <p:spPr>
          <a:xfrm>
            <a:off x="7996791" y="1394893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6E8F66-4724-4F9D-B24D-10BAFE142A8D}"/>
              </a:ext>
            </a:extLst>
          </p:cNvPr>
          <p:cNvSpPr/>
          <p:nvPr/>
        </p:nvSpPr>
        <p:spPr>
          <a:xfrm>
            <a:off x="7996791" y="4369322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8D049F-6FBA-470C-BD22-F3C3DE20DF9E}"/>
              </a:ext>
            </a:extLst>
          </p:cNvPr>
          <p:cNvSpPr/>
          <p:nvPr/>
        </p:nvSpPr>
        <p:spPr>
          <a:xfrm>
            <a:off x="7996791" y="601283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★３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9A721A5-38F4-48B4-B74B-E54ED450823A}"/>
              </a:ext>
            </a:extLst>
          </p:cNvPr>
          <p:cNvSpPr/>
          <p:nvPr/>
        </p:nvSpPr>
        <p:spPr>
          <a:xfrm>
            <a:off x="2939088" y="4382648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1A9F5D-6B88-44E2-98FD-DD56C44C1D69}"/>
              </a:ext>
            </a:extLst>
          </p:cNvPr>
          <p:cNvSpPr/>
          <p:nvPr/>
        </p:nvSpPr>
        <p:spPr>
          <a:xfrm>
            <a:off x="2928545" y="6012835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3704BFE-88D0-4E6B-BE48-2792D32DD25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119335" y="4587122"/>
            <a:ext cx="3877456" cy="133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EA2C38-EAFF-4D4F-86F2-F80EE9ECA2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108792" y="1612693"/>
            <a:ext cx="3887999" cy="106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957F9E-E872-40CF-8627-8B17470AC10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1630141" y="1623310"/>
            <a:ext cx="1298404" cy="10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B567C1-F435-47EA-86A1-F4144D84D9D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08792" y="2374707"/>
            <a:ext cx="1455829" cy="7545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E12C961-3B93-4028-939D-4E7568B1F234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H="1" flipV="1">
            <a:off x="3518669" y="1841110"/>
            <a:ext cx="3118904" cy="533597"/>
          </a:xfrm>
          <a:prstGeom prst="bentConnector4">
            <a:avLst>
              <a:gd name="adj1" fmla="val -7329"/>
              <a:gd name="adj2" fmla="val 7192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B801425-028F-4D0B-8570-3D44F6B90DDE}"/>
              </a:ext>
            </a:extLst>
          </p:cNvPr>
          <p:cNvCxnSpPr>
            <a:cxnSpLocks/>
            <a:stCxn id="132" idx="3"/>
            <a:endCxn id="32" idx="3"/>
          </p:cNvCxnSpPr>
          <p:nvPr/>
        </p:nvCxnSpPr>
        <p:spPr>
          <a:xfrm flipV="1">
            <a:off x="6637573" y="2093720"/>
            <a:ext cx="226814" cy="2020470"/>
          </a:xfrm>
          <a:prstGeom prst="bentConnector3">
            <a:avLst>
              <a:gd name="adj1" fmla="val 28215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1DF1676-E82A-4D1E-AB6F-60A440FAB122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630141" y="1633926"/>
            <a:ext cx="1308947" cy="296652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8E039A69-CB34-47D3-9854-840D5898A5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108792" y="3129275"/>
            <a:ext cx="3887999" cy="1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191AAD4-8A95-4EA3-AE92-9054F308353D}"/>
              </a:ext>
            </a:extLst>
          </p:cNvPr>
          <p:cNvSpPr/>
          <p:nvPr/>
        </p:nvSpPr>
        <p:spPr>
          <a:xfrm>
            <a:off x="5564621" y="3896390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9D5CB044-1223-4627-BF26-702168B46B05}"/>
              </a:ext>
            </a:extLst>
          </p:cNvPr>
          <p:cNvCxnSpPr>
            <a:cxnSpLocks/>
            <a:stCxn id="23" idx="3"/>
            <a:endCxn id="132" idx="1"/>
          </p:cNvCxnSpPr>
          <p:nvPr/>
        </p:nvCxnSpPr>
        <p:spPr>
          <a:xfrm flipV="1">
            <a:off x="4119335" y="4114190"/>
            <a:ext cx="1445286" cy="4862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F8BD0789-917B-433E-A145-D0783E807D2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630141" y="1633926"/>
            <a:ext cx="1298404" cy="14953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14093905-16EF-4853-9DA2-BD04C9E996B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4108792" y="6230635"/>
            <a:ext cx="38879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12668399-4CA7-4D03-ADA2-5DB6D47E965E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108792" y="5693711"/>
            <a:ext cx="1455829" cy="5369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EA7D565-6BB1-46AA-B0CE-B7CD89BDCD29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H="1" flipV="1">
            <a:off x="3518669" y="3363275"/>
            <a:ext cx="3118904" cy="750915"/>
          </a:xfrm>
          <a:prstGeom prst="bentConnector4">
            <a:avLst>
              <a:gd name="adj1" fmla="val -7329"/>
              <a:gd name="adj2" fmla="val 64502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AEBAD3-D220-4086-AAF1-73EFAA40681C}"/>
              </a:ext>
            </a:extLst>
          </p:cNvPr>
          <p:cNvSpPr txBox="1"/>
          <p:nvPr/>
        </p:nvSpPr>
        <p:spPr>
          <a:xfrm>
            <a:off x="143772" y="1903078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通常カーテン表示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★</a:t>
            </a:r>
            <a:r>
              <a:rPr lang="en-US" altLang="ja-JP" sz="1000" dirty="0">
                <a:latin typeface="メイリオ"/>
                <a:ea typeface="メイリオ"/>
              </a:rPr>
              <a:t>3</a:t>
            </a:r>
            <a:r>
              <a:rPr lang="ja-JP" altLang="en-US" sz="1000" dirty="0">
                <a:latin typeface="メイリオ"/>
                <a:ea typeface="メイリオ"/>
              </a:rPr>
              <a:t>示唆</a:t>
            </a:r>
            <a:endParaRPr lang="en-US" altLang="ja-JP" sz="1000" dirty="0">
              <a:latin typeface="メイリオ"/>
              <a:ea typeface="メイリオ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7378C6-341C-482D-BA72-A79F923776B0}"/>
              </a:ext>
            </a:extLst>
          </p:cNvPr>
          <p:cNvSpPr/>
          <p:nvPr/>
        </p:nvSpPr>
        <p:spPr>
          <a:xfrm>
            <a:off x="6683387" y="1986798"/>
            <a:ext cx="181000" cy="2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D5D474C-D7E9-4D9D-A06D-B0D724601C6C}"/>
              </a:ext>
            </a:extLst>
          </p:cNvPr>
          <p:cNvSpPr/>
          <p:nvPr/>
        </p:nvSpPr>
        <p:spPr>
          <a:xfrm>
            <a:off x="260955" y="2573498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/>
                <a:ea typeface="メイリオ"/>
              </a:rPr>
              <a:t>金</a:t>
            </a:r>
            <a:r>
              <a:rPr kumimoji="1" lang="ja-JP" altLang="en-US" sz="1200">
                <a:latin typeface="メイリオ"/>
                <a:ea typeface="メイリオ"/>
              </a:rPr>
              <a:t>カーテン</a:t>
            </a:r>
            <a:endParaRPr kumimoji="1" lang="ja-JP" altLang="en-US" sz="1200" dirty="0">
              <a:latin typeface="メイリオ"/>
              <a:ea typeface="メイリオ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817FD17-2617-4476-8277-E4E052EEDBD6}"/>
              </a:ext>
            </a:extLst>
          </p:cNvPr>
          <p:cNvSpPr/>
          <p:nvPr/>
        </p:nvSpPr>
        <p:spPr>
          <a:xfrm>
            <a:off x="259176" y="4031979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/>
                <a:ea typeface="メイリオ"/>
              </a:rPr>
              <a:t>虹カーテン</a:t>
            </a:r>
            <a:endParaRPr kumimoji="1" lang="ja-JP" altLang="en-US" sz="1200" dirty="0">
              <a:latin typeface="メイリオ"/>
              <a:ea typeface="メイリオ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1FDA5ED-F8A5-4F97-8E89-89D1ED947A69}"/>
              </a:ext>
            </a:extLst>
          </p:cNvPr>
          <p:cNvSpPr txBox="1"/>
          <p:nvPr/>
        </p:nvSpPr>
        <p:spPr>
          <a:xfrm>
            <a:off x="139816" y="3152206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金カーテン表示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→★</a:t>
            </a:r>
            <a:r>
              <a:rPr lang="en-US" altLang="ja-JP" sz="1000" dirty="0">
                <a:latin typeface="メイリオ"/>
                <a:ea typeface="メイリオ"/>
              </a:rPr>
              <a:t>4</a:t>
            </a:r>
            <a:r>
              <a:rPr lang="ja-JP" altLang="en-US" sz="1000" dirty="0">
                <a:latin typeface="メイリオ"/>
                <a:ea typeface="メイリオ"/>
              </a:rPr>
              <a:t>示唆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0598939-BA9A-4A2D-9FB5-C4B9F4D9A093}"/>
              </a:ext>
            </a:extLst>
          </p:cNvPr>
          <p:cNvSpPr txBox="1"/>
          <p:nvPr/>
        </p:nvSpPr>
        <p:spPr>
          <a:xfrm>
            <a:off x="157122" y="4519733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虹カーテン表示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→★</a:t>
            </a:r>
            <a:r>
              <a:rPr lang="en-US" altLang="ja-JP" sz="1000" dirty="0">
                <a:latin typeface="メイリオ"/>
                <a:ea typeface="メイリオ"/>
              </a:rPr>
              <a:t>5</a:t>
            </a:r>
            <a:r>
              <a:rPr lang="ja-JP" altLang="en-US" sz="1000" dirty="0">
                <a:latin typeface="メイリオ"/>
                <a:ea typeface="メイリオ"/>
              </a:rPr>
              <a:t>以上示唆</a:t>
            </a:r>
          </a:p>
        </p:txBody>
      </p:sp>
      <p:cxnSp>
        <p:nvCxnSpPr>
          <p:cNvPr id="73" name="直線矢印コネクタ 160">
            <a:extLst>
              <a:ext uri="{FF2B5EF4-FFF2-40B4-BE49-F238E27FC236}">
                <a16:creationId xmlns:a16="http://schemas.microsoft.com/office/drawing/2014/main" id="{F19AD208-790B-4F9D-936D-D467EE0C9E91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H="1" flipV="1">
            <a:off x="3529212" y="4818248"/>
            <a:ext cx="3108361" cy="875463"/>
          </a:xfrm>
          <a:prstGeom prst="bentConnector4">
            <a:avLst>
              <a:gd name="adj1" fmla="val -7354"/>
              <a:gd name="adj2" fmla="val 62439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EF2BF6C5-50AF-42ED-A957-AC5F509D0267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630141" y="1633926"/>
            <a:ext cx="1298404" cy="45967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09426BE-8F77-4769-A5F8-B3AA019A54B5}"/>
              </a:ext>
            </a:extLst>
          </p:cNvPr>
          <p:cNvSpPr txBox="1"/>
          <p:nvPr/>
        </p:nvSpPr>
        <p:spPr>
          <a:xfrm>
            <a:off x="672136" y="2233205"/>
            <a:ext cx="5149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dirty="0">
                <a:latin typeface="メイリオ"/>
                <a:ea typeface="メイリオ"/>
              </a:rPr>
              <a:t>or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00630A4-EC36-4A3C-90A9-76DBFA5E8A2B}"/>
              </a:ext>
            </a:extLst>
          </p:cNvPr>
          <p:cNvSpPr txBox="1"/>
          <p:nvPr/>
        </p:nvSpPr>
        <p:spPr>
          <a:xfrm>
            <a:off x="687173" y="3559743"/>
            <a:ext cx="5149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dirty="0">
                <a:latin typeface="メイリオ"/>
                <a:ea typeface="メイリオ"/>
              </a:rPr>
              <a:t>or</a:t>
            </a:r>
          </a:p>
        </p:txBody>
      </p:sp>
      <p:cxnSp>
        <p:nvCxnSpPr>
          <p:cNvPr id="52" name="直線矢印コネクタ 160">
            <a:extLst>
              <a:ext uri="{FF2B5EF4-FFF2-40B4-BE49-F238E27FC236}">
                <a16:creationId xmlns:a16="http://schemas.microsoft.com/office/drawing/2014/main" id="{03CA89C2-6631-4D00-A0F8-28A7AAAA0FC4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V="1">
            <a:off x="6637573" y="3810742"/>
            <a:ext cx="218034" cy="1882969"/>
          </a:xfrm>
          <a:prstGeom prst="bentConnector3">
            <a:avLst>
              <a:gd name="adj1" fmla="val 224084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386AB98-D1D3-4438-B8BF-579CC69BDFAE}"/>
              </a:ext>
            </a:extLst>
          </p:cNvPr>
          <p:cNvSpPr/>
          <p:nvPr/>
        </p:nvSpPr>
        <p:spPr>
          <a:xfrm>
            <a:off x="6687827" y="3706607"/>
            <a:ext cx="167780" cy="20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160">
            <a:extLst>
              <a:ext uri="{FF2B5EF4-FFF2-40B4-BE49-F238E27FC236}">
                <a16:creationId xmlns:a16="http://schemas.microsoft.com/office/drawing/2014/main" id="{4E8AF4D1-1A90-488F-8CE1-4362DCFF9A2C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V="1">
            <a:off x="6637573" y="2249565"/>
            <a:ext cx="649471" cy="3444146"/>
          </a:xfrm>
          <a:prstGeom prst="bentConnector3">
            <a:avLst>
              <a:gd name="adj1" fmla="val 135198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031664F-2F21-42BC-812D-4730DEB10FCB}"/>
              </a:ext>
            </a:extLst>
          </p:cNvPr>
          <p:cNvSpPr/>
          <p:nvPr/>
        </p:nvSpPr>
        <p:spPr>
          <a:xfrm>
            <a:off x="7119264" y="2145430"/>
            <a:ext cx="167780" cy="20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1712CD6-2D3D-4C10-AEC6-24525CB8CE35}"/>
              </a:ext>
            </a:extLst>
          </p:cNvPr>
          <p:cNvSpPr txBox="1"/>
          <p:nvPr/>
        </p:nvSpPr>
        <p:spPr>
          <a:xfrm>
            <a:off x="2723129" y="1092560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キャラ入室＆着替え演出</a:t>
            </a:r>
          </a:p>
        </p:txBody>
      </p:sp>
    </p:spTree>
    <p:extLst>
      <p:ext uri="{BB962C8B-B14F-4D97-AF65-F5344CB8AC3E}">
        <p14:creationId xmlns:p14="http://schemas.microsoft.com/office/powerpoint/2010/main" val="194200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6902530-BC7D-453E-B908-738452ABDC7B}"/>
              </a:ext>
            </a:extLst>
          </p:cNvPr>
          <p:cNvSpPr/>
          <p:nvPr/>
        </p:nvSpPr>
        <p:spPr>
          <a:xfrm>
            <a:off x="206089" y="883918"/>
            <a:ext cx="1471059" cy="3230272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レアリティ示唆演出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96AD8D0-F32C-46AA-9353-20CD643DF65E}"/>
              </a:ext>
            </a:extLst>
          </p:cNvPr>
          <p:cNvSpPr/>
          <p:nvPr/>
        </p:nvSpPr>
        <p:spPr>
          <a:xfrm>
            <a:off x="229103" y="1373116"/>
            <a:ext cx="1401038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通常タップ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~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虹カーテン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4B8E87B-C1D8-4A07-83B4-6615A5047F35}"/>
              </a:ext>
            </a:extLst>
          </p:cNvPr>
          <p:cNvSpPr txBox="1"/>
          <p:nvPr/>
        </p:nvSpPr>
        <p:spPr>
          <a:xfrm>
            <a:off x="130365" y="198171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900" dirty="0">
                <a:latin typeface="メイリオ"/>
                <a:ea typeface="メイリオ"/>
              </a:rPr>
              <a:t>試着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室を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個並べて表示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カーテンの色で結果示唆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6744E79-C049-4004-982F-45B6F3DEAECF}"/>
              </a:ext>
            </a:extLst>
          </p:cNvPr>
          <p:cNvSpPr/>
          <p:nvPr/>
        </p:nvSpPr>
        <p:spPr>
          <a:xfrm>
            <a:off x="7937338" y="883918"/>
            <a:ext cx="1834438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E881DD4-F38F-423E-B929-1CE84B1F5A01}"/>
              </a:ext>
            </a:extLst>
          </p:cNvPr>
          <p:cNvSpPr/>
          <p:nvPr/>
        </p:nvSpPr>
        <p:spPr>
          <a:xfrm>
            <a:off x="5270447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47635F73-11EB-4A38-AD70-2449C3779C9D}"/>
              </a:ext>
            </a:extLst>
          </p:cNvPr>
          <p:cNvSpPr/>
          <p:nvPr/>
        </p:nvSpPr>
        <p:spPr>
          <a:xfrm>
            <a:off x="2789151" y="883918"/>
            <a:ext cx="1480122" cy="5652000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結果示唆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ガチャ演出フロー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7696F7-C7BD-426E-9AFA-DBC2F898FD31}"/>
              </a:ext>
            </a:extLst>
          </p:cNvPr>
          <p:cNvSpPr/>
          <p:nvPr/>
        </p:nvSpPr>
        <p:spPr>
          <a:xfrm>
            <a:off x="2928545" y="2895275"/>
            <a:ext cx="118024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D76154-F4E6-4ED9-A9E1-6694670D64DE}"/>
              </a:ext>
            </a:extLst>
          </p:cNvPr>
          <p:cNvSpPr/>
          <p:nvPr/>
        </p:nvSpPr>
        <p:spPr>
          <a:xfrm>
            <a:off x="5564621" y="5475911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616140E-671B-46B6-BD3F-D7B22BA4D991}"/>
              </a:ext>
            </a:extLst>
          </p:cNvPr>
          <p:cNvSpPr/>
          <p:nvPr/>
        </p:nvSpPr>
        <p:spPr>
          <a:xfrm>
            <a:off x="5564621" y="2140707"/>
            <a:ext cx="1072952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941A7-073B-4540-98ED-F22D47410476}"/>
              </a:ext>
            </a:extLst>
          </p:cNvPr>
          <p:cNvSpPr/>
          <p:nvPr/>
        </p:nvSpPr>
        <p:spPr>
          <a:xfrm>
            <a:off x="2928545" y="1405510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BA136A5-E5C2-4D27-AB88-0206B76ECD74}"/>
              </a:ext>
            </a:extLst>
          </p:cNvPr>
          <p:cNvSpPr/>
          <p:nvPr/>
        </p:nvSpPr>
        <p:spPr>
          <a:xfrm>
            <a:off x="7996791" y="291254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27EFC-C323-42AC-8FB5-EF225D30D5C4}"/>
              </a:ext>
            </a:extLst>
          </p:cNvPr>
          <p:cNvSpPr/>
          <p:nvPr/>
        </p:nvSpPr>
        <p:spPr>
          <a:xfrm>
            <a:off x="7996791" y="1394893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ピックアップ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6E8F66-4724-4F9D-B24D-10BAFE142A8D}"/>
              </a:ext>
            </a:extLst>
          </p:cNvPr>
          <p:cNvSpPr/>
          <p:nvPr/>
        </p:nvSpPr>
        <p:spPr>
          <a:xfrm>
            <a:off x="7996791" y="4369322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8D049F-6FBA-470C-BD22-F3C3DE20DF9E}"/>
              </a:ext>
            </a:extLst>
          </p:cNvPr>
          <p:cNvSpPr/>
          <p:nvPr/>
        </p:nvSpPr>
        <p:spPr>
          <a:xfrm>
            <a:off x="7996791" y="6012835"/>
            <a:ext cx="1728000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★３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9A721A5-38F4-48B4-B74B-E54ED450823A}"/>
              </a:ext>
            </a:extLst>
          </p:cNvPr>
          <p:cNvSpPr/>
          <p:nvPr/>
        </p:nvSpPr>
        <p:spPr>
          <a:xfrm>
            <a:off x="2939088" y="4382648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1A9F5D-6B88-44E2-98FD-DD56C44C1D69}"/>
              </a:ext>
            </a:extLst>
          </p:cNvPr>
          <p:cNvSpPr/>
          <p:nvPr/>
        </p:nvSpPr>
        <p:spPr>
          <a:xfrm>
            <a:off x="2928545" y="6012835"/>
            <a:ext cx="1180247" cy="43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★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示唆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3704BFE-88D0-4E6B-BE48-2792D32DD25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4119335" y="4587122"/>
            <a:ext cx="3877456" cy="133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EA2C38-EAFF-4D4F-86F2-F80EE9ECA2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108792" y="1612693"/>
            <a:ext cx="3887999" cy="106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4957F9E-E872-40CF-8627-8B17470AC10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630141" y="1623310"/>
            <a:ext cx="1298404" cy="106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B567C1-F435-47EA-86A1-F4144D84D9D0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108792" y="2374707"/>
            <a:ext cx="1455829" cy="75456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4E12C961-3B93-4028-939D-4E7568B1F234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H="1" flipV="1">
            <a:off x="3518669" y="1841110"/>
            <a:ext cx="3118904" cy="533597"/>
          </a:xfrm>
          <a:prstGeom prst="bentConnector4">
            <a:avLst>
              <a:gd name="adj1" fmla="val -7329"/>
              <a:gd name="adj2" fmla="val 71927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B801425-028F-4D0B-8570-3D44F6B90DDE}"/>
              </a:ext>
            </a:extLst>
          </p:cNvPr>
          <p:cNvCxnSpPr>
            <a:cxnSpLocks/>
            <a:stCxn id="132" idx="3"/>
            <a:endCxn id="32" idx="3"/>
          </p:cNvCxnSpPr>
          <p:nvPr/>
        </p:nvCxnSpPr>
        <p:spPr>
          <a:xfrm flipV="1">
            <a:off x="6637573" y="2093720"/>
            <a:ext cx="226814" cy="2020470"/>
          </a:xfrm>
          <a:prstGeom prst="bentConnector3">
            <a:avLst>
              <a:gd name="adj1" fmla="val 28215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51DF1676-E82A-4D1E-AB6F-60A440FAB12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630141" y="1633926"/>
            <a:ext cx="1308947" cy="296652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8E039A69-CB34-47D3-9854-840D5898A5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108792" y="3129275"/>
            <a:ext cx="3887999" cy="10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6191AAD4-8A95-4EA3-AE92-9054F308353D}"/>
              </a:ext>
            </a:extLst>
          </p:cNvPr>
          <p:cNvSpPr/>
          <p:nvPr/>
        </p:nvSpPr>
        <p:spPr>
          <a:xfrm>
            <a:off x="5564621" y="3896390"/>
            <a:ext cx="1072952" cy="435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9D5CB044-1223-4627-BF26-702168B46B05}"/>
              </a:ext>
            </a:extLst>
          </p:cNvPr>
          <p:cNvCxnSpPr>
            <a:cxnSpLocks/>
            <a:stCxn id="23" idx="3"/>
            <a:endCxn id="132" idx="1"/>
          </p:cNvCxnSpPr>
          <p:nvPr/>
        </p:nvCxnSpPr>
        <p:spPr>
          <a:xfrm flipV="1">
            <a:off x="4119335" y="4114190"/>
            <a:ext cx="1445286" cy="48625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F8BD0789-917B-433E-A145-D0783E807D2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30141" y="1633926"/>
            <a:ext cx="1298404" cy="149534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14093905-16EF-4853-9DA2-BD04C9E996BC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4108792" y="6230635"/>
            <a:ext cx="388799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コネクタ: カギ線 157">
            <a:extLst>
              <a:ext uri="{FF2B5EF4-FFF2-40B4-BE49-F238E27FC236}">
                <a16:creationId xmlns:a16="http://schemas.microsoft.com/office/drawing/2014/main" id="{12668399-4CA7-4D03-ADA2-5DB6D47E965E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 flipV="1">
            <a:off x="4108792" y="5693711"/>
            <a:ext cx="1455829" cy="53692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EA7D565-6BB1-46AA-B0CE-B7CD89BDCD29}"/>
              </a:ext>
            </a:extLst>
          </p:cNvPr>
          <p:cNvCxnSpPr>
            <a:cxnSpLocks/>
            <a:stCxn id="132" idx="3"/>
            <a:endCxn id="9" idx="2"/>
          </p:cNvCxnSpPr>
          <p:nvPr/>
        </p:nvCxnSpPr>
        <p:spPr>
          <a:xfrm flipH="1" flipV="1">
            <a:off x="3518669" y="3363275"/>
            <a:ext cx="3118904" cy="750915"/>
          </a:xfrm>
          <a:prstGeom prst="bentConnector4">
            <a:avLst>
              <a:gd name="adj1" fmla="val -7329"/>
              <a:gd name="adj2" fmla="val 64502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67378C6-341C-482D-BA72-A79F923776B0}"/>
              </a:ext>
            </a:extLst>
          </p:cNvPr>
          <p:cNvSpPr/>
          <p:nvPr/>
        </p:nvSpPr>
        <p:spPr>
          <a:xfrm>
            <a:off x="6683387" y="1986798"/>
            <a:ext cx="181000" cy="2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160">
            <a:extLst>
              <a:ext uri="{FF2B5EF4-FFF2-40B4-BE49-F238E27FC236}">
                <a16:creationId xmlns:a16="http://schemas.microsoft.com/office/drawing/2014/main" id="{F19AD208-790B-4F9D-936D-D467EE0C9E91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H="1" flipV="1">
            <a:off x="3529212" y="4818248"/>
            <a:ext cx="3108361" cy="875463"/>
          </a:xfrm>
          <a:prstGeom prst="bentConnector4">
            <a:avLst>
              <a:gd name="adj1" fmla="val -7354"/>
              <a:gd name="adj2" fmla="val 62439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EF2BF6C5-50AF-42ED-A957-AC5F509D026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630141" y="1633926"/>
            <a:ext cx="1298404" cy="45967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160">
            <a:extLst>
              <a:ext uri="{FF2B5EF4-FFF2-40B4-BE49-F238E27FC236}">
                <a16:creationId xmlns:a16="http://schemas.microsoft.com/office/drawing/2014/main" id="{03CA89C2-6631-4D00-A0F8-28A7AAAA0FC4}"/>
              </a:ext>
            </a:extLst>
          </p:cNvPr>
          <p:cNvCxnSpPr>
            <a:cxnSpLocks/>
            <a:stCxn id="11" idx="3"/>
            <a:endCxn id="20" idx="3"/>
          </p:cNvCxnSpPr>
          <p:nvPr/>
        </p:nvCxnSpPr>
        <p:spPr>
          <a:xfrm flipV="1">
            <a:off x="6637573" y="3810742"/>
            <a:ext cx="218034" cy="1882969"/>
          </a:xfrm>
          <a:prstGeom prst="bentConnector3">
            <a:avLst>
              <a:gd name="adj1" fmla="val 224084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386AB98-D1D3-4438-B8BF-579CC69BDFAE}"/>
              </a:ext>
            </a:extLst>
          </p:cNvPr>
          <p:cNvSpPr/>
          <p:nvPr/>
        </p:nvSpPr>
        <p:spPr>
          <a:xfrm>
            <a:off x="6687827" y="3706607"/>
            <a:ext cx="167780" cy="20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160">
            <a:extLst>
              <a:ext uri="{FF2B5EF4-FFF2-40B4-BE49-F238E27FC236}">
                <a16:creationId xmlns:a16="http://schemas.microsoft.com/office/drawing/2014/main" id="{4E8AF4D1-1A90-488F-8CE1-4362DCFF9A2C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V="1">
            <a:off x="6637573" y="2249565"/>
            <a:ext cx="649471" cy="3444146"/>
          </a:xfrm>
          <a:prstGeom prst="bentConnector3">
            <a:avLst>
              <a:gd name="adj1" fmla="val 135198"/>
            </a:avLst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031664F-2F21-42BC-812D-4730DEB10FCB}"/>
              </a:ext>
            </a:extLst>
          </p:cNvPr>
          <p:cNvSpPr/>
          <p:nvPr/>
        </p:nvSpPr>
        <p:spPr>
          <a:xfrm>
            <a:off x="7119264" y="2145430"/>
            <a:ext cx="167780" cy="20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51E1A2C-08D9-44FA-8611-398BE4F0AF18}"/>
              </a:ext>
            </a:extLst>
          </p:cNvPr>
          <p:cNvSpPr txBox="1"/>
          <p:nvPr/>
        </p:nvSpPr>
        <p:spPr>
          <a:xfrm>
            <a:off x="143772" y="2360277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通常カーテン表示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★</a:t>
            </a:r>
            <a:r>
              <a:rPr lang="en-US" altLang="ja-JP" sz="1000" dirty="0">
                <a:latin typeface="メイリオ"/>
                <a:ea typeface="メイリオ"/>
              </a:rPr>
              <a:t>3</a:t>
            </a:r>
            <a:r>
              <a:rPr lang="ja-JP" altLang="en-US" sz="1000" dirty="0">
                <a:latin typeface="メイリオ"/>
                <a:ea typeface="メイリオ"/>
              </a:rPr>
              <a:t>示唆</a:t>
            </a:r>
            <a:endParaRPr lang="en-US" altLang="ja-JP" sz="1000" dirty="0">
              <a:latin typeface="メイリオ"/>
              <a:ea typeface="メイリオ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7BF3F16-7BCC-4D4E-828F-E5784B5B3BEF}"/>
              </a:ext>
            </a:extLst>
          </p:cNvPr>
          <p:cNvSpPr txBox="1"/>
          <p:nvPr/>
        </p:nvSpPr>
        <p:spPr>
          <a:xfrm>
            <a:off x="139816" y="2778720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金カーテン表示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→★</a:t>
            </a:r>
            <a:r>
              <a:rPr lang="en-US" altLang="ja-JP" sz="1000" dirty="0">
                <a:latin typeface="メイリオ"/>
                <a:ea typeface="メイリオ"/>
              </a:rPr>
              <a:t>4</a:t>
            </a:r>
            <a:r>
              <a:rPr lang="ja-JP" altLang="en-US" sz="1000" dirty="0">
                <a:latin typeface="メイリオ"/>
                <a:ea typeface="メイリオ"/>
              </a:rPr>
              <a:t>示唆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CD0599F-74DB-49C9-AE78-51839672AB4D}"/>
              </a:ext>
            </a:extLst>
          </p:cNvPr>
          <p:cNvSpPr txBox="1"/>
          <p:nvPr/>
        </p:nvSpPr>
        <p:spPr>
          <a:xfrm>
            <a:off x="157122" y="3257612"/>
            <a:ext cx="16121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虹カーテン表示</a:t>
            </a:r>
            <a:endParaRPr lang="en-US" altLang="ja-JP" sz="1000" dirty="0">
              <a:latin typeface="メイリオ"/>
              <a:ea typeface="メイリオ"/>
            </a:endParaRPr>
          </a:p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→★</a:t>
            </a:r>
            <a:r>
              <a:rPr lang="en-US" altLang="ja-JP" sz="1000" dirty="0">
                <a:latin typeface="メイリオ"/>
                <a:ea typeface="メイリオ"/>
              </a:rPr>
              <a:t>5</a:t>
            </a:r>
            <a:r>
              <a:rPr lang="ja-JP" altLang="en-US" sz="1000" dirty="0">
                <a:latin typeface="メイリオ"/>
                <a:ea typeface="メイリオ"/>
              </a:rPr>
              <a:t>以上示唆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D340588-E9E2-49E2-B3E2-7A549908F48A}"/>
              </a:ext>
            </a:extLst>
          </p:cNvPr>
          <p:cNvSpPr txBox="1"/>
          <p:nvPr/>
        </p:nvSpPr>
        <p:spPr>
          <a:xfrm>
            <a:off x="2723129" y="1092560"/>
            <a:ext cx="16121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00" dirty="0">
                <a:latin typeface="メイリオ"/>
                <a:ea typeface="メイリオ"/>
              </a:rPr>
              <a:t>キャラ入室＆着替え演出</a:t>
            </a:r>
          </a:p>
        </p:txBody>
      </p:sp>
    </p:spTree>
    <p:extLst>
      <p:ext uri="{BB962C8B-B14F-4D97-AF65-F5344CB8AC3E}">
        <p14:creationId xmlns:p14="http://schemas.microsoft.com/office/powerpoint/2010/main" val="361067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3A597F1-AD03-4C3B-BA0D-C8FC308E716D}"/>
              </a:ext>
            </a:extLst>
          </p:cNvPr>
          <p:cNvSpPr/>
          <p:nvPr/>
        </p:nvSpPr>
        <p:spPr>
          <a:xfrm>
            <a:off x="5056058" y="853751"/>
            <a:ext cx="1989600" cy="2301235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</a:rPr>
              <a:t>キャラ着替え演出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904494D-EE11-4129-B4B1-55400B11847D}"/>
              </a:ext>
            </a:extLst>
          </p:cNvPr>
          <p:cNvSpPr/>
          <p:nvPr/>
        </p:nvSpPr>
        <p:spPr>
          <a:xfrm>
            <a:off x="141033" y="3540342"/>
            <a:ext cx="1847727" cy="2276984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/>
                <a:ea typeface="メイリオ"/>
              </a:rPr>
              <a:t>10</a:t>
            </a:r>
            <a:r>
              <a:rPr lang="ja-JP" sz="1400">
                <a:solidFill>
                  <a:schemeClr val="tx1"/>
                </a:solidFill>
                <a:latin typeface="Meiryo"/>
                <a:ea typeface="Meiryo"/>
              </a:rPr>
              <a:t>ガチャレアリティ示唆演出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E3E95F-2719-4AE7-A20C-2FE28CCD0E4B}"/>
              </a:ext>
            </a:extLst>
          </p:cNvPr>
          <p:cNvSpPr/>
          <p:nvPr/>
        </p:nvSpPr>
        <p:spPr>
          <a:xfrm>
            <a:off x="7937337" y="863349"/>
            <a:ext cx="1834438" cy="2299462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結果表示演出</a:t>
            </a:r>
            <a:r>
              <a:rPr lang="ja-JP" altLang="en-US" sz="1400" dirty="0">
                <a:solidFill>
                  <a:schemeClr val="tx1"/>
                </a:solidFill>
                <a:latin typeface="メイリオ"/>
                <a:ea typeface="メイリオ"/>
              </a:rPr>
              <a:t> </a:t>
            </a:r>
            <a:endParaRPr lang="ja-JP" altLang="en-US" sz="9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6BF7659-B37B-48F5-9E31-FBCFC4D49AD4}"/>
              </a:ext>
            </a:extLst>
          </p:cNvPr>
          <p:cNvSpPr/>
          <p:nvPr/>
        </p:nvSpPr>
        <p:spPr>
          <a:xfrm>
            <a:off x="4936490" y="3801791"/>
            <a:ext cx="2294844" cy="2995576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昇格演出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8F71AD1-CDE0-476F-A26C-7A61898296EF}"/>
              </a:ext>
            </a:extLst>
          </p:cNvPr>
          <p:cNvSpPr/>
          <p:nvPr/>
        </p:nvSpPr>
        <p:spPr>
          <a:xfrm>
            <a:off x="2624920" y="883918"/>
            <a:ext cx="1877436" cy="2656424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メイリオ"/>
                <a:ea typeface="メイリオ"/>
              </a:rPr>
              <a:t>キャラ入室演出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413D32-0C43-49A4-BE2E-2947A09705E9}"/>
              </a:ext>
            </a:extLst>
          </p:cNvPr>
          <p:cNvSpPr/>
          <p:nvPr/>
        </p:nvSpPr>
        <p:spPr>
          <a:xfrm>
            <a:off x="134225" y="885357"/>
            <a:ext cx="1746212" cy="2449838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メイリオ"/>
                <a:ea typeface="メイリオ"/>
              </a:rPr>
              <a:t>単発ガチャ</a:t>
            </a:r>
            <a:r>
              <a:rPr kumimoji="1" lang="ja-JP" altLang="en-US" sz="1200">
                <a:solidFill>
                  <a:schemeClr val="tx1"/>
                </a:solidFill>
                <a:latin typeface="メイリオ"/>
                <a:ea typeface="メイリオ"/>
              </a:rPr>
              <a:t>レアリティ示唆演出</a:t>
            </a:r>
            <a:endParaRPr lang="ja-JP" altLang="en-US" sz="1200">
              <a:solidFill>
                <a:schemeClr val="tx1"/>
              </a:solidFill>
              <a:latin typeface="メイリオ"/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●想定演出について　</a:t>
            </a:r>
          </a:p>
        </p:txBody>
      </p:sp>
      <p:pic>
        <p:nvPicPr>
          <p:cNvPr id="1026" name="Picture 2" descr="「試着室 イラスト」の画像検索結果">
            <a:extLst>
              <a:ext uri="{FF2B5EF4-FFF2-40B4-BE49-F238E27FC236}">
                <a16:creationId xmlns:a16="http://schemas.microsoft.com/office/drawing/2014/main" id="{B05B0338-A7F8-428C-9160-916A88CCE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000" y1="41203" x2="68000" y2="41203"/>
                        <a14:foregroundMark x1="71111" y1="48330" x2="71111" y2="48330"/>
                        <a14:foregroundMark x1="76889" y1="48552" x2="76889" y2="48552"/>
                        <a14:foregroundMark x1="74000" y1="47661" x2="74000" y2="47661"/>
                        <a14:foregroundMark x1="75111" y1="47884" x2="75556" y2="48330"/>
                        <a14:foregroundMark x1="75556" y1="48330" x2="75556" y2="48330"/>
                        <a14:foregroundMark x1="75556" y1="43875" x2="75556" y2="44543"/>
                        <a14:foregroundMark x1="73556" y1="51002" x2="73111" y2="51670"/>
                        <a14:foregroundMark x1="68889" y1="53675" x2="68222" y2="54120"/>
                        <a14:foregroundMark x1="68222" y1="54120" x2="68000" y2="48775"/>
                        <a14:foregroundMark x1="67333" y1="44766" x2="67333" y2="44766"/>
                        <a14:foregroundMark x1="67778" y1="46325" x2="68444" y2="48998"/>
                        <a14:foregroundMark x1="68444" y1="49220" x2="68444" y2="49220"/>
                        <a14:foregroundMark x1="68889" y1="48330" x2="68889" y2="48330"/>
                        <a14:foregroundMark x1="69333" y1="46548" x2="69333" y2="46548"/>
                        <a14:foregroundMark x1="66444" y1="48552" x2="66000" y2="48552"/>
                        <a14:foregroundMark x1="65556" y1="46993" x2="65556" y2="46993"/>
                        <a14:foregroundMark x1="65778" y1="45657" x2="66000" y2="46993"/>
                        <a14:foregroundMark x1="66222" y1="48107" x2="66889" y2="48107"/>
                        <a14:foregroundMark x1="69333" y1="44766" x2="69333" y2="47661"/>
                        <a14:foregroundMark x1="69778" y1="46548" x2="69778" y2="46548"/>
                        <a14:foregroundMark x1="70000" y1="46102" x2="70000" y2="48330"/>
                        <a14:foregroundMark x1="70000" y1="48552" x2="70000" y2="53229"/>
                        <a14:foregroundMark x1="69556" y1="50557" x2="69111" y2="47661"/>
                        <a14:foregroundMark x1="68889" y1="47216" x2="68222" y2="50111"/>
                        <a14:foregroundMark x1="68000" y1="48775" x2="66000" y2="47884"/>
                        <a14:foregroundMark x1="65556" y1="46771" x2="65556" y2="46771"/>
                        <a14:foregroundMark x1="65111" y1="46771" x2="64889" y2="45880"/>
                        <a14:foregroundMark x1="64667" y1="45434" x2="64222" y2="47884"/>
                        <a14:foregroundMark x1="64222" y1="47884" x2="64222" y2="47884"/>
                        <a14:foregroundMark x1="64889" y1="46102" x2="65111" y2="47661"/>
                        <a14:foregroundMark x1="66444" y1="47661" x2="70667" y2="48998"/>
                        <a14:foregroundMark x1="72444" y1="47884" x2="72444" y2="50557"/>
                        <a14:foregroundMark x1="72444" y1="49889" x2="75333" y2="46993"/>
                        <a14:foregroundMark x1="76889" y1="44543" x2="76667" y2="46548"/>
                        <a14:foregroundMark x1="76444" y1="46771" x2="76222" y2="45657"/>
                        <a14:foregroundMark x1="74667" y1="39866" x2="74222" y2="41648"/>
                        <a14:foregroundMark x1="75556" y1="45657" x2="76222" y2="44989"/>
                        <a14:foregroundMark x1="76444" y1="40980" x2="76444" y2="43653"/>
                        <a14:foregroundMark x1="76222" y1="43430" x2="76444" y2="44321"/>
                        <a14:foregroundMark x1="76444" y1="46993" x2="75778" y2="51002"/>
                        <a14:foregroundMark x1="76000" y1="52784" x2="76222" y2="56125"/>
                        <a14:foregroundMark x1="76222" y1="55234" x2="76444" y2="53898"/>
                        <a14:foregroundMark x1="75556" y1="49220" x2="75556" y2="51225"/>
                        <a14:foregroundMark x1="75556" y1="50111" x2="75556" y2="50111"/>
                        <a14:foregroundMark x1="75111" y1="45212" x2="74889" y2="49220"/>
                        <a14:foregroundMark x1="77556" y1="46102" x2="77556" y2="49443"/>
                        <a14:foregroundMark x1="77111" y1="48330" x2="76000" y2="57016"/>
                        <a14:foregroundMark x1="75556" y1="52784" x2="75556" y2="57461"/>
                        <a14:foregroundMark x1="76444" y1="53229" x2="76667" y2="57906"/>
                        <a14:foregroundMark x1="76889" y1="56793" x2="77333" y2="62361"/>
                        <a14:foregroundMark x1="76667" y1="53898" x2="75778" y2="55234"/>
                        <a14:foregroundMark x1="74000" y1="47661" x2="73111" y2="52561"/>
                        <a14:foregroundMark x1="70889" y1="46548" x2="70444" y2="50780"/>
                        <a14:foregroundMark x1="70667" y1="48330" x2="73556" y2="51893"/>
                        <a14:foregroundMark x1="74889" y1="50111" x2="76000" y2="52339"/>
                        <a14:foregroundMark x1="77111" y1="50557" x2="77333" y2="51893"/>
                        <a14:foregroundMark x1="76444" y1="50334" x2="74667" y2="53229"/>
                        <a14:foregroundMark x1="72667" y1="47439" x2="71778" y2="50111"/>
                        <a14:foregroundMark x1="52667" y1="23163" x2="52667" y2="23163"/>
                        <a14:foregroundMark x1="54222" y1="22940" x2="54222" y2="22940"/>
                        <a14:foregroundMark x1="84222" y1="22940" x2="84222" y2="22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973" r="50963" b="19765"/>
          <a:stretch/>
        </p:blipFill>
        <p:spPr bwMode="auto">
          <a:xfrm>
            <a:off x="606355" y="1473916"/>
            <a:ext cx="805691" cy="12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D0D7A5A-70D0-4ABF-8A65-E3C39185391B}"/>
              </a:ext>
            </a:extLst>
          </p:cNvPr>
          <p:cNvGrpSpPr/>
          <p:nvPr/>
        </p:nvGrpSpPr>
        <p:grpSpPr>
          <a:xfrm>
            <a:off x="139848" y="4506758"/>
            <a:ext cx="2207130" cy="985943"/>
            <a:chOff x="300449" y="4848945"/>
            <a:chExt cx="1612875" cy="720484"/>
          </a:xfrm>
        </p:grpSpPr>
        <p:pic>
          <p:nvPicPr>
            <p:cNvPr id="63" name="Picture 2" descr="「試着室 イラスト」の画像検索結果">
              <a:extLst>
                <a:ext uri="{FF2B5EF4-FFF2-40B4-BE49-F238E27FC236}">
                  <a16:creationId xmlns:a16="http://schemas.microsoft.com/office/drawing/2014/main" id="{EDF8D7D4-6877-473F-B438-6C003B0B79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300449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「試着室 イラスト」の画像検索結果">
              <a:extLst>
                <a:ext uri="{FF2B5EF4-FFF2-40B4-BE49-F238E27FC236}">
                  <a16:creationId xmlns:a16="http://schemas.microsoft.com/office/drawing/2014/main" id="{CF339F79-5E0B-497E-9605-6CF945FAE4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731795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「試着室 イラスト」の画像検索結果">
              <a:extLst>
                <a:ext uri="{FF2B5EF4-FFF2-40B4-BE49-F238E27FC236}">
                  <a16:creationId xmlns:a16="http://schemas.microsoft.com/office/drawing/2014/main" id="{9B46813F-8D0C-48FB-B543-250B10B3E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163141" y="4848945"/>
              <a:ext cx="452958" cy="72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E606D82-A5FB-477A-A943-50A1A659775A}"/>
                </a:ext>
              </a:extLst>
            </p:cNvPr>
            <p:cNvSpPr txBox="1"/>
            <p:nvPr/>
          </p:nvSpPr>
          <p:spPr>
            <a:xfrm>
              <a:off x="1569960" y="49268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…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E8BC821-C169-4608-9FC0-C78CF0C39929}"/>
              </a:ext>
            </a:extLst>
          </p:cNvPr>
          <p:cNvGrpSpPr/>
          <p:nvPr/>
        </p:nvGrpSpPr>
        <p:grpSpPr>
          <a:xfrm>
            <a:off x="3086100" y="1435272"/>
            <a:ext cx="805689" cy="1281548"/>
            <a:chOff x="3086099" y="1280677"/>
            <a:chExt cx="805689" cy="1281548"/>
          </a:xfrm>
        </p:grpSpPr>
        <p:pic>
          <p:nvPicPr>
            <p:cNvPr id="50" name="Picture 2" descr="「試着室 イラスト」の画像検索結果">
              <a:extLst>
                <a:ext uri="{FF2B5EF4-FFF2-40B4-BE49-F238E27FC236}">
                  <a16:creationId xmlns:a16="http://schemas.microsoft.com/office/drawing/2014/main" id="{085C54FA-2C7D-45CA-A728-0EF94727F0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3086099" y="1280677"/>
              <a:ext cx="805689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C4FBD0A-E8EF-45E6-8523-AEE3DFF46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4761" y="1380899"/>
              <a:ext cx="419042" cy="1178742"/>
            </a:xfrm>
            <a:prstGeom prst="rect">
              <a:avLst/>
            </a:prstGeom>
          </p:spPr>
        </p:pic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FFC725D-AA74-499E-B591-11C15CF5D841}"/>
              </a:ext>
            </a:extLst>
          </p:cNvPr>
          <p:cNvSpPr txBox="1"/>
          <p:nvPr/>
        </p:nvSpPr>
        <p:spPr>
          <a:xfrm>
            <a:off x="15366" y="1265008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試着室のカーテン表示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DEBF452-7F4F-43B0-A54E-199D679AABED}"/>
              </a:ext>
            </a:extLst>
          </p:cNvPr>
          <p:cNvSpPr txBox="1"/>
          <p:nvPr/>
        </p:nvSpPr>
        <p:spPr>
          <a:xfrm>
            <a:off x="37812" y="4039778"/>
            <a:ext cx="195649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試着室のカーテンを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en-US" altLang="ja-JP" sz="1050" dirty="0">
                <a:latin typeface="メイリオ"/>
                <a:ea typeface="メイリオ"/>
              </a:rPr>
              <a:t>10</a:t>
            </a:r>
            <a:r>
              <a:rPr lang="ja-JP" altLang="en-US" sz="1050" dirty="0">
                <a:latin typeface="メイリオ"/>
                <a:ea typeface="メイリオ"/>
              </a:rPr>
              <a:t>連続表示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4A8FDF-990D-4EC3-87C3-BBC679EBBF5C}"/>
              </a:ext>
            </a:extLst>
          </p:cNvPr>
          <p:cNvSpPr txBox="1"/>
          <p:nvPr/>
        </p:nvSpPr>
        <p:spPr>
          <a:xfrm>
            <a:off x="26587" y="5518821"/>
            <a:ext cx="195649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>
                <a:latin typeface="メイリオ"/>
                <a:ea typeface="メイリオ"/>
              </a:rPr>
              <a:t>奥行きのある並びで</a:t>
            </a:r>
            <a:endParaRPr lang="en-US" altLang="ja-JP" sz="1050">
              <a:latin typeface="メイリオ"/>
              <a:ea typeface="メイリオ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2999BC71-5B10-4D8B-A650-6490CDF2CF30}"/>
              </a:ext>
            </a:extLst>
          </p:cNvPr>
          <p:cNvSpPr/>
          <p:nvPr/>
        </p:nvSpPr>
        <p:spPr>
          <a:xfrm>
            <a:off x="1891086" y="1828448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FE25676-920E-487D-8533-C19236ACB986}"/>
              </a:ext>
            </a:extLst>
          </p:cNvPr>
          <p:cNvSpPr txBox="1"/>
          <p:nvPr/>
        </p:nvSpPr>
        <p:spPr>
          <a:xfrm>
            <a:off x="2600074" y="1173662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試着室にキャラが入る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2106BA9-F264-4C5F-82FE-199437308C0F}"/>
              </a:ext>
            </a:extLst>
          </p:cNvPr>
          <p:cNvSpPr txBox="1"/>
          <p:nvPr/>
        </p:nvSpPr>
        <p:spPr>
          <a:xfrm>
            <a:off x="2528555" y="2729388"/>
            <a:ext cx="19564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キャラは基本ランダム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昇格無しの★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の場合のみ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カードのキャラを表示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黒木入室の場合、昇格確定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CB9E848C-C1D8-4D9F-9EC6-D9D8E7081660}"/>
              </a:ext>
            </a:extLst>
          </p:cNvPr>
          <p:cNvSpPr/>
          <p:nvPr/>
        </p:nvSpPr>
        <p:spPr>
          <a:xfrm>
            <a:off x="4589566" y="1867736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47255FB8-4425-41A8-9669-A8D56D599CAB}"/>
              </a:ext>
            </a:extLst>
          </p:cNvPr>
          <p:cNvSpPr txBox="1"/>
          <p:nvPr/>
        </p:nvSpPr>
        <p:spPr>
          <a:xfrm>
            <a:off x="4956981" y="2808966"/>
            <a:ext cx="226855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キャラが着替える感じでゴソゴソ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8E1D402-D3A6-49D8-A854-19A089447D4A}"/>
              </a:ext>
            </a:extLst>
          </p:cNvPr>
          <p:cNvGrpSpPr/>
          <p:nvPr/>
        </p:nvGrpSpPr>
        <p:grpSpPr>
          <a:xfrm>
            <a:off x="5688414" y="1435272"/>
            <a:ext cx="805691" cy="1281548"/>
            <a:chOff x="5815849" y="1412836"/>
            <a:chExt cx="805691" cy="1281548"/>
          </a:xfrm>
        </p:grpSpPr>
        <p:pic>
          <p:nvPicPr>
            <p:cNvPr id="89" name="Picture 2" descr="「試着室 イラスト」の画像検索結果">
              <a:extLst>
                <a:ext uri="{FF2B5EF4-FFF2-40B4-BE49-F238E27FC236}">
                  <a16:creationId xmlns:a16="http://schemas.microsoft.com/office/drawing/2014/main" id="{A0244CEE-DF53-449B-A473-1B651C8EF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0B503CD4-69D9-42EC-9F2E-859FC61C4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sp>
        <p:nvSpPr>
          <p:cNvPr id="94" name="矢印: 右 93">
            <a:extLst>
              <a:ext uri="{FF2B5EF4-FFF2-40B4-BE49-F238E27FC236}">
                <a16:creationId xmlns:a16="http://schemas.microsoft.com/office/drawing/2014/main" id="{BD9D068A-67F4-4015-BF86-4AA706BEF963}"/>
              </a:ext>
            </a:extLst>
          </p:cNvPr>
          <p:cNvSpPr/>
          <p:nvPr/>
        </p:nvSpPr>
        <p:spPr>
          <a:xfrm rot="19800000">
            <a:off x="1877120" y="3444497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A151079-1CCA-42CB-822E-997EA1BCE916}"/>
              </a:ext>
            </a:extLst>
          </p:cNvPr>
          <p:cNvSpPr txBox="1"/>
          <p:nvPr/>
        </p:nvSpPr>
        <p:spPr>
          <a:xfrm>
            <a:off x="5134040" y="5805623"/>
            <a:ext cx="1956497" cy="90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キャラは基本ランダム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への昇格時のみ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カードのキャラを表示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ボイスで中に</a:t>
            </a:r>
            <a:r>
              <a:rPr lang="en-US" altLang="ja-JP" sz="1050" dirty="0">
                <a:latin typeface="メイリオ"/>
                <a:ea typeface="メイリオ"/>
              </a:rPr>
              <a:t>2</a:t>
            </a:r>
            <a:r>
              <a:rPr lang="ja-JP" altLang="en-US" sz="1050" dirty="0">
                <a:latin typeface="メイリオ"/>
                <a:ea typeface="メイリオ"/>
              </a:rPr>
              <a:t>人以上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いることを示唆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11AD9804-AC89-4CD3-8FC2-B60351A3E394}"/>
              </a:ext>
            </a:extLst>
          </p:cNvPr>
          <p:cNvSpPr/>
          <p:nvPr/>
        </p:nvSpPr>
        <p:spPr>
          <a:xfrm>
            <a:off x="7094824" y="1839169"/>
            <a:ext cx="778554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8" name="Picture 2" descr="「試着室 イラスト」の画像検索結果">
            <a:extLst>
              <a:ext uri="{FF2B5EF4-FFF2-40B4-BE49-F238E27FC236}">
                <a16:creationId xmlns:a16="http://schemas.microsoft.com/office/drawing/2014/main" id="{83FA984F-520F-4906-BA77-4A86AB101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8000" y1="41203" x2="68000" y2="41203"/>
                        <a14:foregroundMark x1="71111" y1="48330" x2="71111" y2="48330"/>
                        <a14:foregroundMark x1="76889" y1="48552" x2="76889" y2="48552"/>
                        <a14:foregroundMark x1="74000" y1="47661" x2="74000" y2="47661"/>
                        <a14:foregroundMark x1="75111" y1="47884" x2="75556" y2="48330"/>
                        <a14:foregroundMark x1="75556" y1="48330" x2="75556" y2="48330"/>
                        <a14:foregroundMark x1="75556" y1="43875" x2="75556" y2="44543"/>
                        <a14:foregroundMark x1="73556" y1="51002" x2="73111" y2="51670"/>
                        <a14:foregroundMark x1="68889" y1="53675" x2="68222" y2="54120"/>
                        <a14:foregroundMark x1="68222" y1="54120" x2="68000" y2="48775"/>
                        <a14:foregroundMark x1="67333" y1="44766" x2="67333" y2="44766"/>
                        <a14:foregroundMark x1="67778" y1="46325" x2="68444" y2="48998"/>
                        <a14:foregroundMark x1="68444" y1="49220" x2="68444" y2="49220"/>
                        <a14:foregroundMark x1="68889" y1="48330" x2="68889" y2="48330"/>
                        <a14:foregroundMark x1="69333" y1="46548" x2="69333" y2="46548"/>
                        <a14:foregroundMark x1="66444" y1="48552" x2="66000" y2="48552"/>
                        <a14:foregroundMark x1="65556" y1="46993" x2="65556" y2="46993"/>
                        <a14:foregroundMark x1="65778" y1="45657" x2="66000" y2="46993"/>
                        <a14:foregroundMark x1="66222" y1="48107" x2="66889" y2="48107"/>
                        <a14:foregroundMark x1="69333" y1="44766" x2="69333" y2="47661"/>
                        <a14:foregroundMark x1="69778" y1="46548" x2="69778" y2="46548"/>
                        <a14:foregroundMark x1="70000" y1="46102" x2="70000" y2="48330"/>
                        <a14:foregroundMark x1="70000" y1="48552" x2="70000" y2="53229"/>
                        <a14:foregroundMark x1="69556" y1="50557" x2="69111" y2="47661"/>
                        <a14:foregroundMark x1="68889" y1="47216" x2="68222" y2="50111"/>
                        <a14:foregroundMark x1="68000" y1="48775" x2="66000" y2="47884"/>
                        <a14:foregroundMark x1="65556" y1="46771" x2="65556" y2="46771"/>
                        <a14:foregroundMark x1="65111" y1="46771" x2="64889" y2="45880"/>
                        <a14:foregroundMark x1="64667" y1="45434" x2="64222" y2="47884"/>
                        <a14:foregroundMark x1="64222" y1="47884" x2="64222" y2="47884"/>
                        <a14:foregroundMark x1="64889" y1="46102" x2="65111" y2="47661"/>
                        <a14:foregroundMark x1="66444" y1="47661" x2="70667" y2="48998"/>
                        <a14:foregroundMark x1="72444" y1="47884" x2="72444" y2="50557"/>
                        <a14:foregroundMark x1="72444" y1="49889" x2="75333" y2="46993"/>
                        <a14:foregroundMark x1="76889" y1="44543" x2="76667" y2="46548"/>
                        <a14:foregroundMark x1="76444" y1="46771" x2="76222" y2="45657"/>
                        <a14:foregroundMark x1="74667" y1="39866" x2="74222" y2="41648"/>
                        <a14:foregroundMark x1="75556" y1="45657" x2="76222" y2="44989"/>
                        <a14:foregroundMark x1="76444" y1="40980" x2="76444" y2="43653"/>
                        <a14:foregroundMark x1="76222" y1="43430" x2="76444" y2="44321"/>
                        <a14:foregroundMark x1="76444" y1="46993" x2="75778" y2="51002"/>
                        <a14:foregroundMark x1="76000" y1="52784" x2="76222" y2="56125"/>
                        <a14:foregroundMark x1="76222" y1="55234" x2="76444" y2="53898"/>
                        <a14:foregroundMark x1="75556" y1="49220" x2="75556" y2="51225"/>
                        <a14:foregroundMark x1="75556" y1="50111" x2="75556" y2="50111"/>
                        <a14:foregroundMark x1="75111" y1="45212" x2="74889" y2="49220"/>
                        <a14:foregroundMark x1="77556" y1="46102" x2="77556" y2="49443"/>
                        <a14:foregroundMark x1="77111" y1="48330" x2="76000" y2="57016"/>
                        <a14:foregroundMark x1="75556" y1="52784" x2="75556" y2="57461"/>
                        <a14:foregroundMark x1="76444" y1="53229" x2="76667" y2="57906"/>
                        <a14:foregroundMark x1="76889" y1="56793" x2="77333" y2="62361"/>
                        <a14:foregroundMark x1="76667" y1="53898" x2="75778" y2="55234"/>
                        <a14:foregroundMark x1="74000" y1="47661" x2="73111" y2="52561"/>
                        <a14:foregroundMark x1="70889" y1="46548" x2="70444" y2="50780"/>
                        <a14:foregroundMark x1="70667" y1="48330" x2="73556" y2="51893"/>
                        <a14:foregroundMark x1="74889" y1="50111" x2="76000" y2="52339"/>
                        <a14:foregroundMark x1="77111" y1="50557" x2="77333" y2="51893"/>
                        <a14:foregroundMark x1="76444" y1="50334" x2="74667" y2="53229"/>
                        <a14:foregroundMark x1="72667" y1="47439" x2="71778" y2="50111"/>
                        <a14:foregroundMark x1="52667" y1="23163" x2="52667" y2="23163"/>
                        <a14:foregroundMark x1="54222" y1="22940" x2="54222" y2="22940"/>
                        <a14:foregroundMark x1="84222" y1="22940" x2="84222" y2="22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21973" r="12310" b="19765"/>
          <a:stretch/>
        </p:blipFill>
        <p:spPr bwMode="auto">
          <a:xfrm>
            <a:off x="8487814" y="1473916"/>
            <a:ext cx="805689" cy="12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4DEC16B-B1AC-49E8-A430-E6EEC4E610BE}"/>
              </a:ext>
            </a:extLst>
          </p:cNvPr>
          <p:cNvSpPr txBox="1"/>
          <p:nvPr/>
        </p:nvSpPr>
        <p:spPr>
          <a:xfrm>
            <a:off x="7876308" y="1173662"/>
            <a:ext cx="1956497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キャラが</a:t>
            </a:r>
            <a:r>
              <a:rPr lang="en-US" altLang="ja-JP" sz="1050" dirty="0">
                <a:latin typeface="メイリオ"/>
                <a:ea typeface="メイリオ"/>
              </a:rPr>
              <a:t>TR</a:t>
            </a:r>
            <a:r>
              <a:rPr lang="ja-JP" altLang="en-US" sz="1050" dirty="0">
                <a:latin typeface="メイリオ"/>
                <a:ea typeface="メイリオ"/>
              </a:rPr>
              <a:t>衣装を着て登場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DCF1605-226E-48F6-813E-A14AEB7960B1}"/>
              </a:ext>
            </a:extLst>
          </p:cNvPr>
          <p:cNvSpPr txBox="1"/>
          <p:nvPr/>
        </p:nvSpPr>
        <p:spPr>
          <a:xfrm>
            <a:off x="5087676" y="4073367"/>
            <a:ext cx="195649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別のキャラが試着室に入る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BD849B9-F9F7-4E4D-8A17-8CF54BDD0B35}"/>
              </a:ext>
            </a:extLst>
          </p:cNvPr>
          <p:cNvGrpSpPr/>
          <p:nvPr/>
        </p:nvGrpSpPr>
        <p:grpSpPr>
          <a:xfrm>
            <a:off x="5687014" y="4367553"/>
            <a:ext cx="805691" cy="1281548"/>
            <a:chOff x="5815849" y="1412836"/>
            <a:chExt cx="805691" cy="1281548"/>
          </a:xfrm>
        </p:grpSpPr>
        <p:pic>
          <p:nvPicPr>
            <p:cNvPr id="106" name="Picture 2" descr="「試着室 イラスト」の画像検索結果">
              <a:extLst>
                <a:ext uri="{FF2B5EF4-FFF2-40B4-BE49-F238E27FC236}">
                  <a16:creationId xmlns:a16="http://schemas.microsoft.com/office/drawing/2014/main" id="{5CBC09DF-DD3A-4D48-83D0-4B5EDB04F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EED2AB62-3D28-4191-A18D-8147F16DE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sp>
        <p:nvSpPr>
          <p:cNvPr id="108" name="矢印: 右 107">
            <a:extLst>
              <a:ext uri="{FF2B5EF4-FFF2-40B4-BE49-F238E27FC236}">
                <a16:creationId xmlns:a16="http://schemas.microsoft.com/office/drawing/2014/main" id="{584E49F1-AD6C-4778-899A-B7D4E9601BA2}"/>
              </a:ext>
            </a:extLst>
          </p:cNvPr>
          <p:cNvSpPr/>
          <p:nvPr/>
        </p:nvSpPr>
        <p:spPr>
          <a:xfrm rot="2700000">
            <a:off x="4334215" y="3510637"/>
            <a:ext cx="778554" cy="314582"/>
          </a:xfrm>
          <a:prstGeom prst="rightArrow">
            <a:avLst/>
          </a:prstGeom>
          <a:solidFill>
            <a:srgbClr val="F127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61A1114-CC46-4D9C-96D0-0BB6AEFDCA99}"/>
              </a:ext>
            </a:extLst>
          </p:cNvPr>
          <p:cNvSpPr txBox="1"/>
          <p:nvPr/>
        </p:nvSpPr>
        <p:spPr>
          <a:xfrm>
            <a:off x="7255092" y="3903469"/>
            <a:ext cx="167797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＊昇格演出は複数回あり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E6150F1-64D0-4731-BE27-357319616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701" b="98394" l="9972" r="89744">
                        <a14:foregroundMark x1="58120" y1="28782" x2="58120" y2="30656"/>
                        <a14:foregroundMark x1="60114" y1="27845" x2="59544" y2="29987"/>
                        <a14:foregroundMark x1="60114" y1="29317" x2="59829" y2="33066"/>
                        <a14:foregroundMark x1="55556" y1="10040" x2="52707" y2="8969"/>
                        <a14:foregroundMark x1="50997" y1="46452" x2="51852" y2="49130"/>
                        <a14:foregroundMark x1="53276" y1="86479" x2="54416" y2="95850"/>
                        <a14:foregroundMark x1="56125" y1="98394" x2="56125" y2="98394"/>
                        <a14:foregroundMark x1="45299" y1="37483" x2="45299" y2="37483"/>
                        <a14:foregroundMark x1="72650" y1="18340" x2="72650" y2="18340"/>
                        <a14:foregroundMark x1="68661" y1="15395" x2="68661" y2="15395"/>
                        <a14:backgroundMark x1="72934" y1="22758" x2="72934" y2="22758"/>
                        <a14:backgroundMark x1="69231" y1="22356" x2="69231" y2="22356"/>
                        <a14:backgroundMark x1="40741" y1="39224" x2="40741" y2="39224"/>
                        <a14:backgroundMark x1="40171" y1="44043" x2="40171" y2="44043"/>
                        <a14:backgroundMark x1="64672" y1="96787" x2="64957" y2="97590"/>
                        <a14:backgroundMark x1="54131" y1="52744" x2="54131" y2="52744"/>
                        <a14:backgroundMark x1="53846" y1="52343" x2="53846" y2="52343"/>
                        <a14:backgroundMark x1="53846" y1="51941" x2="53846" y2="51941"/>
                        <a14:backgroundMark x1="53846" y1="53280" x2="53846" y2="53280"/>
                        <a14:backgroundMark x1="53846" y1="53949" x2="53846" y2="53681"/>
                        <a14:backgroundMark x1="53846" y1="52477" x2="53846" y2="52477"/>
                        <a14:backgroundMark x1="61254" y1="22088" x2="61254" y2="22088"/>
                        <a14:backgroundMark x1="67806" y1="16332" x2="67806" y2="16332"/>
                        <a14:backgroundMark x1="67806" y1="16198" x2="67806" y2="16198"/>
                        <a14:backgroundMark x1="68661" y1="16734" x2="68661" y2="16734"/>
                        <a14:backgroundMark x1="67806" y1="15930" x2="67806" y2="15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31371" y="1585494"/>
            <a:ext cx="699889" cy="1489506"/>
          </a:xfrm>
          <a:prstGeom prst="rect">
            <a:avLst/>
          </a:prstGeom>
        </p:spPr>
      </p:pic>
      <p:sp>
        <p:nvSpPr>
          <p:cNvPr id="110" name="矢印: 右 109">
            <a:extLst>
              <a:ext uri="{FF2B5EF4-FFF2-40B4-BE49-F238E27FC236}">
                <a16:creationId xmlns:a16="http://schemas.microsoft.com/office/drawing/2014/main" id="{A878D1B2-D36F-478F-A72C-1D240ACDD1AC}"/>
              </a:ext>
            </a:extLst>
          </p:cNvPr>
          <p:cNvSpPr/>
          <p:nvPr/>
        </p:nvSpPr>
        <p:spPr>
          <a:xfrm rot="16200000">
            <a:off x="5824682" y="3315444"/>
            <a:ext cx="482485" cy="36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213D2F-3AEF-4DB6-9326-76CFD3E459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800" b="99867" l="6767" r="89850">
                        <a14:foregroundMark x1="61654" y1="8667" x2="59774" y2="13067"/>
                        <a14:foregroundMark x1="53759" y1="4800" x2="53759" y2="4800"/>
                        <a14:foregroundMark x1="6767" y1="36933" x2="6767" y2="36933"/>
                        <a14:foregroundMark x1="40977" y1="92933" x2="40977" y2="92933"/>
                        <a14:foregroundMark x1="82331" y1="89200" x2="82331" y2="89200"/>
                        <a14:foregroundMark x1="74812" y1="85067" x2="75940" y2="85200"/>
                        <a14:foregroundMark x1="79323" y1="95333" x2="79699" y2="95867"/>
                        <a14:foregroundMark x1="81203" y1="97333" x2="81203" y2="99867"/>
                        <a14:foregroundMark x1="44737" y1="99733" x2="44737" y2="99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2732" y="4501533"/>
            <a:ext cx="435110" cy="1226813"/>
          </a:xfrm>
          <a:prstGeom prst="rect">
            <a:avLst/>
          </a:prstGeom>
        </p:spPr>
      </p:pic>
      <p:sp>
        <p:nvSpPr>
          <p:cNvPr id="29" name="矢印: 上 28">
            <a:extLst>
              <a:ext uri="{FF2B5EF4-FFF2-40B4-BE49-F238E27FC236}">
                <a16:creationId xmlns:a16="http://schemas.microsoft.com/office/drawing/2014/main" id="{F0DBABE7-2698-4E06-A998-14A833F37FBF}"/>
              </a:ext>
            </a:extLst>
          </p:cNvPr>
          <p:cNvSpPr/>
          <p:nvPr/>
        </p:nvSpPr>
        <p:spPr>
          <a:xfrm rot="4500000">
            <a:off x="5363185" y="4720589"/>
            <a:ext cx="279639" cy="30778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4EF16B3-2530-4FD4-BAAC-F7E6960DF791}"/>
              </a:ext>
            </a:extLst>
          </p:cNvPr>
          <p:cNvSpPr txBox="1"/>
          <p:nvPr/>
        </p:nvSpPr>
        <p:spPr>
          <a:xfrm>
            <a:off x="-11495" y="2758114"/>
            <a:ext cx="1956497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キャラの足元は見えるように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カーテンの色で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レアリティ示唆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061D87-5AE2-450B-822E-FA507444559D}"/>
              </a:ext>
            </a:extLst>
          </p:cNvPr>
          <p:cNvSpPr/>
          <p:nvPr/>
        </p:nvSpPr>
        <p:spPr>
          <a:xfrm>
            <a:off x="2165242" y="567652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あくまでイメージです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802F56-72F1-4CC8-9A82-C44148FAB9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1999" y="4348146"/>
            <a:ext cx="702763" cy="190286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BE5B45A-58D7-4156-B5C9-9F034B1EE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4494" y="4362846"/>
            <a:ext cx="932435" cy="1931473"/>
          </a:xfrm>
          <a:prstGeom prst="rect">
            <a:avLst/>
          </a:prstGeom>
        </p:spPr>
      </p:pic>
      <p:sp>
        <p:nvSpPr>
          <p:cNvPr id="11" name="爆発: 14 pt 10">
            <a:extLst>
              <a:ext uri="{FF2B5EF4-FFF2-40B4-BE49-F238E27FC236}">
                <a16:creationId xmlns:a16="http://schemas.microsoft.com/office/drawing/2014/main" id="{CAA0AC13-3877-45E3-B3CB-18DFD78136DF}"/>
              </a:ext>
            </a:extLst>
          </p:cNvPr>
          <p:cNvSpPr/>
          <p:nvPr/>
        </p:nvSpPr>
        <p:spPr>
          <a:xfrm>
            <a:off x="2020252" y="5494889"/>
            <a:ext cx="3116140" cy="822759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激アツ！キャラ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750B23-488C-41B3-B327-294BDB6EEC78}"/>
              </a:ext>
            </a:extLst>
          </p:cNvPr>
          <p:cNvSpPr/>
          <p:nvPr/>
        </p:nvSpPr>
        <p:spPr>
          <a:xfrm>
            <a:off x="2346978" y="4073367"/>
            <a:ext cx="2209593" cy="2276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20E5ABE-CCC7-4EE2-8CA0-C9686623EE46}"/>
              </a:ext>
            </a:extLst>
          </p:cNvPr>
          <p:cNvSpPr txBox="1"/>
          <p:nvPr/>
        </p:nvSpPr>
        <p:spPr>
          <a:xfrm>
            <a:off x="2290203" y="6385721"/>
            <a:ext cx="220959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ジャンヌ</a:t>
            </a:r>
            <a:r>
              <a:rPr lang="en-US" altLang="ja-JP" sz="1050" dirty="0">
                <a:latin typeface="メイリオ"/>
                <a:ea typeface="メイリオ"/>
              </a:rPr>
              <a:t>…</a:t>
            </a:r>
            <a:r>
              <a:rPr lang="ja-JP" altLang="en-US" sz="1050" dirty="0">
                <a:latin typeface="メイリオ"/>
                <a:ea typeface="メイリオ"/>
              </a:rPr>
              <a:t>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ピックアップ確定</a:t>
            </a:r>
            <a:endParaRPr lang="en-US" altLang="ja-JP" sz="1050" dirty="0">
              <a:latin typeface="メイリオ"/>
              <a:ea typeface="メイリオ"/>
            </a:endParaRPr>
          </a:p>
          <a:p>
            <a:pPr algn="ctr"/>
            <a:r>
              <a:rPr lang="ja-JP" altLang="en-US" sz="1050" dirty="0">
                <a:latin typeface="メイリオ"/>
                <a:ea typeface="メイリオ"/>
              </a:rPr>
              <a:t>竜子</a:t>
            </a:r>
            <a:r>
              <a:rPr lang="en-US" altLang="ja-JP" sz="1050" dirty="0">
                <a:latin typeface="メイリオ"/>
                <a:ea typeface="メイリオ"/>
              </a:rPr>
              <a:t>…</a:t>
            </a:r>
            <a:r>
              <a:rPr lang="ja-JP" altLang="en-US" sz="1050" dirty="0">
                <a:latin typeface="メイリオ"/>
                <a:ea typeface="メイリオ"/>
              </a:rPr>
              <a:t>★</a:t>
            </a:r>
            <a:r>
              <a:rPr lang="en-US" altLang="ja-JP" sz="1050" dirty="0">
                <a:latin typeface="メイリオ"/>
                <a:ea typeface="メイリオ"/>
              </a:rPr>
              <a:t>5</a:t>
            </a:r>
            <a:r>
              <a:rPr lang="ja-JP" altLang="en-US" sz="1050" dirty="0">
                <a:latin typeface="メイリオ"/>
                <a:ea typeface="メイリオ"/>
              </a:rPr>
              <a:t>以上確定</a:t>
            </a:r>
            <a:endParaRPr lang="en-US" altLang="ja-JP" sz="1050" dirty="0">
              <a:latin typeface="メイリオ"/>
              <a:ea typeface="メイリオ"/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68705620-07CF-4D96-A0C6-00B55B123E6F}"/>
              </a:ext>
            </a:extLst>
          </p:cNvPr>
          <p:cNvSpPr/>
          <p:nvPr/>
        </p:nvSpPr>
        <p:spPr>
          <a:xfrm rot="16200000">
            <a:off x="3220182" y="3595715"/>
            <a:ext cx="482485" cy="3643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FBB8D8D3-8C01-44FC-9CBA-DD83859A6CB9}"/>
              </a:ext>
            </a:extLst>
          </p:cNvPr>
          <p:cNvSpPr/>
          <p:nvPr/>
        </p:nvSpPr>
        <p:spPr>
          <a:xfrm flipH="1">
            <a:off x="4537591" y="6379144"/>
            <a:ext cx="398891" cy="314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47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単発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ガチャ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B107CDA-AB5F-4330-84D6-2E40886CB6C4}"/>
              </a:ext>
            </a:extLst>
          </p:cNvPr>
          <p:cNvGrpSpPr/>
          <p:nvPr/>
        </p:nvGrpSpPr>
        <p:grpSpPr>
          <a:xfrm>
            <a:off x="1051914" y="1275333"/>
            <a:ext cx="1532506" cy="2724455"/>
            <a:chOff x="917921" y="1590631"/>
            <a:chExt cx="1532506" cy="272445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13DD5A8-9482-46AD-A7DD-885ECD94E81D}"/>
                </a:ext>
              </a:extLst>
            </p:cNvPr>
            <p:cNvSpPr/>
            <p:nvPr/>
          </p:nvSpPr>
          <p:spPr>
            <a:xfrm>
              <a:off x="917921" y="159063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Picture 2" descr="「試着室 イラスト」の画像検索結果">
              <a:extLst>
                <a:ext uri="{FF2B5EF4-FFF2-40B4-BE49-F238E27FC236}">
                  <a16:creationId xmlns:a16="http://schemas.microsoft.com/office/drawing/2014/main" id="{C7C5239F-BB9C-41E2-A982-DF54303578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040751" y="1876936"/>
              <a:ext cx="1324945" cy="210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1AF27E-1055-41D7-AEC6-C386978C67EB}"/>
              </a:ext>
            </a:extLst>
          </p:cNvPr>
          <p:cNvSpPr txBox="1"/>
          <p:nvPr/>
        </p:nvSpPr>
        <p:spPr>
          <a:xfrm>
            <a:off x="561725" y="983207"/>
            <a:ext cx="25128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画面中央に試着室を表示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C309DE-6CBF-44E4-ACC3-DE2C9FAF7533}"/>
              </a:ext>
            </a:extLst>
          </p:cNvPr>
          <p:cNvSpPr txBox="1"/>
          <p:nvPr/>
        </p:nvSpPr>
        <p:spPr>
          <a:xfrm>
            <a:off x="644991" y="4056853"/>
            <a:ext cx="234635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100" dirty="0">
                <a:latin typeface="メイリオ"/>
                <a:ea typeface="メイリオ"/>
              </a:rPr>
              <a:t>カーテンの色でレアリティを示唆。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金→★</a:t>
            </a:r>
            <a:r>
              <a:rPr lang="en-US" altLang="ja-JP" sz="1100" dirty="0">
                <a:latin typeface="メイリオ"/>
                <a:ea typeface="メイリオ"/>
              </a:rPr>
              <a:t>4</a:t>
            </a:r>
            <a:r>
              <a:rPr lang="ja-JP" altLang="en-US" sz="1100" dirty="0">
                <a:latin typeface="メイリオ"/>
                <a:ea typeface="メイリオ"/>
              </a:rPr>
              <a:t>以上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虹→★</a:t>
            </a:r>
            <a:r>
              <a:rPr lang="en-US" altLang="ja-JP" sz="1100" dirty="0">
                <a:latin typeface="メイリオ"/>
                <a:ea typeface="メイリオ"/>
              </a:rPr>
              <a:t>5</a:t>
            </a:r>
            <a:r>
              <a:rPr lang="ja-JP" altLang="en-US" sz="1100" dirty="0">
                <a:latin typeface="メイリオ"/>
                <a:ea typeface="メイリオ"/>
              </a:rPr>
              <a:t>以上</a:t>
            </a:r>
          </a:p>
        </p:txBody>
      </p:sp>
      <p:pic>
        <p:nvPicPr>
          <p:cNvPr id="14" name="図 13" descr="カーテン, 家具, イエロ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BEC6C90-AB91-4C18-9D2F-EAA6DD602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33" y="983207"/>
            <a:ext cx="3079160" cy="2178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2A358F0B-4D01-403D-9366-ECDA368519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12" y="3818867"/>
            <a:ext cx="3027681" cy="2016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887D4CF5-938E-49DA-BC8A-9379542EAC30}"/>
              </a:ext>
            </a:extLst>
          </p:cNvPr>
          <p:cNvSpPr/>
          <p:nvPr/>
        </p:nvSpPr>
        <p:spPr>
          <a:xfrm rot="20457382">
            <a:off x="2918763" y="2261741"/>
            <a:ext cx="2389607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EA1C433-E5B5-4DDD-B84D-921A18BD4106}"/>
              </a:ext>
            </a:extLst>
          </p:cNvPr>
          <p:cNvSpPr/>
          <p:nvPr/>
        </p:nvSpPr>
        <p:spPr>
          <a:xfrm rot="860739">
            <a:off x="2934547" y="3630345"/>
            <a:ext cx="2389607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5AAE18-F949-4D48-8FFA-C084F8CF065D}"/>
              </a:ext>
            </a:extLst>
          </p:cNvPr>
          <p:cNvSpPr txBox="1"/>
          <p:nvPr/>
        </p:nvSpPr>
        <p:spPr>
          <a:xfrm>
            <a:off x="5325871" y="682159"/>
            <a:ext cx="307916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100" dirty="0">
                <a:latin typeface="メイリオ"/>
                <a:ea typeface="メイリオ"/>
              </a:rPr>
              <a:t>カーテンの色でレアリティを示唆：金→★</a:t>
            </a:r>
            <a:r>
              <a:rPr lang="en-US" altLang="ja-JP" sz="1100" dirty="0">
                <a:latin typeface="メイリオ"/>
                <a:ea typeface="メイリオ"/>
              </a:rPr>
              <a:t>4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D7CCF0-85B3-4905-920D-703621D6E963}"/>
              </a:ext>
            </a:extLst>
          </p:cNvPr>
          <p:cNvSpPr txBox="1"/>
          <p:nvPr/>
        </p:nvSpPr>
        <p:spPr>
          <a:xfrm>
            <a:off x="5352429" y="3565433"/>
            <a:ext cx="32764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100" dirty="0">
                <a:latin typeface="メイリオ"/>
                <a:ea typeface="メイリオ"/>
              </a:rPr>
              <a:t>カーテンの色でレアリティを示唆：虹→★</a:t>
            </a:r>
            <a:r>
              <a:rPr lang="en-US" altLang="ja-JP" sz="1100" dirty="0">
                <a:latin typeface="メイリオ"/>
                <a:ea typeface="メイリオ"/>
              </a:rPr>
              <a:t>5</a:t>
            </a:r>
            <a:r>
              <a:rPr lang="ja-JP" altLang="en-US" sz="1100" dirty="0">
                <a:latin typeface="メイリオ"/>
                <a:ea typeface="メイリオ"/>
              </a:rPr>
              <a:t>以上</a:t>
            </a:r>
            <a:endParaRPr lang="en-US" altLang="ja-JP" sz="11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9173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4378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連ガチャ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レアリティ示唆演出シーン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CF0D0B-0759-48A7-9E6A-6FF22B961856}"/>
              </a:ext>
            </a:extLst>
          </p:cNvPr>
          <p:cNvSpPr txBox="1"/>
          <p:nvPr/>
        </p:nvSpPr>
        <p:spPr>
          <a:xfrm>
            <a:off x="465303" y="980007"/>
            <a:ext cx="2526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試着室を</a:t>
            </a:r>
            <a:r>
              <a:rPr lang="en-US" altLang="ja-JP" sz="1400" dirty="0">
                <a:latin typeface="メイリオ"/>
                <a:ea typeface="メイリオ"/>
              </a:rPr>
              <a:t>10</a:t>
            </a:r>
            <a:r>
              <a:rPr lang="ja-JP" altLang="en-US" sz="1400" dirty="0">
                <a:latin typeface="メイリオ"/>
                <a:ea typeface="メイリオ"/>
              </a:rPr>
              <a:t>個並べて表示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9C34BC-F553-45A0-818B-F18C24120881}"/>
              </a:ext>
            </a:extLst>
          </p:cNvPr>
          <p:cNvSpPr txBox="1"/>
          <p:nvPr/>
        </p:nvSpPr>
        <p:spPr>
          <a:xfrm>
            <a:off x="644991" y="4095071"/>
            <a:ext cx="2346353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100" dirty="0">
                <a:latin typeface="メイリオ"/>
                <a:ea typeface="メイリオ"/>
              </a:rPr>
              <a:t>カーテンの色でレアリティを示唆。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金→★</a:t>
            </a:r>
            <a:r>
              <a:rPr lang="en-US" altLang="ja-JP" sz="1100" dirty="0">
                <a:latin typeface="メイリオ"/>
                <a:ea typeface="メイリオ"/>
              </a:rPr>
              <a:t>4</a:t>
            </a:r>
            <a:r>
              <a:rPr lang="ja-JP" altLang="en-US" sz="1100" dirty="0">
                <a:latin typeface="メイリオ"/>
                <a:ea typeface="メイリオ"/>
              </a:rPr>
              <a:t>以上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虹→★</a:t>
            </a:r>
            <a:r>
              <a:rPr lang="en-US" altLang="ja-JP" sz="1100" dirty="0">
                <a:latin typeface="メイリオ"/>
                <a:ea typeface="メイリオ"/>
              </a:rPr>
              <a:t>5</a:t>
            </a:r>
            <a:r>
              <a:rPr lang="ja-JP" altLang="en-US" sz="1100" dirty="0">
                <a:latin typeface="メイリオ"/>
                <a:ea typeface="メイリオ"/>
              </a:rPr>
              <a:t>以上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9371AE3-F33E-4CB0-B839-AC5CFF87BB5C}"/>
              </a:ext>
            </a:extLst>
          </p:cNvPr>
          <p:cNvGrpSpPr/>
          <p:nvPr/>
        </p:nvGrpSpPr>
        <p:grpSpPr>
          <a:xfrm>
            <a:off x="1051914" y="1285831"/>
            <a:ext cx="1532506" cy="2724455"/>
            <a:chOff x="1051914" y="1428706"/>
            <a:chExt cx="1532506" cy="272445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4168A23-D9BD-4658-821A-08F051428AB2}"/>
                </a:ext>
              </a:extLst>
            </p:cNvPr>
            <p:cNvGrpSpPr/>
            <p:nvPr/>
          </p:nvGrpSpPr>
          <p:grpSpPr>
            <a:xfrm>
              <a:off x="1051914" y="1428706"/>
              <a:ext cx="1532506" cy="2724455"/>
              <a:chOff x="917921" y="1590631"/>
              <a:chExt cx="1532506" cy="2724455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9D27D01-48E4-45D3-8A40-FA9E02AA2C75}"/>
                  </a:ext>
                </a:extLst>
              </p:cNvPr>
              <p:cNvSpPr/>
              <p:nvPr/>
            </p:nvSpPr>
            <p:spPr>
              <a:xfrm>
                <a:off x="917921" y="1590631"/>
                <a:ext cx="1532506" cy="2724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" name="Picture 2" descr="「試着室 イラスト」の画像検索結果">
                <a:extLst>
                  <a:ext uri="{FF2B5EF4-FFF2-40B4-BE49-F238E27FC236}">
                    <a16:creationId xmlns:a16="http://schemas.microsoft.com/office/drawing/2014/main" id="{A025670D-CC46-4ACC-A979-EADC387FC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68000" y1="41203" x2="68000" y2="41203"/>
                            <a14:foregroundMark x1="71111" y1="48330" x2="71111" y2="48330"/>
                            <a14:foregroundMark x1="76889" y1="48552" x2="76889" y2="48552"/>
                            <a14:foregroundMark x1="74000" y1="47661" x2="74000" y2="47661"/>
                            <a14:foregroundMark x1="75111" y1="47884" x2="75556" y2="48330"/>
                            <a14:foregroundMark x1="75556" y1="48330" x2="75556" y2="48330"/>
                            <a14:foregroundMark x1="75556" y1="43875" x2="75556" y2="44543"/>
                            <a14:foregroundMark x1="73556" y1="51002" x2="73111" y2="51670"/>
                            <a14:foregroundMark x1="68889" y1="53675" x2="68222" y2="54120"/>
                            <a14:foregroundMark x1="68222" y1="54120" x2="68000" y2="48775"/>
                            <a14:foregroundMark x1="67333" y1="44766" x2="67333" y2="44766"/>
                            <a14:foregroundMark x1="67778" y1="46325" x2="68444" y2="48998"/>
                            <a14:foregroundMark x1="68444" y1="49220" x2="68444" y2="49220"/>
                            <a14:foregroundMark x1="68889" y1="48330" x2="68889" y2="48330"/>
                            <a14:foregroundMark x1="69333" y1="46548" x2="69333" y2="46548"/>
                            <a14:foregroundMark x1="66444" y1="48552" x2="66000" y2="48552"/>
                            <a14:foregroundMark x1="65556" y1="46993" x2="65556" y2="46993"/>
                            <a14:foregroundMark x1="65778" y1="45657" x2="66000" y2="46993"/>
                            <a14:foregroundMark x1="66222" y1="48107" x2="66889" y2="48107"/>
                            <a14:foregroundMark x1="69333" y1="44766" x2="69333" y2="47661"/>
                            <a14:foregroundMark x1="69778" y1="46548" x2="69778" y2="46548"/>
                            <a14:foregroundMark x1="70000" y1="46102" x2="70000" y2="48330"/>
                            <a14:foregroundMark x1="70000" y1="48552" x2="70000" y2="53229"/>
                            <a14:foregroundMark x1="69556" y1="50557" x2="69111" y2="47661"/>
                            <a14:foregroundMark x1="68889" y1="47216" x2="68222" y2="50111"/>
                            <a14:foregroundMark x1="68000" y1="48775" x2="66000" y2="47884"/>
                            <a14:foregroundMark x1="65556" y1="46771" x2="65556" y2="46771"/>
                            <a14:foregroundMark x1="65111" y1="46771" x2="64889" y2="45880"/>
                            <a14:foregroundMark x1="64667" y1="45434" x2="64222" y2="47884"/>
                            <a14:foregroundMark x1="64222" y1="47884" x2="64222" y2="47884"/>
                            <a14:foregroundMark x1="64889" y1="46102" x2="65111" y2="47661"/>
                            <a14:foregroundMark x1="66444" y1="47661" x2="70667" y2="48998"/>
                            <a14:foregroundMark x1="72444" y1="47884" x2="72444" y2="50557"/>
                            <a14:foregroundMark x1="72444" y1="49889" x2="75333" y2="46993"/>
                            <a14:foregroundMark x1="76889" y1="44543" x2="76667" y2="46548"/>
                            <a14:foregroundMark x1="76444" y1="46771" x2="76222" y2="45657"/>
                            <a14:foregroundMark x1="74667" y1="39866" x2="74222" y2="41648"/>
                            <a14:foregroundMark x1="75556" y1="45657" x2="76222" y2="44989"/>
                            <a14:foregroundMark x1="76444" y1="40980" x2="76444" y2="43653"/>
                            <a14:foregroundMark x1="76222" y1="43430" x2="76444" y2="44321"/>
                            <a14:foregroundMark x1="76444" y1="46993" x2="75778" y2="51002"/>
                            <a14:foregroundMark x1="76000" y1="52784" x2="76222" y2="56125"/>
                            <a14:foregroundMark x1="76222" y1="55234" x2="76444" y2="53898"/>
                            <a14:foregroundMark x1="75556" y1="49220" x2="75556" y2="51225"/>
                            <a14:foregroundMark x1="75556" y1="50111" x2="75556" y2="50111"/>
                            <a14:foregroundMark x1="75111" y1="45212" x2="74889" y2="49220"/>
                            <a14:foregroundMark x1="77556" y1="46102" x2="77556" y2="49443"/>
                            <a14:foregroundMark x1="77111" y1="48330" x2="76000" y2="57016"/>
                            <a14:foregroundMark x1="75556" y1="52784" x2="75556" y2="57461"/>
                            <a14:foregroundMark x1="76444" y1="53229" x2="76667" y2="57906"/>
                            <a14:foregroundMark x1="76889" y1="56793" x2="77333" y2="62361"/>
                            <a14:foregroundMark x1="76667" y1="53898" x2="75778" y2="55234"/>
                            <a14:foregroundMark x1="74000" y1="47661" x2="73111" y2="52561"/>
                            <a14:foregroundMark x1="70889" y1="46548" x2="70444" y2="50780"/>
                            <a14:foregroundMark x1="70667" y1="48330" x2="73556" y2="51893"/>
                            <a14:foregroundMark x1="74889" y1="50111" x2="76000" y2="52339"/>
                            <a14:foregroundMark x1="77111" y1="50557" x2="77333" y2="51893"/>
                            <a14:foregroundMark x1="76444" y1="50334" x2="74667" y2="53229"/>
                            <a14:foregroundMark x1="72667" y1="47439" x2="71778" y2="50111"/>
                            <a14:foregroundMark x1="52667" y1="23163" x2="52667" y2="23163"/>
                            <a14:foregroundMark x1="54222" y1="22940" x2="54222" y2="22940"/>
                            <a14:foregroundMark x1="84222" y1="22940" x2="84222" y2="229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21973" r="50963" b="19765"/>
              <a:stretch/>
            </p:blipFill>
            <p:spPr bwMode="auto">
              <a:xfrm>
                <a:off x="1487465" y="1821579"/>
                <a:ext cx="942522" cy="149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2" descr="「試着室 イラスト」の画像検索結果">
              <a:extLst>
                <a:ext uri="{FF2B5EF4-FFF2-40B4-BE49-F238E27FC236}">
                  <a16:creationId xmlns:a16="http://schemas.microsoft.com/office/drawing/2014/main" id="{D456602C-C93B-4935-A31E-70969B4F5C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346906" y="2282112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A67C66D-9559-4D33-8128-1E095DBF7B53}"/>
              </a:ext>
            </a:extLst>
          </p:cNvPr>
          <p:cNvSpPr txBox="1"/>
          <p:nvPr/>
        </p:nvSpPr>
        <p:spPr>
          <a:xfrm>
            <a:off x="3186272" y="980007"/>
            <a:ext cx="25260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試着室の横を通るように映す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CE2BA3-10A3-4AAB-A522-7251C3D325F7}"/>
              </a:ext>
            </a:extLst>
          </p:cNvPr>
          <p:cNvSpPr txBox="1"/>
          <p:nvPr/>
        </p:nvSpPr>
        <p:spPr>
          <a:xfrm>
            <a:off x="3365960" y="4067620"/>
            <a:ext cx="234635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100" dirty="0">
                <a:latin typeface="メイリオ"/>
                <a:ea typeface="メイリオ"/>
              </a:rPr>
              <a:t>カメラを奥に移動させる感じ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4676231-6BBF-41DC-9531-3A8FC3D6B189}"/>
              </a:ext>
            </a:extLst>
          </p:cNvPr>
          <p:cNvGrpSpPr/>
          <p:nvPr/>
        </p:nvGrpSpPr>
        <p:grpSpPr>
          <a:xfrm>
            <a:off x="3772883" y="1285831"/>
            <a:ext cx="1532506" cy="2724455"/>
            <a:chOff x="3772883" y="1428706"/>
            <a:chExt cx="1532506" cy="272445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02C3C7D6-D7D8-4BB3-8523-FC5950A8DC27}"/>
                </a:ext>
              </a:extLst>
            </p:cNvPr>
            <p:cNvGrpSpPr/>
            <p:nvPr/>
          </p:nvGrpSpPr>
          <p:grpSpPr>
            <a:xfrm>
              <a:off x="3772883" y="1428706"/>
              <a:ext cx="1532506" cy="2724455"/>
              <a:chOff x="917921" y="1590631"/>
              <a:chExt cx="1532506" cy="2724455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D3FD7BD0-27F7-4C45-A45D-6776A7ED4816}"/>
                  </a:ext>
                </a:extLst>
              </p:cNvPr>
              <p:cNvSpPr/>
              <p:nvPr/>
            </p:nvSpPr>
            <p:spPr>
              <a:xfrm>
                <a:off x="917921" y="1590631"/>
                <a:ext cx="1532506" cy="2724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Picture 2" descr="「試着室 イラスト」の画像検索結果">
                <a:extLst>
                  <a:ext uri="{FF2B5EF4-FFF2-40B4-BE49-F238E27FC236}">
                    <a16:creationId xmlns:a16="http://schemas.microsoft.com/office/drawing/2014/main" id="{C9FE345D-88F5-4525-9597-BC6F2C89A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68000" y1="41203" x2="68000" y2="41203"/>
                            <a14:foregroundMark x1="71111" y1="48330" x2="71111" y2="48330"/>
                            <a14:foregroundMark x1="76889" y1="48552" x2="76889" y2="48552"/>
                            <a14:foregroundMark x1="74000" y1="47661" x2="74000" y2="47661"/>
                            <a14:foregroundMark x1="75111" y1="47884" x2="75556" y2="48330"/>
                            <a14:foregroundMark x1="75556" y1="48330" x2="75556" y2="48330"/>
                            <a14:foregroundMark x1="75556" y1="43875" x2="75556" y2="44543"/>
                            <a14:foregroundMark x1="73556" y1="51002" x2="73111" y2="51670"/>
                            <a14:foregroundMark x1="68889" y1="53675" x2="68222" y2="54120"/>
                            <a14:foregroundMark x1="68222" y1="54120" x2="68000" y2="48775"/>
                            <a14:foregroundMark x1="67333" y1="44766" x2="67333" y2="44766"/>
                            <a14:foregroundMark x1="67778" y1="46325" x2="68444" y2="48998"/>
                            <a14:foregroundMark x1="68444" y1="49220" x2="68444" y2="49220"/>
                            <a14:foregroundMark x1="68889" y1="48330" x2="68889" y2="48330"/>
                            <a14:foregroundMark x1="69333" y1="46548" x2="69333" y2="46548"/>
                            <a14:foregroundMark x1="66444" y1="48552" x2="66000" y2="48552"/>
                            <a14:foregroundMark x1="65556" y1="46993" x2="65556" y2="46993"/>
                            <a14:foregroundMark x1="65778" y1="45657" x2="66000" y2="46993"/>
                            <a14:foregroundMark x1="66222" y1="48107" x2="66889" y2="48107"/>
                            <a14:foregroundMark x1="69333" y1="44766" x2="69333" y2="47661"/>
                            <a14:foregroundMark x1="69778" y1="46548" x2="69778" y2="46548"/>
                            <a14:foregroundMark x1="70000" y1="46102" x2="70000" y2="48330"/>
                            <a14:foregroundMark x1="70000" y1="48552" x2="70000" y2="53229"/>
                            <a14:foregroundMark x1="69556" y1="50557" x2="69111" y2="47661"/>
                            <a14:foregroundMark x1="68889" y1="47216" x2="68222" y2="50111"/>
                            <a14:foregroundMark x1="68000" y1="48775" x2="66000" y2="47884"/>
                            <a14:foregroundMark x1="65556" y1="46771" x2="65556" y2="46771"/>
                            <a14:foregroundMark x1="65111" y1="46771" x2="64889" y2="45880"/>
                            <a14:foregroundMark x1="64667" y1="45434" x2="64222" y2="47884"/>
                            <a14:foregroundMark x1="64222" y1="47884" x2="64222" y2="47884"/>
                            <a14:foregroundMark x1="64889" y1="46102" x2="65111" y2="47661"/>
                            <a14:foregroundMark x1="66444" y1="47661" x2="70667" y2="48998"/>
                            <a14:foregroundMark x1="72444" y1="47884" x2="72444" y2="50557"/>
                            <a14:foregroundMark x1="72444" y1="49889" x2="75333" y2="46993"/>
                            <a14:foregroundMark x1="76889" y1="44543" x2="76667" y2="46548"/>
                            <a14:foregroundMark x1="76444" y1="46771" x2="76222" y2="45657"/>
                            <a14:foregroundMark x1="74667" y1="39866" x2="74222" y2="41648"/>
                            <a14:foregroundMark x1="75556" y1="45657" x2="76222" y2="44989"/>
                            <a14:foregroundMark x1="76444" y1="40980" x2="76444" y2="43653"/>
                            <a14:foregroundMark x1="76222" y1="43430" x2="76444" y2="44321"/>
                            <a14:foregroundMark x1="76444" y1="46993" x2="75778" y2="51002"/>
                            <a14:foregroundMark x1="76000" y1="52784" x2="76222" y2="56125"/>
                            <a14:foregroundMark x1="76222" y1="55234" x2="76444" y2="53898"/>
                            <a14:foregroundMark x1="75556" y1="49220" x2="75556" y2="51225"/>
                            <a14:foregroundMark x1="75556" y1="50111" x2="75556" y2="50111"/>
                            <a14:foregroundMark x1="75111" y1="45212" x2="74889" y2="49220"/>
                            <a14:foregroundMark x1="77556" y1="46102" x2="77556" y2="49443"/>
                            <a14:foregroundMark x1="77111" y1="48330" x2="76000" y2="57016"/>
                            <a14:foregroundMark x1="75556" y1="52784" x2="75556" y2="57461"/>
                            <a14:foregroundMark x1="76444" y1="53229" x2="76667" y2="57906"/>
                            <a14:foregroundMark x1="76889" y1="56793" x2="77333" y2="62361"/>
                            <a14:foregroundMark x1="76667" y1="53898" x2="75778" y2="55234"/>
                            <a14:foregroundMark x1="74000" y1="47661" x2="73111" y2="52561"/>
                            <a14:foregroundMark x1="70889" y1="46548" x2="70444" y2="50780"/>
                            <a14:foregroundMark x1="70667" y1="48330" x2="73556" y2="51893"/>
                            <a14:foregroundMark x1="74889" y1="50111" x2="76000" y2="52339"/>
                            <a14:foregroundMark x1="77111" y1="50557" x2="77333" y2="51893"/>
                            <a14:foregroundMark x1="76444" y1="50334" x2="74667" y2="53229"/>
                            <a14:foregroundMark x1="72667" y1="47439" x2="71778" y2="50111"/>
                            <a14:foregroundMark x1="52667" y1="23163" x2="52667" y2="23163"/>
                            <a14:foregroundMark x1="54222" y1="22940" x2="54222" y2="22940"/>
                            <a14:foregroundMark x1="84222" y1="22940" x2="84222" y2="2294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8" t="21973" r="50963" b="19765"/>
              <a:stretch/>
            </p:blipFill>
            <p:spPr bwMode="auto">
              <a:xfrm>
                <a:off x="1467318" y="1682728"/>
                <a:ext cx="942522" cy="1499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2" descr="「試着室 イラスト」の画像検索結果">
              <a:extLst>
                <a:ext uri="{FF2B5EF4-FFF2-40B4-BE49-F238E27FC236}">
                  <a16:creationId xmlns:a16="http://schemas.microsoft.com/office/drawing/2014/main" id="{C102E590-3892-4E4F-AF86-0CBBB2220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4061666" y="2110053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「試着室 イラスト」の画像検索結果">
              <a:extLst>
                <a:ext uri="{FF2B5EF4-FFF2-40B4-BE49-F238E27FC236}">
                  <a16:creationId xmlns:a16="http://schemas.microsoft.com/office/drawing/2014/main" id="{E4FF847A-205A-4E19-913B-60AD88FD6D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3801051" y="2635606"/>
              <a:ext cx="942522" cy="149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矢印: 右 1">
            <a:extLst>
              <a:ext uri="{FF2B5EF4-FFF2-40B4-BE49-F238E27FC236}">
                <a16:creationId xmlns:a16="http://schemas.microsoft.com/office/drawing/2014/main" id="{31960BE4-C487-447D-B6FB-C8466370D4D0}"/>
              </a:ext>
            </a:extLst>
          </p:cNvPr>
          <p:cNvSpPr/>
          <p:nvPr/>
        </p:nvSpPr>
        <p:spPr>
          <a:xfrm rot="17747900">
            <a:off x="3992300" y="2689109"/>
            <a:ext cx="1634419" cy="480138"/>
          </a:xfrm>
          <a:prstGeom prst="rightArrow">
            <a:avLst>
              <a:gd name="adj1" fmla="val 50000"/>
              <a:gd name="adj2" fmla="val 73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54A2C6F-E38F-4F9B-A977-CDCE2C3DA221}"/>
              </a:ext>
            </a:extLst>
          </p:cNvPr>
          <p:cNvGrpSpPr/>
          <p:nvPr/>
        </p:nvGrpSpPr>
        <p:grpSpPr>
          <a:xfrm>
            <a:off x="4609524" y="3299324"/>
            <a:ext cx="264356" cy="546531"/>
            <a:chOff x="7324725" y="2207664"/>
            <a:chExt cx="314324" cy="649835"/>
          </a:xfrm>
        </p:grpSpPr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4D14B724-F201-42C4-9555-FB735CCC872D}"/>
                </a:ext>
              </a:extLst>
            </p:cNvPr>
            <p:cNvSpPr/>
            <p:nvPr/>
          </p:nvSpPr>
          <p:spPr>
            <a:xfrm flipV="1">
              <a:off x="7324725" y="2207664"/>
              <a:ext cx="314324" cy="2709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7CD27AC-818A-4ED2-81C6-FA71746A35DE}"/>
                </a:ext>
              </a:extLst>
            </p:cNvPr>
            <p:cNvSpPr/>
            <p:nvPr/>
          </p:nvSpPr>
          <p:spPr>
            <a:xfrm>
              <a:off x="7324725" y="2352674"/>
              <a:ext cx="314324" cy="5048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7DC93034-E0AC-4700-BEFA-0D9FFCDD0A9C}"/>
              </a:ext>
            </a:extLst>
          </p:cNvPr>
          <p:cNvSpPr/>
          <p:nvPr/>
        </p:nvSpPr>
        <p:spPr>
          <a:xfrm>
            <a:off x="2838532" y="2366881"/>
            <a:ext cx="764814" cy="562354"/>
          </a:xfrm>
          <a:prstGeom prst="rightArrow">
            <a:avLst>
              <a:gd name="adj1" fmla="val 42065"/>
              <a:gd name="adj2" fmla="val 6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E01C38B-E091-4A48-AA9B-800F225911EE}"/>
              </a:ext>
            </a:extLst>
          </p:cNvPr>
          <p:cNvGrpSpPr/>
          <p:nvPr/>
        </p:nvGrpSpPr>
        <p:grpSpPr>
          <a:xfrm>
            <a:off x="3436347" y="4657983"/>
            <a:ext cx="2346353" cy="590209"/>
            <a:chOff x="3360098" y="1261378"/>
            <a:chExt cx="2985154" cy="590209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4FDC0431-0D08-4908-AD9D-82EFEACE5B83}"/>
                </a:ext>
              </a:extLst>
            </p:cNvPr>
            <p:cNvSpPr/>
            <p:nvPr/>
          </p:nvSpPr>
          <p:spPr>
            <a:xfrm>
              <a:off x="3360098" y="1261378"/>
              <a:ext cx="2985154" cy="5902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0C81E0C-923D-4015-A5CD-9731FCF95230}"/>
                </a:ext>
              </a:extLst>
            </p:cNvPr>
            <p:cNvSpPr/>
            <p:nvPr/>
          </p:nvSpPr>
          <p:spPr>
            <a:xfrm>
              <a:off x="3399168" y="1297281"/>
              <a:ext cx="26439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dirty="0">
                  <a:latin typeface="メイリオ"/>
                  <a:ea typeface="メイリオ"/>
                </a:rPr>
                <a:t>試着室は横並びでも可</a:t>
              </a:r>
              <a:endParaRPr lang="en-US" altLang="ja-JP" sz="1200" dirty="0">
                <a:latin typeface="メイリオ"/>
                <a:ea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85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●キャラ入室＆着替え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演出シーン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1F02595-FE0E-47BA-A8EF-0623F3EA5B87}"/>
              </a:ext>
            </a:extLst>
          </p:cNvPr>
          <p:cNvSpPr/>
          <p:nvPr/>
        </p:nvSpPr>
        <p:spPr>
          <a:xfrm>
            <a:off x="1051914" y="1275333"/>
            <a:ext cx="1532506" cy="272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FF25E80-4136-41E4-AD14-FF8CC5CF1142}"/>
              </a:ext>
            </a:extLst>
          </p:cNvPr>
          <p:cNvSpPr txBox="1"/>
          <p:nvPr/>
        </p:nvSpPr>
        <p:spPr>
          <a:xfrm>
            <a:off x="346380" y="969362"/>
            <a:ext cx="2798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試着室にキャラを入室させる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F87DCEE-9ACF-4BA7-8516-92267922C011}"/>
              </a:ext>
            </a:extLst>
          </p:cNvPr>
          <p:cNvSpPr txBox="1"/>
          <p:nvPr/>
        </p:nvSpPr>
        <p:spPr>
          <a:xfrm>
            <a:off x="644991" y="4038163"/>
            <a:ext cx="234635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100" dirty="0">
                <a:latin typeface="メイリオ"/>
                <a:ea typeface="メイリオ"/>
              </a:rPr>
              <a:t>キャラが試着室に入る</a:t>
            </a:r>
            <a:endParaRPr lang="en-US" altLang="ja-JP" sz="1100" dirty="0">
              <a:latin typeface="メイリオ"/>
              <a:ea typeface="メイリオ"/>
            </a:endParaRPr>
          </a:p>
          <a:p>
            <a:pPr algn="ctr"/>
            <a:endParaRPr lang="en-US" altLang="ja-JP" sz="1100" dirty="0">
              <a:latin typeface="メイリオ"/>
              <a:ea typeface="メイリオ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60FC16D-DEA4-4356-8E38-0F1E3C12E8D4}"/>
              </a:ext>
            </a:extLst>
          </p:cNvPr>
          <p:cNvGrpSpPr/>
          <p:nvPr/>
        </p:nvGrpSpPr>
        <p:grpSpPr>
          <a:xfrm>
            <a:off x="1164482" y="1700036"/>
            <a:ext cx="1307369" cy="2079532"/>
            <a:chOff x="3086099" y="1280677"/>
            <a:chExt cx="805689" cy="1281548"/>
          </a:xfrm>
        </p:grpSpPr>
        <p:pic>
          <p:nvPicPr>
            <p:cNvPr id="60" name="Picture 2" descr="「試着室 イラスト」の画像検索結果">
              <a:extLst>
                <a:ext uri="{FF2B5EF4-FFF2-40B4-BE49-F238E27FC236}">
                  <a16:creationId xmlns:a16="http://schemas.microsoft.com/office/drawing/2014/main" id="{00DF53E0-95C0-4C61-95EC-E1DBD6C466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42" t="21973" r="12310" b="19765"/>
            <a:stretch/>
          </p:blipFill>
          <p:spPr bwMode="auto">
            <a:xfrm>
              <a:off x="3086099" y="1280677"/>
              <a:ext cx="805689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DC45442F-5757-42E1-90DA-73391EA7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4761" y="1380899"/>
              <a:ext cx="419042" cy="1178742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4BCBB2D-B7A1-4F8C-9DF4-906298BCBAF7}"/>
              </a:ext>
            </a:extLst>
          </p:cNvPr>
          <p:cNvGrpSpPr/>
          <p:nvPr/>
        </p:nvGrpSpPr>
        <p:grpSpPr>
          <a:xfrm>
            <a:off x="2929944" y="3785518"/>
            <a:ext cx="3442557" cy="2986817"/>
            <a:chOff x="2714992" y="3047423"/>
            <a:chExt cx="3614457" cy="269122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2432210D-057F-4BFE-AADA-D8508A08D79D}"/>
                </a:ext>
              </a:extLst>
            </p:cNvPr>
            <p:cNvSpPr/>
            <p:nvPr/>
          </p:nvSpPr>
          <p:spPr>
            <a:xfrm>
              <a:off x="2714992" y="3047423"/>
              <a:ext cx="3614457" cy="269122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A559B05-F35D-4C85-ADFD-E71C66F55012}"/>
                </a:ext>
              </a:extLst>
            </p:cNvPr>
            <p:cNvSpPr/>
            <p:nvPr/>
          </p:nvSpPr>
          <p:spPr>
            <a:xfrm>
              <a:off x="2946309" y="3113884"/>
              <a:ext cx="3356357" cy="253744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ja-JP" altLang="en-US" sz="1200" dirty="0">
                  <a:latin typeface="メイリオ"/>
                  <a:ea typeface="メイリオ"/>
                </a:rPr>
                <a:t>入室キャラは以下の通り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・水谷凛子</a:t>
              </a:r>
              <a:endParaRPr lang="ja-JP" sz="1600" dirty="0"/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・ＪＫ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・真崎シュナイツ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・リリアン・バスキア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・君島レイコ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・エミリー・グリーン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・月宮あずさ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・赤木結羽子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・波湖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・ラーラ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・五月今日子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・鉄輪翔子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・平密日芽</a:t>
              </a:r>
              <a:endParaRPr lang="en-US" altLang="ja-JP" sz="1100" dirty="0">
                <a:latin typeface="メイリオ"/>
                <a:ea typeface="メイリオ"/>
              </a:endParaRPr>
            </a:p>
            <a:p>
              <a:endParaRPr lang="en-US" altLang="ja-JP" sz="1100" dirty="0">
                <a:latin typeface="メイリオ"/>
                <a:ea typeface="メイリオ"/>
              </a:endParaRP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計</a:t>
              </a:r>
              <a:r>
                <a:rPr lang="en-US" altLang="ja-JP" sz="1100" dirty="0">
                  <a:latin typeface="メイリオ"/>
                  <a:ea typeface="メイリオ"/>
                </a:rPr>
                <a:t>13</a:t>
              </a:r>
              <a:r>
                <a:rPr lang="ja-JP" altLang="en-US" sz="1100" dirty="0">
                  <a:latin typeface="メイリオ"/>
                  <a:ea typeface="メイリオ"/>
                </a:rPr>
                <a:t>体（黒木ジャンヌと平密竜子を除く）</a:t>
              </a:r>
              <a:endParaRPr lang="en-US" altLang="ja-JP" sz="1100" dirty="0">
                <a:latin typeface="メイリオ"/>
                <a:ea typeface="メイリオ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31E16B0-848A-4534-BBAA-62E8E91118BC}"/>
              </a:ext>
            </a:extLst>
          </p:cNvPr>
          <p:cNvGrpSpPr/>
          <p:nvPr/>
        </p:nvGrpSpPr>
        <p:grpSpPr>
          <a:xfrm>
            <a:off x="6617540" y="1277139"/>
            <a:ext cx="1532506" cy="2724455"/>
            <a:chOff x="917921" y="1590631"/>
            <a:chExt cx="1532506" cy="272445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60DE4E5-A9D8-41FB-A2B0-15A2BFB39CE6}"/>
                </a:ext>
              </a:extLst>
            </p:cNvPr>
            <p:cNvSpPr/>
            <p:nvPr/>
          </p:nvSpPr>
          <p:spPr>
            <a:xfrm>
              <a:off x="917921" y="1590631"/>
              <a:ext cx="1532506" cy="27244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Picture 2" descr="「試着室 イラスト」の画像検索結果">
              <a:extLst>
                <a:ext uri="{FF2B5EF4-FFF2-40B4-BE49-F238E27FC236}">
                  <a16:creationId xmlns:a16="http://schemas.microsoft.com/office/drawing/2014/main" id="{9307088E-6273-4F2A-ABFD-6A9A78E2A5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1040751" y="1876936"/>
              <a:ext cx="1324945" cy="2107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867019-47F5-4F18-A3EF-F6A8A700B79B}"/>
              </a:ext>
            </a:extLst>
          </p:cNvPr>
          <p:cNvSpPr txBox="1"/>
          <p:nvPr/>
        </p:nvSpPr>
        <p:spPr>
          <a:xfrm>
            <a:off x="6013053" y="969362"/>
            <a:ext cx="2798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試着室の中でキャラが着替える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06A785-2676-4A52-B132-9920A55615A8}"/>
              </a:ext>
            </a:extLst>
          </p:cNvPr>
          <p:cNvSpPr txBox="1"/>
          <p:nvPr/>
        </p:nvSpPr>
        <p:spPr>
          <a:xfrm>
            <a:off x="6196979" y="4081246"/>
            <a:ext cx="27986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100" dirty="0">
                <a:latin typeface="メイリオ"/>
                <a:ea typeface="メイリオ"/>
              </a:rPr>
              <a:t>試着室の中でごそごそ動く感じ</a:t>
            </a:r>
            <a:endParaRPr lang="en-US" altLang="ja-JP" sz="1100" dirty="0">
              <a:latin typeface="メイリオ"/>
              <a:ea typeface="メイリオ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8B6C3E-1535-431D-AFC5-FCFCF385ED5D}"/>
              </a:ext>
            </a:extLst>
          </p:cNvPr>
          <p:cNvSpPr/>
          <p:nvPr/>
        </p:nvSpPr>
        <p:spPr>
          <a:xfrm>
            <a:off x="2719300" y="2247715"/>
            <a:ext cx="3704959" cy="314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76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FC0BBF-6169-4A6C-B6DD-361C326B836D}"/>
              </a:ext>
            </a:extLst>
          </p:cNvPr>
          <p:cNvSpPr/>
          <p:nvPr/>
        </p:nvSpPr>
        <p:spPr>
          <a:xfrm>
            <a:off x="1409968" y="1289571"/>
            <a:ext cx="1532506" cy="2724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F50413-4799-420B-98E9-9A08C5796CA2}"/>
              </a:ext>
            </a:extLst>
          </p:cNvPr>
          <p:cNvSpPr txBox="1"/>
          <p:nvPr/>
        </p:nvSpPr>
        <p:spPr>
          <a:xfrm>
            <a:off x="17674" y="10823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■ガチャ演出ついて</a:t>
            </a:r>
          </a:p>
        </p:txBody>
      </p:sp>
      <p:sp>
        <p:nvSpPr>
          <p:cNvPr id="5" name="フッター プレースホルダー 68">
            <a:extLst>
              <a:ext uri="{FF2B5EF4-FFF2-40B4-BE49-F238E27FC236}">
                <a16:creationId xmlns:a16="http://schemas.microsoft.com/office/drawing/2014/main" id="{085B2810-83C7-4264-A8B7-4EAEB5D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CONFIDENTIAL</a:t>
            </a:r>
            <a:endParaRPr kumimoji="1" lang="ja-JP" altLang="en-US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スライド番号プレースホルダー 69">
            <a:extLst>
              <a:ext uri="{FF2B5EF4-FFF2-40B4-BE49-F238E27FC236}">
                <a16:creationId xmlns:a16="http://schemas.microsoft.com/office/drawing/2014/main" id="{7D601321-A1BB-44E9-87DA-D4C9C630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486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9844-F55D-44C3-8D73-ADF0F386704F}"/>
              </a:ext>
            </a:extLst>
          </p:cNvPr>
          <p:cNvSpPr txBox="1"/>
          <p:nvPr/>
        </p:nvSpPr>
        <p:spPr>
          <a:xfrm>
            <a:off x="415419" y="5388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●昇格演出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シーン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について　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E896AAF-FE8E-4AC2-A6F8-89D88C496786}"/>
              </a:ext>
            </a:extLst>
          </p:cNvPr>
          <p:cNvGrpSpPr/>
          <p:nvPr/>
        </p:nvGrpSpPr>
        <p:grpSpPr>
          <a:xfrm>
            <a:off x="1524000" y="1560999"/>
            <a:ext cx="1381482" cy="2197413"/>
            <a:chOff x="5815849" y="1412836"/>
            <a:chExt cx="805691" cy="1281548"/>
          </a:xfrm>
        </p:grpSpPr>
        <p:pic>
          <p:nvPicPr>
            <p:cNvPr id="9" name="Picture 2" descr="「試着室 イラスト」の画像検索結果">
              <a:extLst>
                <a:ext uri="{FF2B5EF4-FFF2-40B4-BE49-F238E27FC236}">
                  <a16:creationId xmlns:a16="http://schemas.microsoft.com/office/drawing/2014/main" id="{516ACE94-27B1-4015-8316-09D43BCA40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8000" y1="41203" x2="68000" y2="41203"/>
                          <a14:foregroundMark x1="71111" y1="48330" x2="71111" y2="48330"/>
                          <a14:foregroundMark x1="76889" y1="48552" x2="76889" y2="48552"/>
                          <a14:foregroundMark x1="74000" y1="47661" x2="74000" y2="47661"/>
                          <a14:foregroundMark x1="75111" y1="47884" x2="75556" y2="48330"/>
                          <a14:foregroundMark x1="75556" y1="48330" x2="75556" y2="48330"/>
                          <a14:foregroundMark x1="75556" y1="43875" x2="75556" y2="44543"/>
                          <a14:foregroundMark x1="73556" y1="51002" x2="73111" y2="51670"/>
                          <a14:foregroundMark x1="68889" y1="53675" x2="68222" y2="54120"/>
                          <a14:foregroundMark x1="68222" y1="54120" x2="68000" y2="48775"/>
                          <a14:foregroundMark x1="67333" y1="44766" x2="67333" y2="44766"/>
                          <a14:foregroundMark x1="67778" y1="46325" x2="68444" y2="48998"/>
                          <a14:foregroundMark x1="68444" y1="49220" x2="68444" y2="49220"/>
                          <a14:foregroundMark x1="68889" y1="48330" x2="68889" y2="48330"/>
                          <a14:foregroundMark x1="69333" y1="46548" x2="69333" y2="46548"/>
                          <a14:foregroundMark x1="66444" y1="48552" x2="66000" y2="48552"/>
                          <a14:foregroundMark x1="65556" y1="46993" x2="65556" y2="46993"/>
                          <a14:foregroundMark x1="65778" y1="45657" x2="66000" y2="46993"/>
                          <a14:foregroundMark x1="66222" y1="48107" x2="66889" y2="48107"/>
                          <a14:foregroundMark x1="69333" y1="44766" x2="69333" y2="47661"/>
                          <a14:foregroundMark x1="69778" y1="46548" x2="69778" y2="46548"/>
                          <a14:foregroundMark x1="70000" y1="46102" x2="70000" y2="48330"/>
                          <a14:foregroundMark x1="70000" y1="48552" x2="70000" y2="53229"/>
                          <a14:foregroundMark x1="69556" y1="50557" x2="69111" y2="47661"/>
                          <a14:foregroundMark x1="68889" y1="47216" x2="68222" y2="50111"/>
                          <a14:foregroundMark x1="68000" y1="48775" x2="66000" y2="47884"/>
                          <a14:foregroundMark x1="65556" y1="46771" x2="65556" y2="46771"/>
                          <a14:foregroundMark x1="65111" y1="46771" x2="64889" y2="45880"/>
                          <a14:foregroundMark x1="64667" y1="45434" x2="64222" y2="47884"/>
                          <a14:foregroundMark x1="64222" y1="47884" x2="64222" y2="47884"/>
                          <a14:foregroundMark x1="64889" y1="46102" x2="65111" y2="47661"/>
                          <a14:foregroundMark x1="66444" y1="47661" x2="70667" y2="48998"/>
                          <a14:foregroundMark x1="72444" y1="47884" x2="72444" y2="50557"/>
                          <a14:foregroundMark x1="72444" y1="49889" x2="75333" y2="46993"/>
                          <a14:foregroundMark x1="76889" y1="44543" x2="76667" y2="46548"/>
                          <a14:foregroundMark x1="76444" y1="46771" x2="76222" y2="45657"/>
                          <a14:foregroundMark x1="74667" y1="39866" x2="74222" y2="41648"/>
                          <a14:foregroundMark x1="75556" y1="45657" x2="76222" y2="44989"/>
                          <a14:foregroundMark x1="76444" y1="40980" x2="76444" y2="43653"/>
                          <a14:foregroundMark x1="76222" y1="43430" x2="76444" y2="44321"/>
                          <a14:foregroundMark x1="76444" y1="46993" x2="75778" y2="51002"/>
                          <a14:foregroundMark x1="76000" y1="52784" x2="76222" y2="56125"/>
                          <a14:foregroundMark x1="76222" y1="55234" x2="76444" y2="53898"/>
                          <a14:foregroundMark x1="75556" y1="49220" x2="75556" y2="51225"/>
                          <a14:foregroundMark x1="75556" y1="50111" x2="75556" y2="50111"/>
                          <a14:foregroundMark x1="75111" y1="45212" x2="74889" y2="49220"/>
                          <a14:foregroundMark x1="77556" y1="46102" x2="77556" y2="49443"/>
                          <a14:foregroundMark x1="77111" y1="48330" x2="76000" y2="57016"/>
                          <a14:foregroundMark x1="75556" y1="52784" x2="75556" y2="57461"/>
                          <a14:foregroundMark x1="76444" y1="53229" x2="76667" y2="57906"/>
                          <a14:foregroundMark x1="76889" y1="56793" x2="77333" y2="62361"/>
                          <a14:foregroundMark x1="76667" y1="53898" x2="75778" y2="55234"/>
                          <a14:foregroundMark x1="74000" y1="47661" x2="73111" y2="52561"/>
                          <a14:foregroundMark x1="70889" y1="46548" x2="70444" y2="50780"/>
                          <a14:foregroundMark x1="70667" y1="48330" x2="73556" y2="51893"/>
                          <a14:foregroundMark x1="74889" y1="50111" x2="76000" y2="52339"/>
                          <a14:foregroundMark x1="77111" y1="50557" x2="77333" y2="51893"/>
                          <a14:foregroundMark x1="76444" y1="50334" x2="74667" y2="53229"/>
                          <a14:foregroundMark x1="72667" y1="47439" x2="71778" y2="50111"/>
                          <a14:foregroundMark x1="52667" y1="23163" x2="52667" y2="23163"/>
                          <a14:foregroundMark x1="54222" y1="22940" x2="54222" y2="22940"/>
                          <a14:foregroundMark x1="84222" y1="22940" x2="84222" y2="2294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8" t="21973" r="50963" b="19765"/>
            <a:stretch/>
          </p:blipFill>
          <p:spPr bwMode="auto">
            <a:xfrm>
              <a:off x="5815849" y="1412836"/>
              <a:ext cx="805691" cy="128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8E3EDAF-2B34-4E78-9123-BC3BD389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76" b="98210" l="9353" r="89209">
                          <a14:foregroundMark x1="64748" y1="8056" x2="64748" y2="8056"/>
                          <a14:foregroundMark x1="66547" y1="4476" x2="66547" y2="4476"/>
                          <a14:foregroundMark x1="88489" y1="38491" x2="88489" y2="38491"/>
                          <a14:foregroundMark x1="9712" y1="50256" x2="9712" y2="50256"/>
                          <a14:foregroundMark x1="72302" y1="92327" x2="72302" y2="92327"/>
                          <a14:foregroundMark x1="51799" y1="95141" x2="51799" y2="95141"/>
                          <a14:foregroundMark x1="72662" y1="96931" x2="72662" y2="96931"/>
                          <a14:foregroundMark x1="51079" y1="97442" x2="51079" y2="97442"/>
                          <a14:foregroundMark x1="71583" y1="98210" x2="71583" y2="98210"/>
                        </a14:backgroundRemoval>
                      </a14:imgEffect>
                    </a14:imgLayer>
                  </a14:imgProps>
                </a:ext>
              </a:extLst>
            </a:blip>
            <a:srcRect l="7312" t="90465" r="-1705" b="1610"/>
            <a:stretch/>
          </p:blipFill>
          <p:spPr>
            <a:xfrm>
              <a:off x="5974556" y="2507455"/>
              <a:ext cx="395549" cy="93413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DD13EB75-20EF-48FD-94FB-C992FB04D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00" b="99867" l="6767" r="89850">
                        <a14:foregroundMark x1="61654" y1="8667" x2="59774" y2="13067"/>
                        <a14:foregroundMark x1="53759" y1="4800" x2="53759" y2="4800"/>
                        <a14:foregroundMark x1="6767" y1="36933" x2="6767" y2="36933"/>
                        <a14:foregroundMark x1="40977" y1="92933" x2="40977" y2="92933"/>
                        <a14:foregroundMark x1="82331" y1="89200" x2="82331" y2="89200"/>
                        <a14:foregroundMark x1="74812" y1="85067" x2="75940" y2="85200"/>
                        <a14:foregroundMark x1="79323" y1="95333" x2="79699" y2="95867"/>
                        <a14:foregroundMark x1="81203" y1="97333" x2="81203" y2="99867"/>
                        <a14:foregroundMark x1="44737" y1="99733" x2="44737" y2="99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841" y="1820379"/>
            <a:ext cx="746063" cy="2103561"/>
          </a:xfrm>
          <a:prstGeom prst="rect">
            <a:avLst/>
          </a:prstGeom>
        </p:spPr>
      </p:pic>
      <p:sp>
        <p:nvSpPr>
          <p:cNvPr id="12" name="矢印: 上 11">
            <a:extLst>
              <a:ext uri="{FF2B5EF4-FFF2-40B4-BE49-F238E27FC236}">
                <a16:creationId xmlns:a16="http://schemas.microsoft.com/office/drawing/2014/main" id="{D6410B5E-0AE0-410F-B7DB-EB3C111C5947}"/>
              </a:ext>
            </a:extLst>
          </p:cNvPr>
          <p:cNvSpPr/>
          <p:nvPr/>
        </p:nvSpPr>
        <p:spPr>
          <a:xfrm rot="4500000">
            <a:off x="1188471" y="2316844"/>
            <a:ext cx="403940" cy="44459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928251-5D18-4C96-8642-6A2664442FB7}"/>
              </a:ext>
            </a:extLst>
          </p:cNvPr>
          <p:cNvSpPr txBox="1"/>
          <p:nvPr/>
        </p:nvSpPr>
        <p:spPr>
          <a:xfrm>
            <a:off x="569816" y="969362"/>
            <a:ext cx="32898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メイリオ"/>
                <a:ea typeface="メイリオ"/>
              </a:rPr>
              <a:t>もう一度試着室にキャラを入室させる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597ACE-853E-4A44-8872-379530213191}"/>
              </a:ext>
            </a:extLst>
          </p:cNvPr>
          <p:cNvSpPr txBox="1"/>
          <p:nvPr/>
        </p:nvSpPr>
        <p:spPr>
          <a:xfrm>
            <a:off x="491641" y="4066239"/>
            <a:ext cx="369194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100" dirty="0">
                <a:latin typeface="メイリオ"/>
                <a:ea typeface="メイリオ"/>
              </a:rPr>
              <a:t>誰かが入ってきた後に、登場する可能性がある。</a:t>
            </a:r>
          </a:p>
          <a:p>
            <a:r>
              <a:rPr lang="ja-JP" altLang="en-US" sz="1100" dirty="0">
                <a:latin typeface="メイリオ"/>
                <a:ea typeface="メイリオ"/>
              </a:rPr>
              <a:t>登場するとレアリティが１段階上がる。</a:t>
            </a:r>
            <a:endParaRPr lang="en-US" altLang="ja-JP" sz="1100" dirty="0">
              <a:latin typeface="メイリオ"/>
              <a:ea typeface="メイリオ"/>
            </a:endParaRPr>
          </a:p>
          <a:p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ここで入室するキャラが</a:t>
            </a:r>
            <a:r>
              <a:rPr lang="en-US" altLang="ja-JP" sz="1100" dirty="0">
                <a:latin typeface="メイリオ"/>
                <a:ea typeface="メイリオ"/>
              </a:rPr>
              <a:t>…</a:t>
            </a:r>
          </a:p>
          <a:p>
            <a:r>
              <a:rPr lang="ja-JP" altLang="en-US" sz="1100" dirty="0">
                <a:latin typeface="メイリオ"/>
                <a:ea typeface="メイリオ"/>
              </a:rPr>
              <a:t>黒木、平密の場合（激アツ昇格演出へ）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→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キャラ入室シーンで</a:t>
            </a:r>
            <a:r>
              <a:rPr lang="ja-JP" altLang="en-US" sz="1100" dirty="0">
                <a:latin typeface="メイリオ"/>
                <a:ea typeface="メイリオ"/>
              </a:rPr>
              <a:t>入ったキャラが衣装を着て登場</a:t>
            </a:r>
            <a:endParaRPr lang="en-US" altLang="ja-JP" sz="1100" dirty="0">
              <a:latin typeface="メイリオ"/>
              <a:ea typeface="メイリオ"/>
            </a:endParaRPr>
          </a:p>
          <a:p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それ以外のキャラの場合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→このシーンで入室したキャラが衣装を着て登場</a:t>
            </a:r>
            <a:endParaRPr lang="en-US" altLang="ja-JP" sz="1100" dirty="0">
              <a:latin typeface="メイリオ"/>
              <a:ea typeface="メイリオ"/>
            </a:endParaRPr>
          </a:p>
          <a:p>
            <a:r>
              <a:rPr lang="ja-JP" altLang="en-US" sz="1100" dirty="0">
                <a:latin typeface="メイリオ"/>
                <a:ea typeface="メイリオ"/>
              </a:rPr>
              <a:t>（昇格しない場合もあります）</a:t>
            </a:r>
            <a:endParaRPr lang="en-US" altLang="ja-JP" sz="1100" dirty="0">
              <a:latin typeface="メイリオ"/>
              <a:ea typeface="メイリオ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1897CC3-3BE7-42EE-8B66-13B296CFC733}"/>
              </a:ext>
            </a:extLst>
          </p:cNvPr>
          <p:cNvGrpSpPr/>
          <p:nvPr/>
        </p:nvGrpSpPr>
        <p:grpSpPr>
          <a:xfrm>
            <a:off x="4232828" y="892106"/>
            <a:ext cx="5383876" cy="1960152"/>
            <a:chOff x="3360098" y="1294711"/>
            <a:chExt cx="4382324" cy="1947023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7F39DF36-FC1A-4873-8C20-AA052B766039}"/>
                </a:ext>
              </a:extLst>
            </p:cNvPr>
            <p:cNvSpPr/>
            <p:nvPr/>
          </p:nvSpPr>
          <p:spPr>
            <a:xfrm>
              <a:off x="3360098" y="1294711"/>
              <a:ext cx="4342244" cy="194702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C21AC4D-BD4A-455B-8928-873338FED4AA}"/>
                </a:ext>
              </a:extLst>
            </p:cNvPr>
            <p:cNvSpPr/>
            <p:nvPr/>
          </p:nvSpPr>
          <p:spPr>
            <a:xfrm>
              <a:off x="3458508" y="1341815"/>
              <a:ext cx="4283914" cy="1742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200" dirty="0">
                  <a:latin typeface="メイリオ"/>
                  <a:ea typeface="メイリオ"/>
                </a:rPr>
                <a:t>★</a:t>
              </a:r>
              <a:r>
                <a:rPr lang="en-US" altLang="ja-JP" sz="1200" dirty="0">
                  <a:latin typeface="メイリオ"/>
                  <a:ea typeface="メイリオ"/>
                </a:rPr>
                <a:t>5</a:t>
              </a:r>
              <a:r>
                <a:rPr lang="ja-JP" altLang="en-US" sz="1200" dirty="0">
                  <a:latin typeface="メイリオ"/>
                  <a:ea typeface="メイリオ"/>
                </a:rPr>
                <a:t>以上への昇格時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→専用キャラを入室させる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★</a:t>
              </a:r>
              <a:r>
                <a:rPr lang="en-US" altLang="ja-JP" sz="1200" dirty="0">
                  <a:latin typeface="メイリオ"/>
                  <a:ea typeface="メイリオ"/>
                </a:rPr>
                <a:t>4</a:t>
              </a:r>
              <a:r>
                <a:rPr lang="ja-JP" altLang="en-US" sz="1200" dirty="0">
                  <a:latin typeface="メイリオ"/>
                  <a:ea typeface="メイリオ"/>
                </a:rPr>
                <a:t>への昇格時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200" dirty="0">
                  <a:latin typeface="メイリオ"/>
                  <a:ea typeface="メイリオ"/>
                </a:rPr>
                <a:t>→入室したキャラ以外のランダムキャラを入室させる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en-US" altLang="ja-JP" sz="12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200" dirty="0">
                  <a:latin typeface="メイリオ"/>
                  <a:ea typeface="メイリオ"/>
                </a:rPr>
                <a:t>昇格演出は連続で発生する可能性あり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en-US" altLang="ja-JP" sz="12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200" dirty="0">
                  <a:latin typeface="メイリオ"/>
                  <a:ea typeface="メイリオ"/>
                </a:rPr>
                <a:t>★</a:t>
              </a:r>
              <a:r>
                <a:rPr lang="en-US" altLang="ja-JP" sz="1200" dirty="0">
                  <a:latin typeface="メイリオ"/>
                  <a:ea typeface="メイリオ"/>
                </a:rPr>
                <a:t>3</a:t>
              </a:r>
              <a:r>
                <a:rPr lang="ja-JP" altLang="en-US" sz="1200" dirty="0">
                  <a:latin typeface="メイリオ"/>
                  <a:ea typeface="メイリオ"/>
                </a:rPr>
                <a:t>から★</a:t>
              </a:r>
              <a:r>
                <a:rPr lang="en-US" altLang="ja-JP" sz="1200" dirty="0">
                  <a:latin typeface="メイリオ"/>
                  <a:ea typeface="メイリオ"/>
                </a:rPr>
                <a:t>5</a:t>
              </a:r>
              <a:r>
                <a:rPr lang="ja-JP" altLang="en-US" sz="1200" dirty="0">
                  <a:latin typeface="メイリオ"/>
                  <a:ea typeface="メイリオ"/>
                </a:rPr>
                <a:t>ピックアップへ一気に昇格することもある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en-US" altLang="ja-JP" sz="12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200" dirty="0">
                  <a:latin typeface="メイリオ"/>
                  <a:ea typeface="メイリオ"/>
                </a:rPr>
                <a:t>カーテンの色は変化させない</a:t>
              </a:r>
              <a:endParaRPr lang="en-US" altLang="ja-JP" sz="1200" dirty="0">
                <a:latin typeface="メイリオ"/>
                <a:ea typeface="メイリオ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AD285-C649-4FE1-B5C9-41CA6EA4A666}"/>
              </a:ext>
            </a:extLst>
          </p:cNvPr>
          <p:cNvGrpSpPr/>
          <p:nvPr/>
        </p:nvGrpSpPr>
        <p:grpSpPr>
          <a:xfrm>
            <a:off x="4232828" y="3010069"/>
            <a:ext cx="5383876" cy="3181005"/>
            <a:chOff x="3360098" y="1261378"/>
            <a:chExt cx="3647819" cy="2717547"/>
          </a:xfrm>
        </p:grpSpPr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7092AC8A-FA05-4CB6-A41C-E60D156FFD92}"/>
                </a:ext>
              </a:extLst>
            </p:cNvPr>
            <p:cNvSpPr/>
            <p:nvPr/>
          </p:nvSpPr>
          <p:spPr>
            <a:xfrm>
              <a:off x="3360098" y="1261378"/>
              <a:ext cx="3614457" cy="27175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6A10B8F-88B4-4DE1-8947-D3F755E54322}"/>
                </a:ext>
              </a:extLst>
            </p:cNvPr>
            <p:cNvSpPr/>
            <p:nvPr/>
          </p:nvSpPr>
          <p:spPr>
            <a:xfrm>
              <a:off x="3501513" y="1323834"/>
              <a:ext cx="3506404" cy="2550469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ja-JP" altLang="en-US" sz="1200" dirty="0">
                  <a:latin typeface="メイリオ"/>
                  <a:ea typeface="メイリオ"/>
                </a:rPr>
                <a:t>入室キャラは以下の通り</a:t>
              </a:r>
              <a:endParaRPr lang="en-US" altLang="ja-JP" sz="1200" dirty="0">
                <a:latin typeface="メイリオ"/>
                <a:ea typeface="メイリオ"/>
              </a:endParaRP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</a:t>
              </a:r>
              <a:r>
                <a:rPr lang="ja-JP" altLang="en-US" sz="11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黒木ジャンヌ</a:t>
              </a:r>
              <a:r>
                <a:rPr lang="ja-JP" altLang="en-US" sz="1100" dirty="0">
                  <a:latin typeface="メイリオ"/>
                  <a:ea typeface="メイリオ"/>
                </a:rPr>
                <a:t>（昇格専用キャラ）</a:t>
              </a:r>
              <a:r>
                <a:rPr lang="en-US" altLang="ja-JP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100" dirty="0">
                  <a:latin typeface="メイリオ"/>
                  <a:ea typeface="メイリオ"/>
                </a:rPr>
                <a:t>★</a:t>
              </a:r>
              <a:r>
                <a:rPr lang="en-US" altLang="ja-JP" sz="1100" dirty="0">
                  <a:latin typeface="メイリオ"/>
                  <a:ea typeface="メイリオ"/>
                </a:rPr>
                <a:t>5</a:t>
              </a:r>
              <a:r>
                <a:rPr lang="ja-JP" altLang="en-US" sz="1100" dirty="0">
                  <a:latin typeface="メイリオ"/>
                  <a:ea typeface="メイリオ"/>
                </a:rPr>
                <a:t>ピックアップ確定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</a:t>
              </a:r>
              <a:r>
                <a:rPr lang="ja-JP" altLang="en-US" sz="1100" b="1" dirty="0">
                  <a:latin typeface="メイリオ"/>
                  <a:ea typeface="メイリオ"/>
                </a:rPr>
                <a:t>平密竜子</a:t>
              </a:r>
              <a:r>
                <a:rPr lang="ja-JP" altLang="en-US" sz="1100" dirty="0">
                  <a:latin typeface="メイリオ"/>
                  <a:ea typeface="メイリオ"/>
                </a:rPr>
                <a:t>（昇格専用キャラ） 　</a:t>
              </a:r>
              <a:r>
                <a:rPr lang="ja-JP" altLang="en-US" sz="1100" dirty="0">
                  <a:solidFill>
                    <a:srgbClr val="FF0000"/>
                  </a:solidFill>
                  <a:latin typeface="メイリオ"/>
                  <a:ea typeface="メイリオ"/>
                </a:rPr>
                <a:t>※</a:t>
              </a:r>
              <a:r>
                <a:rPr lang="ja-JP" altLang="en-US" sz="1100" dirty="0">
                  <a:latin typeface="メイリオ"/>
                  <a:ea typeface="メイリオ"/>
                </a:rPr>
                <a:t>★</a:t>
              </a:r>
              <a:r>
                <a:rPr lang="en-US" altLang="ja-JP" sz="1100" dirty="0">
                  <a:latin typeface="メイリオ"/>
                  <a:ea typeface="メイリオ"/>
                </a:rPr>
                <a:t>5</a:t>
              </a:r>
              <a:r>
                <a:rPr lang="ja-JP" altLang="en-US" sz="1100" dirty="0">
                  <a:latin typeface="メイリオ"/>
                  <a:ea typeface="メイリオ"/>
                </a:rPr>
                <a:t>以上昇格確定</a:t>
              </a:r>
            </a:p>
            <a:p>
              <a:endParaRPr lang="en-US" altLang="ja-JP" sz="1100" dirty="0">
                <a:latin typeface="メイリオ"/>
                <a:ea typeface="メイリオ"/>
              </a:endParaRP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・水谷凛子</a:t>
              </a:r>
              <a:endParaRPr lang="ja-JP" sz="1600" dirty="0"/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・ＪＫ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・真崎シュナイツ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・リリアン・バスキア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・君島レイコ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・エミリー・グリーン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・月宮あずさ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・赤木結羽子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・波湖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・ラーラ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・五月今日子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・鉄輪翔子</a:t>
              </a:r>
            </a:p>
            <a:p>
              <a:r>
                <a:rPr lang="ja-JP" altLang="en-US" sz="1100" dirty="0">
                  <a:latin typeface="メイリオ"/>
                  <a:ea typeface="メイリオ"/>
                </a:rPr>
                <a:t>・平密日芽</a:t>
              </a:r>
              <a:endParaRPr lang="ja-JP" altLang="en-US" sz="1100" dirty="0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41C28E6C-7E23-4D19-BF05-79D79C6DF4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837" y="3923940"/>
            <a:ext cx="702763" cy="190286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3ADF75B-7A7D-456D-A0CC-30090882D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8332" y="3938640"/>
            <a:ext cx="932435" cy="19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318B82-A26E-4AD1-8A3C-38B5575F0C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4F3351-D6F3-478E-B417-0A23D96D2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D0D91-A5C3-4A7B-8B63-AB33028BEB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1123</Words>
  <Application>Microsoft Office PowerPoint</Application>
  <PresentationFormat>A4 210 x 297 mm</PresentationFormat>
  <Paragraphs>245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</vt:lpstr>
      <vt:lpstr>Meiryo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ito</cp:lastModifiedBy>
  <cp:revision>304</cp:revision>
  <dcterms:created xsi:type="dcterms:W3CDTF">2020-01-27T07:06:02Z</dcterms:created>
  <dcterms:modified xsi:type="dcterms:W3CDTF">2020-03-05T07:42:46Z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