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0"/>
  </p:notesMasterIdLst>
  <p:sldIdLst>
    <p:sldId id="270" r:id="rId5"/>
    <p:sldId id="271" r:id="rId6"/>
    <p:sldId id="272" r:id="rId7"/>
    <p:sldId id="277" r:id="rId8"/>
    <p:sldId id="278" r:id="rId9"/>
  </p:sldIdLst>
  <p:sldSz cx="9144000" cy="6858000" type="screen4x3"/>
  <p:notesSz cx="6858000" cy="9144000"/>
  <p:embeddedFontLst>
    <p:embeddedFont>
      <p:font typeface="メイリオ" panose="020B0604030504040204" pitchFamily="34" charset="-128"/>
      <p:regular r:id="rId11"/>
      <p:bold r:id="rId12"/>
      <p:italic r:id="rId13"/>
      <p:boldItalic r:id="rId14"/>
    </p:embeddedFont>
    <p:embeddedFont>
      <p:font typeface="游ゴシック" panose="020B0400000000000000" pitchFamily="34" charset="-128"/>
      <p:regular r:id="rId15"/>
      <p:bold r:id="rId16"/>
    </p:embeddedFont>
    <p:embeddedFont>
      <p:font typeface="Bahnschrift Condensed" panose="020B0604020202020204" charset="0"/>
      <p:regular r:id="rId17"/>
      <p:bold r:id="rId18"/>
    </p:embeddedFont>
    <p:embeddedFont>
      <p:font typeface="Century Gothic" panose="020B0502020202020204"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A4290-9E66-4C64-8F84-5D4690B67A8F}" v="1062" dt="2020-04-19T20:10:25.954"/>
    <p1510:client id="{384D8DB2-EFA5-5200-6B40-A5B5F2DF64CC}" v="6" dt="2020-04-19T12:06:54.108"/>
    <p1510:client id="{AF7B1D9F-585C-5F93-3A73-01FDED578AF1}" v="8" dt="2020-04-19T17:52:33.53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2020/4/19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8B1A4AD6-C6A9-4C5E-9788-5C2956ACA0A8}"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BE96CDE-FCEC-4058-B41A-998C8FCC4EBB}"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656B13BB-D60E-4F0F-97CD-09689C5E4BBA}"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1460AB36-C508-40AE-B247-FC9A50C8DBAB}"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118D1-0398-4067-9E1C-38DF593B8084}" type="datetime1">
              <a:rPr kumimoji="1" lang="ja-JP" altLang="en-US" smtClean="0"/>
              <a:t>2020/4/19</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BFCC487-9278-492A-9780-752495BDFA7F}" type="datetime1">
              <a:rPr kumimoji="1" lang="ja-JP" altLang="en-US" smtClean="0"/>
              <a:t>2020/4/19</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EF5C08CC-CBF0-4394-86CE-A092A6A51B4B}" type="datetime1">
              <a:rPr kumimoji="1" lang="ja-JP" altLang="en-US" smtClean="0"/>
              <a:t>2020/4/19</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2020/4/19</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2020/4/19</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2020/4/19</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2020/4/19</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■フレンド仕様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2211241542"/>
              </p:ext>
            </p:extLst>
          </p:nvPr>
        </p:nvGraphicFramePr>
        <p:xfrm>
          <a:off x="599845" y="969361"/>
          <a:ext cx="6219190" cy="2286000"/>
        </p:xfrm>
        <a:graphic>
          <a:graphicData uri="http://schemas.openxmlformats.org/drawingml/2006/table">
            <a:tbl>
              <a:tblPr firstRow="1" bandRow="1">
                <a:tableStyleId>{5C22544A-7EE6-4342-B048-85BDC9FD1C3A}</a:tableStyleId>
              </a:tblPr>
              <a:tblGrid>
                <a:gridCol w="73215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a:latin typeface="+mj-ea"/>
                          <a:ea typeface="+mj-ea"/>
                        </a:rPr>
                        <a:t>更新日</a:t>
                      </a:r>
                    </a:p>
                  </a:txBody>
                  <a:tcPr/>
                </a:tc>
                <a:tc>
                  <a:txBody>
                    <a:bodyPr/>
                    <a:lstStyle/>
                    <a:p>
                      <a:r>
                        <a:rPr kumimoji="1" lang="ja-JP" altLang="en-US" sz="800">
                          <a:latin typeface="+mj-ea"/>
                          <a:ea typeface="+mj-ea"/>
                        </a:rPr>
                        <a:t>主な内容</a:t>
                      </a:r>
                    </a:p>
                  </a:txBody>
                  <a:tcPr/>
                </a:tc>
                <a:tc>
                  <a:txBody>
                    <a:bodyPr/>
                    <a:lstStyle/>
                    <a:p>
                      <a:r>
                        <a:rPr kumimoji="1" lang="ja-JP" altLang="en-US" sz="800">
                          <a:latin typeface="+mj-ea"/>
                          <a:ea typeface="+mj-ea"/>
                        </a:rPr>
                        <a:t>備考</a:t>
                      </a:r>
                    </a:p>
                  </a:txBody>
                  <a:tcPr/>
                </a:tc>
                <a:extLst>
                  <a:ext uri="{0D108BD9-81ED-4DB2-BD59-A6C34878D82A}">
                    <a16:rowId xmlns:a16="http://schemas.microsoft.com/office/drawing/2014/main" val="4185926113"/>
                  </a:ext>
                </a:extLst>
              </a:tr>
              <a:tr h="211158">
                <a:tc>
                  <a:txBody>
                    <a:bodyPr/>
                    <a:lstStyle/>
                    <a:p>
                      <a:r>
                        <a:rPr kumimoji="1" lang="en-US" altLang="ja-JP" sz="800">
                          <a:latin typeface="+mj-ea"/>
                          <a:ea typeface="+mj-ea"/>
                        </a:rPr>
                        <a:t>2020.4.16</a:t>
                      </a:r>
                      <a:endParaRPr kumimoji="1" lang="ja-JP" altLang="en-US" sz="800">
                        <a:latin typeface="+mj-ea"/>
                        <a:ea typeface="+mj-ea"/>
                      </a:endParaRPr>
                    </a:p>
                  </a:txBody>
                  <a:tcPr/>
                </a:tc>
                <a:tc>
                  <a:txBody>
                    <a:bodyPr/>
                    <a:lstStyle/>
                    <a:p>
                      <a:r>
                        <a:rPr kumimoji="1" lang="ja-JP" altLang="en-US" sz="800">
                          <a:latin typeface="+mj-ea"/>
                          <a:ea typeface="+mj-ea"/>
                        </a:rPr>
                        <a:t>書類作成</a:t>
                      </a:r>
                    </a:p>
                  </a:txBody>
                  <a:tcPr/>
                </a:tc>
                <a:tc>
                  <a:txBody>
                    <a:bodyPr/>
                    <a:lstStyle/>
                    <a:p>
                      <a:endParaRPr kumimoji="1" lang="en-US" altLang="ja-JP" sz="800">
                        <a:latin typeface="+mj-ea"/>
                        <a:ea typeface="+mj-ea"/>
                      </a:endParaRPr>
                    </a:p>
                  </a:txBody>
                  <a:tcPr/>
                </a:tc>
                <a:extLst>
                  <a:ext uri="{0D108BD9-81ED-4DB2-BD59-A6C34878D82A}">
                    <a16:rowId xmlns:a16="http://schemas.microsoft.com/office/drawing/2014/main" val="4167916527"/>
                  </a:ext>
                </a:extLst>
              </a:tr>
              <a:tr h="0">
                <a:tc>
                  <a:txBody>
                    <a:bodyPr/>
                    <a:lstStyle/>
                    <a:p>
                      <a:r>
                        <a:rPr kumimoji="1" lang="en-US" altLang="ja-JP" sz="800">
                          <a:latin typeface="+mj-ea"/>
                          <a:ea typeface="+mj-ea"/>
                        </a:rPr>
                        <a:t>2020.4.19</a:t>
                      </a:r>
                      <a:endParaRPr kumimoji="1" lang="ja-JP" altLang="en-US" sz="800">
                        <a:latin typeface="+mj-ea"/>
                        <a:ea typeface="+mj-ea"/>
                      </a:endParaRPr>
                    </a:p>
                  </a:txBody>
                  <a:tcPr/>
                </a:tc>
                <a:tc>
                  <a:txBody>
                    <a:bodyPr/>
                    <a:lstStyle/>
                    <a:p>
                      <a:r>
                        <a:rPr kumimoji="1" lang="en-US" altLang="ja-JP" sz="800">
                          <a:latin typeface="+mj-ea"/>
                          <a:ea typeface="+mj-ea"/>
                        </a:rPr>
                        <a:t>p.2</a:t>
                      </a:r>
                      <a:r>
                        <a:rPr kumimoji="1" lang="ja-JP" altLang="en-US" sz="800">
                          <a:latin typeface="+mj-ea"/>
                          <a:ea typeface="+mj-ea"/>
                        </a:rPr>
                        <a:t>　相互フォローについて記載</a:t>
                      </a:r>
                      <a:endParaRPr kumimoji="1" lang="en-US" altLang="ja-JP" sz="800">
                        <a:latin typeface="+mj-ea"/>
                        <a:ea typeface="+mj-ea"/>
                      </a:endParaRPr>
                    </a:p>
                    <a:p>
                      <a:r>
                        <a:rPr kumimoji="1" lang="en-US" altLang="ja-JP" sz="800">
                          <a:latin typeface="+mj-ea"/>
                          <a:ea typeface="+mj-ea"/>
                        </a:rPr>
                        <a:t>p.3</a:t>
                      </a:r>
                      <a:r>
                        <a:rPr kumimoji="1" lang="ja-JP" altLang="en-US" sz="800">
                          <a:latin typeface="+mj-ea"/>
                          <a:ea typeface="+mj-ea"/>
                        </a:rPr>
                        <a:t>　フレンド検索について追記</a:t>
                      </a:r>
                      <a:endParaRPr kumimoji="1" lang="en-US" altLang="ja-JP" sz="800">
                        <a:latin typeface="+mj-ea"/>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kern="1200">
                          <a:solidFill>
                            <a:schemeClr val="dk1"/>
                          </a:solidFill>
                          <a:latin typeface="+mj-ea"/>
                          <a:ea typeface="+mn-ea"/>
                          <a:cs typeface="+mn-cs"/>
                        </a:rPr>
                        <a:t>p.3</a:t>
                      </a:r>
                      <a:r>
                        <a:rPr kumimoji="1" lang="ja-JP" altLang="en-US" sz="800" kern="1200">
                          <a:solidFill>
                            <a:schemeClr val="dk1"/>
                          </a:solidFill>
                          <a:latin typeface="+mj-ea"/>
                          <a:ea typeface="+mn-ea"/>
                          <a:cs typeface="+mn-cs"/>
                        </a:rPr>
                        <a:t>　負荷対策について表示方法を記載</a:t>
                      </a:r>
                      <a:endParaRPr kumimoji="1" lang="en-US" altLang="ja-JP" sz="800" kern="1200">
                        <a:solidFill>
                          <a:schemeClr val="dk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kern="1200">
                          <a:solidFill>
                            <a:schemeClr val="dk1"/>
                          </a:solidFill>
                          <a:latin typeface="+mj-ea"/>
                          <a:ea typeface="+mn-ea"/>
                          <a:cs typeface="+mn-cs"/>
                        </a:rPr>
                        <a:t>p.4</a:t>
                      </a:r>
                      <a:r>
                        <a:rPr kumimoji="1" lang="ja-JP" altLang="en-US" sz="800" kern="1200">
                          <a:solidFill>
                            <a:schemeClr val="dk1"/>
                          </a:solidFill>
                          <a:latin typeface="+mj-ea"/>
                          <a:ea typeface="+mn-ea"/>
                          <a:cs typeface="+mn-cs"/>
                        </a:rPr>
                        <a:t>　フォロワー一覧の表示数を記載</a:t>
                      </a:r>
                      <a:endParaRPr kumimoji="1" lang="en-US" altLang="ja-JP" sz="800" kern="1200">
                        <a:solidFill>
                          <a:schemeClr val="dk1"/>
                        </a:solidFill>
                        <a:latin typeface="+mj-ea"/>
                        <a:ea typeface="+mn-ea"/>
                        <a:cs typeface="+mn-cs"/>
                      </a:endParaRPr>
                    </a:p>
                  </a:txBody>
                  <a:tcPr/>
                </a:tc>
                <a:tc>
                  <a:txBody>
                    <a:bodyPr/>
                    <a:lstStyle/>
                    <a:p>
                      <a:endParaRPr kumimoji="1" lang="ja-JP" altLang="en-US" sz="800">
                        <a:latin typeface="+mj-ea"/>
                        <a:ea typeface="+mj-ea"/>
                      </a:endParaRPr>
                    </a:p>
                  </a:txBody>
                  <a:tcPr/>
                </a:tc>
                <a:extLst>
                  <a:ext uri="{0D108BD9-81ED-4DB2-BD59-A6C34878D82A}">
                    <a16:rowId xmlns:a16="http://schemas.microsoft.com/office/drawing/2014/main" val="224538453"/>
                  </a:ext>
                </a:extLst>
              </a:tr>
              <a:tr h="0">
                <a:tc>
                  <a:txBody>
                    <a:bodyPr/>
                    <a:lstStyle/>
                    <a:p>
                      <a:endParaRPr kumimoji="1" lang="ja-JP" altLang="en-US" sz="800">
                        <a:latin typeface="+mj-ea"/>
                        <a:ea typeface="+mj-ea"/>
                      </a:endParaRPr>
                    </a:p>
                  </a:txBody>
                  <a:tcPr/>
                </a:tc>
                <a:tc>
                  <a:txBody>
                    <a:bodyPr/>
                    <a:lstStyle/>
                    <a:p>
                      <a:endParaRPr kumimoji="1" lang="en-US" altLang="ja-JP" sz="800">
                        <a:latin typeface="+mj-ea"/>
                        <a:ea typeface="+mj-ea"/>
                      </a:endParaRPr>
                    </a:p>
                  </a:txBody>
                  <a:tcPr/>
                </a:tc>
                <a:tc>
                  <a:txBody>
                    <a:bodyPr/>
                    <a:lstStyle/>
                    <a:p>
                      <a:endParaRPr kumimoji="1" lang="en-US" altLang="ja-JP" sz="800">
                        <a:latin typeface="+mj-ea"/>
                        <a:ea typeface="+mj-ea"/>
                      </a:endParaRPr>
                    </a:p>
                  </a:txBody>
                  <a:tcPr/>
                </a:tc>
                <a:extLst>
                  <a:ext uri="{0D108BD9-81ED-4DB2-BD59-A6C34878D82A}">
                    <a16:rowId xmlns:a16="http://schemas.microsoft.com/office/drawing/2014/main" val="432273792"/>
                  </a:ext>
                </a:extLst>
              </a:tr>
              <a:tr h="0">
                <a:tc>
                  <a:txBody>
                    <a:bodyPr/>
                    <a:lstStyle/>
                    <a:p>
                      <a:endParaRPr kumimoji="1" lang="ja-JP" altLang="en-US" sz="800">
                        <a:latin typeface="+mj-ea"/>
                        <a:ea typeface="+mj-ea"/>
                      </a:endParaRPr>
                    </a:p>
                  </a:txBody>
                  <a:tcPr/>
                </a:tc>
                <a:tc>
                  <a:txBody>
                    <a:bodyPr/>
                    <a:lstStyle/>
                    <a:p>
                      <a:endParaRPr kumimoji="1" lang="en-US" altLang="ja-JP" sz="800">
                        <a:latin typeface="+mj-ea"/>
                        <a:ea typeface="+mj-ea"/>
                      </a:endParaRPr>
                    </a:p>
                  </a:txBody>
                  <a:tcPr/>
                </a:tc>
                <a:tc>
                  <a:txBody>
                    <a:bodyPr/>
                    <a:lstStyle/>
                    <a:p>
                      <a:endParaRPr kumimoji="1" lang="en-US" altLang="ja-JP" sz="800">
                        <a:latin typeface="+mj-ea"/>
                        <a:ea typeface="+mj-ea"/>
                      </a:endParaRPr>
                    </a:p>
                  </a:txBody>
                  <a:tcPr/>
                </a:tc>
                <a:extLst>
                  <a:ext uri="{0D108BD9-81ED-4DB2-BD59-A6C34878D82A}">
                    <a16:rowId xmlns:a16="http://schemas.microsoft.com/office/drawing/2014/main" val="2172877438"/>
                  </a:ext>
                </a:extLst>
              </a:tr>
              <a:tr h="0">
                <a:tc>
                  <a:txBody>
                    <a:bodyPr/>
                    <a:lstStyle/>
                    <a:p>
                      <a:endParaRPr kumimoji="1" lang="ja-JP" altLang="en-US" sz="800">
                        <a:latin typeface="+mj-ea"/>
                        <a:ea typeface="+mj-ea"/>
                      </a:endParaRPr>
                    </a:p>
                  </a:txBody>
                  <a:tcPr/>
                </a:tc>
                <a:tc>
                  <a:txBody>
                    <a:bodyPr/>
                    <a:lstStyle/>
                    <a:p>
                      <a:endParaRPr kumimoji="1" lang="en-US" altLang="ja-JP" sz="800">
                        <a:latin typeface="+mj-ea"/>
                        <a:ea typeface="+mj-ea"/>
                      </a:endParaRPr>
                    </a:p>
                  </a:txBody>
                  <a:tcPr/>
                </a:tc>
                <a:tc>
                  <a:txBody>
                    <a:bodyPr/>
                    <a:lstStyle/>
                    <a:p>
                      <a:endParaRPr kumimoji="1" lang="en-US" altLang="ja-JP" sz="800">
                        <a:latin typeface="+mj-ea"/>
                        <a:ea typeface="+mj-ea"/>
                      </a:endParaRPr>
                    </a:p>
                  </a:txBody>
                  <a:tcPr/>
                </a:tc>
                <a:extLst>
                  <a:ext uri="{0D108BD9-81ED-4DB2-BD59-A6C34878D82A}">
                    <a16:rowId xmlns:a16="http://schemas.microsoft.com/office/drawing/2014/main" val="368866153"/>
                  </a:ext>
                </a:extLst>
              </a:tr>
              <a:tr h="0">
                <a:tc>
                  <a:txBody>
                    <a:bodyPr/>
                    <a:lstStyle/>
                    <a:p>
                      <a:endParaRPr kumimoji="1" lang="ja-JP" altLang="en-US" sz="800">
                        <a:latin typeface="+mj-ea"/>
                        <a:ea typeface="+mj-ea"/>
                      </a:endParaRPr>
                    </a:p>
                  </a:txBody>
                  <a:tcPr/>
                </a:tc>
                <a:tc>
                  <a:txBody>
                    <a:bodyPr/>
                    <a:lstStyle/>
                    <a:p>
                      <a:endParaRPr kumimoji="1" lang="en-US" altLang="ja-JP" sz="800">
                        <a:latin typeface="+mj-ea"/>
                        <a:ea typeface="+mj-ea"/>
                      </a:endParaRPr>
                    </a:p>
                  </a:txBody>
                  <a:tcPr/>
                </a:tc>
                <a:tc>
                  <a:txBody>
                    <a:bodyPr/>
                    <a:lstStyle/>
                    <a:p>
                      <a:endParaRPr kumimoji="1" lang="en-US" altLang="ja-JP" sz="800">
                        <a:latin typeface="+mj-ea"/>
                        <a:ea typeface="+mj-ea"/>
                      </a:endParaRPr>
                    </a:p>
                  </a:txBody>
                  <a:tcPr/>
                </a:tc>
                <a:extLst>
                  <a:ext uri="{0D108BD9-81ED-4DB2-BD59-A6C34878D82A}">
                    <a16:rowId xmlns:a16="http://schemas.microsoft.com/office/drawing/2014/main" val="907295995"/>
                  </a:ext>
                </a:extLst>
              </a:tr>
              <a:tr h="0">
                <a:tc>
                  <a:txBody>
                    <a:bodyPr/>
                    <a:lstStyle/>
                    <a:p>
                      <a:endParaRPr kumimoji="1" lang="ja-JP" altLang="en-US" sz="800">
                        <a:latin typeface="+mj-ea"/>
                        <a:ea typeface="+mj-ea"/>
                      </a:endParaRPr>
                    </a:p>
                  </a:txBody>
                  <a:tcPr/>
                </a:tc>
                <a:tc>
                  <a:txBody>
                    <a:bodyPr/>
                    <a:lstStyle/>
                    <a:p>
                      <a:endParaRPr kumimoji="1" lang="en-US" altLang="ja-JP" sz="800">
                        <a:latin typeface="+mj-ea"/>
                        <a:ea typeface="+mj-ea"/>
                      </a:endParaRPr>
                    </a:p>
                  </a:txBody>
                  <a:tcPr/>
                </a:tc>
                <a:tc>
                  <a:txBody>
                    <a:bodyPr/>
                    <a:lstStyle/>
                    <a:p>
                      <a:endParaRPr kumimoji="1" lang="en-US" altLang="ja-JP" sz="800">
                        <a:latin typeface="+mj-ea"/>
                        <a:ea typeface="+mj-ea"/>
                      </a:endParaRPr>
                    </a:p>
                  </a:txBody>
                  <a:tcPr/>
                </a:tc>
                <a:extLst>
                  <a:ext uri="{0D108BD9-81ED-4DB2-BD59-A6C34878D82A}">
                    <a16:rowId xmlns:a16="http://schemas.microsoft.com/office/drawing/2014/main" val="1044446053"/>
                  </a:ext>
                </a:extLst>
              </a:tr>
              <a:tr h="0">
                <a:tc>
                  <a:txBody>
                    <a:bodyPr/>
                    <a:lstStyle/>
                    <a:p>
                      <a:endParaRPr kumimoji="1" lang="ja-JP" altLang="en-US" sz="800">
                        <a:latin typeface="+mj-ea"/>
                        <a:ea typeface="+mj-ea"/>
                      </a:endParaRPr>
                    </a:p>
                  </a:txBody>
                  <a:tcPr/>
                </a:tc>
                <a:tc>
                  <a:txBody>
                    <a:bodyPr/>
                    <a:lstStyle/>
                    <a:p>
                      <a:endParaRPr kumimoji="1" lang="en-US" altLang="ja-JP" sz="800">
                        <a:latin typeface="+mj-ea"/>
                        <a:ea typeface="+mj-ea"/>
                      </a:endParaRPr>
                    </a:p>
                  </a:txBody>
                  <a:tcPr/>
                </a:tc>
                <a:tc>
                  <a:txBody>
                    <a:bodyPr/>
                    <a:lstStyle/>
                    <a:p>
                      <a:endParaRPr kumimoji="1" lang="en-US" altLang="ja-JP" sz="800">
                        <a:latin typeface="+mj-ea"/>
                        <a:ea typeface="+mj-ea"/>
                      </a:endParaRPr>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■フレンド仕様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17" name="テキスト ボックス 16">
            <a:extLst>
              <a:ext uri="{FF2B5EF4-FFF2-40B4-BE49-F238E27FC236}">
                <a16:creationId xmlns:a16="http://schemas.microsoft.com/office/drawing/2014/main" id="{B89F4F53-89CD-4779-8A18-DF4B24C4656C}"/>
              </a:ext>
            </a:extLst>
          </p:cNvPr>
          <p:cNvSpPr txBox="1"/>
          <p:nvPr/>
        </p:nvSpPr>
        <p:spPr>
          <a:xfrm>
            <a:off x="415419" y="2074145"/>
            <a:ext cx="2159566" cy="307777"/>
          </a:xfrm>
          <a:prstGeom prst="rect">
            <a:avLst/>
          </a:prstGeom>
          <a:noFill/>
        </p:spPr>
        <p:txBody>
          <a:bodyPr wrap="none" rtlCol="0">
            <a:spAutoFit/>
          </a:bodyPr>
          <a:lstStyle/>
          <a:p>
            <a:r>
              <a:rPr kumimoji="1" lang="ja-JP" altLang="en-US" sz="1400" b="1"/>
              <a:t>●フォローの登録・解除</a:t>
            </a:r>
          </a:p>
        </p:txBody>
      </p:sp>
      <p:sp>
        <p:nvSpPr>
          <p:cNvPr id="20" name="テキスト ボックス 19">
            <a:extLst>
              <a:ext uri="{FF2B5EF4-FFF2-40B4-BE49-F238E27FC236}">
                <a16:creationId xmlns:a16="http://schemas.microsoft.com/office/drawing/2014/main" id="{5E7A1154-9050-4629-8309-CFFA676F91F5}"/>
              </a:ext>
            </a:extLst>
          </p:cNvPr>
          <p:cNvSpPr txBox="1"/>
          <p:nvPr/>
        </p:nvSpPr>
        <p:spPr>
          <a:xfrm>
            <a:off x="572991" y="2385156"/>
            <a:ext cx="5686172" cy="1277273"/>
          </a:xfrm>
          <a:prstGeom prst="rect">
            <a:avLst/>
          </a:prstGeom>
          <a:noFill/>
        </p:spPr>
        <p:txBody>
          <a:bodyPr wrap="none" rtlCol="0">
            <a:spAutoFit/>
          </a:bodyPr>
          <a:lstStyle/>
          <a:p>
            <a:r>
              <a:rPr kumimoji="1" lang="ja-JP" altLang="en-US" sz="1100"/>
              <a:t>フォローは</a:t>
            </a:r>
            <a:r>
              <a:rPr kumimoji="1" lang="ja-JP" altLang="en-US" sz="1100" b="1"/>
              <a:t>一方的な登録</a:t>
            </a:r>
            <a:r>
              <a:rPr kumimoji="1" lang="ja-JP" altLang="en-US" sz="1100"/>
              <a:t>とするため、申請、解除ともにほかのユーザーに影響はない。</a:t>
            </a:r>
            <a:endParaRPr kumimoji="1" lang="en-US" altLang="ja-JP" sz="1100"/>
          </a:p>
          <a:p>
            <a:endParaRPr kumimoji="1" lang="en-US" altLang="ja-JP" sz="1100"/>
          </a:p>
          <a:p>
            <a:r>
              <a:rPr kumimoji="1" lang="ja-JP" altLang="en-US" sz="1100" b="1"/>
              <a:t>申請</a:t>
            </a:r>
            <a:endParaRPr kumimoji="1" lang="en-US" altLang="ja-JP" sz="1100" b="1"/>
          </a:p>
          <a:p>
            <a:r>
              <a:rPr kumimoji="1" lang="ja-JP" altLang="en-US" sz="1100"/>
              <a:t>該当ユーザーのプロフィール画面からフォロー申請→フォロー成立</a:t>
            </a:r>
            <a:endParaRPr kumimoji="1" lang="en-US" altLang="ja-JP" sz="1100"/>
          </a:p>
          <a:p>
            <a:endParaRPr kumimoji="1" lang="en-US" altLang="ja-JP" sz="1100"/>
          </a:p>
          <a:p>
            <a:r>
              <a:rPr kumimoji="1" lang="ja-JP" altLang="en-US" sz="1100" b="1"/>
              <a:t>解除</a:t>
            </a:r>
            <a:endParaRPr kumimoji="1" lang="en-US" altLang="ja-JP" sz="1100" b="1"/>
          </a:p>
          <a:p>
            <a:r>
              <a:rPr kumimoji="1" lang="ja-JP" altLang="en-US" sz="1100"/>
              <a:t>フォローユーザーのプロフィール画面からフォロー解除→フォロー解除成立</a:t>
            </a:r>
            <a:endParaRPr kumimoji="1" lang="en-US" altLang="ja-JP" sz="1100"/>
          </a:p>
        </p:txBody>
      </p:sp>
      <p:sp>
        <p:nvSpPr>
          <p:cNvPr id="39" name="テキスト ボックス 38">
            <a:extLst>
              <a:ext uri="{FF2B5EF4-FFF2-40B4-BE49-F238E27FC236}">
                <a16:creationId xmlns:a16="http://schemas.microsoft.com/office/drawing/2014/main" id="{F46DB806-8936-4DC2-A8AD-74243FE3B783}"/>
              </a:ext>
            </a:extLst>
          </p:cNvPr>
          <p:cNvSpPr txBox="1"/>
          <p:nvPr/>
        </p:nvSpPr>
        <p:spPr>
          <a:xfrm>
            <a:off x="415417" y="560703"/>
            <a:ext cx="723275" cy="307777"/>
          </a:xfrm>
          <a:prstGeom prst="rect">
            <a:avLst/>
          </a:prstGeom>
          <a:noFill/>
        </p:spPr>
        <p:txBody>
          <a:bodyPr wrap="none" rtlCol="0">
            <a:spAutoFit/>
          </a:bodyPr>
          <a:lstStyle/>
          <a:p>
            <a:r>
              <a:rPr kumimoji="1" lang="ja-JP" altLang="en-US" sz="1400" b="1"/>
              <a:t>●前提</a:t>
            </a:r>
          </a:p>
        </p:txBody>
      </p:sp>
      <p:sp>
        <p:nvSpPr>
          <p:cNvPr id="40" name="テキスト ボックス 39">
            <a:extLst>
              <a:ext uri="{FF2B5EF4-FFF2-40B4-BE49-F238E27FC236}">
                <a16:creationId xmlns:a16="http://schemas.microsoft.com/office/drawing/2014/main" id="{B885E2AB-8340-4CD5-9EAB-FFD9C20BB6B0}"/>
              </a:ext>
            </a:extLst>
          </p:cNvPr>
          <p:cNvSpPr txBox="1"/>
          <p:nvPr/>
        </p:nvSpPr>
        <p:spPr>
          <a:xfrm>
            <a:off x="591843" y="871714"/>
            <a:ext cx="5404043" cy="769441"/>
          </a:xfrm>
          <a:prstGeom prst="rect">
            <a:avLst/>
          </a:prstGeom>
          <a:noFill/>
        </p:spPr>
        <p:txBody>
          <a:bodyPr wrap="none" rtlCol="0">
            <a:spAutoFit/>
          </a:bodyPr>
          <a:lstStyle/>
          <a:p>
            <a:r>
              <a:rPr kumimoji="1" lang="ja-JP" altLang="en-US" sz="1100"/>
              <a:t>本仕様はフレンドとしているが、従来の相互登録で行われるフレンドとは異なり、</a:t>
            </a:r>
            <a:endParaRPr kumimoji="1" lang="en-US" altLang="ja-JP" sz="1100"/>
          </a:p>
          <a:p>
            <a:r>
              <a:rPr kumimoji="1" lang="ja-JP" altLang="en-US" sz="1100"/>
              <a:t>一方的なフォローのシステムを採用する。</a:t>
            </a:r>
            <a:endParaRPr kumimoji="1" lang="en-US" altLang="ja-JP" sz="1100"/>
          </a:p>
          <a:p>
            <a:endParaRPr kumimoji="1" lang="en-US" altLang="ja-JP" sz="1100"/>
          </a:p>
          <a:p>
            <a:r>
              <a:rPr kumimoji="1" lang="ja-JP" altLang="en-US" sz="1100"/>
              <a:t>一方的な登録のため一方がフォローを解除しても影響はない。</a:t>
            </a:r>
            <a:endParaRPr kumimoji="1" lang="en-US" altLang="ja-JP" sz="1100"/>
          </a:p>
        </p:txBody>
      </p:sp>
      <p:sp>
        <p:nvSpPr>
          <p:cNvPr id="11" name="テキスト ボックス 10">
            <a:extLst>
              <a:ext uri="{FF2B5EF4-FFF2-40B4-BE49-F238E27FC236}">
                <a16:creationId xmlns:a16="http://schemas.microsoft.com/office/drawing/2014/main" id="{4C9E9066-CC0F-40D1-BF96-42A38E53B3DF}"/>
              </a:ext>
            </a:extLst>
          </p:cNvPr>
          <p:cNvSpPr txBox="1"/>
          <p:nvPr/>
        </p:nvSpPr>
        <p:spPr>
          <a:xfrm>
            <a:off x="415419" y="4029784"/>
            <a:ext cx="3464410" cy="307777"/>
          </a:xfrm>
          <a:prstGeom prst="rect">
            <a:avLst/>
          </a:prstGeom>
          <a:noFill/>
        </p:spPr>
        <p:txBody>
          <a:bodyPr wrap="none" rtlCol="0">
            <a:spAutoFit/>
          </a:bodyPr>
          <a:lstStyle/>
          <a:p>
            <a:r>
              <a:rPr kumimoji="1" lang="ja-JP" altLang="en-US" sz="1400" b="1"/>
              <a:t>●相互フォローについて</a:t>
            </a:r>
            <a:r>
              <a:rPr kumimoji="1" lang="en-US" altLang="ja-JP" sz="1400" b="1">
                <a:solidFill>
                  <a:srgbClr val="FF0000"/>
                </a:solidFill>
              </a:rPr>
              <a:t>(20200419</a:t>
            </a:r>
            <a:r>
              <a:rPr kumimoji="1" lang="ja-JP" altLang="en-US" sz="1400" b="1">
                <a:solidFill>
                  <a:srgbClr val="FF0000"/>
                </a:solidFill>
              </a:rPr>
              <a:t>記載</a:t>
            </a:r>
            <a:r>
              <a:rPr kumimoji="1" lang="en-US" altLang="ja-JP" sz="1400" b="1">
                <a:solidFill>
                  <a:srgbClr val="FF0000"/>
                </a:solidFill>
              </a:rPr>
              <a:t>)</a:t>
            </a:r>
            <a:endParaRPr kumimoji="1" lang="ja-JP" altLang="en-US" sz="1400" b="1"/>
          </a:p>
        </p:txBody>
      </p:sp>
      <p:sp>
        <p:nvSpPr>
          <p:cNvPr id="12" name="テキスト ボックス 11">
            <a:extLst>
              <a:ext uri="{FF2B5EF4-FFF2-40B4-BE49-F238E27FC236}">
                <a16:creationId xmlns:a16="http://schemas.microsoft.com/office/drawing/2014/main" id="{3141A4B6-E3F0-47B7-9F16-F84303F552C2}"/>
              </a:ext>
            </a:extLst>
          </p:cNvPr>
          <p:cNvSpPr txBox="1"/>
          <p:nvPr/>
        </p:nvSpPr>
        <p:spPr>
          <a:xfrm>
            <a:off x="572991" y="4340795"/>
            <a:ext cx="5545108" cy="261610"/>
          </a:xfrm>
          <a:prstGeom prst="rect">
            <a:avLst/>
          </a:prstGeom>
          <a:noFill/>
        </p:spPr>
        <p:txBody>
          <a:bodyPr wrap="none" rtlCol="0">
            <a:spAutoFit/>
          </a:bodyPr>
          <a:lstStyle/>
          <a:p>
            <a:r>
              <a:rPr kumimoji="1" lang="ja-JP" altLang="en-US" sz="1100"/>
              <a:t>相互でフォローをしあっていた場合、そのユーザーとは相互フォローの関係となる。</a:t>
            </a:r>
            <a:endParaRPr kumimoji="1" lang="en-US" altLang="ja-JP" sz="1100"/>
          </a:p>
        </p:txBody>
      </p:sp>
      <p:sp>
        <p:nvSpPr>
          <p:cNvPr id="13" name="テキスト ボックス 12">
            <a:extLst>
              <a:ext uri="{FF2B5EF4-FFF2-40B4-BE49-F238E27FC236}">
                <a16:creationId xmlns:a16="http://schemas.microsoft.com/office/drawing/2014/main" id="{E3735702-8CD1-45BA-BC1C-56E625A95A31}"/>
              </a:ext>
            </a:extLst>
          </p:cNvPr>
          <p:cNvSpPr txBox="1"/>
          <p:nvPr/>
        </p:nvSpPr>
        <p:spPr>
          <a:xfrm>
            <a:off x="591844" y="4846552"/>
            <a:ext cx="3147015" cy="276999"/>
          </a:xfrm>
          <a:prstGeom prst="rect">
            <a:avLst/>
          </a:prstGeom>
          <a:noFill/>
        </p:spPr>
        <p:txBody>
          <a:bodyPr wrap="none" rtlCol="0">
            <a:spAutoFit/>
          </a:bodyPr>
          <a:lstStyle/>
          <a:p>
            <a:r>
              <a:rPr kumimoji="1" lang="ja-JP" altLang="en-US" sz="1200" b="1"/>
              <a:t>・相互フォローのメリット</a:t>
            </a:r>
            <a:r>
              <a:rPr kumimoji="1" lang="en-US" altLang="ja-JP" sz="1200" b="1">
                <a:solidFill>
                  <a:srgbClr val="FF0000"/>
                </a:solidFill>
              </a:rPr>
              <a:t>(20200419</a:t>
            </a:r>
            <a:r>
              <a:rPr kumimoji="1" lang="ja-JP" altLang="en-US" sz="1200" b="1">
                <a:solidFill>
                  <a:srgbClr val="FF0000"/>
                </a:solidFill>
              </a:rPr>
              <a:t>記載</a:t>
            </a:r>
            <a:r>
              <a:rPr kumimoji="1" lang="en-US" altLang="ja-JP" sz="1200" b="1">
                <a:solidFill>
                  <a:srgbClr val="FF0000"/>
                </a:solidFill>
              </a:rPr>
              <a:t>)</a:t>
            </a:r>
          </a:p>
        </p:txBody>
      </p:sp>
      <p:sp>
        <p:nvSpPr>
          <p:cNvPr id="14" name="テキスト ボックス 13">
            <a:extLst>
              <a:ext uri="{FF2B5EF4-FFF2-40B4-BE49-F238E27FC236}">
                <a16:creationId xmlns:a16="http://schemas.microsoft.com/office/drawing/2014/main" id="{502E4089-3F98-4F5C-A114-68C42EA1DBB0}"/>
              </a:ext>
            </a:extLst>
          </p:cNvPr>
          <p:cNvSpPr txBox="1"/>
          <p:nvPr/>
        </p:nvSpPr>
        <p:spPr>
          <a:xfrm>
            <a:off x="751409" y="5118874"/>
            <a:ext cx="6046848" cy="600164"/>
          </a:xfrm>
          <a:prstGeom prst="rect">
            <a:avLst/>
          </a:prstGeom>
          <a:noFill/>
        </p:spPr>
        <p:txBody>
          <a:bodyPr wrap="none" rtlCol="0">
            <a:spAutoFit/>
          </a:bodyPr>
          <a:lstStyle/>
          <a:p>
            <a:r>
              <a:rPr kumimoji="1" lang="ja-JP" altLang="en-US" sz="1100"/>
              <a:t>バトルクエストのフレンド枠で使用するユーザーと相互フォローの関係だった場合、</a:t>
            </a:r>
            <a:endParaRPr kumimoji="1" lang="en-US" altLang="ja-JP" sz="1100"/>
          </a:p>
          <a:p>
            <a:r>
              <a:rPr kumimoji="1" lang="ja-JP" altLang="en-US" sz="1100"/>
              <a:t>相互フォローボーナスとして、そのバトルで獲得したアイテムの中から</a:t>
            </a:r>
            <a:r>
              <a:rPr kumimoji="1" lang="en-US" altLang="ja-JP" sz="1100"/>
              <a:t>1</a:t>
            </a:r>
            <a:r>
              <a:rPr kumimoji="1" lang="ja-JP" altLang="en-US" sz="1100"/>
              <a:t>つを追加で与える。</a:t>
            </a:r>
            <a:endParaRPr kumimoji="1" lang="en-US" altLang="ja-JP" sz="1100"/>
          </a:p>
          <a:p>
            <a:endParaRPr kumimoji="1" lang="en-US" altLang="ja-JP" sz="1100"/>
          </a:p>
        </p:txBody>
      </p:sp>
    </p:spTree>
    <p:extLst>
      <p:ext uri="{BB962C8B-B14F-4D97-AF65-F5344CB8AC3E}">
        <p14:creationId xmlns:p14="http://schemas.microsoft.com/office/powerpoint/2010/main" val="354108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■フレンド仕様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C86A34ED-E866-400F-92FC-02EEAFDE7A89}"/>
              </a:ext>
            </a:extLst>
          </p:cNvPr>
          <p:cNvSpPr txBox="1"/>
          <p:nvPr/>
        </p:nvSpPr>
        <p:spPr>
          <a:xfrm>
            <a:off x="415418" y="2771989"/>
            <a:ext cx="1620957" cy="307777"/>
          </a:xfrm>
          <a:prstGeom prst="rect">
            <a:avLst/>
          </a:prstGeom>
          <a:noFill/>
        </p:spPr>
        <p:txBody>
          <a:bodyPr wrap="none" rtlCol="0">
            <a:spAutoFit/>
          </a:bodyPr>
          <a:lstStyle/>
          <a:p>
            <a:r>
              <a:rPr kumimoji="1" lang="ja-JP" altLang="en-US" sz="1400" b="1"/>
              <a:t>●ユーザーの検索</a:t>
            </a:r>
          </a:p>
        </p:txBody>
      </p:sp>
      <p:sp>
        <p:nvSpPr>
          <p:cNvPr id="15" name="テキスト ボックス 14">
            <a:extLst>
              <a:ext uri="{FF2B5EF4-FFF2-40B4-BE49-F238E27FC236}">
                <a16:creationId xmlns:a16="http://schemas.microsoft.com/office/drawing/2014/main" id="{4D4FD663-B238-4ABB-8213-D84024015164}"/>
              </a:ext>
            </a:extLst>
          </p:cNvPr>
          <p:cNvSpPr txBox="1"/>
          <p:nvPr/>
        </p:nvSpPr>
        <p:spPr>
          <a:xfrm>
            <a:off x="591845" y="3079766"/>
            <a:ext cx="3711272" cy="430887"/>
          </a:xfrm>
          <a:prstGeom prst="rect">
            <a:avLst/>
          </a:prstGeom>
          <a:noFill/>
        </p:spPr>
        <p:txBody>
          <a:bodyPr wrap="none" rtlCol="0">
            <a:spAutoFit/>
          </a:bodyPr>
          <a:lstStyle/>
          <a:p>
            <a:r>
              <a:rPr kumimoji="1" lang="ja-JP" altLang="en-US" sz="1100"/>
              <a:t>ユーザー検索画面でユーザーを検索することができる。</a:t>
            </a:r>
            <a:endParaRPr kumimoji="1" lang="en-US" altLang="ja-JP" sz="1100"/>
          </a:p>
          <a:p>
            <a:r>
              <a:rPr kumimoji="1" lang="ja-JP" altLang="en-US" sz="1100"/>
              <a:t>ユーザー検索方法については以下の通り。</a:t>
            </a:r>
            <a:endParaRPr kumimoji="1" lang="en-US" altLang="ja-JP" sz="1100"/>
          </a:p>
        </p:txBody>
      </p:sp>
      <p:sp>
        <p:nvSpPr>
          <p:cNvPr id="16" name="テキスト ボックス 15">
            <a:extLst>
              <a:ext uri="{FF2B5EF4-FFF2-40B4-BE49-F238E27FC236}">
                <a16:creationId xmlns:a16="http://schemas.microsoft.com/office/drawing/2014/main" id="{45E313CB-49A4-4A6B-BE8D-85AFB7CA524E}"/>
              </a:ext>
            </a:extLst>
          </p:cNvPr>
          <p:cNvSpPr txBox="1"/>
          <p:nvPr/>
        </p:nvSpPr>
        <p:spPr>
          <a:xfrm>
            <a:off x="591845" y="3566664"/>
            <a:ext cx="2186817" cy="261610"/>
          </a:xfrm>
          <a:prstGeom prst="rect">
            <a:avLst/>
          </a:prstGeom>
          <a:noFill/>
        </p:spPr>
        <p:txBody>
          <a:bodyPr wrap="none" rtlCol="0">
            <a:spAutoFit/>
          </a:bodyPr>
          <a:lstStyle/>
          <a:p>
            <a:r>
              <a:rPr kumimoji="1" lang="ja-JP" altLang="en-US" sz="1100" b="1"/>
              <a:t>・</a:t>
            </a:r>
            <a:r>
              <a:rPr kumimoji="1" lang="en-US" altLang="ja-JP" sz="1100" b="1"/>
              <a:t>ID</a:t>
            </a:r>
            <a:r>
              <a:rPr kumimoji="1" lang="ja-JP" altLang="en-US" sz="1100" b="1"/>
              <a:t>による検索</a:t>
            </a:r>
            <a:r>
              <a:rPr kumimoji="1" lang="en-US" altLang="ja-JP" sz="1100" b="1">
                <a:solidFill>
                  <a:srgbClr val="FF0000"/>
                </a:solidFill>
              </a:rPr>
              <a:t>(20200419</a:t>
            </a:r>
            <a:r>
              <a:rPr kumimoji="1" lang="ja-JP" altLang="en-US" sz="1100" b="1">
                <a:solidFill>
                  <a:srgbClr val="FF0000"/>
                </a:solidFill>
              </a:rPr>
              <a:t>追記</a:t>
            </a:r>
            <a:r>
              <a:rPr kumimoji="1" lang="en-US" altLang="ja-JP" sz="1100" b="1">
                <a:solidFill>
                  <a:srgbClr val="FF0000"/>
                </a:solidFill>
              </a:rPr>
              <a:t>)</a:t>
            </a:r>
          </a:p>
        </p:txBody>
      </p:sp>
      <p:sp>
        <p:nvSpPr>
          <p:cNvPr id="17" name="テキスト ボックス 16">
            <a:extLst>
              <a:ext uri="{FF2B5EF4-FFF2-40B4-BE49-F238E27FC236}">
                <a16:creationId xmlns:a16="http://schemas.microsoft.com/office/drawing/2014/main" id="{0A24A53D-9837-4C32-955F-5E3D908EC353}"/>
              </a:ext>
            </a:extLst>
          </p:cNvPr>
          <p:cNvSpPr txBox="1"/>
          <p:nvPr/>
        </p:nvSpPr>
        <p:spPr>
          <a:xfrm>
            <a:off x="738384" y="3796338"/>
            <a:ext cx="4129657" cy="769441"/>
          </a:xfrm>
          <a:prstGeom prst="rect">
            <a:avLst/>
          </a:prstGeom>
          <a:noFill/>
        </p:spPr>
        <p:txBody>
          <a:bodyPr wrap="none" rtlCol="0" anchor="t">
            <a:spAutoFit/>
          </a:bodyPr>
          <a:lstStyle/>
          <a:p>
            <a:r>
              <a:rPr kumimoji="1" lang="ja-JP" altLang="en-US" sz="1100"/>
              <a:t>全プレイヤに割り振られる</a:t>
            </a:r>
            <a:r>
              <a:rPr kumimoji="1" lang="ja-JP" altLang="en-US" sz="1100" b="1"/>
              <a:t>フレンド検索専用の</a:t>
            </a:r>
            <a:r>
              <a:rPr kumimoji="1" lang="en-US" altLang="ja-JP" sz="1100" b="1"/>
              <a:t>ID</a:t>
            </a:r>
            <a:r>
              <a:rPr kumimoji="1" lang="ja-JP" altLang="en-US" sz="1100"/>
              <a:t>による検索。</a:t>
            </a:r>
            <a:endParaRPr kumimoji="1" lang="en-US" altLang="ja-JP" sz="1100"/>
          </a:p>
          <a:p>
            <a:r>
              <a:rPr kumimoji="1" lang="en-US" altLang="ja-JP" sz="1100"/>
              <a:t>※</a:t>
            </a:r>
            <a:r>
              <a:rPr kumimoji="1" lang="ja-JP" altLang="en-US" sz="1100"/>
              <a:t>検索方法は</a:t>
            </a:r>
            <a:r>
              <a:rPr kumimoji="1" lang="ja-JP" altLang="en-US" sz="1100" b="1"/>
              <a:t>完全一致</a:t>
            </a:r>
            <a:r>
              <a:rPr kumimoji="1" lang="ja-JP" altLang="en-US" sz="1100"/>
              <a:t>とする。</a:t>
            </a:r>
          </a:p>
          <a:p>
            <a:endParaRPr lang="ja-JP" altLang="en-US" sz="1100">
              <a:ea typeface="メイリオ"/>
            </a:endParaRPr>
          </a:p>
          <a:p>
            <a:endParaRPr lang="ja-JP" altLang="en-US" sz="1100">
              <a:ea typeface="メイリオ"/>
            </a:endParaRPr>
          </a:p>
        </p:txBody>
      </p:sp>
      <p:sp>
        <p:nvSpPr>
          <p:cNvPr id="20" name="テキスト ボックス 19">
            <a:extLst>
              <a:ext uri="{FF2B5EF4-FFF2-40B4-BE49-F238E27FC236}">
                <a16:creationId xmlns:a16="http://schemas.microsoft.com/office/drawing/2014/main" id="{EE32F793-FDCD-48D8-96F7-4926B610D7D3}"/>
              </a:ext>
            </a:extLst>
          </p:cNvPr>
          <p:cNvSpPr txBox="1"/>
          <p:nvPr/>
        </p:nvSpPr>
        <p:spPr>
          <a:xfrm>
            <a:off x="415419" y="538799"/>
            <a:ext cx="1800493" cy="307777"/>
          </a:xfrm>
          <a:prstGeom prst="rect">
            <a:avLst/>
          </a:prstGeom>
          <a:noFill/>
        </p:spPr>
        <p:txBody>
          <a:bodyPr wrap="none" rtlCol="0">
            <a:spAutoFit/>
          </a:bodyPr>
          <a:lstStyle/>
          <a:p>
            <a:r>
              <a:rPr kumimoji="1" lang="ja-JP" altLang="en-US" sz="1400" b="1"/>
              <a:t>●フォロー数の上限</a:t>
            </a:r>
          </a:p>
        </p:txBody>
      </p:sp>
      <p:sp>
        <p:nvSpPr>
          <p:cNvPr id="21" name="テキスト ボックス 20">
            <a:extLst>
              <a:ext uri="{FF2B5EF4-FFF2-40B4-BE49-F238E27FC236}">
                <a16:creationId xmlns:a16="http://schemas.microsoft.com/office/drawing/2014/main" id="{7AE0773E-8905-4286-B89E-E9058C6CD14A}"/>
              </a:ext>
            </a:extLst>
          </p:cNvPr>
          <p:cNvSpPr txBox="1"/>
          <p:nvPr/>
        </p:nvSpPr>
        <p:spPr>
          <a:xfrm>
            <a:off x="591845" y="839954"/>
            <a:ext cx="3570208" cy="430887"/>
          </a:xfrm>
          <a:prstGeom prst="rect">
            <a:avLst/>
          </a:prstGeom>
          <a:noFill/>
        </p:spPr>
        <p:txBody>
          <a:bodyPr wrap="none" rtlCol="0">
            <a:spAutoFit/>
          </a:bodyPr>
          <a:lstStyle/>
          <a:p>
            <a:r>
              <a:rPr kumimoji="1" lang="ja-JP" altLang="en-US" sz="1100"/>
              <a:t>フォロー数には上限がある。</a:t>
            </a:r>
            <a:endParaRPr kumimoji="1" lang="en-US" altLang="ja-JP" sz="1100"/>
          </a:p>
          <a:p>
            <a:r>
              <a:rPr kumimoji="1" lang="ja-JP" altLang="en-US" sz="1100"/>
              <a:t>その上限は「プレイヤランク」により増加していく。</a:t>
            </a:r>
            <a:endParaRPr kumimoji="1" lang="en-US" altLang="ja-JP" sz="1100"/>
          </a:p>
        </p:txBody>
      </p:sp>
      <p:sp>
        <p:nvSpPr>
          <p:cNvPr id="22" name="テキスト ボックス 21">
            <a:extLst>
              <a:ext uri="{FF2B5EF4-FFF2-40B4-BE49-F238E27FC236}">
                <a16:creationId xmlns:a16="http://schemas.microsoft.com/office/drawing/2014/main" id="{023638D6-962E-485C-B314-2500996E2597}"/>
              </a:ext>
            </a:extLst>
          </p:cNvPr>
          <p:cNvSpPr txBox="1"/>
          <p:nvPr/>
        </p:nvSpPr>
        <p:spPr>
          <a:xfrm>
            <a:off x="591844" y="1266165"/>
            <a:ext cx="954107" cy="276999"/>
          </a:xfrm>
          <a:prstGeom prst="rect">
            <a:avLst/>
          </a:prstGeom>
          <a:noFill/>
        </p:spPr>
        <p:txBody>
          <a:bodyPr wrap="none" rtlCol="0">
            <a:spAutoFit/>
          </a:bodyPr>
          <a:lstStyle/>
          <a:p>
            <a:r>
              <a:rPr kumimoji="1" lang="ja-JP" altLang="en-US" sz="1200" b="1"/>
              <a:t>・初期上限</a:t>
            </a:r>
            <a:endParaRPr kumimoji="1" lang="en-US" altLang="ja-JP" sz="1200" b="1"/>
          </a:p>
        </p:txBody>
      </p:sp>
      <p:sp>
        <p:nvSpPr>
          <p:cNvPr id="23" name="テキスト ボックス 22">
            <a:extLst>
              <a:ext uri="{FF2B5EF4-FFF2-40B4-BE49-F238E27FC236}">
                <a16:creationId xmlns:a16="http://schemas.microsoft.com/office/drawing/2014/main" id="{4FBF9EB0-DC38-481A-8B2B-0E3C4E4124CE}"/>
              </a:ext>
            </a:extLst>
          </p:cNvPr>
          <p:cNvSpPr txBox="1"/>
          <p:nvPr/>
        </p:nvSpPr>
        <p:spPr>
          <a:xfrm>
            <a:off x="751409" y="1538487"/>
            <a:ext cx="4354077" cy="261610"/>
          </a:xfrm>
          <a:prstGeom prst="rect">
            <a:avLst/>
          </a:prstGeom>
          <a:noFill/>
        </p:spPr>
        <p:txBody>
          <a:bodyPr wrap="none" rtlCol="0">
            <a:spAutoFit/>
          </a:bodyPr>
          <a:lstStyle/>
          <a:p>
            <a:r>
              <a:rPr kumimoji="1" lang="ja-JP" altLang="en-US" sz="1100"/>
              <a:t>フォローの初期設定可能数は</a:t>
            </a:r>
            <a:r>
              <a:rPr kumimoji="1" lang="en-US" altLang="ja-JP" sz="1100" b="1"/>
              <a:t>30</a:t>
            </a:r>
            <a:r>
              <a:rPr kumimoji="1" lang="ja-JP" altLang="en-US" sz="1100" b="1"/>
              <a:t>人</a:t>
            </a:r>
            <a:r>
              <a:rPr kumimoji="1" lang="ja-JP" altLang="en-US" sz="1100"/>
              <a:t>とする。（増減の可能性あり）</a:t>
            </a:r>
            <a:endParaRPr kumimoji="1" lang="en-US" altLang="ja-JP" sz="1100"/>
          </a:p>
        </p:txBody>
      </p:sp>
      <p:sp>
        <p:nvSpPr>
          <p:cNvPr id="24" name="テキスト ボックス 23">
            <a:extLst>
              <a:ext uri="{FF2B5EF4-FFF2-40B4-BE49-F238E27FC236}">
                <a16:creationId xmlns:a16="http://schemas.microsoft.com/office/drawing/2014/main" id="{21DC5EE9-0E53-4938-AC35-9D5711A8F8EA}"/>
              </a:ext>
            </a:extLst>
          </p:cNvPr>
          <p:cNvSpPr txBox="1"/>
          <p:nvPr/>
        </p:nvSpPr>
        <p:spPr>
          <a:xfrm>
            <a:off x="591844" y="1851506"/>
            <a:ext cx="1415772" cy="276999"/>
          </a:xfrm>
          <a:prstGeom prst="rect">
            <a:avLst/>
          </a:prstGeom>
          <a:noFill/>
        </p:spPr>
        <p:txBody>
          <a:bodyPr wrap="none" rtlCol="0">
            <a:spAutoFit/>
          </a:bodyPr>
          <a:lstStyle/>
          <a:p>
            <a:r>
              <a:rPr kumimoji="1" lang="ja-JP" altLang="en-US" sz="1200" b="1"/>
              <a:t>・フォロー数増加</a:t>
            </a:r>
            <a:endParaRPr kumimoji="1" lang="en-US" altLang="ja-JP" sz="1200" b="1">
              <a:solidFill>
                <a:srgbClr val="FF0000"/>
              </a:solidFill>
            </a:endParaRPr>
          </a:p>
        </p:txBody>
      </p:sp>
      <p:sp>
        <p:nvSpPr>
          <p:cNvPr id="25" name="テキスト ボックス 24">
            <a:extLst>
              <a:ext uri="{FF2B5EF4-FFF2-40B4-BE49-F238E27FC236}">
                <a16:creationId xmlns:a16="http://schemas.microsoft.com/office/drawing/2014/main" id="{1725D19D-AA6B-43B5-8470-FEAC0013FDEA}"/>
              </a:ext>
            </a:extLst>
          </p:cNvPr>
          <p:cNvSpPr txBox="1"/>
          <p:nvPr/>
        </p:nvSpPr>
        <p:spPr>
          <a:xfrm>
            <a:off x="751409" y="2123828"/>
            <a:ext cx="6673622" cy="600164"/>
          </a:xfrm>
          <a:prstGeom prst="rect">
            <a:avLst/>
          </a:prstGeom>
          <a:noFill/>
        </p:spPr>
        <p:txBody>
          <a:bodyPr wrap="none" rtlCol="0">
            <a:spAutoFit/>
          </a:bodyPr>
          <a:lstStyle/>
          <a:p>
            <a:r>
              <a:rPr kumimoji="1" lang="ja-JP" altLang="en-US" sz="1100"/>
              <a:t>フォロー数はプレイヤーランクに応じて上限が増加していく。</a:t>
            </a:r>
            <a:endParaRPr kumimoji="1" lang="en-US" altLang="ja-JP" sz="1100"/>
          </a:p>
          <a:p>
            <a:r>
              <a:rPr kumimoji="1" lang="ja-JP" altLang="en-US" sz="1100"/>
              <a:t>ただしランクの上昇＝フレンド数上昇ではなく、フレンド上昇テーブルを作ってそこで管理していく。</a:t>
            </a:r>
            <a:endParaRPr kumimoji="1" lang="en-US" altLang="ja-JP" sz="1100"/>
          </a:p>
          <a:p>
            <a:r>
              <a:rPr kumimoji="1" lang="ja-JP" altLang="en-US" sz="1100"/>
              <a:t>初期リリース時のフレンド設定可能数の上限は</a:t>
            </a:r>
            <a:r>
              <a:rPr kumimoji="1" lang="en-US" altLang="ja-JP" sz="1100" b="1"/>
              <a:t>50</a:t>
            </a:r>
            <a:r>
              <a:rPr kumimoji="1" lang="ja-JP" altLang="en-US" sz="1100" b="1"/>
              <a:t>人</a:t>
            </a:r>
            <a:r>
              <a:rPr kumimoji="1" lang="ja-JP" altLang="en-US" sz="1100"/>
              <a:t>の想定。</a:t>
            </a:r>
            <a:endParaRPr kumimoji="1" lang="en-US" altLang="ja-JP" sz="1100"/>
          </a:p>
        </p:txBody>
      </p:sp>
      <p:sp>
        <p:nvSpPr>
          <p:cNvPr id="19" name="四角形: 角を丸くする 18">
            <a:extLst>
              <a:ext uri="{FF2B5EF4-FFF2-40B4-BE49-F238E27FC236}">
                <a16:creationId xmlns:a16="http://schemas.microsoft.com/office/drawing/2014/main" id="{80A874F0-0DA7-4C71-AC3F-4D7C7FF869B2}"/>
              </a:ext>
            </a:extLst>
          </p:cNvPr>
          <p:cNvSpPr/>
          <p:nvPr/>
        </p:nvSpPr>
        <p:spPr>
          <a:xfrm>
            <a:off x="5036453" y="3047724"/>
            <a:ext cx="3369163" cy="1754660"/>
          </a:xfrm>
          <a:prstGeom prst="roundRect">
            <a:avLst>
              <a:gd name="adj" fmla="val 666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b="1">
                <a:solidFill>
                  <a:schemeClr val="tx1"/>
                </a:solidFill>
              </a:rPr>
              <a:t>負荷対策</a:t>
            </a:r>
            <a:r>
              <a:rPr kumimoji="1" lang="en-US" altLang="ja-JP" sz="1000" b="1">
                <a:solidFill>
                  <a:srgbClr val="FF0000"/>
                </a:solidFill>
              </a:rPr>
              <a:t>(20200419</a:t>
            </a:r>
            <a:r>
              <a:rPr kumimoji="1" lang="ja-JP" altLang="en-US" sz="1000" b="1">
                <a:solidFill>
                  <a:srgbClr val="FF0000"/>
                </a:solidFill>
              </a:rPr>
              <a:t>追記</a:t>
            </a:r>
            <a:r>
              <a:rPr kumimoji="1" lang="en-US" altLang="ja-JP" sz="1000" b="1">
                <a:solidFill>
                  <a:srgbClr val="FF0000"/>
                </a:solidFill>
              </a:rPr>
              <a:t>)</a:t>
            </a:r>
            <a:endParaRPr kumimoji="1" lang="en-US" altLang="ja-JP" sz="1000">
              <a:solidFill>
                <a:schemeClr val="tx1"/>
              </a:solidFill>
            </a:endParaRPr>
          </a:p>
          <a:p>
            <a:endParaRPr kumimoji="1" lang="en-US" altLang="ja-JP" sz="1000">
              <a:solidFill>
                <a:schemeClr val="tx1"/>
              </a:solidFill>
            </a:endParaRPr>
          </a:p>
          <a:p>
            <a:r>
              <a:rPr kumimoji="1" lang="ja-JP" altLang="en-US" sz="1000">
                <a:solidFill>
                  <a:schemeClr val="tx1"/>
                </a:solidFill>
              </a:rPr>
              <a:t>検索を連続で行うことにより、サーバ負荷が増大することが想定される場合は、以下の対策を用意する。</a:t>
            </a:r>
            <a:endParaRPr kumimoji="1" lang="en-US" altLang="ja-JP" sz="1000">
              <a:solidFill>
                <a:schemeClr val="tx1"/>
              </a:solidFill>
            </a:endParaRPr>
          </a:p>
          <a:p>
            <a:endParaRPr kumimoji="1" lang="en-US" altLang="ja-JP" sz="1000">
              <a:solidFill>
                <a:schemeClr val="tx1"/>
              </a:solidFill>
            </a:endParaRPr>
          </a:p>
          <a:p>
            <a:r>
              <a:rPr kumimoji="1" lang="ja-JP" altLang="en-US" sz="1000">
                <a:solidFill>
                  <a:schemeClr val="tx1"/>
                </a:solidFill>
              </a:rPr>
              <a:t>・検索時に一定時間のダミーのウェイト時間を設定することで、連続で検索できないようにする。</a:t>
            </a:r>
            <a:endParaRPr kumimoji="1" lang="en-US" altLang="ja-JP" sz="1000">
              <a:solidFill>
                <a:schemeClr val="tx1"/>
              </a:solidFill>
            </a:endParaRPr>
          </a:p>
          <a:p>
            <a:endParaRPr kumimoji="1" lang="en-US" altLang="ja-JP" sz="1000">
              <a:solidFill>
                <a:schemeClr val="tx1"/>
              </a:solidFill>
            </a:endParaRPr>
          </a:p>
          <a:p>
            <a:r>
              <a:rPr kumimoji="1" lang="ja-JP" altLang="en-US" sz="1000">
                <a:solidFill>
                  <a:schemeClr val="tx1"/>
                </a:solidFill>
              </a:rPr>
              <a:t>例）検索を行うと、検索ボタンが暗転し、一定時間経過すると明転してタップできるようになる。</a:t>
            </a:r>
            <a:endParaRPr kumimoji="1" lang="en-US" altLang="ja-JP" sz="1000">
              <a:solidFill>
                <a:schemeClr val="tx1"/>
              </a:solidFill>
            </a:endParaRPr>
          </a:p>
        </p:txBody>
      </p:sp>
      <p:sp>
        <p:nvSpPr>
          <p:cNvPr id="28" name="テキスト ボックス 27">
            <a:extLst>
              <a:ext uri="{FF2B5EF4-FFF2-40B4-BE49-F238E27FC236}">
                <a16:creationId xmlns:a16="http://schemas.microsoft.com/office/drawing/2014/main" id="{CB70CF88-C720-47A1-97B8-1E0F218ED306}"/>
              </a:ext>
            </a:extLst>
          </p:cNvPr>
          <p:cNvSpPr txBox="1"/>
          <p:nvPr/>
        </p:nvSpPr>
        <p:spPr>
          <a:xfrm>
            <a:off x="415418" y="4802383"/>
            <a:ext cx="1980029" cy="307777"/>
          </a:xfrm>
          <a:prstGeom prst="rect">
            <a:avLst/>
          </a:prstGeom>
          <a:noFill/>
        </p:spPr>
        <p:txBody>
          <a:bodyPr wrap="none" rtlCol="0">
            <a:spAutoFit/>
          </a:bodyPr>
          <a:lstStyle/>
          <a:p>
            <a:r>
              <a:rPr kumimoji="1" lang="ja-JP" altLang="en-US" sz="1400" b="1"/>
              <a:t>●フォロワー数の上限</a:t>
            </a:r>
          </a:p>
        </p:txBody>
      </p:sp>
      <p:sp>
        <p:nvSpPr>
          <p:cNvPr id="29" name="テキスト ボックス 28">
            <a:extLst>
              <a:ext uri="{FF2B5EF4-FFF2-40B4-BE49-F238E27FC236}">
                <a16:creationId xmlns:a16="http://schemas.microsoft.com/office/drawing/2014/main" id="{5D464070-721A-4E9E-9A9A-3801D189DFFD}"/>
              </a:ext>
            </a:extLst>
          </p:cNvPr>
          <p:cNvSpPr txBox="1"/>
          <p:nvPr/>
        </p:nvSpPr>
        <p:spPr>
          <a:xfrm>
            <a:off x="591844" y="5103538"/>
            <a:ext cx="2480166" cy="600164"/>
          </a:xfrm>
          <a:prstGeom prst="rect">
            <a:avLst/>
          </a:prstGeom>
          <a:noFill/>
        </p:spPr>
        <p:txBody>
          <a:bodyPr wrap="none" rtlCol="0" anchor="t">
            <a:spAutoFit/>
          </a:bodyPr>
          <a:lstStyle/>
          <a:p>
            <a:r>
              <a:rPr kumimoji="1" lang="ja-JP" altLang="en-US" sz="1100"/>
              <a:t>フォロワー数には上限を設けない。</a:t>
            </a:r>
            <a:endParaRPr kumimoji="1" lang="en-US" altLang="ja-JP" sz="1100"/>
          </a:p>
          <a:p>
            <a:r>
              <a:rPr kumimoji="1" lang="ja-JP" altLang="en-US" sz="1100">
                <a:ea typeface="メイリオ"/>
              </a:rPr>
              <a:t>表示は最大で999</a:t>
            </a:r>
            <a:r>
              <a:rPr kumimoji="1" lang="en-US" altLang="ja-JP" sz="1100">
                <a:ea typeface="メイリオ"/>
              </a:rPr>
              <a:t>+</a:t>
            </a:r>
            <a:r>
              <a:rPr kumimoji="1" lang="ja-JP" altLang="en-US" sz="1100">
                <a:ea typeface="メイリオ"/>
              </a:rPr>
              <a:t>として表示する。</a:t>
            </a:r>
            <a:endParaRPr kumimoji="1" lang="en-US" altLang="ja-JP" sz="1100">
              <a:ea typeface="メイリオ"/>
            </a:endParaRPr>
          </a:p>
          <a:p>
            <a:endParaRPr kumimoji="1" lang="en-US" altLang="ja-JP" sz="1100"/>
          </a:p>
        </p:txBody>
      </p:sp>
    </p:spTree>
    <p:extLst>
      <p:ext uri="{BB962C8B-B14F-4D97-AF65-F5344CB8AC3E}">
        <p14:creationId xmlns:p14="http://schemas.microsoft.com/office/powerpoint/2010/main" val="84800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F3E29FF-27B0-43B1-967B-B1E05F48251F}"/>
              </a:ext>
            </a:extLst>
          </p:cNvPr>
          <p:cNvPicPr>
            <a:picLocks noChangeAspect="1"/>
          </p:cNvPicPr>
          <p:nvPr/>
        </p:nvPicPr>
        <p:blipFill>
          <a:blip r:embed="rId2"/>
          <a:stretch>
            <a:fillRect/>
          </a:stretch>
        </p:blipFill>
        <p:spPr>
          <a:xfrm>
            <a:off x="735732" y="1129723"/>
            <a:ext cx="2455579" cy="4347339"/>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■フレンド仕様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415419" y="538799"/>
            <a:ext cx="2390398" cy="307777"/>
          </a:xfrm>
          <a:prstGeom prst="rect">
            <a:avLst/>
          </a:prstGeom>
          <a:noFill/>
        </p:spPr>
        <p:txBody>
          <a:bodyPr wrap="none" rtlCol="0">
            <a:spAutoFit/>
          </a:bodyPr>
          <a:lstStyle/>
          <a:p>
            <a:r>
              <a:rPr kumimoji="1" lang="ja-JP" altLang="en-US" sz="1400" b="1"/>
              <a:t>●</a:t>
            </a:r>
            <a:r>
              <a:rPr kumimoji="1" lang="en-US" altLang="ja-JP" sz="1400" b="1"/>
              <a:t>fr100</a:t>
            </a:r>
            <a:r>
              <a:rPr kumimoji="1" lang="ja-JP" altLang="en-US" sz="1400" b="1"/>
              <a:t>　フレンド一覧画面</a:t>
            </a:r>
          </a:p>
        </p:txBody>
      </p:sp>
      <p:sp>
        <p:nvSpPr>
          <p:cNvPr id="10" name="テキスト ボックス 9">
            <a:extLst>
              <a:ext uri="{FF2B5EF4-FFF2-40B4-BE49-F238E27FC236}">
                <a16:creationId xmlns:a16="http://schemas.microsoft.com/office/drawing/2014/main" id="{2EB6BB78-6F13-4CAF-BF10-10D36AD7A8F5}"/>
              </a:ext>
            </a:extLst>
          </p:cNvPr>
          <p:cNvSpPr txBox="1"/>
          <p:nvPr/>
        </p:nvSpPr>
        <p:spPr>
          <a:xfrm>
            <a:off x="266768" y="1413135"/>
            <a:ext cx="272832" cy="261610"/>
          </a:xfrm>
          <a:prstGeom prst="rect">
            <a:avLst/>
          </a:prstGeom>
          <a:noFill/>
        </p:spPr>
        <p:txBody>
          <a:bodyPr wrap="square" rtlCol="0">
            <a:spAutoFit/>
          </a:bodyPr>
          <a:lstStyle/>
          <a:p>
            <a:r>
              <a:rPr kumimoji="1" lang="en-US" altLang="ja-JP" sz="1100">
                <a:latin typeface="+mn-ea"/>
              </a:rPr>
              <a:t>1</a:t>
            </a:r>
            <a:endParaRPr kumimoji="1" lang="ja-JP" altLang="en-US" sz="1100">
              <a:latin typeface="+mn-ea"/>
            </a:endParaRPr>
          </a:p>
        </p:txBody>
      </p:sp>
      <p:cxnSp>
        <p:nvCxnSpPr>
          <p:cNvPr id="11" name="直線コネクタ 10">
            <a:extLst>
              <a:ext uri="{FF2B5EF4-FFF2-40B4-BE49-F238E27FC236}">
                <a16:creationId xmlns:a16="http://schemas.microsoft.com/office/drawing/2014/main" id="{20F3AF5E-D192-4821-9712-635524194787}"/>
              </a:ext>
            </a:extLst>
          </p:cNvPr>
          <p:cNvCxnSpPr>
            <a:cxnSpLocks/>
            <a:stCxn id="10" idx="3"/>
          </p:cNvCxnSpPr>
          <p:nvPr/>
        </p:nvCxnSpPr>
        <p:spPr>
          <a:xfrm>
            <a:off x="539600" y="1543940"/>
            <a:ext cx="1006396" cy="261610"/>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13" name="表 69">
            <a:extLst>
              <a:ext uri="{FF2B5EF4-FFF2-40B4-BE49-F238E27FC236}">
                <a16:creationId xmlns:a16="http://schemas.microsoft.com/office/drawing/2014/main" id="{01B61405-F4AA-462A-B884-65A2E522FE92}"/>
              </a:ext>
            </a:extLst>
          </p:cNvPr>
          <p:cNvGraphicFramePr>
            <a:graphicFrameLocks noGrp="1"/>
          </p:cNvGraphicFramePr>
          <p:nvPr>
            <p:extLst>
              <p:ext uri="{D42A27DB-BD31-4B8C-83A1-F6EECF244321}">
                <p14:modId xmlns:p14="http://schemas.microsoft.com/office/powerpoint/2010/main" val="3958185634"/>
              </p:ext>
            </p:extLst>
          </p:nvPr>
        </p:nvGraphicFramePr>
        <p:xfrm>
          <a:off x="3912577" y="1129723"/>
          <a:ext cx="5063364" cy="2587892"/>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072663">
                  <a:extLst>
                    <a:ext uri="{9D8B030D-6E8A-4147-A177-3AD203B41FA5}">
                      <a16:colId xmlns:a16="http://schemas.microsoft.com/office/drawing/2014/main" val="1271158917"/>
                    </a:ext>
                  </a:extLst>
                </a:gridCol>
                <a:gridCol w="3586256">
                  <a:extLst>
                    <a:ext uri="{9D8B030D-6E8A-4147-A177-3AD203B41FA5}">
                      <a16:colId xmlns:a16="http://schemas.microsoft.com/office/drawing/2014/main" val="3042100415"/>
                    </a:ext>
                  </a:extLst>
                </a:gridCol>
              </a:tblGrid>
              <a:tr h="246108">
                <a:tc>
                  <a:txBody>
                    <a:bodyPr/>
                    <a:lstStyle/>
                    <a:p>
                      <a:pPr algn="ctr"/>
                      <a:r>
                        <a:rPr kumimoji="1" lang="en-US" altLang="ja-JP" sz="1100">
                          <a:latin typeface="+mj-ea"/>
                          <a:ea typeface="+mj-ea"/>
                        </a:rPr>
                        <a:t>No</a:t>
                      </a:r>
                      <a:endParaRPr kumimoji="1" lang="ja-JP" altLang="en-US" sz="1100">
                        <a:latin typeface="+mj-ea"/>
                        <a:ea typeface="+mj-ea"/>
                      </a:endParaRPr>
                    </a:p>
                  </a:txBody>
                  <a:tcPr/>
                </a:tc>
                <a:tc>
                  <a:txBody>
                    <a:bodyPr/>
                    <a:lstStyle/>
                    <a:p>
                      <a:pPr algn="ctr"/>
                      <a:r>
                        <a:rPr kumimoji="1" lang="ja-JP" altLang="en-US" sz="1100">
                          <a:latin typeface="+mj-ea"/>
                          <a:ea typeface="+mj-ea"/>
                        </a:rPr>
                        <a:t>項目名</a:t>
                      </a:r>
                    </a:p>
                  </a:txBody>
                  <a:tcPr/>
                </a:tc>
                <a:tc>
                  <a:txBody>
                    <a:bodyPr/>
                    <a:lstStyle/>
                    <a:p>
                      <a:pPr algn="ctr"/>
                      <a:r>
                        <a:rPr kumimoji="1" lang="ja-JP" altLang="en-US" sz="1100" b="0">
                          <a:latin typeface="+mj-ea"/>
                          <a:ea typeface="+mj-ea"/>
                        </a:rPr>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a:latin typeface="+mj-ea"/>
                          <a:ea typeface="+mj-ea"/>
                        </a:rPr>
                        <a:t>1</a:t>
                      </a:r>
                    </a:p>
                  </a:txBody>
                  <a:tcPr/>
                </a:tc>
                <a:tc>
                  <a:txBody>
                    <a:bodyPr/>
                    <a:lstStyle/>
                    <a:p>
                      <a:r>
                        <a:rPr kumimoji="1" lang="ja-JP" altLang="en-US" sz="1100">
                          <a:latin typeface="+mj-ea"/>
                          <a:ea typeface="+mj-ea"/>
                        </a:rPr>
                        <a:t>画面タイトル</a:t>
                      </a:r>
                    </a:p>
                  </a:txBody>
                  <a:tcPr/>
                </a:tc>
                <a:tc>
                  <a:txBody>
                    <a:bodyPr/>
                    <a:lstStyle/>
                    <a:p>
                      <a:r>
                        <a:rPr kumimoji="1" lang="ja-JP" altLang="en-US" sz="1100">
                          <a:latin typeface="+mj-ea"/>
                          <a:ea typeface="+mj-ea"/>
                        </a:rPr>
                        <a:t>左図の通り</a:t>
                      </a:r>
                    </a:p>
                  </a:txBody>
                  <a:tcPr/>
                </a:tc>
                <a:extLst>
                  <a:ext uri="{0D108BD9-81ED-4DB2-BD59-A6C34878D82A}">
                    <a16:rowId xmlns:a16="http://schemas.microsoft.com/office/drawing/2014/main" val="3823719238"/>
                  </a:ext>
                </a:extLst>
              </a:tr>
              <a:tr h="262163">
                <a:tc>
                  <a:txBody>
                    <a:bodyPr/>
                    <a:lstStyle/>
                    <a:p>
                      <a:pPr algn="ctr"/>
                      <a:r>
                        <a:rPr kumimoji="1" lang="en-US" altLang="ja-JP" sz="1100">
                          <a:latin typeface="+mj-ea"/>
                          <a:ea typeface="+mj-ea"/>
                        </a:rPr>
                        <a:t>2</a:t>
                      </a:r>
                      <a:endParaRPr kumimoji="1" lang="ja-JP" altLang="en-US" sz="1100">
                        <a:latin typeface="+mj-ea"/>
                        <a:ea typeface="+mj-ea"/>
                      </a:endParaRPr>
                    </a:p>
                  </a:txBody>
                  <a:tcPr/>
                </a:tc>
                <a:tc>
                  <a:txBody>
                    <a:bodyPr/>
                    <a:lstStyle/>
                    <a:p>
                      <a:r>
                        <a:rPr kumimoji="1" lang="ja-JP" altLang="en-US" sz="1100">
                          <a:latin typeface="+mj-ea"/>
                          <a:ea typeface="+mj-ea"/>
                        </a:rPr>
                        <a:t>タブ</a:t>
                      </a:r>
                    </a:p>
                  </a:txBody>
                  <a:tcPr/>
                </a:tc>
                <a:tc>
                  <a:txBody>
                    <a:bodyPr/>
                    <a:lstStyle/>
                    <a:p>
                      <a:r>
                        <a:rPr kumimoji="1" lang="ja-JP" altLang="en-US" sz="1100">
                          <a:latin typeface="+mj-ea"/>
                          <a:ea typeface="+mj-ea"/>
                        </a:rPr>
                        <a:t>タップで切り替え</a:t>
                      </a:r>
                    </a:p>
                  </a:txBody>
                  <a:tcPr/>
                </a:tc>
                <a:extLst>
                  <a:ext uri="{0D108BD9-81ED-4DB2-BD59-A6C34878D82A}">
                    <a16:rowId xmlns:a16="http://schemas.microsoft.com/office/drawing/2014/main" val="2763109579"/>
                  </a:ext>
                </a:extLst>
              </a:tr>
              <a:tr h="262163">
                <a:tc>
                  <a:txBody>
                    <a:bodyPr/>
                    <a:lstStyle/>
                    <a:p>
                      <a:pPr algn="ctr"/>
                      <a:r>
                        <a:rPr kumimoji="1" lang="en-US" altLang="ja-JP" sz="1100">
                          <a:latin typeface="+mj-ea"/>
                          <a:ea typeface="+mj-ea"/>
                        </a:rPr>
                        <a:t>3</a:t>
                      </a:r>
                      <a:endParaRPr kumimoji="1" lang="ja-JP" altLang="en-US" sz="1100">
                        <a:latin typeface="+mj-ea"/>
                        <a:ea typeface="+mj-ea"/>
                      </a:endParaRPr>
                    </a:p>
                  </a:txBody>
                  <a:tcPr/>
                </a:tc>
                <a:tc>
                  <a:txBody>
                    <a:bodyPr/>
                    <a:lstStyle/>
                    <a:p>
                      <a:r>
                        <a:rPr kumimoji="1" lang="ja-JP" altLang="en-US" sz="1100">
                          <a:latin typeface="+mj-ea"/>
                          <a:ea typeface="+mj-ea"/>
                        </a:rPr>
                        <a:t>ユーザー一覧</a:t>
                      </a:r>
                    </a:p>
                  </a:txBody>
                  <a:tcPr/>
                </a:tc>
                <a:tc>
                  <a:txBody>
                    <a:bodyPr/>
                    <a:lstStyle/>
                    <a:p>
                      <a:r>
                        <a:rPr kumimoji="1" lang="ja-JP" altLang="en-US" sz="1100">
                          <a:latin typeface="+mj-ea"/>
                          <a:ea typeface="+mj-ea"/>
                        </a:rPr>
                        <a:t>ランク、ユーザーネーム、一言、増援キャラアイコン、最終ログイン時間を表示させる</a:t>
                      </a:r>
                      <a:endParaRPr kumimoji="1" lang="en-US" altLang="ja-JP" sz="1100">
                        <a:latin typeface="+mj-ea"/>
                        <a:ea typeface="+mj-ea"/>
                      </a:endParaRPr>
                    </a:p>
                  </a:txBody>
                  <a:tcPr/>
                </a:tc>
                <a:extLst>
                  <a:ext uri="{0D108BD9-81ED-4DB2-BD59-A6C34878D82A}">
                    <a16:rowId xmlns:a16="http://schemas.microsoft.com/office/drawing/2014/main" val="2037123247"/>
                  </a:ext>
                </a:extLst>
              </a:tr>
              <a:tr h="262163">
                <a:tc>
                  <a:txBody>
                    <a:bodyPr/>
                    <a:lstStyle/>
                    <a:p>
                      <a:pPr algn="ctr"/>
                      <a:r>
                        <a:rPr kumimoji="1" lang="en-US" altLang="ja-JP" sz="1100">
                          <a:latin typeface="+mj-ea"/>
                          <a:ea typeface="+mj-ea"/>
                        </a:rPr>
                        <a:t>4</a:t>
                      </a:r>
                      <a:endParaRPr kumimoji="1" lang="ja-JP" altLang="en-US" sz="1100">
                        <a:latin typeface="+mj-ea"/>
                        <a:ea typeface="+mj-ea"/>
                      </a:endParaRPr>
                    </a:p>
                  </a:txBody>
                  <a:tcPr/>
                </a:tc>
                <a:tc>
                  <a:txBody>
                    <a:bodyPr/>
                    <a:lstStyle/>
                    <a:p>
                      <a:r>
                        <a:rPr kumimoji="1" lang="ja-JP" altLang="en-US" sz="1100">
                          <a:latin typeface="+mj-ea"/>
                          <a:ea typeface="+mj-ea"/>
                        </a:rPr>
                        <a:t>相互アイコン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latin typeface="+mj-ea"/>
                          <a:ea typeface="+mj-ea"/>
                        </a:rPr>
                        <a:t>そのユーザーとあ互いにフォローしあっている場合表示させる</a:t>
                      </a:r>
                      <a:endParaRPr kumimoji="1" lang="en-US" altLang="ja-JP" sz="1100">
                        <a:latin typeface="+mj-ea"/>
                        <a:ea typeface="+mj-ea"/>
                      </a:endParaRPr>
                    </a:p>
                  </a:txBody>
                  <a:tcPr/>
                </a:tc>
                <a:extLst>
                  <a:ext uri="{0D108BD9-81ED-4DB2-BD59-A6C34878D82A}">
                    <a16:rowId xmlns:a16="http://schemas.microsoft.com/office/drawing/2014/main" val="1505291617"/>
                  </a:ext>
                </a:extLst>
              </a:tr>
              <a:tr h="262163">
                <a:tc>
                  <a:txBody>
                    <a:bodyPr/>
                    <a:lstStyle/>
                    <a:p>
                      <a:pPr algn="ctr"/>
                      <a:r>
                        <a:rPr kumimoji="1" lang="en-US" altLang="ja-JP" sz="1100">
                          <a:latin typeface="+mj-ea"/>
                          <a:ea typeface="+mj-ea"/>
                        </a:rPr>
                        <a:t>5</a:t>
                      </a:r>
                      <a:endParaRPr kumimoji="1" lang="ja-JP" altLang="en-US" sz="1100">
                        <a:latin typeface="+mj-ea"/>
                        <a:ea typeface="+mj-ea"/>
                      </a:endParaRPr>
                    </a:p>
                  </a:txBody>
                  <a:tcPr/>
                </a:tc>
                <a:tc>
                  <a:txBody>
                    <a:bodyPr/>
                    <a:lstStyle/>
                    <a:p>
                      <a:r>
                        <a:rPr kumimoji="1" lang="ja-JP" altLang="en-US" sz="1100">
                          <a:latin typeface="+mj-ea"/>
                          <a:ea typeface="+mj-ea"/>
                        </a:rPr>
                        <a:t>スクロールバー</a:t>
                      </a:r>
                      <a:endParaRPr kumimoji="1" lang="en-US" altLang="ja-JP" sz="1100">
                        <a:latin typeface="+mj-ea"/>
                        <a:ea typeface="+mj-ea"/>
                      </a:endParaRPr>
                    </a:p>
                  </a:txBody>
                  <a:tcPr/>
                </a:tc>
                <a:tc>
                  <a:txBody>
                    <a:bodyPr/>
                    <a:lstStyle/>
                    <a:p>
                      <a:endParaRPr kumimoji="1" lang="en-US" altLang="ja-JP" sz="1100" b="0">
                        <a:latin typeface="+mj-ea"/>
                        <a:ea typeface="+mj-ea"/>
                      </a:endParaRPr>
                    </a:p>
                  </a:txBody>
                  <a:tcPr/>
                </a:tc>
                <a:extLst>
                  <a:ext uri="{0D108BD9-81ED-4DB2-BD59-A6C34878D82A}">
                    <a16:rowId xmlns:a16="http://schemas.microsoft.com/office/drawing/2014/main" val="3027198919"/>
                  </a:ext>
                </a:extLst>
              </a:tr>
              <a:tr h="262163">
                <a:tc>
                  <a:txBody>
                    <a:bodyPr/>
                    <a:lstStyle/>
                    <a:p>
                      <a:pPr algn="ctr"/>
                      <a:r>
                        <a:rPr kumimoji="1" lang="en-US" altLang="ja-JP" sz="1100">
                          <a:latin typeface="+mj-ea"/>
                          <a:ea typeface="+mj-ea"/>
                        </a:rPr>
                        <a:t>6</a:t>
                      </a:r>
                      <a:endParaRPr kumimoji="1" lang="ja-JP" altLang="en-US" sz="1100">
                        <a:latin typeface="+mj-ea"/>
                        <a:ea typeface="+mj-ea"/>
                      </a:endParaRPr>
                    </a:p>
                  </a:txBody>
                  <a:tcPr/>
                </a:tc>
                <a:tc>
                  <a:txBody>
                    <a:bodyPr/>
                    <a:lstStyle/>
                    <a:p>
                      <a:r>
                        <a:rPr kumimoji="1" lang="ja-JP" altLang="en-US" sz="1100">
                          <a:latin typeface="+mj-ea"/>
                          <a:ea typeface="+mj-ea"/>
                        </a:rPr>
                        <a:t>ユーザー情報</a:t>
                      </a:r>
                      <a:endParaRPr kumimoji="1" lang="en-US" altLang="ja-JP" sz="1100">
                        <a:latin typeface="+mj-ea"/>
                        <a:ea typeface="+mj-ea"/>
                      </a:endParaRPr>
                    </a:p>
                  </a:txBody>
                  <a:tcPr/>
                </a:tc>
                <a:tc>
                  <a:txBody>
                    <a:bodyPr/>
                    <a:lstStyle/>
                    <a:p>
                      <a:r>
                        <a:rPr kumimoji="1" lang="ja-JP" altLang="en-US" sz="1100" b="0">
                          <a:latin typeface="+mj-ea"/>
                          <a:ea typeface="+mj-ea"/>
                        </a:rPr>
                        <a:t>フォロー数、フォロワー数、</a:t>
                      </a:r>
                      <a:r>
                        <a:rPr kumimoji="1" lang="en-US" altLang="ja-JP" sz="1100" b="0">
                          <a:latin typeface="+mj-ea"/>
                          <a:ea typeface="+mj-ea"/>
                        </a:rPr>
                        <a:t>ID</a:t>
                      </a:r>
                      <a:r>
                        <a:rPr kumimoji="1" lang="ja-JP" altLang="en-US" sz="1100" b="0">
                          <a:latin typeface="+mj-ea"/>
                          <a:ea typeface="+mj-ea"/>
                        </a:rPr>
                        <a:t>を表示させる</a:t>
                      </a:r>
                      <a:endParaRPr kumimoji="1" lang="en-US" altLang="ja-JP" sz="1100" b="0">
                        <a:latin typeface="+mj-ea"/>
                        <a:ea typeface="+mj-ea"/>
                      </a:endParaRPr>
                    </a:p>
                  </a:txBody>
                  <a:tcPr/>
                </a:tc>
                <a:extLst>
                  <a:ext uri="{0D108BD9-81ED-4DB2-BD59-A6C34878D82A}">
                    <a16:rowId xmlns:a16="http://schemas.microsoft.com/office/drawing/2014/main" val="1537740353"/>
                  </a:ext>
                </a:extLst>
              </a:tr>
              <a:tr h="262163">
                <a:tc>
                  <a:txBody>
                    <a:bodyPr/>
                    <a:lstStyle/>
                    <a:p>
                      <a:pPr algn="ctr"/>
                      <a:r>
                        <a:rPr kumimoji="1" lang="en-US" altLang="ja-JP" sz="1100">
                          <a:latin typeface="+mj-ea"/>
                          <a:ea typeface="+mj-ea"/>
                        </a:rPr>
                        <a:t>7</a:t>
                      </a:r>
                      <a:endParaRPr kumimoji="1" lang="ja-JP" altLang="en-US" sz="1100">
                        <a:latin typeface="+mj-ea"/>
                        <a:ea typeface="+mj-ea"/>
                      </a:endParaRPr>
                    </a:p>
                  </a:txBody>
                  <a:tcPr/>
                </a:tc>
                <a:tc>
                  <a:txBody>
                    <a:bodyPr/>
                    <a:lstStyle/>
                    <a:p>
                      <a:r>
                        <a:rPr kumimoji="1" lang="ja-JP" altLang="en-US" sz="1100">
                          <a:latin typeface="+mj-ea"/>
                          <a:ea typeface="+mj-ea"/>
                        </a:rPr>
                        <a:t>検索ボタン</a:t>
                      </a:r>
                      <a:endParaRPr kumimoji="1" lang="en-US" altLang="ja-JP" sz="1100">
                        <a:latin typeface="+mj-ea"/>
                        <a:ea typeface="+mj-ea"/>
                      </a:endParaRPr>
                    </a:p>
                  </a:txBody>
                  <a:tcPr/>
                </a:tc>
                <a:tc>
                  <a:txBody>
                    <a:bodyPr/>
                    <a:lstStyle/>
                    <a:p>
                      <a:r>
                        <a:rPr kumimoji="1" lang="en-US" altLang="ja-JP" sz="1100" b="0">
                          <a:latin typeface="+mj-ea"/>
                          <a:ea typeface="+mj-ea"/>
                        </a:rPr>
                        <a:t>TAP</a:t>
                      </a:r>
                      <a:r>
                        <a:rPr kumimoji="1" lang="ja-JP" altLang="en-US" sz="1100" b="0">
                          <a:latin typeface="+mj-ea"/>
                          <a:ea typeface="+mj-ea"/>
                        </a:rPr>
                        <a:t>でユーザー検索画面に遷移させる</a:t>
                      </a:r>
                      <a:endParaRPr kumimoji="1" lang="en-US" altLang="ja-JP" sz="1100" b="0">
                        <a:latin typeface="+mj-ea"/>
                        <a:ea typeface="+mj-ea"/>
                      </a:endParaRPr>
                    </a:p>
                  </a:txBody>
                  <a:tcPr/>
                </a:tc>
                <a:extLst>
                  <a:ext uri="{0D108BD9-81ED-4DB2-BD59-A6C34878D82A}">
                    <a16:rowId xmlns:a16="http://schemas.microsoft.com/office/drawing/2014/main" val="2184967411"/>
                  </a:ext>
                </a:extLst>
              </a:tr>
            </a:tbl>
          </a:graphicData>
        </a:graphic>
      </p:graphicFrame>
      <p:sp>
        <p:nvSpPr>
          <p:cNvPr id="14" name="テキスト ボックス 13">
            <a:extLst>
              <a:ext uri="{FF2B5EF4-FFF2-40B4-BE49-F238E27FC236}">
                <a16:creationId xmlns:a16="http://schemas.microsoft.com/office/drawing/2014/main" id="{29B0B42E-D973-49BD-ADF2-543F5A25D833}"/>
              </a:ext>
            </a:extLst>
          </p:cNvPr>
          <p:cNvSpPr txBox="1"/>
          <p:nvPr/>
        </p:nvSpPr>
        <p:spPr>
          <a:xfrm>
            <a:off x="3430588" y="1674745"/>
            <a:ext cx="325730" cy="261610"/>
          </a:xfrm>
          <a:prstGeom prst="rect">
            <a:avLst/>
          </a:prstGeom>
          <a:noFill/>
        </p:spPr>
        <p:txBody>
          <a:bodyPr wrap="square" rtlCol="0">
            <a:spAutoFit/>
          </a:bodyPr>
          <a:lstStyle/>
          <a:p>
            <a:r>
              <a:rPr kumimoji="1" lang="en-US" altLang="ja-JP" sz="1100">
                <a:latin typeface="+mn-ea"/>
              </a:rPr>
              <a:t>2</a:t>
            </a:r>
            <a:endParaRPr kumimoji="1" lang="ja-JP" altLang="en-US" sz="1100">
              <a:latin typeface="+mn-ea"/>
            </a:endParaRPr>
          </a:p>
        </p:txBody>
      </p:sp>
      <p:cxnSp>
        <p:nvCxnSpPr>
          <p:cNvPr id="15" name="直線コネクタ 14">
            <a:extLst>
              <a:ext uri="{FF2B5EF4-FFF2-40B4-BE49-F238E27FC236}">
                <a16:creationId xmlns:a16="http://schemas.microsoft.com/office/drawing/2014/main" id="{5A50A5BA-E7BB-4162-B552-7AB3C76F7F89}"/>
              </a:ext>
            </a:extLst>
          </p:cNvPr>
          <p:cNvCxnSpPr>
            <a:cxnSpLocks/>
            <a:stCxn id="14" idx="1"/>
          </p:cNvCxnSpPr>
          <p:nvPr/>
        </p:nvCxnSpPr>
        <p:spPr>
          <a:xfrm flipH="1">
            <a:off x="3086100" y="1805550"/>
            <a:ext cx="344488" cy="200721"/>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2FDCB64-A50F-4393-9EF3-66E4B8C606D2}"/>
              </a:ext>
            </a:extLst>
          </p:cNvPr>
          <p:cNvSpPr txBox="1"/>
          <p:nvPr/>
        </p:nvSpPr>
        <p:spPr>
          <a:xfrm>
            <a:off x="3416184" y="3630261"/>
            <a:ext cx="325730" cy="261610"/>
          </a:xfrm>
          <a:prstGeom prst="rect">
            <a:avLst/>
          </a:prstGeom>
          <a:noFill/>
        </p:spPr>
        <p:txBody>
          <a:bodyPr wrap="square" rtlCol="0">
            <a:spAutoFit/>
          </a:bodyPr>
          <a:lstStyle/>
          <a:p>
            <a:r>
              <a:rPr kumimoji="1" lang="en-US" altLang="ja-JP" sz="1100">
                <a:latin typeface="+mn-ea"/>
              </a:rPr>
              <a:t>5</a:t>
            </a:r>
            <a:endParaRPr kumimoji="1" lang="ja-JP" altLang="en-US" sz="1100">
              <a:latin typeface="+mn-ea"/>
            </a:endParaRPr>
          </a:p>
        </p:txBody>
      </p:sp>
      <p:cxnSp>
        <p:nvCxnSpPr>
          <p:cNvPr id="17" name="直線コネクタ 16">
            <a:extLst>
              <a:ext uri="{FF2B5EF4-FFF2-40B4-BE49-F238E27FC236}">
                <a16:creationId xmlns:a16="http://schemas.microsoft.com/office/drawing/2014/main" id="{67DC8B07-0C72-4701-94CA-C5606BCCADE4}"/>
              </a:ext>
            </a:extLst>
          </p:cNvPr>
          <p:cNvCxnSpPr>
            <a:cxnSpLocks/>
          </p:cNvCxnSpPr>
          <p:nvPr/>
        </p:nvCxnSpPr>
        <p:spPr>
          <a:xfrm flipH="1">
            <a:off x="3037536" y="3764766"/>
            <a:ext cx="344488" cy="200721"/>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61036032-AB87-4F49-8AB1-86A93563B078}"/>
              </a:ext>
            </a:extLst>
          </p:cNvPr>
          <p:cNvSpPr txBox="1"/>
          <p:nvPr/>
        </p:nvSpPr>
        <p:spPr>
          <a:xfrm>
            <a:off x="3435491" y="4391339"/>
            <a:ext cx="325730" cy="261610"/>
          </a:xfrm>
          <a:prstGeom prst="rect">
            <a:avLst/>
          </a:prstGeom>
          <a:noFill/>
        </p:spPr>
        <p:txBody>
          <a:bodyPr wrap="square" rtlCol="0">
            <a:spAutoFit/>
          </a:bodyPr>
          <a:lstStyle/>
          <a:p>
            <a:r>
              <a:rPr kumimoji="1" lang="en-US" altLang="ja-JP" sz="1100">
                <a:latin typeface="+mn-ea"/>
              </a:rPr>
              <a:t>7</a:t>
            </a:r>
            <a:endParaRPr kumimoji="1" lang="ja-JP" altLang="en-US" sz="1100">
              <a:latin typeface="+mn-ea"/>
            </a:endParaRPr>
          </a:p>
        </p:txBody>
      </p:sp>
      <p:cxnSp>
        <p:nvCxnSpPr>
          <p:cNvPr id="20" name="直線コネクタ 19">
            <a:extLst>
              <a:ext uri="{FF2B5EF4-FFF2-40B4-BE49-F238E27FC236}">
                <a16:creationId xmlns:a16="http://schemas.microsoft.com/office/drawing/2014/main" id="{9C78913C-ADD6-45CD-A03C-F510A44730F8}"/>
              </a:ext>
            </a:extLst>
          </p:cNvPr>
          <p:cNvCxnSpPr>
            <a:cxnSpLocks/>
            <a:stCxn id="19" idx="1"/>
          </p:cNvCxnSpPr>
          <p:nvPr/>
        </p:nvCxnSpPr>
        <p:spPr>
          <a:xfrm flipH="1">
            <a:off x="2856323" y="4522144"/>
            <a:ext cx="579168" cy="23839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44974C9-2B89-4D3D-BAB9-782951BDC3F4}"/>
              </a:ext>
            </a:extLst>
          </p:cNvPr>
          <p:cNvSpPr txBox="1"/>
          <p:nvPr/>
        </p:nvSpPr>
        <p:spPr>
          <a:xfrm>
            <a:off x="264431" y="2158181"/>
            <a:ext cx="272832" cy="261610"/>
          </a:xfrm>
          <a:prstGeom prst="rect">
            <a:avLst/>
          </a:prstGeom>
          <a:noFill/>
        </p:spPr>
        <p:txBody>
          <a:bodyPr wrap="square" rtlCol="0">
            <a:spAutoFit/>
          </a:bodyPr>
          <a:lstStyle/>
          <a:p>
            <a:r>
              <a:rPr kumimoji="1" lang="en-US" altLang="ja-JP" sz="1100">
                <a:latin typeface="+mn-ea"/>
              </a:rPr>
              <a:t>3</a:t>
            </a:r>
            <a:endParaRPr kumimoji="1" lang="ja-JP" altLang="en-US" sz="1100">
              <a:latin typeface="+mn-ea"/>
            </a:endParaRPr>
          </a:p>
        </p:txBody>
      </p:sp>
      <p:cxnSp>
        <p:nvCxnSpPr>
          <p:cNvPr id="23" name="直線コネクタ 22">
            <a:extLst>
              <a:ext uri="{FF2B5EF4-FFF2-40B4-BE49-F238E27FC236}">
                <a16:creationId xmlns:a16="http://schemas.microsoft.com/office/drawing/2014/main" id="{ABF8D077-0FD8-480C-A539-4AB5357E20EC}"/>
              </a:ext>
            </a:extLst>
          </p:cNvPr>
          <p:cNvCxnSpPr>
            <a:cxnSpLocks/>
            <a:stCxn id="22" idx="3"/>
          </p:cNvCxnSpPr>
          <p:nvPr/>
        </p:nvCxnSpPr>
        <p:spPr>
          <a:xfrm>
            <a:off x="537263" y="2288986"/>
            <a:ext cx="921831" cy="274482"/>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1CE6845-1670-4ED9-85CD-D9D9DF68A879}"/>
              </a:ext>
            </a:extLst>
          </p:cNvPr>
          <p:cNvSpPr txBox="1"/>
          <p:nvPr/>
        </p:nvSpPr>
        <p:spPr>
          <a:xfrm>
            <a:off x="264117" y="4253689"/>
            <a:ext cx="272832" cy="261610"/>
          </a:xfrm>
          <a:prstGeom prst="rect">
            <a:avLst/>
          </a:prstGeom>
          <a:noFill/>
        </p:spPr>
        <p:txBody>
          <a:bodyPr wrap="square" rtlCol="0">
            <a:spAutoFit/>
          </a:bodyPr>
          <a:lstStyle/>
          <a:p>
            <a:r>
              <a:rPr kumimoji="1" lang="en-US" altLang="ja-JP" sz="1100">
                <a:latin typeface="+mn-ea"/>
              </a:rPr>
              <a:t>6</a:t>
            </a:r>
            <a:endParaRPr kumimoji="1" lang="ja-JP" altLang="en-US" sz="1100">
              <a:latin typeface="+mn-ea"/>
            </a:endParaRPr>
          </a:p>
        </p:txBody>
      </p:sp>
      <p:cxnSp>
        <p:nvCxnSpPr>
          <p:cNvPr id="26" name="直線コネクタ 25">
            <a:extLst>
              <a:ext uri="{FF2B5EF4-FFF2-40B4-BE49-F238E27FC236}">
                <a16:creationId xmlns:a16="http://schemas.microsoft.com/office/drawing/2014/main" id="{E1FAC81F-4205-405C-984B-E3CB7F4120ED}"/>
              </a:ext>
            </a:extLst>
          </p:cNvPr>
          <p:cNvCxnSpPr>
            <a:cxnSpLocks/>
            <a:stCxn id="25" idx="3"/>
          </p:cNvCxnSpPr>
          <p:nvPr/>
        </p:nvCxnSpPr>
        <p:spPr>
          <a:xfrm>
            <a:off x="536949" y="4384494"/>
            <a:ext cx="565987" cy="268455"/>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5380CCB-D413-41A3-AD96-1ACD2667D872}"/>
              </a:ext>
            </a:extLst>
          </p:cNvPr>
          <p:cNvSpPr txBox="1"/>
          <p:nvPr/>
        </p:nvSpPr>
        <p:spPr>
          <a:xfrm>
            <a:off x="3430588" y="2104351"/>
            <a:ext cx="325730" cy="261610"/>
          </a:xfrm>
          <a:prstGeom prst="rect">
            <a:avLst/>
          </a:prstGeom>
          <a:noFill/>
        </p:spPr>
        <p:txBody>
          <a:bodyPr wrap="square" rtlCol="0">
            <a:spAutoFit/>
          </a:bodyPr>
          <a:lstStyle/>
          <a:p>
            <a:r>
              <a:rPr kumimoji="1" lang="en-US" altLang="ja-JP" sz="1100">
                <a:latin typeface="+mn-ea"/>
              </a:rPr>
              <a:t>4</a:t>
            </a:r>
            <a:endParaRPr kumimoji="1" lang="ja-JP" altLang="en-US" sz="1100">
              <a:latin typeface="+mn-ea"/>
            </a:endParaRPr>
          </a:p>
        </p:txBody>
      </p:sp>
      <p:cxnSp>
        <p:nvCxnSpPr>
          <p:cNvPr id="29" name="直線コネクタ 28">
            <a:extLst>
              <a:ext uri="{FF2B5EF4-FFF2-40B4-BE49-F238E27FC236}">
                <a16:creationId xmlns:a16="http://schemas.microsoft.com/office/drawing/2014/main" id="{B22090FF-4295-48F4-9126-60A0A138DB18}"/>
              </a:ext>
            </a:extLst>
          </p:cNvPr>
          <p:cNvCxnSpPr>
            <a:cxnSpLocks/>
          </p:cNvCxnSpPr>
          <p:nvPr/>
        </p:nvCxnSpPr>
        <p:spPr>
          <a:xfrm flipH="1">
            <a:off x="2856323" y="2238856"/>
            <a:ext cx="540105" cy="187371"/>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 name="四角形: 角を丸くする 1">
            <a:extLst>
              <a:ext uri="{FF2B5EF4-FFF2-40B4-BE49-F238E27FC236}">
                <a16:creationId xmlns:a16="http://schemas.microsoft.com/office/drawing/2014/main" id="{9D85166F-A869-4320-A72D-6C23628E2DF5}"/>
              </a:ext>
            </a:extLst>
          </p:cNvPr>
          <p:cNvSpPr/>
          <p:nvPr/>
        </p:nvSpPr>
        <p:spPr>
          <a:xfrm>
            <a:off x="4184197" y="3978830"/>
            <a:ext cx="4422854" cy="1749447"/>
          </a:xfrm>
          <a:prstGeom prst="roundRect">
            <a:avLst/>
          </a:prstGeom>
          <a:solidFill>
            <a:schemeClr val="accent4">
              <a:lumMod val="20000"/>
              <a:lumOff val="80000"/>
            </a:schemeClr>
          </a:solid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ysClr val="windowText" lastClr="000000"/>
                </a:solidFill>
              </a:rPr>
              <a:t>▼フォロワー一覧について</a:t>
            </a:r>
            <a:r>
              <a:rPr kumimoji="1" lang="en-US" altLang="ja-JP" sz="1200" b="1">
                <a:solidFill>
                  <a:srgbClr val="FF0000"/>
                </a:solidFill>
              </a:rPr>
              <a:t>(20200419</a:t>
            </a:r>
            <a:r>
              <a:rPr kumimoji="1" lang="ja-JP" altLang="en-US" sz="1200" b="1">
                <a:solidFill>
                  <a:srgbClr val="FF0000"/>
                </a:solidFill>
              </a:rPr>
              <a:t>記載</a:t>
            </a:r>
            <a:r>
              <a:rPr kumimoji="1" lang="en-US" altLang="ja-JP" sz="1200" b="1">
                <a:solidFill>
                  <a:srgbClr val="FF0000"/>
                </a:solidFill>
              </a:rPr>
              <a:t>)</a:t>
            </a:r>
            <a:endParaRPr kumimoji="1" lang="en-US" altLang="ja-JP" sz="1200">
              <a:solidFill>
                <a:sysClr val="windowText" lastClr="000000"/>
              </a:solidFill>
            </a:endParaRPr>
          </a:p>
          <a:p>
            <a:r>
              <a:rPr kumimoji="1" lang="ja-JP" altLang="en-US" sz="1200">
                <a:solidFill>
                  <a:sysClr val="windowText" lastClr="000000"/>
                </a:solidFill>
              </a:rPr>
              <a:t>フォロワーの上限を設けないことで、フォロワーの表示が膨大になってしまうことを避けるため、一覧に表示させるフォロワーは</a:t>
            </a:r>
            <a:r>
              <a:rPr kumimoji="1" lang="en-US" altLang="ja-JP" sz="1200">
                <a:solidFill>
                  <a:sysClr val="windowText" lastClr="000000"/>
                </a:solidFill>
              </a:rPr>
              <a:t>100</a:t>
            </a:r>
            <a:r>
              <a:rPr kumimoji="1" lang="ja-JP" altLang="en-US" sz="1200">
                <a:solidFill>
                  <a:sysClr val="windowText" lastClr="000000"/>
                </a:solidFill>
              </a:rPr>
              <a:t>人までとする。</a:t>
            </a:r>
            <a:endParaRPr kumimoji="1" lang="en-US" altLang="ja-JP" sz="1200">
              <a:solidFill>
                <a:sysClr val="windowText" lastClr="000000"/>
              </a:solidFill>
            </a:endParaRPr>
          </a:p>
          <a:p>
            <a:r>
              <a:rPr kumimoji="1" lang="ja-JP" altLang="en-US" sz="1200">
                <a:solidFill>
                  <a:sysClr val="windowText" lastClr="000000"/>
                </a:solidFill>
              </a:rPr>
              <a:t>表示させるユーザーはフレンド一覧画面に遷移したタイミングから最終ログイン時間が最近のユーザーから降順で表示させる。</a:t>
            </a:r>
          </a:p>
        </p:txBody>
      </p:sp>
    </p:spTree>
    <p:extLst>
      <p:ext uri="{BB962C8B-B14F-4D97-AF65-F5344CB8AC3E}">
        <p14:creationId xmlns:p14="http://schemas.microsoft.com/office/powerpoint/2010/main" val="213030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2D4D4DB-EA48-4321-A0E4-F6CD48390E0C}"/>
              </a:ext>
            </a:extLst>
          </p:cNvPr>
          <p:cNvPicPr>
            <a:picLocks noChangeAspect="1"/>
          </p:cNvPicPr>
          <p:nvPr/>
        </p:nvPicPr>
        <p:blipFill>
          <a:blip r:embed="rId2"/>
          <a:stretch>
            <a:fillRect/>
          </a:stretch>
        </p:blipFill>
        <p:spPr>
          <a:xfrm>
            <a:off x="736047" y="1106259"/>
            <a:ext cx="2470698" cy="4362673"/>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■フレンド仕様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415419" y="538799"/>
            <a:ext cx="2440092" cy="307777"/>
          </a:xfrm>
          <a:prstGeom prst="rect">
            <a:avLst/>
          </a:prstGeom>
          <a:noFill/>
        </p:spPr>
        <p:txBody>
          <a:bodyPr wrap="none" rtlCol="0">
            <a:spAutoFit/>
          </a:bodyPr>
          <a:lstStyle/>
          <a:p>
            <a:r>
              <a:rPr kumimoji="1" lang="ja-JP" altLang="en-US" sz="1400" b="1"/>
              <a:t>●</a:t>
            </a:r>
            <a:r>
              <a:rPr kumimoji="1" lang="en-US" altLang="ja-JP" sz="1400" b="1"/>
              <a:t> fr110</a:t>
            </a:r>
            <a:r>
              <a:rPr kumimoji="1" lang="ja-JP" altLang="en-US" sz="1400" b="1"/>
              <a:t>　フレンド検索画面</a:t>
            </a:r>
          </a:p>
        </p:txBody>
      </p:sp>
      <p:sp>
        <p:nvSpPr>
          <p:cNvPr id="7" name="テキスト ボックス 6">
            <a:extLst>
              <a:ext uri="{FF2B5EF4-FFF2-40B4-BE49-F238E27FC236}">
                <a16:creationId xmlns:a16="http://schemas.microsoft.com/office/drawing/2014/main" id="{E7B65F1E-33A6-413C-9F19-CF0078D24DA3}"/>
              </a:ext>
            </a:extLst>
          </p:cNvPr>
          <p:cNvSpPr txBox="1"/>
          <p:nvPr/>
        </p:nvSpPr>
        <p:spPr>
          <a:xfrm>
            <a:off x="266768" y="1413135"/>
            <a:ext cx="272832" cy="261610"/>
          </a:xfrm>
          <a:prstGeom prst="rect">
            <a:avLst/>
          </a:prstGeom>
          <a:noFill/>
        </p:spPr>
        <p:txBody>
          <a:bodyPr wrap="square" rtlCol="0">
            <a:spAutoFit/>
          </a:bodyPr>
          <a:lstStyle/>
          <a:p>
            <a:r>
              <a:rPr kumimoji="1" lang="en-US" altLang="ja-JP" sz="1100">
                <a:latin typeface="+mn-ea"/>
              </a:rPr>
              <a:t>1</a:t>
            </a:r>
            <a:endParaRPr kumimoji="1" lang="ja-JP" altLang="en-US" sz="1100">
              <a:latin typeface="+mn-ea"/>
            </a:endParaRPr>
          </a:p>
        </p:txBody>
      </p:sp>
      <p:cxnSp>
        <p:nvCxnSpPr>
          <p:cNvPr id="8" name="直線コネクタ 7">
            <a:extLst>
              <a:ext uri="{FF2B5EF4-FFF2-40B4-BE49-F238E27FC236}">
                <a16:creationId xmlns:a16="http://schemas.microsoft.com/office/drawing/2014/main" id="{632D4EB2-419D-464F-B1DE-EABB7BBF6A97}"/>
              </a:ext>
            </a:extLst>
          </p:cNvPr>
          <p:cNvCxnSpPr>
            <a:cxnSpLocks/>
            <a:stCxn id="7" idx="3"/>
          </p:cNvCxnSpPr>
          <p:nvPr/>
        </p:nvCxnSpPr>
        <p:spPr>
          <a:xfrm>
            <a:off x="539600" y="1543940"/>
            <a:ext cx="1006396" cy="261610"/>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C4B029E-477A-46D0-9E54-5E35403862B4}"/>
              </a:ext>
            </a:extLst>
          </p:cNvPr>
          <p:cNvSpPr txBox="1"/>
          <p:nvPr/>
        </p:nvSpPr>
        <p:spPr>
          <a:xfrm>
            <a:off x="3430588" y="1674745"/>
            <a:ext cx="325730" cy="261610"/>
          </a:xfrm>
          <a:prstGeom prst="rect">
            <a:avLst/>
          </a:prstGeom>
          <a:noFill/>
        </p:spPr>
        <p:txBody>
          <a:bodyPr wrap="square" rtlCol="0">
            <a:spAutoFit/>
          </a:bodyPr>
          <a:lstStyle/>
          <a:p>
            <a:r>
              <a:rPr kumimoji="1" lang="en-US" altLang="ja-JP" sz="1100">
                <a:latin typeface="+mn-ea"/>
              </a:rPr>
              <a:t>2</a:t>
            </a:r>
            <a:endParaRPr kumimoji="1" lang="ja-JP" altLang="en-US" sz="1100">
              <a:latin typeface="+mn-ea"/>
            </a:endParaRPr>
          </a:p>
        </p:txBody>
      </p:sp>
      <p:cxnSp>
        <p:nvCxnSpPr>
          <p:cNvPr id="10" name="直線コネクタ 9">
            <a:extLst>
              <a:ext uri="{FF2B5EF4-FFF2-40B4-BE49-F238E27FC236}">
                <a16:creationId xmlns:a16="http://schemas.microsoft.com/office/drawing/2014/main" id="{3FADAFF2-1684-4629-A39F-BDE9E7DABEC2}"/>
              </a:ext>
            </a:extLst>
          </p:cNvPr>
          <p:cNvCxnSpPr>
            <a:cxnSpLocks/>
            <a:stCxn id="9" idx="1"/>
          </p:cNvCxnSpPr>
          <p:nvPr/>
        </p:nvCxnSpPr>
        <p:spPr>
          <a:xfrm flipH="1">
            <a:off x="2488676" y="1805550"/>
            <a:ext cx="941912" cy="43330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28173AF-3259-458E-8128-6CB8180BE20F}"/>
              </a:ext>
            </a:extLst>
          </p:cNvPr>
          <p:cNvSpPr txBox="1"/>
          <p:nvPr/>
        </p:nvSpPr>
        <p:spPr>
          <a:xfrm>
            <a:off x="264431" y="2829492"/>
            <a:ext cx="272832" cy="261610"/>
          </a:xfrm>
          <a:prstGeom prst="rect">
            <a:avLst/>
          </a:prstGeom>
          <a:noFill/>
        </p:spPr>
        <p:txBody>
          <a:bodyPr wrap="square" rtlCol="0">
            <a:spAutoFit/>
          </a:bodyPr>
          <a:lstStyle/>
          <a:p>
            <a:r>
              <a:rPr kumimoji="1" lang="en-US" altLang="ja-JP" sz="1100">
                <a:latin typeface="+mn-ea"/>
              </a:rPr>
              <a:t>3</a:t>
            </a:r>
            <a:endParaRPr kumimoji="1" lang="ja-JP" altLang="en-US" sz="1100">
              <a:latin typeface="+mn-ea"/>
            </a:endParaRPr>
          </a:p>
        </p:txBody>
      </p:sp>
      <p:cxnSp>
        <p:nvCxnSpPr>
          <p:cNvPr id="17" name="直線コネクタ 16">
            <a:extLst>
              <a:ext uri="{FF2B5EF4-FFF2-40B4-BE49-F238E27FC236}">
                <a16:creationId xmlns:a16="http://schemas.microsoft.com/office/drawing/2014/main" id="{4E122FCD-23F0-432E-8F39-EA0F14D1479B}"/>
              </a:ext>
            </a:extLst>
          </p:cNvPr>
          <p:cNvCxnSpPr>
            <a:cxnSpLocks/>
            <a:stCxn id="16" idx="3"/>
          </p:cNvCxnSpPr>
          <p:nvPr/>
        </p:nvCxnSpPr>
        <p:spPr>
          <a:xfrm flipV="1">
            <a:off x="537263" y="2589130"/>
            <a:ext cx="1102351" cy="371167"/>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graphicFrame>
        <p:nvGraphicFramePr>
          <p:cNvPr id="22" name="表 69">
            <a:extLst>
              <a:ext uri="{FF2B5EF4-FFF2-40B4-BE49-F238E27FC236}">
                <a16:creationId xmlns:a16="http://schemas.microsoft.com/office/drawing/2014/main" id="{52F7633E-841B-4044-916C-5BF07D71753F}"/>
              </a:ext>
            </a:extLst>
          </p:cNvPr>
          <p:cNvGraphicFramePr>
            <a:graphicFrameLocks noGrp="1"/>
          </p:cNvGraphicFramePr>
          <p:nvPr>
            <p:extLst>
              <p:ext uri="{D42A27DB-BD31-4B8C-83A1-F6EECF244321}">
                <p14:modId xmlns:p14="http://schemas.microsoft.com/office/powerpoint/2010/main" val="2559012104"/>
              </p:ext>
            </p:extLst>
          </p:nvPr>
        </p:nvGraphicFramePr>
        <p:xfrm>
          <a:off x="3912577" y="1129723"/>
          <a:ext cx="5063364" cy="1902092"/>
        </p:xfrm>
        <a:graphic>
          <a:graphicData uri="http://schemas.openxmlformats.org/drawingml/2006/table">
            <a:tbl>
              <a:tblPr firstRow="1" bandRow="1">
                <a:tableStyleId>{5C22544A-7EE6-4342-B048-85BDC9FD1C3A}</a:tableStyleId>
              </a:tblPr>
              <a:tblGrid>
                <a:gridCol w="404445">
                  <a:extLst>
                    <a:ext uri="{9D8B030D-6E8A-4147-A177-3AD203B41FA5}">
                      <a16:colId xmlns:a16="http://schemas.microsoft.com/office/drawing/2014/main" val="152616881"/>
                    </a:ext>
                  </a:extLst>
                </a:gridCol>
                <a:gridCol w="1072663">
                  <a:extLst>
                    <a:ext uri="{9D8B030D-6E8A-4147-A177-3AD203B41FA5}">
                      <a16:colId xmlns:a16="http://schemas.microsoft.com/office/drawing/2014/main" val="1271158917"/>
                    </a:ext>
                  </a:extLst>
                </a:gridCol>
                <a:gridCol w="3586256">
                  <a:extLst>
                    <a:ext uri="{9D8B030D-6E8A-4147-A177-3AD203B41FA5}">
                      <a16:colId xmlns:a16="http://schemas.microsoft.com/office/drawing/2014/main" val="3042100415"/>
                    </a:ext>
                  </a:extLst>
                </a:gridCol>
              </a:tblGrid>
              <a:tr h="246108">
                <a:tc>
                  <a:txBody>
                    <a:bodyPr/>
                    <a:lstStyle/>
                    <a:p>
                      <a:pPr algn="ctr"/>
                      <a:r>
                        <a:rPr kumimoji="1" lang="en-US" altLang="ja-JP" sz="1100">
                          <a:latin typeface="+mj-ea"/>
                          <a:ea typeface="+mj-ea"/>
                        </a:rPr>
                        <a:t>No</a:t>
                      </a:r>
                      <a:endParaRPr kumimoji="1" lang="ja-JP" altLang="en-US" sz="1100">
                        <a:latin typeface="+mj-ea"/>
                        <a:ea typeface="+mj-ea"/>
                      </a:endParaRPr>
                    </a:p>
                  </a:txBody>
                  <a:tcPr/>
                </a:tc>
                <a:tc>
                  <a:txBody>
                    <a:bodyPr/>
                    <a:lstStyle/>
                    <a:p>
                      <a:pPr algn="ctr"/>
                      <a:r>
                        <a:rPr kumimoji="1" lang="ja-JP" altLang="en-US" sz="1100">
                          <a:latin typeface="+mj-ea"/>
                          <a:ea typeface="+mj-ea"/>
                        </a:rPr>
                        <a:t>項目名</a:t>
                      </a:r>
                    </a:p>
                  </a:txBody>
                  <a:tcPr/>
                </a:tc>
                <a:tc>
                  <a:txBody>
                    <a:bodyPr/>
                    <a:lstStyle/>
                    <a:p>
                      <a:pPr algn="ctr"/>
                      <a:r>
                        <a:rPr kumimoji="1" lang="ja-JP" altLang="en-US" sz="1100" b="0">
                          <a:latin typeface="+mj-ea"/>
                          <a:ea typeface="+mj-ea"/>
                        </a:rPr>
                        <a:t>説明</a:t>
                      </a:r>
                    </a:p>
                  </a:txBody>
                  <a:tcPr/>
                </a:tc>
                <a:extLst>
                  <a:ext uri="{0D108BD9-81ED-4DB2-BD59-A6C34878D82A}">
                    <a16:rowId xmlns:a16="http://schemas.microsoft.com/office/drawing/2014/main" val="3378661590"/>
                  </a:ext>
                </a:extLst>
              </a:tr>
              <a:tr h="262163">
                <a:tc>
                  <a:txBody>
                    <a:bodyPr/>
                    <a:lstStyle/>
                    <a:p>
                      <a:pPr algn="ctr"/>
                      <a:r>
                        <a:rPr kumimoji="1" lang="en-US" altLang="ja-JP" sz="1100">
                          <a:latin typeface="+mj-ea"/>
                          <a:ea typeface="+mj-ea"/>
                        </a:rPr>
                        <a:t>1</a:t>
                      </a:r>
                    </a:p>
                  </a:txBody>
                  <a:tcPr/>
                </a:tc>
                <a:tc>
                  <a:txBody>
                    <a:bodyPr/>
                    <a:lstStyle/>
                    <a:p>
                      <a:r>
                        <a:rPr kumimoji="1" lang="ja-JP" altLang="en-US" sz="1100">
                          <a:latin typeface="+mj-ea"/>
                          <a:ea typeface="+mj-ea"/>
                        </a:rPr>
                        <a:t>画面タイトル</a:t>
                      </a:r>
                    </a:p>
                  </a:txBody>
                  <a:tcPr/>
                </a:tc>
                <a:tc>
                  <a:txBody>
                    <a:bodyPr/>
                    <a:lstStyle/>
                    <a:p>
                      <a:r>
                        <a:rPr kumimoji="1" lang="ja-JP" altLang="en-US" sz="1100">
                          <a:latin typeface="+mj-ea"/>
                          <a:ea typeface="+mj-ea"/>
                        </a:rPr>
                        <a:t>左図の通り</a:t>
                      </a:r>
                    </a:p>
                  </a:txBody>
                  <a:tcPr/>
                </a:tc>
                <a:extLst>
                  <a:ext uri="{0D108BD9-81ED-4DB2-BD59-A6C34878D82A}">
                    <a16:rowId xmlns:a16="http://schemas.microsoft.com/office/drawing/2014/main" val="3823719238"/>
                  </a:ext>
                </a:extLst>
              </a:tr>
              <a:tr h="262163">
                <a:tc>
                  <a:txBody>
                    <a:bodyPr/>
                    <a:lstStyle/>
                    <a:p>
                      <a:pPr algn="ctr"/>
                      <a:r>
                        <a:rPr kumimoji="1" lang="en-US" altLang="ja-JP" sz="1100">
                          <a:latin typeface="+mj-ea"/>
                          <a:ea typeface="+mj-ea"/>
                        </a:rPr>
                        <a:t>2</a:t>
                      </a:r>
                      <a:endParaRPr kumimoji="1" lang="ja-JP" altLang="en-US" sz="1100">
                        <a:latin typeface="+mj-ea"/>
                        <a:ea typeface="+mj-ea"/>
                      </a:endParaRPr>
                    </a:p>
                  </a:txBody>
                  <a:tcPr/>
                </a:tc>
                <a:tc>
                  <a:txBody>
                    <a:bodyPr/>
                    <a:lstStyle/>
                    <a:p>
                      <a:r>
                        <a:rPr kumimoji="1" lang="ja-JP" altLang="en-US" sz="1100">
                          <a:latin typeface="+mj-ea"/>
                          <a:ea typeface="+mj-ea"/>
                        </a:rPr>
                        <a:t>入力フォーム</a:t>
                      </a:r>
                    </a:p>
                  </a:txBody>
                  <a:tcPr/>
                </a:tc>
                <a:tc>
                  <a:txBody>
                    <a:bodyPr/>
                    <a:lstStyle/>
                    <a:p>
                      <a:endParaRPr kumimoji="1" lang="ja-JP" altLang="en-US" sz="1100">
                        <a:latin typeface="+mj-ea"/>
                        <a:ea typeface="+mj-ea"/>
                      </a:endParaRPr>
                    </a:p>
                  </a:txBody>
                  <a:tcPr/>
                </a:tc>
                <a:extLst>
                  <a:ext uri="{0D108BD9-81ED-4DB2-BD59-A6C34878D82A}">
                    <a16:rowId xmlns:a16="http://schemas.microsoft.com/office/drawing/2014/main" val="2763109579"/>
                  </a:ext>
                </a:extLst>
              </a:tr>
              <a:tr h="262163">
                <a:tc>
                  <a:txBody>
                    <a:bodyPr/>
                    <a:lstStyle/>
                    <a:p>
                      <a:pPr algn="ctr"/>
                      <a:r>
                        <a:rPr kumimoji="1" lang="en-US" altLang="ja-JP" sz="1100">
                          <a:latin typeface="+mj-ea"/>
                          <a:ea typeface="+mj-ea"/>
                        </a:rPr>
                        <a:t>3</a:t>
                      </a:r>
                      <a:endParaRPr kumimoji="1" lang="ja-JP" altLang="en-US" sz="1100">
                        <a:latin typeface="+mj-ea"/>
                        <a:ea typeface="+mj-ea"/>
                      </a:endParaRPr>
                    </a:p>
                  </a:txBody>
                  <a:tcPr/>
                </a:tc>
                <a:tc>
                  <a:txBody>
                    <a:bodyPr/>
                    <a:lstStyle/>
                    <a:p>
                      <a:r>
                        <a:rPr kumimoji="1" lang="ja-JP" altLang="en-US" sz="1100">
                          <a:latin typeface="+mj-ea"/>
                          <a:ea typeface="+mj-ea"/>
                        </a:rPr>
                        <a:t>検索ボタン</a:t>
                      </a:r>
                    </a:p>
                  </a:txBody>
                  <a:tcPr/>
                </a:tc>
                <a:tc>
                  <a:txBody>
                    <a:bodyPr/>
                    <a:lstStyle/>
                    <a:p>
                      <a:r>
                        <a:rPr kumimoji="1" lang="en-US" altLang="ja-JP" sz="1100">
                          <a:latin typeface="+mj-ea"/>
                          <a:ea typeface="+mj-ea"/>
                        </a:rPr>
                        <a:t>TAP</a:t>
                      </a:r>
                      <a:r>
                        <a:rPr kumimoji="1" lang="ja-JP" altLang="en-US" sz="1100">
                          <a:latin typeface="+mj-ea"/>
                          <a:ea typeface="+mj-ea"/>
                        </a:rPr>
                        <a:t>で該当するユーザーを結果画面に表示させる</a:t>
                      </a:r>
                      <a:endParaRPr kumimoji="1" lang="en-US" altLang="ja-JP" sz="1100">
                        <a:latin typeface="+mj-ea"/>
                        <a:ea typeface="+mj-ea"/>
                      </a:endParaRPr>
                    </a:p>
                  </a:txBody>
                  <a:tcPr/>
                </a:tc>
                <a:extLst>
                  <a:ext uri="{0D108BD9-81ED-4DB2-BD59-A6C34878D82A}">
                    <a16:rowId xmlns:a16="http://schemas.microsoft.com/office/drawing/2014/main" val="2037123247"/>
                  </a:ext>
                </a:extLst>
              </a:tr>
              <a:tr h="262163">
                <a:tc>
                  <a:txBody>
                    <a:bodyPr/>
                    <a:lstStyle/>
                    <a:p>
                      <a:pPr algn="ctr"/>
                      <a:r>
                        <a:rPr kumimoji="1" lang="en-US" altLang="ja-JP" sz="1100">
                          <a:latin typeface="+mj-ea"/>
                          <a:ea typeface="+mj-ea"/>
                        </a:rPr>
                        <a:t>4</a:t>
                      </a:r>
                      <a:endParaRPr kumimoji="1" lang="ja-JP" altLang="en-US" sz="1100">
                        <a:latin typeface="+mj-ea"/>
                        <a:ea typeface="+mj-ea"/>
                      </a:endParaRPr>
                    </a:p>
                  </a:txBody>
                  <a:tcPr/>
                </a:tc>
                <a:tc>
                  <a:txBody>
                    <a:bodyPr/>
                    <a:lstStyle/>
                    <a:p>
                      <a:r>
                        <a:rPr kumimoji="1" lang="ja-JP" altLang="en-US" sz="1100">
                          <a:latin typeface="+mj-ea"/>
                          <a:ea typeface="+mj-ea"/>
                        </a:rPr>
                        <a:t>戻るボタン</a:t>
                      </a:r>
                    </a:p>
                  </a:txBody>
                  <a:tcPr/>
                </a:tc>
                <a:tc>
                  <a:txBody>
                    <a:bodyPr/>
                    <a:lstStyle/>
                    <a:p>
                      <a:r>
                        <a:rPr kumimoji="1" lang="ja-JP" altLang="en-US" sz="1100">
                          <a:latin typeface="+mj-ea"/>
                          <a:ea typeface="+mj-ea"/>
                        </a:rPr>
                        <a:t>タップでフレンド一覧画面に遷移させる</a:t>
                      </a:r>
                      <a:endParaRPr kumimoji="1" lang="en-US" altLang="ja-JP" sz="1100">
                        <a:latin typeface="+mj-ea"/>
                        <a:ea typeface="+mj-ea"/>
                      </a:endParaRPr>
                    </a:p>
                  </a:txBody>
                  <a:tcPr/>
                </a:tc>
                <a:extLst>
                  <a:ext uri="{0D108BD9-81ED-4DB2-BD59-A6C34878D82A}">
                    <a16:rowId xmlns:a16="http://schemas.microsoft.com/office/drawing/2014/main" val="205575643"/>
                  </a:ext>
                </a:extLst>
              </a:tr>
              <a:tr h="262163">
                <a:tc>
                  <a:txBody>
                    <a:bodyPr/>
                    <a:lstStyle/>
                    <a:p>
                      <a:pPr algn="ctr"/>
                      <a:r>
                        <a:rPr kumimoji="1" lang="en-US" altLang="ja-JP" sz="1100">
                          <a:latin typeface="+mj-ea"/>
                          <a:ea typeface="+mj-ea"/>
                        </a:rPr>
                        <a:t>5</a:t>
                      </a:r>
                      <a:endParaRPr kumimoji="1" lang="ja-JP" altLang="en-US" sz="1100">
                        <a:latin typeface="+mj-ea"/>
                        <a:ea typeface="+mj-ea"/>
                      </a:endParaRPr>
                    </a:p>
                  </a:txBody>
                  <a:tcPr/>
                </a:tc>
                <a:tc>
                  <a:txBody>
                    <a:bodyPr/>
                    <a:lstStyle/>
                    <a:p>
                      <a:r>
                        <a:rPr kumimoji="1" lang="ja-JP" altLang="en-US" sz="1100">
                          <a:latin typeface="+mj-ea"/>
                          <a:ea typeface="+mj-ea"/>
                        </a:rPr>
                        <a:t>検索結果表示</a:t>
                      </a:r>
                    </a:p>
                  </a:txBody>
                  <a:tcPr/>
                </a:tc>
                <a:tc>
                  <a:txBody>
                    <a:bodyPr/>
                    <a:lstStyle/>
                    <a:p>
                      <a:r>
                        <a:rPr kumimoji="1" lang="ja-JP" altLang="en-US" sz="1100">
                          <a:latin typeface="+mj-ea"/>
                          <a:ea typeface="+mj-ea"/>
                        </a:rPr>
                        <a:t>検索にヒットしたユーザーを表示させる</a:t>
                      </a:r>
                      <a:endParaRPr kumimoji="1" lang="en-US" altLang="ja-JP" sz="1100">
                        <a:latin typeface="+mj-ea"/>
                        <a:ea typeface="+mj-ea"/>
                      </a:endParaRPr>
                    </a:p>
                    <a:p>
                      <a:r>
                        <a:rPr kumimoji="1" lang="ja-JP" altLang="en-US" sz="1100">
                          <a:latin typeface="+mj-ea"/>
                          <a:ea typeface="+mj-ea"/>
                        </a:rPr>
                        <a:t>タップでそのユーザーのプロフィール画面に遷移させる</a:t>
                      </a:r>
                      <a:endParaRPr kumimoji="1" lang="en-US" altLang="ja-JP" sz="1100">
                        <a:latin typeface="+mj-ea"/>
                        <a:ea typeface="+mj-ea"/>
                      </a:endParaRPr>
                    </a:p>
                  </a:txBody>
                  <a:tcPr/>
                </a:tc>
                <a:extLst>
                  <a:ext uri="{0D108BD9-81ED-4DB2-BD59-A6C34878D82A}">
                    <a16:rowId xmlns:a16="http://schemas.microsoft.com/office/drawing/2014/main" val="26558208"/>
                  </a:ext>
                </a:extLst>
              </a:tr>
            </a:tbl>
          </a:graphicData>
        </a:graphic>
      </p:graphicFrame>
      <p:sp>
        <p:nvSpPr>
          <p:cNvPr id="18" name="テキスト ボックス 17">
            <a:extLst>
              <a:ext uri="{FF2B5EF4-FFF2-40B4-BE49-F238E27FC236}">
                <a16:creationId xmlns:a16="http://schemas.microsoft.com/office/drawing/2014/main" id="{A727943C-7641-429C-A723-457756BC6C6D}"/>
              </a:ext>
            </a:extLst>
          </p:cNvPr>
          <p:cNvSpPr txBox="1"/>
          <p:nvPr/>
        </p:nvSpPr>
        <p:spPr>
          <a:xfrm>
            <a:off x="264431" y="2120011"/>
            <a:ext cx="272832" cy="261610"/>
          </a:xfrm>
          <a:prstGeom prst="rect">
            <a:avLst/>
          </a:prstGeom>
          <a:noFill/>
        </p:spPr>
        <p:txBody>
          <a:bodyPr wrap="square" rtlCol="0">
            <a:spAutoFit/>
          </a:bodyPr>
          <a:lstStyle/>
          <a:p>
            <a:r>
              <a:rPr kumimoji="1" lang="en-US" altLang="ja-JP" sz="1100">
                <a:latin typeface="+mn-ea"/>
              </a:rPr>
              <a:t>4</a:t>
            </a:r>
            <a:endParaRPr kumimoji="1" lang="ja-JP" altLang="en-US" sz="1100">
              <a:latin typeface="+mn-ea"/>
            </a:endParaRPr>
          </a:p>
        </p:txBody>
      </p:sp>
      <p:cxnSp>
        <p:nvCxnSpPr>
          <p:cNvPr id="19" name="直線コネクタ 18">
            <a:extLst>
              <a:ext uri="{FF2B5EF4-FFF2-40B4-BE49-F238E27FC236}">
                <a16:creationId xmlns:a16="http://schemas.microsoft.com/office/drawing/2014/main" id="{DD2F54A1-396E-451B-BD26-D38967C5064B}"/>
              </a:ext>
            </a:extLst>
          </p:cNvPr>
          <p:cNvCxnSpPr>
            <a:cxnSpLocks/>
            <a:stCxn id="18" idx="3"/>
          </p:cNvCxnSpPr>
          <p:nvPr/>
        </p:nvCxnSpPr>
        <p:spPr>
          <a:xfrm flipV="1">
            <a:off x="537263" y="1815550"/>
            <a:ext cx="461220" cy="43526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4AD5018-BE04-4EC4-8DEA-43D881E52751}"/>
              </a:ext>
            </a:extLst>
          </p:cNvPr>
          <p:cNvSpPr txBox="1"/>
          <p:nvPr/>
        </p:nvSpPr>
        <p:spPr>
          <a:xfrm>
            <a:off x="3430588" y="2864889"/>
            <a:ext cx="325730" cy="261610"/>
          </a:xfrm>
          <a:prstGeom prst="rect">
            <a:avLst/>
          </a:prstGeom>
          <a:noFill/>
        </p:spPr>
        <p:txBody>
          <a:bodyPr wrap="square" rtlCol="0">
            <a:spAutoFit/>
          </a:bodyPr>
          <a:lstStyle/>
          <a:p>
            <a:r>
              <a:rPr kumimoji="1" lang="en-US" altLang="ja-JP" sz="1100">
                <a:latin typeface="+mn-ea"/>
              </a:rPr>
              <a:t>5</a:t>
            </a:r>
            <a:endParaRPr kumimoji="1" lang="ja-JP" altLang="en-US" sz="1100">
              <a:latin typeface="+mn-ea"/>
            </a:endParaRPr>
          </a:p>
        </p:txBody>
      </p:sp>
      <p:cxnSp>
        <p:nvCxnSpPr>
          <p:cNvPr id="21" name="直線コネクタ 20">
            <a:extLst>
              <a:ext uri="{FF2B5EF4-FFF2-40B4-BE49-F238E27FC236}">
                <a16:creationId xmlns:a16="http://schemas.microsoft.com/office/drawing/2014/main" id="{051B5948-0733-4EBC-A205-075746F25472}"/>
              </a:ext>
            </a:extLst>
          </p:cNvPr>
          <p:cNvCxnSpPr>
            <a:cxnSpLocks/>
            <a:stCxn id="20" idx="1"/>
          </p:cNvCxnSpPr>
          <p:nvPr/>
        </p:nvCxnSpPr>
        <p:spPr>
          <a:xfrm flipH="1">
            <a:off x="2488676" y="2995694"/>
            <a:ext cx="941912" cy="433306"/>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96338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6DBFA2-3194-4229-AAB8-2B5F14B5B2E5}">
  <ds:schemaRefs>
    <ds:schemaRef ds:uri="http://schemas.microsoft.com/sharepoint/v3/contenttype/forms"/>
  </ds:schemaRefs>
</ds:datastoreItem>
</file>

<file path=customXml/itemProps2.xml><?xml version="1.0" encoding="utf-8"?>
<ds:datastoreItem xmlns:ds="http://schemas.openxmlformats.org/officeDocument/2006/customXml" ds:itemID="{CE2B3026-76C2-4DE8-8292-A10A5B027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838511-3230-467F-8E91-D506793B958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初期文字メイリオ1</Template>
  <Application>Microsoft Office PowerPoint</Application>
  <PresentationFormat>画面に合わせる (4:3)</PresentationFormat>
  <Slides>5</Slides>
  <Notes>0</Notes>
  <HiddenSlides>0</HiddenSlide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revision>2</cp:revision>
  <dcterms:created xsi:type="dcterms:W3CDTF">2019-06-27T02:30:15Z</dcterms:created>
  <dcterms:modified xsi:type="dcterms:W3CDTF">2020-04-19T20:11:18Z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