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2"/>
  </p:notesMasterIdLst>
  <p:sldIdLst>
    <p:sldId id="257" r:id="rId5"/>
    <p:sldId id="262" r:id="rId6"/>
    <p:sldId id="258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183A6-6730-4290-9C4A-29F724077FE8}" v="954" dt="2020-04-19T19:18:25.248"/>
    <p1510:client id="{EE77C303-1CAC-44CA-45EA-E1286D26CA75}" v="51" dt="2020-04-19T19:02:53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viGfYO4rA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I0agiW1bK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68">
            <a:extLst>
              <a:ext uri="{FF2B5EF4-FFF2-40B4-BE49-F238E27FC236}">
                <a16:creationId xmlns:a16="http://schemas.microsoft.com/office/drawing/2014/main" id="{F20F6914-F3F6-4299-A42F-3DF25DDA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69">
            <a:extLst>
              <a:ext uri="{FF2B5EF4-FFF2-40B4-BE49-F238E27FC236}">
                <a16:creationId xmlns:a16="http://schemas.microsoft.com/office/drawing/2014/main" id="{1908DD8D-8DDF-4F84-B73F-A3AFFD9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E2F4B0-CBE0-4FFE-AD58-EC4A4F19AEDE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■ログインボーナスについて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9EA9F7-1FDF-433C-890D-2CE7CE4570BB}"/>
              </a:ext>
            </a:extLst>
          </p:cNvPr>
          <p:cNvSpPr txBox="1"/>
          <p:nvPr/>
        </p:nvSpPr>
        <p:spPr>
          <a:xfrm>
            <a:off x="415419" y="53879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●更新履歴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784F3DA-D361-482E-827B-623FC8E77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0466"/>
              </p:ext>
            </p:extLst>
          </p:nvPr>
        </p:nvGraphicFramePr>
        <p:xfrm>
          <a:off x="599845" y="969361"/>
          <a:ext cx="642598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6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7845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745273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125962"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900" baseline="-25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2020.04.14</a:t>
                      </a:r>
                      <a:endParaRPr kumimoji="1" lang="ja-JP" altLang="en-US" sz="900" baseline="-25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900" b="0" i="0" u="none" strike="noStrike" noProof="0">
                          <a:latin typeface="Meiryo"/>
                          <a:ea typeface="Meiryo"/>
                        </a:rPr>
                        <a:t>p.2</a:t>
                      </a:r>
                      <a:r>
                        <a:rPr lang="en-US" altLang="ja-JP" sz="900" b="0" i="0" u="none" strike="noStrike" noProof="0">
                          <a:latin typeface="Meiryo"/>
                          <a:ea typeface="Meiryo"/>
                        </a:rPr>
                        <a:t>/</a:t>
                      </a:r>
                      <a:r>
                        <a:rPr lang="ja-JP" altLang="en-US" sz="900" b="0" i="0" u="none" strike="noStrike" noProof="0">
                          <a:latin typeface="Meiryo"/>
                          <a:ea typeface="Meiryo"/>
                        </a:rPr>
                        <a:t>６</a:t>
                      </a:r>
                      <a:r>
                        <a:rPr lang="ja-JP" sz="900" b="0" i="0" u="none" strike="noStrike" noProof="0">
                          <a:latin typeface="Meiryo"/>
                          <a:ea typeface="Meiryo"/>
                        </a:rPr>
                        <a:t>　</a:t>
                      </a:r>
                      <a:r>
                        <a:rPr kumimoji="1" lang="ja-JP" altLang="en-US" sz="900">
                          <a:latin typeface="メイリオ"/>
                          <a:ea typeface="メイリオ"/>
                        </a:rPr>
                        <a:t>誕生日イベントについて記載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sz="900" b="1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900" b="0" i="0" u="none" strike="noStrike" noProof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900" b="0" i="0" u="none" strike="noStrike" noProof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95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568784-3058-4D1F-AF2E-078917166E62}"/>
              </a:ext>
            </a:extLst>
          </p:cNvPr>
          <p:cNvSpPr txBox="1"/>
          <p:nvPr/>
        </p:nvSpPr>
        <p:spPr>
          <a:xfrm>
            <a:off x="622855" y="866204"/>
            <a:ext cx="780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アプリの起動が、その日の初回起動時だった場合、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そのユーザーにログインボーナスとしてアイテムを付与する。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発生期間については、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ログボ期間マスター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、付与アイテムについては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ログボテーブルマスター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で管理する。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ログインボーナスは、デイリー、イベント期間、累計ログイン等、重複して発生する。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81C140-A49D-4A60-8AA4-632EE6A66313}"/>
              </a:ext>
            </a:extLst>
          </p:cNvPr>
          <p:cNvSpPr txBox="1"/>
          <p:nvPr/>
        </p:nvSpPr>
        <p:spPr>
          <a:xfrm>
            <a:off x="399246" y="5302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●概要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644B0E-1027-4ED1-927B-37E50C49026C}"/>
              </a:ext>
            </a:extLst>
          </p:cNvPr>
          <p:cNvSpPr txBox="1"/>
          <p:nvPr/>
        </p:nvSpPr>
        <p:spPr>
          <a:xfrm>
            <a:off x="399246" y="18903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●種類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398865-17BB-494F-A8E9-2FC6C0458DFC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■ログインボーナスについて</a:t>
            </a:r>
          </a:p>
        </p:txBody>
      </p:sp>
      <p:sp>
        <p:nvSpPr>
          <p:cNvPr id="13" name="フッター プレースホルダー 68">
            <a:extLst>
              <a:ext uri="{FF2B5EF4-FFF2-40B4-BE49-F238E27FC236}">
                <a16:creationId xmlns:a16="http://schemas.microsoft.com/office/drawing/2014/main" id="{C917BE3F-ADE8-42BD-9004-26788DB5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スライド番号プレースホルダー 69">
            <a:extLst>
              <a:ext uri="{FF2B5EF4-FFF2-40B4-BE49-F238E27FC236}">
                <a16:creationId xmlns:a16="http://schemas.microsoft.com/office/drawing/2014/main" id="{BBEE2CBB-F615-4F15-948D-B15C08C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2A03B5-FE5E-4BC6-90B0-60F61F3ED361}"/>
              </a:ext>
            </a:extLst>
          </p:cNvPr>
          <p:cNvSpPr txBox="1"/>
          <p:nvPr/>
        </p:nvSpPr>
        <p:spPr>
          <a:xfrm>
            <a:off x="575671" y="2223959"/>
            <a:ext cx="79841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ログインボーナスには以下の種類が存在する。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デイリー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：毎日のログインで発生する基本的なもの。毎月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日に切り替える　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連続ではない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基本１か月切り替えで２６日目以降は同じアイテムを付与させる想定。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（１か月の日数が月でことなるため）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イベント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：イベント期間中にのみ行われる期間限定のもの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：各キャラの誕生日にのみ行われる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日限定のもの　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他のログボの後、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HOME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画面遷移時、お知らせ画面表示の前に表示させる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通算ログイン日数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：通算ログイン日数が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日、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日、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日等の切りの良いタイミングで付与される。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A6CED3-CF4A-4B93-B6E2-B1E1330C1D7E}"/>
              </a:ext>
            </a:extLst>
          </p:cNvPr>
          <p:cNvSpPr txBox="1"/>
          <p:nvPr/>
        </p:nvSpPr>
        <p:spPr>
          <a:xfrm>
            <a:off x="392984" y="4629128"/>
            <a:ext cx="246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●表示順番について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80BF3C-C3F5-4F5F-B2E7-01A111AC07DB}"/>
              </a:ext>
            </a:extLst>
          </p:cNvPr>
          <p:cNvSpPr txBox="1"/>
          <p:nvPr/>
        </p:nvSpPr>
        <p:spPr>
          <a:xfrm>
            <a:off x="622854" y="4957985"/>
            <a:ext cx="706009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1200">
                <a:latin typeface="メイリオ"/>
                <a:ea typeface="メイリオ"/>
              </a:rPr>
              <a:t>ログインボーナスの表示は</a:t>
            </a:r>
            <a:r>
              <a:rPr kumimoji="1" lang="ja-JP" altLang="en-US" sz="1200" b="1">
                <a:latin typeface="メイリオ"/>
                <a:ea typeface="メイリオ"/>
              </a:rPr>
              <a:t>イベント→デイリー→通算→誕生日</a:t>
            </a:r>
            <a:r>
              <a:rPr kumimoji="1" lang="ja-JP" altLang="en-US" sz="1200">
                <a:latin typeface="メイリオ"/>
                <a:ea typeface="メイリオ"/>
              </a:rPr>
              <a:t>の順に行う。</a:t>
            </a:r>
            <a:endParaRPr kumimoji="1" lang="en-US" altLang="ja-JP" sz="1200">
              <a:latin typeface="メイリオ"/>
              <a:ea typeface="メイリオ"/>
            </a:endParaRPr>
          </a:p>
          <a:p>
            <a:r>
              <a:rPr kumimoji="1" lang="en-US" altLang="ja-JP" sz="1200">
                <a:latin typeface="メイリオ"/>
                <a:ea typeface="メイリオ"/>
              </a:rPr>
              <a:t>※</a:t>
            </a:r>
            <a:r>
              <a:rPr kumimoji="1" lang="ja-JP" altLang="en-US" sz="1200">
                <a:latin typeface="メイリオ"/>
                <a:ea typeface="メイリオ"/>
              </a:rPr>
              <a:t>該当しない場合はスキップ</a:t>
            </a:r>
            <a:endParaRPr kumimoji="1" lang="en-US" altLang="ja-JP" sz="120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747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B7411B-1314-4BE1-AFB0-7E4716DE8293}"/>
              </a:ext>
            </a:extLst>
          </p:cNvPr>
          <p:cNvSpPr txBox="1"/>
          <p:nvPr/>
        </p:nvSpPr>
        <p:spPr>
          <a:xfrm>
            <a:off x="431639" y="1662379"/>
            <a:ext cx="221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●付与方法について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89487E-2706-4317-8DD9-ED71FFC369EE}"/>
              </a:ext>
            </a:extLst>
          </p:cNvPr>
          <p:cNvSpPr txBox="1"/>
          <p:nvPr/>
        </p:nvSpPr>
        <p:spPr>
          <a:xfrm>
            <a:off x="622855" y="1919066"/>
            <a:ext cx="68613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ログインボーナスで獲得したアイテム等はプレゼントボックスを通さず、直接付与させる。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398865-17BB-494F-A8E9-2FC6C0458DFC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■ログインボーナスについて</a:t>
            </a:r>
          </a:p>
        </p:txBody>
      </p:sp>
      <p:sp>
        <p:nvSpPr>
          <p:cNvPr id="13" name="フッター プレースホルダー 68">
            <a:extLst>
              <a:ext uri="{FF2B5EF4-FFF2-40B4-BE49-F238E27FC236}">
                <a16:creationId xmlns:a16="http://schemas.microsoft.com/office/drawing/2014/main" id="{C917BE3F-ADE8-42BD-9004-26788DB5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スライド番号プレースホルダー 69">
            <a:extLst>
              <a:ext uri="{FF2B5EF4-FFF2-40B4-BE49-F238E27FC236}">
                <a16:creationId xmlns:a16="http://schemas.microsoft.com/office/drawing/2014/main" id="{BBEE2CBB-F615-4F15-948D-B15C08C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1138A6-E19D-46DE-B706-CD372932FF94}"/>
              </a:ext>
            </a:extLst>
          </p:cNvPr>
          <p:cNvSpPr txBox="1"/>
          <p:nvPr/>
        </p:nvSpPr>
        <p:spPr>
          <a:xfrm>
            <a:off x="431299" y="2374394"/>
            <a:ext cx="276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●切り替わりタイミング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3EBE9-D758-403B-BDE8-3626575BFB70}"/>
              </a:ext>
            </a:extLst>
          </p:cNvPr>
          <p:cNvSpPr txBox="1"/>
          <p:nvPr/>
        </p:nvSpPr>
        <p:spPr>
          <a:xfrm>
            <a:off x="585040" y="2594005"/>
            <a:ext cx="727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ログインボーナスの切り替わりは翌日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5:00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とする。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バトル中等に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5:00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を超えた場合は、リザルト終了後、ポップアップを表示させ、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強制的にタイトル画面へ遷移させる。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A8B2E1-5466-4805-B7A9-570CE8E0F90E}"/>
              </a:ext>
            </a:extLst>
          </p:cNvPr>
          <p:cNvSpPr txBox="1"/>
          <p:nvPr/>
        </p:nvSpPr>
        <p:spPr>
          <a:xfrm>
            <a:off x="392985" y="771883"/>
            <a:ext cx="221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●付与アイテムについて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43DC9C-32A2-4550-A821-4F0454183408}"/>
              </a:ext>
            </a:extLst>
          </p:cNvPr>
          <p:cNvSpPr txBox="1"/>
          <p:nvPr/>
        </p:nvSpPr>
        <p:spPr>
          <a:xfrm>
            <a:off x="584201" y="1028570"/>
            <a:ext cx="568426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ログインボーナスは基本ゴールドや素材等のアイテムを付与する。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（ログインボーナステーブルから順に取得していく）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EE7881-B16E-47C1-8427-886E05983799}"/>
              </a:ext>
            </a:extLst>
          </p:cNvPr>
          <p:cNvSpPr txBox="1"/>
          <p:nvPr/>
        </p:nvSpPr>
        <p:spPr>
          <a:xfrm>
            <a:off x="431299" y="3639751"/>
            <a:ext cx="3852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●マスターについて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FB3BA73-5E8D-464C-84E2-4911135B4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53549"/>
              </p:ext>
            </p:extLst>
          </p:nvPr>
        </p:nvGraphicFramePr>
        <p:xfrm>
          <a:off x="4778793" y="4446939"/>
          <a:ext cx="374235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104">
                  <a:extLst>
                    <a:ext uri="{9D8B030D-6E8A-4147-A177-3AD203B41FA5}">
                      <a16:colId xmlns:a16="http://schemas.microsoft.com/office/drawing/2014/main" val="255650588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952284610"/>
                    </a:ext>
                  </a:extLst>
                </a:gridCol>
                <a:gridCol w="2326048">
                  <a:extLst>
                    <a:ext uri="{9D8B030D-6E8A-4147-A177-3AD203B41FA5}">
                      <a16:colId xmlns:a16="http://schemas.microsoft.com/office/drawing/2014/main" val="23244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1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1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2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各ログボの</a:t>
                      </a:r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6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日数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何日目に配られるかの数字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92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アイテム</a:t>
                      </a: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配るアイテム</a:t>
                      </a:r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71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個数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配るアイテムの個数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01830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0694FD-5B10-4CA0-965C-24B5E06EA05E}"/>
              </a:ext>
            </a:extLst>
          </p:cNvPr>
          <p:cNvSpPr txBox="1"/>
          <p:nvPr/>
        </p:nvSpPr>
        <p:spPr>
          <a:xfrm>
            <a:off x="327327" y="420844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ログボ期間マスター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217A5FC-4266-4BCE-8963-BA3A535278ED}"/>
              </a:ext>
            </a:extLst>
          </p:cNvPr>
          <p:cNvSpPr txBox="1"/>
          <p:nvPr/>
        </p:nvSpPr>
        <p:spPr>
          <a:xfrm>
            <a:off x="4686606" y="4116705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ログボテーブルマスター</a:t>
            </a:r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7FFEEC42-28EE-4F85-B540-846F2BE44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6721"/>
              </p:ext>
            </p:extLst>
          </p:nvPr>
        </p:nvGraphicFramePr>
        <p:xfrm>
          <a:off x="392985" y="4452964"/>
          <a:ext cx="3618650" cy="998220"/>
        </p:xfrm>
        <a:graphic>
          <a:graphicData uri="http://schemas.openxmlformats.org/drawingml/2006/table">
            <a:tbl>
              <a:tblPr/>
              <a:tblGrid>
                <a:gridCol w="451104">
                  <a:extLst>
                    <a:ext uri="{9D8B030D-6E8A-4147-A177-3AD203B41FA5}">
                      <a16:colId xmlns:a16="http://schemas.microsoft.com/office/drawing/2014/main" val="382977616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229052357"/>
                    </a:ext>
                  </a:extLst>
                </a:gridCol>
                <a:gridCol w="1745146">
                  <a:extLst>
                    <a:ext uri="{9D8B030D-6E8A-4147-A177-3AD203B41FA5}">
                      <a16:colId xmlns:a16="http://schemas.microsoft.com/office/drawing/2014/main" val="894763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1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1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5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ログボテーブル</a:t>
                      </a:r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どのログボが使われるかの</a:t>
                      </a:r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です。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441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20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開催期間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このログボの開催期間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330280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4796C9-16BF-48F8-9C5C-39E05D4EF05E}"/>
              </a:ext>
            </a:extLst>
          </p:cNvPr>
          <p:cNvSpPr txBox="1"/>
          <p:nvPr/>
        </p:nvSpPr>
        <p:spPr>
          <a:xfrm>
            <a:off x="584201" y="3880331"/>
            <a:ext cx="727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ログインボーナスの管理は以下のマスターで行う。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2EBF921-012E-4F5B-BB93-5A0DE1BECD93}"/>
              </a:ext>
            </a:extLst>
          </p:cNvPr>
          <p:cNvSpPr/>
          <p:nvPr/>
        </p:nvSpPr>
        <p:spPr>
          <a:xfrm>
            <a:off x="6710032" y="3339249"/>
            <a:ext cx="2301962" cy="9087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マスターについてのメモ</a:t>
            </a:r>
            <a:endParaRPr lang="en-US" altLang="ja-JP" sz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２６日目以降のアイテムは</a:t>
            </a:r>
            <a:endParaRPr lang="en-US" altLang="ja-JP" sz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マスターの最後のアイテムを繰り返す方法でもよいかも</a:t>
            </a:r>
            <a:endParaRPr lang="en-US" altLang="ja-JP" sz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704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9B652-8A18-44E1-B5D6-C716214E55B1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■ログインボーナスについて</a:t>
            </a:r>
          </a:p>
        </p:txBody>
      </p:sp>
      <p:sp>
        <p:nvSpPr>
          <p:cNvPr id="3" name="フッター プレースホルダー 68">
            <a:extLst>
              <a:ext uri="{FF2B5EF4-FFF2-40B4-BE49-F238E27FC236}">
                <a16:creationId xmlns:a16="http://schemas.microsoft.com/office/drawing/2014/main" id="{A76CCD36-E360-4225-A05B-1E888C1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69">
            <a:extLst>
              <a:ext uri="{FF2B5EF4-FFF2-40B4-BE49-F238E27FC236}">
                <a16:creationId xmlns:a16="http://schemas.microsoft.com/office/drawing/2014/main" id="{C590D2EE-CF8E-40D5-8D3C-EAE276F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EC023-5F8C-453A-9A66-2750AB1EFA4F}"/>
              </a:ext>
            </a:extLst>
          </p:cNvPr>
          <p:cNvSpPr txBox="1"/>
          <p:nvPr/>
        </p:nvSpPr>
        <p:spPr>
          <a:xfrm>
            <a:off x="399246" y="530263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lb100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　イベントログインボーナス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2BBB7BA-E614-4D83-B97A-C0EE0F8F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0" y="979407"/>
            <a:ext cx="2524891" cy="4467805"/>
          </a:xfrm>
          <a:prstGeom prst="rect">
            <a:avLst/>
          </a:prstGeom>
        </p:spPr>
      </p:pic>
      <p:graphicFrame>
        <p:nvGraphicFramePr>
          <p:cNvPr id="8" name="表 69">
            <a:extLst>
              <a:ext uri="{FF2B5EF4-FFF2-40B4-BE49-F238E27FC236}">
                <a16:creationId xmlns:a16="http://schemas.microsoft.com/office/drawing/2014/main" id="{EB18BC50-08DF-45EE-A9DA-DD8A18C3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18997"/>
              </p:ext>
            </p:extLst>
          </p:nvPr>
        </p:nvGraphicFramePr>
        <p:xfrm>
          <a:off x="3632310" y="855769"/>
          <a:ext cx="5112602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8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背景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ログインボーナス用の背景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ログボタイトル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開催中のイベント名に合わせたタイトル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4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ログボ一覧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５マス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×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５行＋２６日目以降の共通マス１の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26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個を表示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イベントが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週間の場合はそれに合わせてマスを減らす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現在のログインで獲得するマスは枠を目立つようにする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GET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獲得済みのアイテムと、現在のログインで獲得したマスの上に表示させる。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7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OK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タップで次のログインボーナス画面に遷移する</a:t>
                      </a:r>
                      <a:endParaRPr kumimoji="1" lang="ja-JP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40EF56-C1F1-43A9-B349-137481A003CC}"/>
              </a:ext>
            </a:extLst>
          </p:cNvPr>
          <p:cNvSpPr txBox="1"/>
          <p:nvPr/>
        </p:nvSpPr>
        <p:spPr>
          <a:xfrm>
            <a:off x="3086100" y="9215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+mn-ea"/>
              </a:rPr>
              <a:t>１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EB63711-BB0F-45CE-A086-8FA699E3212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859623" y="1052316"/>
            <a:ext cx="226477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80EE28-A851-47A8-AAB7-3B0DE4E86C22}"/>
              </a:ext>
            </a:extLst>
          </p:cNvPr>
          <p:cNvSpPr txBox="1"/>
          <p:nvPr/>
        </p:nvSpPr>
        <p:spPr>
          <a:xfrm>
            <a:off x="59076" y="118312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2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981D7B-7B1E-4C74-ACC6-F7B9087A883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2290" y="1313926"/>
            <a:ext cx="372142" cy="851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3DB49F-3634-4A27-BB3D-7287A32B05FC}"/>
              </a:ext>
            </a:extLst>
          </p:cNvPr>
          <p:cNvSpPr txBox="1"/>
          <p:nvPr/>
        </p:nvSpPr>
        <p:spPr>
          <a:xfrm>
            <a:off x="74437" y="190574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4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CF9D1F-85B9-48D1-B51C-671EBD4115B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7651" y="2036551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619D4E-7610-4D04-9298-235A723EE98B}"/>
              </a:ext>
            </a:extLst>
          </p:cNvPr>
          <p:cNvSpPr txBox="1"/>
          <p:nvPr/>
        </p:nvSpPr>
        <p:spPr>
          <a:xfrm>
            <a:off x="59076" y="469064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5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938BF2F-8911-457A-860C-3447071E28A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2290" y="4821450"/>
            <a:ext cx="1158640" cy="31133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2823AB8-C312-4378-A70C-82FEF60B0D05}"/>
              </a:ext>
            </a:extLst>
          </p:cNvPr>
          <p:cNvSpPr txBox="1"/>
          <p:nvPr/>
        </p:nvSpPr>
        <p:spPr>
          <a:xfrm>
            <a:off x="3083101" y="172211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3</a:t>
            </a:r>
            <a:endParaRPr kumimoji="1" lang="ja-JP" altLang="en-US" sz="1100">
              <a:latin typeface="+mn-ea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CF84F5B-2547-481F-A4E7-9EBAEE3D87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536313" y="1852924"/>
            <a:ext cx="546788" cy="18362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5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0D313B5-1AAC-4403-825E-6425C267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9" y="979407"/>
            <a:ext cx="2524891" cy="447310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9B652-8A18-44E1-B5D6-C716214E55B1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■ログインボーナスについて</a:t>
            </a:r>
          </a:p>
        </p:txBody>
      </p:sp>
      <p:sp>
        <p:nvSpPr>
          <p:cNvPr id="3" name="フッター プレースホルダー 68">
            <a:extLst>
              <a:ext uri="{FF2B5EF4-FFF2-40B4-BE49-F238E27FC236}">
                <a16:creationId xmlns:a16="http://schemas.microsoft.com/office/drawing/2014/main" id="{A76CCD36-E360-4225-A05B-1E888C1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69">
            <a:extLst>
              <a:ext uri="{FF2B5EF4-FFF2-40B4-BE49-F238E27FC236}">
                <a16:creationId xmlns:a16="http://schemas.microsoft.com/office/drawing/2014/main" id="{C590D2EE-CF8E-40D5-8D3C-EAE276F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EC023-5F8C-453A-9A66-2750AB1EFA4F}"/>
              </a:ext>
            </a:extLst>
          </p:cNvPr>
          <p:cNvSpPr txBox="1"/>
          <p:nvPr/>
        </p:nvSpPr>
        <p:spPr>
          <a:xfrm>
            <a:off x="399246" y="530263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lb110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　デイリーログインボーナス</a:t>
            </a:r>
          </a:p>
        </p:txBody>
      </p:sp>
      <p:graphicFrame>
        <p:nvGraphicFramePr>
          <p:cNvPr id="8" name="表 69">
            <a:extLst>
              <a:ext uri="{FF2B5EF4-FFF2-40B4-BE49-F238E27FC236}">
                <a16:creationId xmlns:a16="http://schemas.microsoft.com/office/drawing/2014/main" id="{F76C98CD-6D8D-465A-8864-6F48C6E95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20768"/>
              </p:ext>
            </p:extLst>
          </p:nvPr>
        </p:nvGraphicFramePr>
        <p:xfrm>
          <a:off x="3632310" y="855769"/>
          <a:ext cx="5112602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8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背景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ログインボーナス用の背景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ログボタイトル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現在の月に合わせたタイトル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4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ログボ一覧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５マス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×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５行＋２６日目以降の共通マス１の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26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個を表示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イベントが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週間の場合はそれに合わせてマスを減らす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現在のログインで獲得するマスは枠を目立つようにする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GET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獲得済みのアイテムと、現在のログインで獲得したマスの上に表示させる。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7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OK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タップで次のログインボーナス画面に遷移する</a:t>
                      </a:r>
                      <a:endParaRPr kumimoji="1" lang="ja-JP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90436EB-ED52-422A-83CD-4150AED924E8}"/>
              </a:ext>
            </a:extLst>
          </p:cNvPr>
          <p:cNvSpPr txBox="1"/>
          <p:nvPr/>
        </p:nvSpPr>
        <p:spPr>
          <a:xfrm>
            <a:off x="3086100" y="9215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+mn-ea"/>
              </a:rPr>
              <a:t>１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CC51EDF-EB1A-41F0-A646-EAC4F0C580A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859623" y="1052316"/>
            <a:ext cx="226477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7183C4-AA13-48D5-9136-003D5A2D28EB}"/>
              </a:ext>
            </a:extLst>
          </p:cNvPr>
          <p:cNvSpPr txBox="1"/>
          <p:nvPr/>
        </p:nvSpPr>
        <p:spPr>
          <a:xfrm>
            <a:off x="59076" y="118312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2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68F34F-8D76-4898-99F5-188222078BE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22290" y="1313926"/>
            <a:ext cx="372142" cy="851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25A2D4-BCD7-4C52-B965-313780BCE7F7}"/>
              </a:ext>
            </a:extLst>
          </p:cNvPr>
          <p:cNvSpPr txBox="1"/>
          <p:nvPr/>
        </p:nvSpPr>
        <p:spPr>
          <a:xfrm>
            <a:off x="74437" y="190574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4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1DAF105-31FC-4E4F-BB7F-F15084710D7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37651" y="2036551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4F0489D-68F3-4196-AC9C-3F3EF8860245}"/>
              </a:ext>
            </a:extLst>
          </p:cNvPr>
          <p:cNvSpPr txBox="1"/>
          <p:nvPr/>
        </p:nvSpPr>
        <p:spPr>
          <a:xfrm>
            <a:off x="59076" y="469064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5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16E9443-3A26-4FC2-9A1D-D3E1C63240E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22290" y="4821450"/>
            <a:ext cx="1158640" cy="31133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03A5B1-1022-48B9-A599-03CFC8BB0159}"/>
              </a:ext>
            </a:extLst>
          </p:cNvPr>
          <p:cNvSpPr txBox="1"/>
          <p:nvPr/>
        </p:nvSpPr>
        <p:spPr>
          <a:xfrm>
            <a:off x="3083101" y="172211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3</a:t>
            </a:r>
            <a:endParaRPr kumimoji="1" lang="ja-JP" altLang="en-US" sz="1100">
              <a:latin typeface="+mn-ea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7BE1326-D34C-42BA-A4B8-06307F87F15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36313" y="1852924"/>
            <a:ext cx="546788" cy="18362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CB3ED82-AF28-4D27-ABC9-05F9C9FA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55" y="979407"/>
            <a:ext cx="2545248" cy="44678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9B652-8A18-44E1-B5D6-C716214E55B1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■ログインボーナスについて</a:t>
            </a:r>
          </a:p>
        </p:txBody>
      </p:sp>
      <p:sp>
        <p:nvSpPr>
          <p:cNvPr id="3" name="フッター プレースホルダー 68">
            <a:extLst>
              <a:ext uri="{FF2B5EF4-FFF2-40B4-BE49-F238E27FC236}">
                <a16:creationId xmlns:a16="http://schemas.microsoft.com/office/drawing/2014/main" id="{A76CCD36-E360-4225-A05B-1E888C1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69">
            <a:extLst>
              <a:ext uri="{FF2B5EF4-FFF2-40B4-BE49-F238E27FC236}">
                <a16:creationId xmlns:a16="http://schemas.microsoft.com/office/drawing/2014/main" id="{C590D2EE-CF8E-40D5-8D3C-EAE276F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EC023-5F8C-453A-9A66-2750AB1EFA4F}"/>
              </a:ext>
            </a:extLst>
          </p:cNvPr>
          <p:cNvSpPr txBox="1"/>
          <p:nvPr/>
        </p:nvSpPr>
        <p:spPr>
          <a:xfrm>
            <a:off x="399246" y="530263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lb120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　通算ログインボーナス</a:t>
            </a:r>
          </a:p>
        </p:txBody>
      </p:sp>
      <p:graphicFrame>
        <p:nvGraphicFramePr>
          <p:cNvPr id="7" name="表 69">
            <a:extLst>
              <a:ext uri="{FF2B5EF4-FFF2-40B4-BE49-F238E27FC236}">
                <a16:creationId xmlns:a16="http://schemas.microsoft.com/office/drawing/2014/main" id="{84A2083E-0327-4736-BFA5-8343810E5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36050"/>
              </p:ext>
            </p:extLst>
          </p:nvPr>
        </p:nvGraphicFramePr>
        <p:xfrm>
          <a:off x="3632310" y="855769"/>
          <a:ext cx="5112602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8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背景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ログインボーナス用の背景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ログボタイトル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通算ログインボーナス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4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ログボ一覧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最大で５マス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×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５行＋１の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26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個を表示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イベントが</a:t>
                      </a:r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週間の場合はそれに合わせてマスを減らす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現在のログインで獲得するマスは枠を目立つようにする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GET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獲得済みのアイテムと、現在のログインで獲得したマスの上に表示させる。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7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OK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タップで次のログインボーナス画面に遷移する</a:t>
                      </a:r>
                      <a:endParaRPr kumimoji="1" lang="ja-JP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5E6526-845C-464A-A43A-1B0127CFD4CA}"/>
              </a:ext>
            </a:extLst>
          </p:cNvPr>
          <p:cNvSpPr txBox="1"/>
          <p:nvPr/>
        </p:nvSpPr>
        <p:spPr>
          <a:xfrm>
            <a:off x="3086100" y="9215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+mn-ea"/>
              </a:rPr>
              <a:t>１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43BCF1-8886-4688-ACAE-C2E9F6ABA9F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859623" y="1052316"/>
            <a:ext cx="226477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B3B03E-6D27-4EC2-85A2-35DCC2F33723}"/>
              </a:ext>
            </a:extLst>
          </p:cNvPr>
          <p:cNvSpPr txBox="1"/>
          <p:nvPr/>
        </p:nvSpPr>
        <p:spPr>
          <a:xfrm>
            <a:off x="59076" y="118312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2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AB5583A-72DE-4D63-9B46-DCFCCAF3E70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2290" y="1313926"/>
            <a:ext cx="372142" cy="851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F5CD47-B77B-4673-9818-C7D6206D7DF6}"/>
              </a:ext>
            </a:extLst>
          </p:cNvPr>
          <p:cNvSpPr txBox="1"/>
          <p:nvPr/>
        </p:nvSpPr>
        <p:spPr>
          <a:xfrm>
            <a:off x="74437" y="190574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4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6F71191-A8EC-4AEE-AE85-1235D18C31A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7651" y="2036551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9146B7-93E6-44A4-BBBA-560AA737B4FB}"/>
              </a:ext>
            </a:extLst>
          </p:cNvPr>
          <p:cNvSpPr txBox="1"/>
          <p:nvPr/>
        </p:nvSpPr>
        <p:spPr>
          <a:xfrm>
            <a:off x="59076" y="469064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5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0E4BE26-8828-4B78-B95A-2118242BF43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2290" y="4821450"/>
            <a:ext cx="1158640" cy="31133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13FD17-9496-4D19-92D2-274D3C316C5E}"/>
              </a:ext>
            </a:extLst>
          </p:cNvPr>
          <p:cNvSpPr txBox="1"/>
          <p:nvPr/>
        </p:nvSpPr>
        <p:spPr>
          <a:xfrm>
            <a:off x="3083101" y="172211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3</a:t>
            </a:r>
            <a:endParaRPr kumimoji="1" lang="ja-JP" altLang="en-US" sz="1100">
              <a:latin typeface="+mn-ea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9F87E62-9CB8-4529-A893-CFB5EB0FC65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536313" y="1852924"/>
            <a:ext cx="546788" cy="18362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2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3BAB7770-D7C7-4EA2-95E1-A503BF1E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16" y="979406"/>
            <a:ext cx="2564826" cy="447038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9B652-8A18-44E1-B5D6-C716214E55B1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■ログインボーナスについて</a:t>
            </a:r>
          </a:p>
        </p:txBody>
      </p:sp>
      <p:sp>
        <p:nvSpPr>
          <p:cNvPr id="3" name="フッター プレースホルダー 68">
            <a:extLst>
              <a:ext uri="{FF2B5EF4-FFF2-40B4-BE49-F238E27FC236}">
                <a16:creationId xmlns:a16="http://schemas.microsoft.com/office/drawing/2014/main" id="{A76CCD36-E360-4225-A05B-1E888C1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69">
            <a:extLst>
              <a:ext uri="{FF2B5EF4-FFF2-40B4-BE49-F238E27FC236}">
                <a16:creationId xmlns:a16="http://schemas.microsoft.com/office/drawing/2014/main" id="{C590D2EE-CF8E-40D5-8D3C-EAE276F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EC023-5F8C-453A-9A66-2750AB1EFA4F}"/>
              </a:ext>
            </a:extLst>
          </p:cNvPr>
          <p:cNvSpPr txBox="1"/>
          <p:nvPr/>
        </p:nvSpPr>
        <p:spPr>
          <a:xfrm>
            <a:off x="399246" y="530263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lb130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　誕生日ログインボーナス</a:t>
            </a:r>
          </a:p>
        </p:txBody>
      </p:sp>
      <p:graphicFrame>
        <p:nvGraphicFramePr>
          <p:cNvPr id="7" name="表 69">
            <a:extLst>
              <a:ext uri="{FF2B5EF4-FFF2-40B4-BE49-F238E27FC236}">
                <a16:creationId xmlns:a16="http://schemas.microsoft.com/office/drawing/2014/main" id="{84A2083E-0327-4736-BFA5-8343810E5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96591"/>
              </p:ext>
            </p:extLst>
          </p:nvPr>
        </p:nvGraphicFramePr>
        <p:xfrm>
          <a:off x="3632310" y="855769"/>
          <a:ext cx="51126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8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背景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誕生日ログインボーナス用の背景　各キャラでユニークなもの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ログボタイトル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キャラ名＋誕生日おめでとう！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4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ログボ一覧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専用のアイテム１つを表示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GET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現在のログインで獲得したマスの上に表示させる。</a:t>
                      </a:r>
                      <a:endParaRPr kumimoji="1" lang="en-US" altLang="ja-JP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7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>
                          <a:latin typeface="+mn-ea"/>
                          <a:ea typeface="+mn-ea"/>
                        </a:rPr>
                        <a:t>OK</a:t>
                      </a:r>
                      <a:r>
                        <a:rPr kumimoji="1" lang="ja-JP" altLang="en-US" sz="90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タップで次のログインボーナス画面に遷移する</a:t>
                      </a:r>
                      <a:endParaRPr kumimoji="1" lang="ja-JP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5E6526-845C-464A-A43A-1B0127CFD4CA}"/>
              </a:ext>
            </a:extLst>
          </p:cNvPr>
          <p:cNvSpPr txBox="1"/>
          <p:nvPr/>
        </p:nvSpPr>
        <p:spPr>
          <a:xfrm>
            <a:off x="3086100" y="9215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+mn-ea"/>
              </a:rPr>
              <a:t>１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43BCF1-8886-4688-ACAE-C2E9F6ABA9F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859623" y="1052316"/>
            <a:ext cx="226477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B3B03E-6D27-4EC2-85A2-35DCC2F33723}"/>
              </a:ext>
            </a:extLst>
          </p:cNvPr>
          <p:cNvSpPr txBox="1"/>
          <p:nvPr/>
        </p:nvSpPr>
        <p:spPr>
          <a:xfrm>
            <a:off x="59076" y="118312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2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AB5583A-72DE-4D63-9B46-DCFCCAF3E70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2290" y="1313926"/>
            <a:ext cx="372142" cy="851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F5CD47-B77B-4673-9818-C7D6206D7DF6}"/>
              </a:ext>
            </a:extLst>
          </p:cNvPr>
          <p:cNvSpPr txBox="1"/>
          <p:nvPr/>
        </p:nvSpPr>
        <p:spPr>
          <a:xfrm>
            <a:off x="74437" y="190574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4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6F71191-A8EC-4AEE-AE85-1235D18C31A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7651" y="2036551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9146B7-93E6-44A4-BBBA-560AA737B4FB}"/>
              </a:ext>
            </a:extLst>
          </p:cNvPr>
          <p:cNvSpPr txBox="1"/>
          <p:nvPr/>
        </p:nvSpPr>
        <p:spPr>
          <a:xfrm>
            <a:off x="59076" y="469064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5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0E4BE26-8828-4B78-B95A-2118242BF43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2290" y="4821450"/>
            <a:ext cx="1158640" cy="31133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13FD17-9496-4D19-92D2-274D3C316C5E}"/>
              </a:ext>
            </a:extLst>
          </p:cNvPr>
          <p:cNvSpPr txBox="1"/>
          <p:nvPr/>
        </p:nvSpPr>
        <p:spPr>
          <a:xfrm>
            <a:off x="3083101" y="307445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3</a:t>
            </a:r>
            <a:endParaRPr kumimoji="1" lang="ja-JP" altLang="en-US" sz="1100">
              <a:latin typeface="+mn-ea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9F87E62-9CB8-4529-A893-CFB5EB0FC65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536313" y="3205260"/>
            <a:ext cx="546788" cy="18362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A0B978-8946-4F49-B2A4-71958E32E3A9}"/>
              </a:ext>
            </a:extLst>
          </p:cNvPr>
          <p:cNvSpPr txBox="1"/>
          <p:nvPr/>
        </p:nvSpPr>
        <p:spPr>
          <a:xfrm>
            <a:off x="3826440" y="3984301"/>
            <a:ext cx="4857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シンプルな画面例</a:t>
            </a:r>
            <a:endParaRPr lang="en-US" altLang="ja-JP">
              <a:hlinkClick r:id="rId3"/>
            </a:endParaRPr>
          </a:p>
          <a:p>
            <a:r>
              <a:rPr lang="en-US" altLang="ja-JP">
                <a:hlinkClick r:id="rId3"/>
              </a:rPr>
              <a:t>https://www.youtube.com/watch?v=VviGfYO4rAk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6BAFB53-AC04-4F1E-8A03-56B2BA1B643D}"/>
              </a:ext>
            </a:extLst>
          </p:cNvPr>
          <p:cNvSpPr txBox="1"/>
          <p:nvPr/>
        </p:nvSpPr>
        <p:spPr>
          <a:xfrm>
            <a:off x="3862496" y="4640392"/>
            <a:ext cx="491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派手な画面例</a:t>
            </a:r>
            <a:endParaRPr lang="en-US" altLang="ja-JP">
              <a:hlinkClick r:id="rId3"/>
            </a:endParaRPr>
          </a:p>
          <a:p>
            <a:r>
              <a:rPr lang="en-US" altLang="ja-JP">
                <a:hlinkClick r:id="rId4"/>
              </a:rPr>
              <a:t>https://www.youtube.com/watch?v=I0agiW1bKeA</a:t>
            </a:r>
            <a:endParaRPr kumimoji="1" lang="ja-JP" altLang="en-US"/>
          </a:p>
        </p:txBody>
      </p:sp>
      <p:sp>
        <p:nvSpPr>
          <p:cNvPr id="21" name="テキスト ボックス 257">
            <a:extLst>
              <a:ext uri="{FF2B5EF4-FFF2-40B4-BE49-F238E27FC236}">
                <a16:creationId xmlns:a16="http://schemas.microsoft.com/office/drawing/2014/main" id="{936CE6CB-AF76-4C6B-8603-045D7C017B1B}"/>
              </a:ext>
            </a:extLst>
          </p:cNvPr>
          <p:cNvSpPr txBox="1"/>
          <p:nvPr/>
        </p:nvSpPr>
        <p:spPr>
          <a:xfrm>
            <a:off x="1480930" y="3835930"/>
            <a:ext cx="419273" cy="26574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900" b="1" cap="none" spc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GET!</a:t>
            </a:r>
            <a:endParaRPr kumimoji="1" lang="ja-JP" altLang="en-US" sz="900" b="1" cap="none" spc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33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AC7361-14A0-447B-B570-EE7F012873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画面に合わせる (4:3)</PresentationFormat>
  <Slides>7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revision>2</cp:revision>
  <dcterms:created xsi:type="dcterms:W3CDTF">2020-02-17T02:40:42Z</dcterms:created>
  <dcterms:modified xsi:type="dcterms:W3CDTF">2020-04-19T19:19:10Z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