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6538EEA-2CCD-419B-8495-F48DC2676B4A}">
          <p14:sldIdLst>
            <p14:sldId id="256"/>
          </p14:sldIdLst>
        </p14:section>
        <p14:section name="タイトルなしのセクション" id="{E5A30BBF-1A5D-45EE-8301-F72469041254}">
          <p14:sldIdLst>
            <p14:sldId id="257"/>
            <p14:sldId id="259"/>
            <p14:sldId id="258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15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1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05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9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2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4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92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81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3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0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8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71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1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E26D54-B040-4279-B797-8A044782BD94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655AEC7-ED2D-4FE5-B04D-4541E96A0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2669"/>
              </p:ext>
            </p:extLst>
          </p:nvPr>
        </p:nvGraphicFramePr>
        <p:xfrm>
          <a:off x="659384" y="1069082"/>
          <a:ext cx="6197599" cy="241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111592129"/>
                    </a:ext>
                  </a:extLst>
                </a:gridCol>
                <a:gridCol w="4064547">
                  <a:extLst>
                    <a:ext uri="{9D8B030D-6E8A-4147-A177-3AD203B41FA5}">
                      <a16:colId xmlns:a16="http://schemas.microsoft.com/office/drawing/2014/main" val="3252719778"/>
                    </a:ext>
                  </a:extLst>
                </a:gridCol>
                <a:gridCol w="1421852">
                  <a:extLst>
                    <a:ext uri="{9D8B030D-6E8A-4147-A177-3AD203B41FA5}">
                      <a16:colId xmlns:a16="http://schemas.microsoft.com/office/drawing/2014/main" val="2333052434"/>
                    </a:ext>
                  </a:extLst>
                </a:gridCol>
              </a:tblGrid>
              <a:tr h="221488"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更新日</a:t>
                      </a:r>
                      <a:endParaRPr lang="ja-JP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主な内容</a:t>
                      </a: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rtl="0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800" kern="1200">
                          <a:effectLst/>
                        </a:rPr>
                        <a:t>備考</a:t>
                      </a: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640212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effectLst/>
                        </a:rPr>
                        <a:t>2020.01.06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ja-JP" altLang="en-US" sz="800" dirty="0">
                          <a:effectLst/>
                        </a:rPr>
                        <a:t>各画面の上部タイトルを追記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56684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dirty="0">
                          <a:effectLst/>
                        </a:rPr>
                        <a:t>2020.01.08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ja-JP" altLang="en-US" sz="800">
                          <a:effectLst/>
                        </a:rPr>
                        <a:t>隊員、</a:t>
                      </a:r>
                      <a:r>
                        <a:rPr lang="en-US" altLang="ja-JP" sz="800">
                          <a:effectLst/>
                        </a:rPr>
                        <a:t>TR</a:t>
                      </a:r>
                      <a:r>
                        <a:rPr lang="ja-JP" altLang="en-US" sz="800">
                          <a:effectLst/>
                        </a:rPr>
                        <a:t>カード、兵器、装備、怪獣のページを作成</a:t>
                      </a:r>
                      <a:endParaRPr lang="ja-JP" altLang="en-US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7354743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2515650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1079346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314351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1020692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6622914"/>
                  </a:ext>
                </a:extLst>
              </a:tr>
              <a:tr h="22148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ja-JP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ja-JP" alt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420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B88B7C-1E6A-4FA6-95AA-8CDEA830C992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●画面フロー</a:t>
            </a:r>
            <a:endParaRPr kumimoji="1" lang="en-US" altLang="ja-JP" sz="1400" b="1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CBDD43A-EEEF-438C-8EA5-D3C9C7D93A14}"/>
              </a:ext>
            </a:extLst>
          </p:cNvPr>
          <p:cNvGrpSpPr/>
          <p:nvPr/>
        </p:nvGrpSpPr>
        <p:grpSpPr>
          <a:xfrm>
            <a:off x="2767549" y="2835519"/>
            <a:ext cx="3608902" cy="1186962"/>
            <a:chOff x="2767549" y="2762988"/>
            <a:chExt cx="3608902" cy="118696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CE206E6-A19F-41D3-9A34-14C5D9E50B19}"/>
                </a:ext>
              </a:extLst>
            </p:cNvPr>
            <p:cNvSpPr/>
            <p:nvPr/>
          </p:nvSpPr>
          <p:spPr>
            <a:xfrm>
              <a:off x="2767549" y="2762989"/>
              <a:ext cx="624254" cy="1186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ホーム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0D2EEA1-96ED-42A5-9B16-72A24A014F27}"/>
                </a:ext>
              </a:extLst>
            </p:cNvPr>
            <p:cNvSpPr/>
            <p:nvPr/>
          </p:nvSpPr>
          <p:spPr>
            <a:xfrm>
              <a:off x="4259873" y="2762989"/>
              <a:ext cx="624254" cy="11869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/>
                <a:t>メニュー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B0813C0-BD61-4C0C-8250-71BA9B125A12}"/>
                </a:ext>
              </a:extLst>
            </p:cNvPr>
            <p:cNvSpPr/>
            <p:nvPr/>
          </p:nvSpPr>
          <p:spPr>
            <a:xfrm>
              <a:off x="5752197" y="2762988"/>
              <a:ext cx="624254" cy="118696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b="1" dirty="0"/>
                <a:t>図鑑</a:t>
              </a:r>
            </a:p>
          </p:txBody>
        </p:sp>
      </p:grp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ADDAFE-7B93-42FF-AAB1-2D1503790925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3391803" y="3429001"/>
            <a:ext cx="86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C8D86-247A-4A5F-BAF9-1CF44F77146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884127" y="3429000"/>
            <a:ext cx="868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45E828-29BA-4449-ADEF-A5C4F2704FF4}"/>
              </a:ext>
            </a:extLst>
          </p:cNvPr>
          <p:cNvSpPr txBox="1"/>
          <p:nvPr/>
        </p:nvSpPr>
        <p:spPr>
          <a:xfrm>
            <a:off x="955233" y="1307935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dirty="0">
                <a:solidFill>
                  <a:srgbClr val="FF0000"/>
                </a:solidFill>
              </a:rPr>
              <a:t>　</a:t>
            </a:r>
            <a:r>
              <a:rPr kumimoji="1" lang="en-US" altLang="ja-JP" sz="1600" dirty="0">
                <a:solidFill>
                  <a:srgbClr val="FF0000"/>
                </a:solidFill>
              </a:rPr>
              <a:t>α</a:t>
            </a:r>
            <a:r>
              <a:rPr kumimoji="1" lang="ja-JP" altLang="en-US" sz="1600" dirty="0">
                <a:solidFill>
                  <a:srgbClr val="FF0000"/>
                </a:solidFill>
              </a:rPr>
              <a:t>版では、メニューを作成しないため、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r>
              <a:rPr kumimoji="1" lang="ja-JP" altLang="en-US" sz="1600" dirty="0">
                <a:solidFill>
                  <a:srgbClr val="FF0000"/>
                </a:solidFill>
              </a:rPr>
              <a:t>　　メニューボタンから直接図鑑へ遷移してください。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6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3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93FCC9-A24C-4573-9930-9A7574E1AAC3}"/>
              </a:ext>
            </a:extLst>
          </p:cNvPr>
          <p:cNvSpPr/>
          <p:nvPr/>
        </p:nvSpPr>
        <p:spPr>
          <a:xfrm>
            <a:off x="5545676" y="1126435"/>
            <a:ext cx="2566623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en-US" altLang="ja-JP" sz="1100" dirty="0"/>
          </a:p>
          <a:p>
            <a:pPr algn="r"/>
            <a:endParaRPr kumimoji="1" lang="en-US" altLang="ja-JP" sz="1100" dirty="0"/>
          </a:p>
          <a:p>
            <a:pPr algn="r"/>
            <a:endParaRPr kumimoji="1" lang="en-US" altLang="ja-JP" sz="1100" dirty="0"/>
          </a:p>
          <a:p>
            <a:pPr algn="ctr"/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図鑑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192713D-28AA-4088-9DDD-736BE5444B6F}"/>
              </a:ext>
            </a:extLst>
          </p:cNvPr>
          <p:cNvGrpSpPr/>
          <p:nvPr/>
        </p:nvGrpSpPr>
        <p:grpSpPr>
          <a:xfrm>
            <a:off x="5545676" y="5269808"/>
            <a:ext cx="2566626" cy="428626"/>
            <a:chOff x="0" y="4143375"/>
            <a:chExt cx="2571750" cy="428625"/>
          </a:xfrm>
        </p:grpSpPr>
        <p:sp>
          <p:nvSpPr>
            <p:cNvPr id="9" name="四角形: 角を丸くする 2">
              <a:extLst>
                <a:ext uri="{FF2B5EF4-FFF2-40B4-BE49-F238E27FC236}">
                  <a16:creationId xmlns:a16="http://schemas.microsoft.com/office/drawing/2014/main" id="{CDE6A6CB-F7A6-4606-BFED-340DC6D22A81}"/>
                </a:ext>
              </a:extLst>
            </p:cNvPr>
            <p:cNvSpPr/>
            <p:nvPr/>
          </p:nvSpPr>
          <p:spPr>
            <a:xfrm>
              <a:off x="0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ホーム</a:t>
              </a:r>
              <a:endParaRPr kumimoji="1" lang="en-US" altLang="ja-JP" sz="800"/>
            </a:p>
          </p:txBody>
        </p:sp>
        <p:sp>
          <p:nvSpPr>
            <p:cNvPr id="10" name="四角形: 角を丸くする 3">
              <a:extLst>
                <a:ext uri="{FF2B5EF4-FFF2-40B4-BE49-F238E27FC236}">
                  <a16:creationId xmlns:a16="http://schemas.microsoft.com/office/drawing/2014/main" id="{60336A75-2B2B-4CEA-9323-CAB0D20C1632}"/>
                </a:ext>
              </a:extLst>
            </p:cNvPr>
            <p:cNvSpPr/>
            <p:nvPr/>
          </p:nvSpPr>
          <p:spPr>
            <a:xfrm>
              <a:off x="1714500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ガチャ</a:t>
              </a:r>
              <a:endParaRPr kumimoji="1" lang="en-US" altLang="ja-JP" sz="800"/>
            </a:p>
          </p:txBody>
        </p:sp>
        <p:sp>
          <p:nvSpPr>
            <p:cNvPr id="11" name="四角形: 角を丸くする 4">
              <a:extLst>
                <a:ext uri="{FF2B5EF4-FFF2-40B4-BE49-F238E27FC236}">
                  <a16:creationId xmlns:a16="http://schemas.microsoft.com/office/drawing/2014/main" id="{FAC7067F-A36C-428C-A5A9-50C0C67227CA}"/>
                </a:ext>
              </a:extLst>
            </p:cNvPr>
            <p:cNvSpPr/>
            <p:nvPr/>
          </p:nvSpPr>
          <p:spPr>
            <a:xfrm>
              <a:off x="1285876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クエスト</a:t>
              </a:r>
              <a:endParaRPr kumimoji="1" lang="en-US" altLang="ja-JP" sz="800"/>
            </a:p>
          </p:txBody>
        </p:sp>
        <p:sp>
          <p:nvSpPr>
            <p:cNvPr id="12" name="四角形: 角を丸くする 5">
              <a:extLst>
                <a:ext uri="{FF2B5EF4-FFF2-40B4-BE49-F238E27FC236}">
                  <a16:creationId xmlns:a16="http://schemas.microsoft.com/office/drawing/2014/main" id="{10659A25-62E2-4873-B24B-9651B63F647F}"/>
                </a:ext>
              </a:extLst>
            </p:cNvPr>
            <p:cNvSpPr/>
            <p:nvPr/>
          </p:nvSpPr>
          <p:spPr>
            <a:xfrm>
              <a:off x="857251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触れ合い</a:t>
              </a:r>
              <a:endParaRPr kumimoji="1" lang="en-US" altLang="ja-JP" sz="800"/>
            </a:p>
          </p:txBody>
        </p:sp>
        <p:sp>
          <p:nvSpPr>
            <p:cNvPr id="13" name="四角形: 角を丸くする 6">
              <a:extLst>
                <a:ext uri="{FF2B5EF4-FFF2-40B4-BE49-F238E27FC236}">
                  <a16:creationId xmlns:a16="http://schemas.microsoft.com/office/drawing/2014/main" id="{4ADBC787-86B3-4FC8-8080-8EB259E36CB4}"/>
                </a:ext>
              </a:extLst>
            </p:cNvPr>
            <p:cNvSpPr/>
            <p:nvPr/>
          </p:nvSpPr>
          <p:spPr>
            <a:xfrm>
              <a:off x="2143125" y="4143375"/>
              <a:ext cx="428625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ショップ</a:t>
              </a:r>
              <a:endParaRPr kumimoji="1" lang="en-US" altLang="ja-JP" sz="800"/>
            </a:p>
          </p:txBody>
        </p:sp>
        <p:sp>
          <p:nvSpPr>
            <p:cNvPr id="14" name="四角形: 角を丸くする 7">
              <a:extLst>
                <a:ext uri="{FF2B5EF4-FFF2-40B4-BE49-F238E27FC236}">
                  <a16:creationId xmlns:a16="http://schemas.microsoft.com/office/drawing/2014/main" id="{D9C541CD-B523-46CC-8A0A-B2CE6F43524F}"/>
                </a:ext>
              </a:extLst>
            </p:cNvPr>
            <p:cNvSpPr/>
            <p:nvPr/>
          </p:nvSpPr>
          <p:spPr>
            <a:xfrm>
              <a:off x="428625" y="4143375"/>
              <a:ext cx="428626" cy="428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/>
                <a:t>部隊</a:t>
              </a:r>
              <a:endParaRPr kumimoji="1" lang="en-US" altLang="ja-JP" sz="80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75AF9BE-6FF5-41CC-B0CC-257E3E2818E8}"/>
              </a:ext>
            </a:extLst>
          </p:cNvPr>
          <p:cNvGrpSpPr/>
          <p:nvPr/>
        </p:nvGrpSpPr>
        <p:grpSpPr>
          <a:xfrm>
            <a:off x="5545676" y="1126433"/>
            <a:ext cx="2566621" cy="571500"/>
            <a:chOff x="0" y="0"/>
            <a:chExt cx="2637694" cy="599215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05EFBDD-0018-47AA-A96A-D53C7C2A1B3A}"/>
                </a:ext>
              </a:extLst>
            </p:cNvPr>
            <p:cNvSpPr/>
            <p:nvPr/>
          </p:nvSpPr>
          <p:spPr>
            <a:xfrm>
              <a:off x="0" y="0"/>
              <a:ext cx="586154" cy="59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/>
                <a:t>RANK</a:t>
              </a:r>
            </a:p>
            <a:p>
              <a:pPr algn="ctr"/>
              <a:r>
                <a:rPr kumimoji="1" lang="en-US" altLang="ja-JP" sz="1800"/>
                <a:t>999</a:t>
              </a:r>
              <a:endParaRPr kumimoji="1" lang="ja-JP" altLang="en-US" sz="18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81C7619-B76C-4427-95B1-48B00626D0A4}"/>
                </a:ext>
              </a:extLst>
            </p:cNvPr>
            <p:cNvSpPr/>
            <p:nvPr/>
          </p:nvSpPr>
          <p:spPr>
            <a:xfrm>
              <a:off x="586155" y="0"/>
              <a:ext cx="2051539" cy="118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 dirty="0"/>
                <a:t>●称号的なものの表示エリア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5EF64A4-72FB-4811-A217-31C1B6B9CFEF}"/>
                </a:ext>
              </a:extLst>
            </p:cNvPr>
            <p:cNvSpPr/>
            <p:nvPr/>
          </p:nvSpPr>
          <p:spPr>
            <a:xfrm>
              <a:off x="586154" y="118664"/>
              <a:ext cx="2051539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/>
                <a:t>プレイヤー名称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1915E4C-63A1-4D51-A851-CBF434E27455}"/>
                </a:ext>
              </a:extLst>
            </p:cNvPr>
            <p:cNvSpPr/>
            <p:nvPr/>
          </p:nvSpPr>
          <p:spPr>
            <a:xfrm>
              <a:off x="58615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800"/>
                <a:t>GOLD</a:t>
              </a:r>
              <a:endParaRPr kumimoji="1" lang="ja-JP" altLang="en-US" sz="800"/>
            </a:p>
          </p:txBody>
        </p:sp>
        <p:sp>
          <p:nvSpPr>
            <p:cNvPr id="20" name="四角形: 角を丸くする 13">
              <a:extLst>
                <a:ext uri="{FF2B5EF4-FFF2-40B4-BE49-F238E27FC236}">
                  <a16:creationId xmlns:a16="http://schemas.microsoft.com/office/drawing/2014/main" id="{37C34134-7032-47E4-A052-35BC544DF497}"/>
                </a:ext>
              </a:extLst>
            </p:cNvPr>
            <p:cNvSpPr/>
            <p:nvPr/>
          </p:nvSpPr>
          <p:spPr>
            <a:xfrm>
              <a:off x="0" y="487075"/>
              <a:ext cx="586154" cy="73987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DC2FE6A-A7F9-4415-9001-1A9F9CD4B466}"/>
                </a:ext>
              </a:extLst>
            </p:cNvPr>
            <p:cNvSpPr/>
            <p:nvPr/>
          </p:nvSpPr>
          <p:spPr>
            <a:xfrm>
              <a:off x="1611923" y="284157"/>
              <a:ext cx="1025770" cy="1664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/>
                <a:t>課金石</a:t>
              </a:r>
            </a:p>
          </p:txBody>
        </p:sp>
        <p:sp>
          <p:nvSpPr>
            <p:cNvPr id="22" name="楕円 15">
              <a:extLst>
                <a:ext uri="{FF2B5EF4-FFF2-40B4-BE49-F238E27FC236}">
                  <a16:creationId xmlns:a16="http://schemas.microsoft.com/office/drawing/2014/main" id="{091ADC98-D422-4186-81CB-369BD50B964F}"/>
                </a:ext>
              </a:extLst>
            </p:cNvPr>
            <p:cNvSpPr/>
            <p:nvPr/>
          </p:nvSpPr>
          <p:spPr>
            <a:xfrm>
              <a:off x="2466732" y="289691"/>
              <a:ext cx="146538" cy="147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/>
                <a:t>＋</a:t>
              </a:r>
            </a:p>
          </p:txBody>
        </p:sp>
        <p:sp>
          <p:nvSpPr>
            <p:cNvPr id="23" name="四角形: 角を丸くする 16">
              <a:extLst>
                <a:ext uri="{FF2B5EF4-FFF2-40B4-BE49-F238E27FC236}">
                  <a16:creationId xmlns:a16="http://schemas.microsoft.com/office/drawing/2014/main" id="{1D1EF718-D877-4FBA-BE82-293FD516E591}"/>
                </a:ext>
              </a:extLst>
            </p:cNvPr>
            <p:cNvSpPr/>
            <p:nvPr/>
          </p:nvSpPr>
          <p:spPr>
            <a:xfrm>
              <a:off x="0" y="487075"/>
              <a:ext cx="351692" cy="73987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C31EE9F-995B-4ACB-A057-23FA218A495D}"/>
                </a:ext>
              </a:extLst>
            </p:cNvPr>
            <p:cNvSpPr/>
            <p:nvPr/>
          </p:nvSpPr>
          <p:spPr>
            <a:xfrm>
              <a:off x="586154" y="445351"/>
              <a:ext cx="2051538" cy="146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スタミナ</a:t>
              </a:r>
            </a:p>
          </p:txBody>
        </p:sp>
        <p:sp>
          <p:nvSpPr>
            <p:cNvPr id="25" name="四角形: 角を丸くする 18">
              <a:extLst>
                <a:ext uri="{FF2B5EF4-FFF2-40B4-BE49-F238E27FC236}">
                  <a16:creationId xmlns:a16="http://schemas.microsoft.com/office/drawing/2014/main" id="{73D0F52F-74ED-4027-9F49-F96A38AD7680}"/>
                </a:ext>
              </a:extLst>
            </p:cNvPr>
            <p:cNvSpPr/>
            <p:nvPr/>
          </p:nvSpPr>
          <p:spPr>
            <a:xfrm>
              <a:off x="1128346" y="485288"/>
              <a:ext cx="1450730" cy="6666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6" name="四角形: 角を丸くする 19">
              <a:extLst>
                <a:ext uri="{FF2B5EF4-FFF2-40B4-BE49-F238E27FC236}">
                  <a16:creationId xmlns:a16="http://schemas.microsoft.com/office/drawing/2014/main" id="{2DFDFCED-A05B-4588-9352-350EFCF9A460}"/>
                </a:ext>
              </a:extLst>
            </p:cNvPr>
            <p:cNvSpPr/>
            <p:nvPr/>
          </p:nvSpPr>
          <p:spPr>
            <a:xfrm>
              <a:off x="1128346" y="481984"/>
              <a:ext cx="879231" cy="7326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7" name="テキスト ボックス 2937">
              <a:extLst>
                <a:ext uri="{FF2B5EF4-FFF2-40B4-BE49-F238E27FC236}">
                  <a16:creationId xmlns:a16="http://schemas.microsoft.com/office/drawing/2014/main" id="{46E4C0E4-3BF4-41F5-AB0E-A632623733A2}"/>
                </a:ext>
              </a:extLst>
            </p:cNvPr>
            <p:cNvSpPr txBox="1"/>
            <p:nvPr/>
          </p:nvSpPr>
          <p:spPr>
            <a:xfrm>
              <a:off x="1113692" y="438023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800"/>
                <a:t>800/</a:t>
              </a:r>
              <a:r>
                <a:rPr kumimoji="1" lang="en-US" altLang="ja-JP" sz="600"/>
                <a:t>999</a:t>
              </a:r>
              <a:endParaRPr kumimoji="1" lang="ja-JP" altLang="en-US" sz="1100"/>
            </a:p>
          </p:txBody>
        </p:sp>
        <p:sp>
          <p:nvSpPr>
            <p:cNvPr id="28" name="テキスト ボックス 2941">
              <a:extLst>
                <a:ext uri="{FF2B5EF4-FFF2-40B4-BE49-F238E27FC236}">
                  <a16:creationId xmlns:a16="http://schemas.microsoft.com/office/drawing/2014/main" id="{16AA9F99-B58F-472C-9A15-AD603D75DEBC}"/>
                </a:ext>
              </a:extLst>
            </p:cNvPr>
            <p:cNvSpPr txBox="1"/>
            <p:nvPr/>
          </p:nvSpPr>
          <p:spPr>
            <a:xfrm>
              <a:off x="2124807" y="452677"/>
              <a:ext cx="439615" cy="1465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800">
                  <a:solidFill>
                    <a:schemeClr val="bg1"/>
                  </a:solidFill>
                </a:rPr>
                <a:t>あと</a:t>
              </a:r>
              <a:r>
                <a:rPr kumimoji="1" lang="en-US" altLang="ja-JP" sz="800">
                  <a:solidFill>
                    <a:schemeClr val="bg1"/>
                  </a:solidFill>
                </a:rPr>
                <a:t>00:00</a:t>
              </a:r>
              <a:endParaRPr kumimoji="1" lang="ja-JP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29" name="四角形: 角を丸くする 58">
            <a:extLst>
              <a:ext uri="{FF2B5EF4-FFF2-40B4-BE49-F238E27FC236}">
                <a16:creationId xmlns:a16="http://schemas.microsoft.com/office/drawing/2014/main" id="{461E7B60-59EF-4057-A021-4566A717D0D8}"/>
              </a:ext>
            </a:extLst>
          </p:cNvPr>
          <p:cNvSpPr/>
          <p:nvPr/>
        </p:nvSpPr>
        <p:spPr>
          <a:xfrm>
            <a:off x="7370206" y="1730778"/>
            <a:ext cx="714375" cy="285749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/>
              <a:t>もどる</a:t>
            </a:r>
            <a:endParaRPr kumimoji="1" lang="en-US" altLang="ja-JP" sz="1200"/>
          </a:p>
        </p:txBody>
      </p:sp>
      <p:sp>
        <p:nvSpPr>
          <p:cNvPr id="31" name="四角形: 角を丸くする 54">
            <a:extLst>
              <a:ext uri="{FF2B5EF4-FFF2-40B4-BE49-F238E27FC236}">
                <a16:creationId xmlns:a16="http://schemas.microsoft.com/office/drawing/2014/main" id="{3C7D0CCF-3A2C-4128-9B9C-CBAFA5C15985}"/>
              </a:ext>
            </a:extLst>
          </p:cNvPr>
          <p:cNvSpPr/>
          <p:nvPr/>
        </p:nvSpPr>
        <p:spPr>
          <a:xfrm>
            <a:off x="6241201" y="3016875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 dirty="0"/>
              <a:t>TR</a:t>
            </a:r>
            <a:r>
              <a:rPr kumimoji="1" lang="ja-JP" altLang="en-US" sz="1200" dirty="0"/>
              <a:t>カード</a:t>
            </a:r>
            <a:endParaRPr kumimoji="1" lang="en-US" altLang="ja-JP" sz="1200" dirty="0"/>
          </a:p>
        </p:txBody>
      </p:sp>
      <p:sp>
        <p:nvSpPr>
          <p:cNvPr id="32" name="四角形: 角を丸くする 54">
            <a:extLst>
              <a:ext uri="{FF2B5EF4-FFF2-40B4-BE49-F238E27FC236}">
                <a16:creationId xmlns:a16="http://schemas.microsoft.com/office/drawing/2014/main" id="{B8D1EEAA-9EE3-443F-B85F-8C15BDD8D906}"/>
              </a:ext>
            </a:extLst>
          </p:cNvPr>
          <p:cNvSpPr/>
          <p:nvPr/>
        </p:nvSpPr>
        <p:spPr>
          <a:xfrm>
            <a:off x="6241201" y="3603707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/>
              <a:t>支援・師団兵器</a:t>
            </a:r>
            <a:endParaRPr kumimoji="1" lang="en-US" altLang="ja-JP" sz="1200" dirty="0"/>
          </a:p>
        </p:txBody>
      </p:sp>
      <p:sp>
        <p:nvSpPr>
          <p:cNvPr id="34" name="四角形: 角を丸くする 54">
            <a:extLst>
              <a:ext uri="{FF2B5EF4-FFF2-40B4-BE49-F238E27FC236}">
                <a16:creationId xmlns:a16="http://schemas.microsoft.com/office/drawing/2014/main" id="{F6A37D07-9F9D-4768-9354-1EFE96748748}"/>
              </a:ext>
            </a:extLst>
          </p:cNvPr>
          <p:cNvSpPr/>
          <p:nvPr/>
        </p:nvSpPr>
        <p:spPr>
          <a:xfrm>
            <a:off x="6241201" y="4190539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 dirty="0"/>
              <a:t>武器・パーツ・結晶</a:t>
            </a:r>
            <a:endParaRPr kumimoji="1" lang="en-US" altLang="ja-JP" sz="9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●図鑑</a:t>
            </a:r>
            <a:r>
              <a:rPr kumimoji="1" lang="en-US" altLang="ja-JP" sz="1400" b="1" dirty="0"/>
              <a:t>TOP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　それぞれの図鑑ページに遷移することができます。</a:t>
            </a:r>
            <a:endParaRPr kumimoji="1" lang="en-US" altLang="ja-JP" sz="1000" dirty="0"/>
          </a:p>
        </p:txBody>
      </p:sp>
      <p:sp>
        <p:nvSpPr>
          <p:cNvPr id="39" name="四角形: 角を丸くする 54">
            <a:extLst>
              <a:ext uri="{FF2B5EF4-FFF2-40B4-BE49-F238E27FC236}">
                <a16:creationId xmlns:a16="http://schemas.microsoft.com/office/drawing/2014/main" id="{062F054B-EB3D-4E25-AD58-A90A2092E53A}"/>
              </a:ext>
            </a:extLst>
          </p:cNvPr>
          <p:cNvSpPr/>
          <p:nvPr/>
        </p:nvSpPr>
        <p:spPr>
          <a:xfrm>
            <a:off x="6241201" y="2430043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/>
              <a:t>隊員</a:t>
            </a:r>
            <a:endParaRPr kumimoji="1" lang="en-US" altLang="ja-JP" sz="1200" dirty="0"/>
          </a:p>
        </p:txBody>
      </p:sp>
      <p:sp>
        <p:nvSpPr>
          <p:cNvPr id="40" name="四角形: 角を丸くする 54">
            <a:extLst>
              <a:ext uri="{FF2B5EF4-FFF2-40B4-BE49-F238E27FC236}">
                <a16:creationId xmlns:a16="http://schemas.microsoft.com/office/drawing/2014/main" id="{2758BC52-9312-4DCD-B114-F780DD3B3161}"/>
              </a:ext>
            </a:extLst>
          </p:cNvPr>
          <p:cNvSpPr/>
          <p:nvPr/>
        </p:nvSpPr>
        <p:spPr>
          <a:xfrm>
            <a:off x="6241201" y="4777371"/>
            <a:ext cx="1144529" cy="25752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dirty="0"/>
              <a:t>怪獣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71555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517">
            <a:extLst>
              <a:ext uri="{FF2B5EF4-FFF2-40B4-BE49-F238E27FC236}">
                <a16:creationId xmlns:a16="http://schemas.microsoft.com/office/drawing/2014/main" id="{E8CFD3F9-72F2-4E19-84F2-11640BBB8512}"/>
              </a:ext>
            </a:extLst>
          </p:cNvPr>
          <p:cNvSpPr txBox="1"/>
          <p:nvPr/>
        </p:nvSpPr>
        <p:spPr>
          <a:xfrm>
            <a:off x="4477431" y="3111871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47" name="テキスト ボックス 517">
            <a:extLst>
              <a:ext uri="{FF2B5EF4-FFF2-40B4-BE49-F238E27FC236}">
                <a16:creationId xmlns:a16="http://schemas.microsoft.com/office/drawing/2014/main" id="{D9E58A9B-15CC-4EB9-B820-A12A78BB546B}"/>
              </a:ext>
            </a:extLst>
          </p:cNvPr>
          <p:cNvSpPr txBox="1"/>
          <p:nvPr/>
        </p:nvSpPr>
        <p:spPr>
          <a:xfrm>
            <a:off x="4488106" y="2851455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48" name="テキスト ボックス 517">
            <a:extLst>
              <a:ext uri="{FF2B5EF4-FFF2-40B4-BE49-F238E27FC236}">
                <a16:creationId xmlns:a16="http://schemas.microsoft.com/office/drawing/2014/main" id="{76EDB4BA-B6FD-4FEC-A08C-31455B7BEEAC}"/>
              </a:ext>
            </a:extLst>
          </p:cNvPr>
          <p:cNvSpPr txBox="1"/>
          <p:nvPr/>
        </p:nvSpPr>
        <p:spPr>
          <a:xfrm>
            <a:off x="4477431" y="2612575"/>
            <a:ext cx="2005124" cy="362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スキル名</a:t>
            </a:r>
            <a:endParaRPr kumimoji="1" lang="en-US" altLang="ja-JP" sz="4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>
                <a:solidFill>
                  <a:schemeClr val="bg1"/>
                </a:solidFill>
              </a:rPr>
              <a:t>スキル</a:t>
            </a:r>
            <a:r>
              <a:rPr kumimoji="1" lang="ja-JP" altLang="en-US" sz="400" b="1" u="none">
                <a:solidFill>
                  <a:schemeClr val="bg1"/>
                </a:solidFill>
              </a:rPr>
              <a:t>ジャンル：素敵な効果テキスト</a:t>
            </a:r>
            <a:endParaRPr kumimoji="1" lang="en-US" altLang="ja-JP" sz="400" b="1" u="none">
              <a:solidFill>
                <a:schemeClr val="bg1"/>
              </a:solidFill>
            </a:endParaRPr>
          </a:p>
          <a:p>
            <a:pPr algn="l"/>
            <a:r>
              <a:rPr kumimoji="1" lang="ja-JP" altLang="en-US" sz="400" b="1" u="none">
                <a:solidFill>
                  <a:schemeClr val="bg1"/>
                </a:solidFill>
              </a:rPr>
              <a:t>欲しくな</a:t>
            </a:r>
            <a:r>
              <a:rPr kumimoji="1" lang="ja-JP" altLang="en-US" sz="400" b="1">
                <a:solidFill>
                  <a:schemeClr val="bg1"/>
                </a:solidFill>
              </a:rPr>
              <a:t>るカード効能のテキスト。</a:t>
            </a:r>
            <a:endParaRPr kumimoji="1" lang="en-US" altLang="ja-JP" sz="400" b="1" u="none">
              <a:solidFill>
                <a:schemeClr val="bg1"/>
              </a:solidFill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20174CD6-F69E-4850-840B-BE5B18D2C392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●隊員</a:t>
            </a:r>
            <a:endParaRPr kumimoji="1" lang="en-US" altLang="ja-JP" sz="1400" b="1" dirty="0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DF9C6C8D-C10A-4DF9-86CD-57070300E770}"/>
              </a:ext>
            </a:extLst>
          </p:cNvPr>
          <p:cNvSpPr txBox="1"/>
          <p:nvPr/>
        </p:nvSpPr>
        <p:spPr>
          <a:xfrm>
            <a:off x="591845" y="846576"/>
            <a:ext cx="2650084" cy="582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　キャラ詳細を確認することができる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・画面左部のキャラは</a:t>
            </a:r>
            <a:r>
              <a:rPr kumimoji="1" lang="en-US" altLang="ja-JP" sz="1000" dirty="0"/>
              <a:t>3D</a:t>
            </a:r>
          </a:p>
          <a:p>
            <a:r>
              <a:rPr kumimoji="1" lang="ja-JP" altLang="en-US" sz="1000" dirty="0"/>
              <a:t>　タップするとモーションが変わる。</a:t>
            </a:r>
            <a:endParaRPr kumimoji="1" lang="en-US" altLang="ja-JP" sz="1000" dirty="0"/>
          </a:p>
          <a:p>
            <a:r>
              <a:rPr kumimoji="1" lang="ja-JP" altLang="en-US" sz="800" dirty="0"/>
              <a:t>　  </a:t>
            </a:r>
            <a:r>
              <a:rPr kumimoji="1" lang="en-US" altLang="ja-JP" sz="800" dirty="0"/>
              <a:t>※</a:t>
            </a:r>
            <a:r>
              <a:rPr kumimoji="1" lang="ja-JP" altLang="en-US" sz="800" dirty="0"/>
              <a:t> 選択されるモーションはストーリ関連の物から</a:t>
            </a:r>
            <a:endParaRPr kumimoji="1" lang="en-US" altLang="ja-JP" sz="800" dirty="0"/>
          </a:p>
          <a:p>
            <a:r>
              <a:rPr kumimoji="1" lang="ja-JP" altLang="en-US" sz="800" dirty="0"/>
              <a:t>  　　 均一にランダム抽選。</a:t>
            </a:r>
            <a:endParaRPr kumimoji="1" lang="en-US" altLang="ja-JP" sz="800" dirty="0"/>
          </a:p>
          <a:p>
            <a:endParaRPr kumimoji="1" lang="en-US" altLang="ja-JP" sz="8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① 汎用キャラ選択画面</a:t>
            </a:r>
            <a:endParaRPr kumimoji="1" lang="en-US" altLang="ja-JP" sz="1000" dirty="0"/>
          </a:p>
          <a:p>
            <a:r>
              <a:rPr kumimoji="1" lang="ja-JP" altLang="en-US" sz="1000" dirty="0"/>
              <a:t>　 </a:t>
            </a:r>
            <a:r>
              <a:rPr kumimoji="1" lang="en-US" altLang="ja-JP" sz="1000" dirty="0"/>
              <a:t>※</a:t>
            </a:r>
            <a:r>
              <a:rPr kumimoji="1" lang="ja-JP" altLang="en-US" sz="1000" dirty="0"/>
              <a:t> </a:t>
            </a:r>
            <a:r>
              <a:rPr kumimoji="1" lang="ja-JP" altLang="en-US" sz="1000" b="1" dirty="0"/>
              <a:t>もどるボタン有り</a:t>
            </a:r>
            <a:endParaRPr kumimoji="1" lang="en-US" altLang="ja-JP" sz="1000" b="1" dirty="0"/>
          </a:p>
          <a:p>
            <a:r>
              <a:rPr kumimoji="1" lang="ja-JP" altLang="en-US" sz="1000" dirty="0"/>
              <a:t>　 → ②へ</a:t>
            </a:r>
            <a:endParaRPr kumimoji="1" lang="en-US" altLang="ja-JP" sz="1000" dirty="0"/>
          </a:p>
          <a:p>
            <a:r>
              <a:rPr kumimoji="1" lang="ja" altLang="en-US" sz="1000" dirty="0"/>
              <a:t>　・未所持は「？」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b="1" dirty="0"/>
          </a:p>
          <a:p>
            <a:r>
              <a:rPr kumimoji="1" lang="ja-JP" altLang="en-US" sz="1000" dirty="0"/>
              <a:t>② 隊員詳細</a:t>
            </a:r>
            <a:endParaRPr kumimoji="1" lang="en-US" altLang="ja-JP" sz="1000" dirty="0"/>
          </a:p>
          <a:p>
            <a:r>
              <a:rPr kumimoji="1" lang="ja-JP" altLang="en-US" sz="1000" b="1" dirty="0"/>
              <a:t>　</a:t>
            </a:r>
            <a:r>
              <a:rPr kumimoji="1" lang="ja-JP" altLang="en-US" sz="1000" dirty="0"/>
              <a:t>・各パラメータを掲載</a:t>
            </a:r>
            <a:r>
              <a:rPr kumimoji="1" lang="ja-JP" altLang="en-US" sz="1000" b="1" dirty="0"/>
              <a:t> 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性別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年齢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身長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体重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誕生日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出身地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好きなもの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得意怪獣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苦手怪獣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　フレーバーテキスト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　</a:t>
            </a:r>
            <a:r>
              <a:rPr kumimoji="1" lang="ja-JP" altLang="en-US" sz="1000" dirty="0"/>
              <a:t>・ボイスボタン</a:t>
            </a:r>
            <a:endParaRPr kumimoji="1" lang="en-US" altLang="ja-JP" sz="1000" dirty="0"/>
          </a:p>
          <a:p>
            <a:r>
              <a:rPr kumimoji="1" lang="ja-JP" altLang="en-US" sz="1000" dirty="0"/>
              <a:t>　　</a:t>
            </a:r>
            <a:r>
              <a:rPr kumimoji="1" lang="en-US" altLang="ja-JP" sz="800" dirty="0"/>
              <a:t>※</a:t>
            </a:r>
            <a:r>
              <a:rPr kumimoji="1" lang="ja-JP" altLang="en-US" sz="1050" dirty="0"/>
              <a:t> </a:t>
            </a:r>
            <a:r>
              <a:rPr kumimoji="1" lang="ja-JP" altLang="en-US" sz="800" dirty="0"/>
              <a:t>ボイスはストーリ関連の物から</a:t>
            </a:r>
            <a:endParaRPr kumimoji="1" lang="en-US" altLang="ja-JP" sz="800" dirty="0"/>
          </a:p>
          <a:p>
            <a:r>
              <a:rPr kumimoji="1" lang="ja-JP" altLang="en-US" sz="800" dirty="0"/>
              <a:t>  　    　   均一にランダム抽選。</a:t>
            </a:r>
            <a:endParaRPr kumimoji="1" lang="en-US" altLang="ja-JP" sz="800" dirty="0"/>
          </a:p>
          <a:p>
            <a:r>
              <a:rPr kumimoji="1" lang="ja-JP" altLang="en-US" sz="700" dirty="0"/>
              <a:t>　  </a:t>
            </a:r>
            <a:r>
              <a:rPr kumimoji="1" lang="ja-JP" altLang="en-US" sz="1000" dirty="0"/>
              <a:t>・虫眼鏡</a:t>
            </a:r>
            <a:endParaRPr kumimoji="1" lang="en-US" altLang="ja-JP" sz="1000" dirty="0"/>
          </a:p>
          <a:p>
            <a:r>
              <a:rPr kumimoji="1" lang="ja-JP" altLang="en-US" sz="1000" dirty="0"/>
              <a:t>　　全画面表示 → ③へ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③ 全画面表示</a:t>
            </a:r>
            <a:endParaRPr kumimoji="1" lang="en-US" altLang="ja-JP" sz="1000" dirty="0"/>
          </a:p>
          <a:p>
            <a:r>
              <a:rPr kumimoji="1" lang="ja-JP" altLang="en-US" sz="1000" dirty="0"/>
              <a:t>　 直前で再生していたモーションでループ</a:t>
            </a:r>
            <a:endParaRPr kumimoji="1" lang="en-US" altLang="ja-JP" sz="1000" dirty="0"/>
          </a:p>
          <a:p>
            <a:r>
              <a:rPr kumimoji="1" lang="ja-JP" altLang="en-US" sz="1000" dirty="0"/>
              <a:t>　 タップすると、②に戻る。</a:t>
            </a:r>
            <a:endParaRPr kumimoji="1" lang="en-US" altLang="ja-JP" sz="7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　</a:t>
            </a:r>
            <a:endParaRPr kumimoji="1" lang="en-US" altLang="ja-JP" sz="1000" dirty="0"/>
          </a:p>
          <a:p>
            <a:r>
              <a:rPr kumimoji="1" lang="ja-JP" altLang="en-US" sz="1000" b="1" dirty="0"/>
              <a:t>　</a:t>
            </a:r>
            <a:endParaRPr kumimoji="1" lang="en-US" altLang="ja-JP" sz="1000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210F55-CBB8-4F48-8579-7EFD5C9B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361" y="2315901"/>
            <a:ext cx="1670339" cy="29539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6B52CEE-287C-4A48-8CA6-EAE11801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24" y="2310633"/>
            <a:ext cx="1664047" cy="29592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7D8FD1-9507-4043-81BC-BA8508E3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617" y="2310633"/>
            <a:ext cx="1672244" cy="2959217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DAD141-7551-476A-810C-45E9BD9B7DDF}"/>
              </a:ext>
            </a:extLst>
          </p:cNvPr>
          <p:cNvCxnSpPr/>
          <p:nvPr/>
        </p:nvCxnSpPr>
        <p:spPr>
          <a:xfrm>
            <a:off x="5020408" y="379024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A10A77-CA8F-4750-AEA2-9AC500E2DD7E}"/>
              </a:ext>
            </a:extLst>
          </p:cNvPr>
          <p:cNvCxnSpPr>
            <a:stCxn id="8" idx="3"/>
          </p:cNvCxnSpPr>
          <p:nvPr/>
        </p:nvCxnSpPr>
        <p:spPr>
          <a:xfrm flipV="1">
            <a:off x="7040471" y="3790241"/>
            <a:ext cx="221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5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TR</a:t>
            </a:r>
            <a:r>
              <a:rPr kumimoji="1" lang="ja-JP" altLang="en-US" sz="1400" b="1" dirty="0"/>
              <a:t>カード</a:t>
            </a:r>
            <a:endParaRPr kumimoji="1" lang="en-US" altLang="ja-JP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3501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カード詳細を確認することができる</a:t>
            </a:r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カード一覧</a:t>
            </a:r>
            <a:endParaRPr kumimoji="1" lang="en-US" altLang="ja-JP" sz="1000" dirty="0"/>
          </a:p>
          <a:p>
            <a:r>
              <a:rPr kumimoji="1" lang="ja-JP" altLang="en-US" sz="1000" dirty="0"/>
              <a:t>　タップで詳細。</a:t>
            </a:r>
            <a:r>
              <a:rPr kumimoji="1" lang="en-US" altLang="ja-JP" sz="1000" dirty="0"/>
              <a:t>ID</a:t>
            </a:r>
            <a:r>
              <a:rPr kumimoji="1" lang="ja-JP" altLang="en-US" sz="1000" dirty="0"/>
              <a:t>昇順に表示</a:t>
            </a:r>
            <a:endParaRPr kumimoji="1" lang="en-US" altLang="ja-JP" sz="1000" dirty="0"/>
          </a:p>
          <a:p>
            <a:r>
              <a:rPr kumimoji="1" lang="ja-JP" altLang="en-US" sz="1000" dirty="0"/>
              <a:t>　アイコン下部のテキストは「</a:t>
            </a:r>
            <a:r>
              <a:rPr kumimoji="1" lang="en-US" altLang="ja-JP" sz="1000" dirty="0" err="1"/>
              <a:t>No.XXX</a:t>
            </a:r>
            <a:r>
              <a:rPr kumimoji="1" lang="ja-JP" altLang="en-US" sz="1000" dirty="0"/>
              <a:t>」でカード</a:t>
            </a:r>
            <a:r>
              <a:rPr kumimoji="1" lang="en-US" altLang="ja-JP" sz="1000" dirty="0"/>
              <a:t>ID</a:t>
            </a:r>
            <a:r>
              <a:rPr kumimoji="1" lang="ja-JP" altLang="en-US" sz="1000" dirty="0"/>
              <a:t>を表示</a:t>
            </a:r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r>
              <a:rPr kumimoji="1" lang="en-US" altLang="ja-JP" sz="1000" dirty="0"/>
              <a:t>※</a:t>
            </a:r>
            <a:r>
              <a:rPr kumimoji="1" lang="ja-JP" altLang="en-US" sz="1000" dirty="0"/>
              <a:t> 進化アイコンは非表示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カード詳細</a:t>
            </a:r>
            <a:endParaRPr kumimoji="1" lang="en-US" altLang="ja-JP" sz="1000" dirty="0"/>
          </a:p>
          <a:p>
            <a:r>
              <a:rPr kumimoji="1" lang="ja-JP" altLang="en-US" sz="1000" dirty="0"/>
              <a:t>     タップで全画面表示、タップで全画面から戻る</a:t>
            </a:r>
            <a:endParaRPr kumimoji="1" lang="en-US" altLang="ja-JP" sz="1000" dirty="0"/>
          </a:p>
          <a:p>
            <a:r>
              <a:rPr kumimoji="1" lang="ja-JP" altLang="en-US" sz="1000" dirty="0"/>
              <a:t>　 表示されるのは最大強化されたステータス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テスト</a:t>
            </a:r>
            <a:endParaRPr kumimoji="1" lang="en-US" altLang="ja-JP" sz="1000" dirty="0"/>
          </a:p>
          <a:p>
            <a:r>
              <a:rPr kumimoji="1" lang="ja-JP" altLang="en-US" sz="1000" dirty="0"/>
              <a:t>　 隊員選択し、</a:t>
            </a:r>
            <a:r>
              <a:rPr kumimoji="1" lang="en-US" altLang="ja-JP" sz="1000" dirty="0"/>
              <a:t>TRS</a:t>
            </a:r>
            <a:r>
              <a:rPr kumimoji="1" lang="ja-JP" altLang="en-US" sz="1000" dirty="0"/>
              <a:t>の再生</a:t>
            </a:r>
            <a:endParaRPr kumimoji="1" lang="en-US" altLang="ja-JP" sz="1000" dirty="0"/>
          </a:p>
          <a:p>
            <a:r>
              <a:rPr kumimoji="1" lang="ja-JP" altLang="en-US" sz="1000" dirty="0"/>
              <a:t>　 再生後、隊員一覧に戻る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" altLang="en-US" sz="1000" dirty="0"/>
              <a:t>・未所持は「？」</a:t>
            </a:r>
            <a:r>
              <a:rPr kumimoji="1" lang="ja-JP" altLang="en-US" sz="1000" dirty="0"/>
              <a:t>、タップ無反応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endParaRPr kumimoji="1" lang="en-US" altLang="ja-JP" sz="10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9BE5888-C697-4A7F-A46A-34F0A1FC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51" y="3263812"/>
            <a:ext cx="1700553" cy="3071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8BAAEF7-9B38-4990-8B9C-82C6B4BA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88" y="650397"/>
            <a:ext cx="1495590" cy="270293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496AAF6-B9F3-454F-AE3F-C6F6217C5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888" y="3673526"/>
            <a:ext cx="1495590" cy="2662253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11256CE-F8AF-4975-A496-BD246EDAE9D1}"/>
              </a:ext>
            </a:extLst>
          </p:cNvPr>
          <p:cNvSpPr/>
          <p:nvPr/>
        </p:nvSpPr>
        <p:spPr>
          <a:xfrm>
            <a:off x="7740692" y="4407591"/>
            <a:ext cx="987889" cy="192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TRS</a:t>
            </a:r>
            <a:r>
              <a:rPr kumimoji="1" lang="ja-JP" altLang="en-US" dirty="0"/>
              <a:t>再生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C1BC830-41F2-4B9F-BA18-9492CF0338FD}"/>
              </a:ext>
            </a:extLst>
          </p:cNvPr>
          <p:cNvCxnSpPr/>
          <p:nvPr/>
        </p:nvCxnSpPr>
        <p:spPr>
          <a:xfrm>
            <a:off x="5156272" y="3881812"/>
            <a:ext cx="349342" cy="52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F17E3D3-24FF-4C1A-AB8F-E75B7BEAF05E}"/>
              </a:ext>
            </a:extLst>
          </p:cNvPr>
          <p:cNvCxnSpPr/>
          <p:nvPr/>
        </p:nvCxnSpPr>
        <p:spPr>
          <a:xfrm flipV="1">
            <a:off x="5189716" y="2586496"/>
            <a:ext cx="320460" cy="80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2A8DE1-9C02-435C-A1C9-9E009D81C288}"/>
              </a:ext>
            </a:extLst>
          </p:cNvPr>
          <p:cNvCxnSpPr/>
          <p:nvPr/>
        </p:nvCxnSpPr>
        <p:spPr>
          <a:xfrm>
            <a:off x="7253752" y="5319648"/>
            <a:ext cx="37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58">
            <a:extLst>
              <a:ext uri="{FF2B5EF4-FFF2-40B4-BE49-F238E27FC236}">
                <a16:creationId xmlns:a16="http://schemas.microsoft.com/office/drawing/2014/main" id="{0366EBDC-6090-4AEB-AAD7-1C5B279DAA0E}"/>
              </a:ext>
            </a:extLst>
          </p:cNvPr>
          <p:cNvSpPr/>
          <p:nvPr/>
        </p:nvSpPr>
        <p:spPr>
          <a:xfrm>
            <a:off x="6678933" y="4007390"/>
            <a:ext cx="358261" cy="137311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 dirty="0"/>
              <a:t>もどる</a:t>
            </a:r>
            <a:endParaRPr kumimoji="1" lang="en-US" altLang="ja-JP" sz="800" dirty="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EFAC427-6BA2-43DA-8BFD-00E2A8BD2404}"/>
              </a:ext>
            </a:extLst>
          </p:cNvPr>
          <p:cNvCxnSpPr/>
          <p:nvPr/>
        </p:nvCxnSpPr>
        <p:spPr>
          <a:xfrm>
            <a:off x="2995746" y="4725288"/>
            <a:ext cx="37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図 77">
            <a:extLst>
              <a:ext uri="{FF2B5EF4-FFF2-40B4-BE49-F238E27FC236}">
                <a16:creationId xmlns:a16="http://schemas.microsoft.com/office/drawing/2014/main" id="{3432A9B3-7569-4B94-9A7F-B86DA4CFB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18" y="3285552"/>
            <a:ext cx="1715753" cy="3050228"/>
          </a:xfrm>
          <a:prstGeom prst="rect">
            <a:avLst/>
          </a:prstGeom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212C60D-EDDD-42DF-A2C4-458DD6ED761E}"/>
              </a:ext>
            </a:extLst>
          </p:cNvPr>
          <p:cNvSpPr/>
          <p:nvPr/>
        </p:nvSpPr>
        <p:spPr>
          <a:xfrm>
            <a:off x="2113128" y="5945386"/>
            <a:ext cx="607214" cy="23874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400" b="1" dirty="0"/>
              <a:t>999</a:t>
            </a:r>
            <a:r>
              <a:rPr kumimoji="1" lang="en-US" altLang="ja-JP" sz="1100" b="1" dirty="0"/>
              <a:t>/999</a:t>
            </a:r>
            <a:endParaRPr kumimoji="1" lang="ja-JP" altLang="en-US" sz="1100" b="1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FB11F27-6F3E-4FB1-93A9-4E36181B7BB8}"/>
              </a:ext>
            </a:extLst>
          </p:cNvPr>
          <p:cNvSpPr/>
          <p:nvPr/>
        </p:nvSpPr>
        <p:spPr>
          <a:xfrm>
            <a:off x="5706719" y="5083928"/>
            <a:ext cx="405323" cy="8454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 dirty="0"/>
              <a:t>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14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6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●支援・師団兵器</a:t>
            </a:r>
            <a:endParaRPr kumimoji="1" lang="en-US" altLang="ja-JP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24929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支援・師団兵器を確認することができる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・タップで兵器を選択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・選択時、全画面表示時</a:t>
            </a:r>
            <a:endParaRPr kumimoji="1" lang="en-US" altLang="ja-JP" sz="1000" dirty="0"/>
          </a:p>
          <a:p>
            <a:r>
              <a:rPr kumimoji="1" lang="ja-JP" altLang="en-US" sz="1000" dirty="0"/>
              <a:t>　スワイプで回転させることができる</a:t>
            </a:r>
            <a:endParaRPr kumimoji="1" lang="en-US" altLang="ja-JP" sz="1000" dirty="0"/>
          </a:p>
          <a:p>
            <a:r>
              <a:rPr kumimoji="1" lang="ja-JP" altLang="en-US" sz="1000" dirty="0"/>
              <a:t>　（</a:t>
            </a:r>
            <a:r>
              <a:rPr kumimoji="1" lang="en-US" altLang="ja-JP" sz="1000" dirty="0"/>
              <a:t>Y</a:t>
            </a:r>
            <a:r>
              <a:rPr kumimoji="1" lang="ja-JP" altLang="en-US" sz="1000" dirty="0"/>
              <a:t>軸のみ）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・選択後、タップで全画面表示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・全画面からはタップで戻る</a:t>
            </a:r>
            <a:endParaRPr kumimoji="1" lang="en-US" altLang="ja-JP" sz="1000" dirty="0"/>
          </a:p>
          <a:p>
            <a:r>
              <a:rPr kumimoji="1" lang="ja-JP" altLang="en-US" sz="1000" dirty="0"/>
              <a:t>　全画面中も回転は可能</a:t>
            </a:r>
            <a:endParaRPr kumimoji="1" lang="en-US" altLang="ja-JP" sz="1000" dirty="0"/>
          </a:p>
          <a:p>
            <a:endParaRPr kumimoji="1" lang="LID4096" altLang="ja-JP" sz="1000" dirty="0"/>
          </a:p>
          <a:p>
            <a:r>
              <a:rPr kumimoji="1" lang="ja" altLang="en-US" sz="1000" dirty="0"/>
              <a:t>・未開発は「？」</a:t>
            </a:r>
            <a:endParaRPr kumimoji="1" lang="en-US" altLang="ja" sz="1000" dirty="0"/>
          </a:p>
          <a:p>
            <a:r>
              <a:rPr kumimoji="1" lang="ja-JP" altLang="en-US" sz="1000" dirty="0"/>
              <a:t>　タップ無反応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endParaRPr kumimoji="1" lang="en-US" altLang="ja-JP" sz="1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1773966-E501-4CB1-B482-1517F288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06" y="2254347"/>
            <a:ext cx="2276421" cy="39913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D66857-642C-485A-8964-02C3CDCC5DCB}"/>
              </a:ext>
            </a:extLst>
          </p:cNvPr>
          <p:cNvSpPr txBox="1"/>
          <p:nvPr/>
        </p:nvSpPr>
        <p:spPr>
          <a:xfrm>
            <a:off x="2828909" y="3142994"/>
            <a:ext cx="246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支援兵器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70B8A8C-EC82-4BED-8E5B-C903F0FC3A77}"/>
              </a:ext>
            </a:extLst>
          </p:cNvPr>
          <p:cNvSpPr txBox="1"/>
          <p:nvPr/>
        </p:nvSpPr>
        <p:spPr>
          <a:xfrm>
            <a:off x="2831480" y="5432070"/>
            <a:ext cx="246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/>
                </a:solidFill>
              </a:rPr>
              <a:t>師団兵器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19F5672-B973-4330-8835-F49D55045F8C}"/>
              </a:ext>
            </a:extLst>
          </p:cNvPr>
          <p:cNvSpPr/>
          <p:nvPr/>
        </p:nvSpPr>
        <p:spPr>
          <a:xfrm>
            <a:off x="2922224" y="4116376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B475D2C-43EC-4B76-BBAB-5AE82DFAFA0D}"/>
              </a:ext>
            </a:extLst>
          </p:cNvPr>
          <p:cNvSpPr/>
          <p:nvPr/>
        </p:nvSpPr>
        <p:spPr>
          <a:xfrm>
            <a:off x="2922223" y="4812759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64033DF-C0BD-4A46-91EF-5F15A21606E4}"/>
              </a:ext>
            </a:extLst>
          </p:cNvPr>
          <p:cNvSpPr/>
          <p:nvPr/>
        </p:nvSpPr>
        <p:spPr>
          <a:xfrm>
            <a:off x="3603568" y="3419993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98BC981-913A-4046-B2C9-5C2324832CEC}"/>
              </a:ext>
            </a:extLst>
          </p:cNvPr>
          <p:cNvSpPr/>
          <p:nvPr/>
        </p:nvSpPr>
        <p:spPr>
          <a:xfrm>
            <a:off x="3603567" y="4116376"/>
            <a:ext cx="557353" cy="522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？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8ABE95D-0347-4407-9CAB-63D3EE4D5E42}"/>
              </a:ext>
            </a:extLst>
          </p:cNvPr>
          <p:cNvSpPr/>
          <p:nvPr/>
        </p:nvSpPr>
        <p:spPr>
          <a:xfrm>
            <a:off x="3603566" y="4812759"/>
            <a:ext cx="557353" cy="5222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？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B83B08E-79EE-4CD1-9483-D11F945BFAD1}"/>
              </a:ext>
            </a:extLst>
          </p:cNvPr>
          <p:cNvSpPr/>
          <p:nvPr/>
        </p:nvSpPr>
        <p:spPr>
          <a:xfrm>
            <a:off x="4278692" y="3419993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2F8253F-24B6-49A2-B43B-890315008E37}"/>
              </a:ext>
            </a:extLst>
          </p:cNvPr>
          <p:cNvSpPr/>
          <p:nvPr/>
        </p:nvSpPr>
        <p:spPr>
          <a:xfrm>
            <a:off x="4278691" y="4116376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EF6F80B-FC12-4DCD-908C-A25D1B835A8F}"/>
              </a:ext>
            </a:extLst>
          </p:cNvPr>
          <p:cNvSpPr/>
          <p:nvPr/>
        </p:nvSpPr>
        <p:spPr>
          <a:xfrm>
            <a:off x="4278690" y="4812759"/>
            <a:ext cx="557353" cy="52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支援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7183FEB-C97A-433F-8133-A0CBBDF5274D}"/>
              </a:ext>
            </a:extLst>
          </p:cNvPr>
          <p:cNvSpPr/>
          <p:nvPr/>
        </p:nvSpPr>
        <p:spPr>
          <a:xfrm>
            <a:off x="2922223" y="5806094"/>
            <a:ext cx="557353" cy="4030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/>
          </a:p>
          <a:p>
            <a:pPr algn="ctr"/>
            <a:r>
              <a:rPr kumimoji="1" lang="ja-JP" altLang="en-US" sz="2400" dirty="0"/>
              <a:t>？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8040DCE-FD15-4832-8E17-15C4DDF76FFC}"/>
              </a:ext>
            </a:extLst>
          </p:cNvPr>
          <p:cNvSpPr/>
          <p:nvPr/>
        </p:nvSpPr>
        <p:spPr>
          <a:xfrm>
            <a:off x="3583275" y="5817217"/>
            <a:ext cx="557353" cy="40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師団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154CA56-DB9F-4EAB-A10B-5E31AE367321}"/>
              </a:ext>
            </a:extLst>
          </p:cNvPr>
          <p:cNvSpPr/>
          <p:nvPr/>
        </p:nvSpPr>
        <p:spPr>
          <a:xfrm>
            <a:off x="4278690" y="5806125"/>
            <a:ext cx="557353" cy="40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師団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兵器</a:t>
            </a:r>
          </a:p>
        </p:txBody>
      </p:sp>
      <p:pic>
        <p:nvPicPr>
          <p:cNvPr id="11" name="グラフィックス 10" descr="障碍者優先">
            <a:extLst>
              <a:ext uri="{FF2B5EF4-FFF2-40B4-BE49-F238E27FC236}">
                <a16:creationId xmlns:a16="http://schemas.microsoft.com/office/drawing/2014/main" id="{01CD0A9E-EC12-42D9-81B9-CC545EF08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9399" y="3319198"/>
            <a:ext cx="700122" cy="70012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1DC2269-81D7-42B2-8BAC-385BCD2EC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880" y="3556669"/>
            <a:ext cx="1517420" cy="266355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6AE064-0F5D-45C8-95B8-2090375F811B}"/>
              </a:ext>
            </a:extLst>
          </p:cNvPr>
          <p:cNvSpPr/>
          <p:nvPr/>
        </p:nvSpPr>
        <p:spPr>
          <a:xfrm>
            <a:off x="7374453" y="3538716"/>
            <a:ext cx="1517420" cy="266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新しい車いす">
            <a:extLst>
              <a:ext uri="{FF2B5EF4-FFF2-40B4-BE49-F238E27FC236}">
                <a16:creationId xmlns:a16="http://schemas.microsoft.com/office/drawing/2014/main" id="{4FCF8E36-2DF8-456A-AC0D-0169FEA60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9987" y="3790047"/>
            <a:ext cx="2226351" cy="2226351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D29DECD8-B41D-4FAE-BD91-C42FD985A9AC}"/>
              </a:ext>
            </a:extLst>
          </p:cNvPr>
          <p:cNvSpPr/>
          <p:nvPr/>
        </p:nvSpPr>
        <p:spPr>
          <a:xfrm>
            <a:off x="7843296" y="4762320"/>
            <a:ext cx="581070" cy="216347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/>
              <a:t>3D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FA22FC-8DB4-42A8-963D-3ACF2CE7E2B9}"/>
              </a:ext>
            </a:extLst>
          </p:cNvPr>
          <p:cNvCxnSpPr/>
          <p:nvPr/>
        </p:nvCxnSpPr>
        <p:spPr>
          <a:xfrm>
            <a:off x="5134708" y="4572000"/>
            <a:ext cx="254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97B2347-A53C-4F0B-95DB-B06E9BBB2C85}"/>
              </a:ext>
            </a:extLst>
          </p:cNvPr>
          <p:cNvCxnSpPr/>
          <p:nvPr/>
        </p:nvCxnSpPr>
        <p:spPr>
          <a:xfrm>
            <a:off x="7019987" y="4572000"/>
            <a:ext cx="277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7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●武器・パーツ・結晶</a:t>
            </a:r>
            <a:endParaRPr kumimoji="1" lang="en-US" altLang="ja-JP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タブ分けされた、それぞれを確認できる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ID</a:t>
            </a:r>
            <a:r>
              <a:rPr kumimoji="1" lang="ja-JP" altLang="en-US" sz="1000" dirty="0"/>
              <a:t>順で表示される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・未所持は「？」　</a:t>
            </a:r>
            <a:endParaRPr kumimoji="1" lang="en-US" altLang="ja-JP" sz="1000" dirty="0"/>
          </a:p>
          <a:p>
            <a:r>
              <a:rPr kumimoji="1" lang="ja-JP" altLang="en-US" sz="1000" dirty="0"/>
              <a:t>　タップ無反応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・それぞれタップすると、</a:t>
            </a:r>
            <a:endParaRPr kumimoji="1" lang="en-US" altLang="ja-JP" sz="1000" dirty="0"/>
          </a:p>
          <a:p>
            <a:r>
              <a:rPr kumimoji="1" lang="ja-JP" altLang="en-US" sz="1000" dirty="0"/>
              <a:t>　詳細ウィンドウが表示される。</a:t>
            </a:r>
            <a:endParaRPr kumimoji="1" lang="en-US" altLang="ja-JP" sz="1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CDD282-CBC6-DF4F-94CB-A9F36D822382}"/>
              </a:ext>
            </a:extLst>
          </p:cNvPr>
          <p:cNvSpPr/>
          <p:nvPr/>
        </p:nvSpPr>
        <p:spPr>
          <a:xfrm>
            <a:off x="3261262" y="1081996"/>
            <a:ext cx="2617568" cy="466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en-US" altLang="ja-JP" sz="1100" dirty="0"/>
          </a:p>
          <a:p>
            <a:pPr algn="r"/>
            <a:endParaRPr kumimoji="1" lang="en-US" altLang="ja-JP" sz="1100" dirty="0"/>
          </a:p>
          <a:p>
            <a:pPr algn="r"/>
            <a:endParaRPr kumimoji="1" lang="en-US" altLang="ja-JP" sz="1100" dirty="0"/>
          </a:p>
          <a:p>
            <a:pPr algn="ctr"/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武器・パーツ・結晶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DB83E7E-402B-CF49-90A7-0DFE49F85CFF}"/>
              </a:ext>
            </a:extLst>
          </p:cNvPr>
          <p:cNvGrpSpPr/>
          <p:nvPr/>
        </p:nvGrpSpPr>
        <p:grpSpPr>
          <a:xfrm>
            <a:off x="3261261" y="1070239"/>
            <a:ext cx="2617570" cy="580978"/>
            <a:chOff x="70689" y="2154"/>
            <a:chExt cx="2637694" cy="587663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34471A4-F937-F44E-BD20-05268F7F0AE7}"/>
                </a:ext>
              </a:extLst>
            </p:cNvPr>
            <p:cNvSpPr/>
            <p:nvPr/>
          </p:nvSpPr>
          <p:spPr>
            <a:xfrm>
              <a:off x="1682612" y="442927"/>
              <a:ext cx="1025769" cy="146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>
                  <a:gradFill flip="none" rotWithShape="1">
                    <a:gsLst>
                      <a:gs pos="0">
                        <a:srgbClr val="7030A0"/>
                      </a:gs>
                      <a:gs pos="49000">
                        <a:srgbClr val="78D077"/>
                      </a:gs>
                      <a:gs pos="33000">
                        <a:srgbClr val="00B0F0"/>
                      </a:gs>
                      <a:gs pos="17000">
                        <a:srgbClr val="0000FF"/>
                      </a:gs>
                      <a:gs pos="65000">
                        <a:srgbClr val="FFFF00"/>
                      </a:gs>
                      <a:gs pos="80000">
                        <a:srgbClr val="FF9900"/>
                      </a:gs>
                      <a:gs pos="100000">
                        <a:srgbClr val="FF0000"/>
                      </a:gs>
                    </a:gsLst>
                    <a:lin ang="16200000" scaled="1"/>
                    <a:tileRect/>
                  </a:gradFill>
                </a:rPr>
                <a:t>●</a:t>
              </a:r>
              <a:r>
                <a:rPr kumimoji="1" lang="ja-JP" altLang="en-US" sz="800"/>
                <a:t> </a:t>
              </a:r>
              <a:r>
                <a:rPr kumimoji="1" lang="en-US" altLang="ja-JP" sz="800"/>
                <a:t>999,999,999</a:t>
              </a:r>
              <a:endParaRPr kumimoji="1" lang="ja-JP" altLang="en-US" sz="80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EF5D257C-F33D-2744-8D4A-9A83677D4A93}"/>
                </a:ext>
              </a:extLst>
            </p:cNvPr>
            <p:cNvSpPr/>
            <p:nvPr/>
          </p:nvSpPr>
          <p:spPr>
            <a:xfrm>
              <a:off x="70689" y="2154"/>
              <a:ext cx="586154" cy="5876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100" dirty="0"/>
                <a:t>RANK</a:t>
              </a:r>
            </a:p>
            <a:p>
              <a:pPr algn="ctr"/>
              <a:r>
                <a:rPr kumimoji="1" lang="en-US" altLang="ja-JP" sz="1800" dirty="0"/>
                <a:t>999</a:t>
              </a:r>
              <a:endParaRPr kumimoji="1" lang="ja-JP" altLang="en-US" sz="1800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0900883-B14B-BE42-B75B-4409C8B0F95C}"/>
                </a:ext>
              </a:extLst>
            </p:cNvPr>
            <p:cNvSpPr/>
            <p:nvPr/>
          </p:nvSpPr>
          <p:spPr>
            <a:xfrm>
              <a:off x="656844" y="2154"/>
              <a:ext cx="2051539" cy="1468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700"/>
                <a:t>●称号的なものの表示エリア</a:t>
              </a: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A9A09D3C-5B4E-3146-B799-87313779BAE5}"/>
                </a:ext>
              </a:extLst>
            </p:cNvPr>
            <p:cNvSpPr/>
            <p:nvPr/>
          </p:nvSpPr>
          <p:spPr>
            <a:xfrm>
              <a:off x="656843" y="148981"/>
              <a:ext cx="2051540" cy="2936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900"/>
                <a:t>プレイヤー名称</a:t>
              </a:r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40AEEF4-F9AB-4B40-A80E-CE4CD2FFF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5134" y="453629"/>
              <a:ext cx="128376" cy="128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100"/>
                <a:t>＋</a:t>
              </a:r>
            </a:p>
          </p:txBody>
        </p: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74A61447-9A59-3241-AF12-4E4F0FAA8EBD}"/>
                </a:ext>
              </a:extLst>
            </p:cNvPr>
            <p:cNvGrpSpPr/>
            <p:nvPr/>
          </p:nvGrpSpPr>
          <p:grpSpPr>
            <a:xfrm>
              <a:off x="101006" y="484402"/>
              <a:ext cx="527539" cy="71147"/>
              <a:chOff x="101006" y="484402"/>
              <a:chExt cx="581527" cy="70447"/>
            </a:xfrm>
          </p:grpSpPr>
          <p:sp>
            <p:nvSpPr>
              <p:cNvPr id="89" name="四角形: 角を丸くする 88">
                <a:extLst>
                  <a:ext uri="{FF2B5EF4-FFF2-40B4-BE49-F238E27FC236}">
                    <a16:creationId xmlns:a16="http://schemas.microsoft.com/office/drawing/2014/main" id="{913654E5-31F1-0F41-BB13-EA091B199B65}"/>
                  </a:ext>
                </a:extLst>
              </p:cNvPr>
              <p:cNvSpPr/>
              <p:nvPr/>
            </p:nvSpPr>
            <p:spPr>
              <a:xfrm>
                <a:off x="101006" y="484402"/>
                <a:ext cx="581527" cy="7044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  <p:sp>
            <p:nvSpPr>
              <p:cNvPr id="90" name="四角形: 角を丸くする 89">
                <a:extLst>
                  <a:ext uri="{FF2B5EF4-FFF2-40B4-BE49-F238E27FC236}">
                    <a16:creationId xmlns:a16="http://schemas.microsoft.com/office/drawing/2014/main" id="{5610FDB0-068D-7A4A-B8CE-AE185DCD5D8A}"/>
                  </a:ext>
                </a:extLst>
              </p:cNvPr>
              <p:cNvSpPr/>
              <p:nvPr/>
            </p:nvSpPr>
            <p:spPr>
              <a:xfrm>
                <a:off x="101006" y="484402"/>
                <a:ext cx="347085" cy="70447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/>
              </a:p>
            </p:txBody>
          </p:sp>
        </p:grp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ED610A5E-4909-3D4D-89CF-F2FFAFB21F5A}"/>
                </a:ext>
              </a:extLst>
            </p:cNvPr>
            <p:cNvSpPr/>
            <p:nvPr/>
          </p:nvSpPr>
          <p:spPr>
            <a:xfrm>
              <a:off x="656842" y="442928"/>
              <a:ext cx="1025769" cy="1465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ja-JP" altLang="en-US" sz="800">
                  <a:solidFill>
                    <a:srgbClr val="FFFF00"/>
                  </a:solidFill>
                </a:rPr>
                <a:t>● </a:t>
              </a:r>
              <a:r>
                <a:rPr kumimoji="1" lang="en-US" altLang="ja-JP" sz="800"/>
                <a:t>999</a:t>
              </a:r>
              <a:r>
                <a:rPr kumimoji="1" lang="ja-JP" altLang="en-US" sz="800"/>
                <a:t> </a:t>
              </a:r>
              <a:r>
                <a:rPr kumimoji="1" lang="en-US" altLang="ja-JP" sz="800"/>
                <a:t>,999,999,999</a:t>
              </a:r>
              <a:endParaRPr kumimoji="1" lang="ja-JP" altLang="en-US" sz="800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A62AD53-B2C7-0043-A114-E0247198C5B9}"/>
              </a:ext>
            </a:extLst>
          </p:cNvPr>
          <p:cNvSpPr/>
          <p:nvPr/>
        </p:nvSpPr>
        <p:spPr>
          <a:xfrm>
            <a:off x="5226000" y="1735128"/>
            <a:ext cx="581070" cy="216347"/>
          </a:xfrm>
          <a:prstGeom prst="roundRect">
            <a:avLst>
              <a:gd name="adj" fmla="val 2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/>
              <a:t>もどる</a:t>
            </a:r>
            <a:endParaRPr kumimoji="1" lang="en-US" altLang="ja-JP" sz="10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9410DAC-EDBA-0F46-8106-CBB993892DD6}"/>
              </a:ext>
            </a:extLst>
          </p:cNvPr>
          <p:cNvSpPr/>
          <p:nvPr/>
        </p:nvSpPr>
        <p:spPr>
          <a:xfrm>
            <a:off x="3261261" y="2150993"/>
            <a:ext cx="872463" cy="215332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>
                <a:solidFill>
                  <a:schemeClr val="bg1"/>
                </a:solidFill>
              </a:rPr>
              <a:t>武器</a:t>
            </a:r>
            <a:endParaRPr kumimoji="1" lang="en-US" altLang="ja-JP" sz="1000">
              <a:solidFill>
                <a:schemeClr val="bg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98C46F8-835A-0A49-A3A8-A7206E03979E}"/>
              </a:ext>
            </a:extLst>
          </p:cNvPr>
          <p:cNvSpPr/>
          <p:nvPr/>
        </p:nvSpPr>
        <p:spPr>
          <a:xfrm>
            <a:off x="4132578" y="2150993"/>
            <a:ext cx="873356" cy="215332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/>
              <a:t>パーツ</a:t>
            </a:r>
            <a:endParaRPr kumimoji="1" lang="en-US" altLang="ja-JP" sz="100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F7460FA-D532-C146-8A82-BE6E17A22FC1}"/>
              </a:ext>
            </a:extLst>
          </p:cNvPr>
          <p:cNvSpPr/>
          <p:nvPr/>
        </p:nvSpPr>
        <p:spPr>
          <a:xfrm>
            <a:off x="5007227" y="2150993"/>
            <a:ext cx="871603" cy="215332"/>
          </a:xfrm>
          <a:prstGeom prst="roundRect">
            <a:avLst>
              <a:gd name="adj" fmla="val 15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/>
              <a:t>結晶</a:t>
            </a:r>
            <a:endParaRPr kumimoji="1" lang="en-US" altLang="ja-JP" sz="100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02F3BAC-1DD4-BC4C-8E29-F97540162E30}"/>
              </a:ext>
            </a:extLst>
          </p:cNvPr>
          <p:cNvGrpSpPr/>
          <p:nvPr/>
        </p:nvGrpSpPr>
        <p:grpSpPr>
          <a:xfrm>
            <a:off x="5720412" y="2446031"/>
            <a:ext cx="59722" cy="2966836"/>
            <a:chOff x="2524059" y="2910898"/>
            <a:chExt cx="74110" cy="3612932"/>
          </a:xfrm>
        </p:grpSpPr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67E56C0C-7842-8F4E-A55C-F124DB5FF862}"/>
                </a:ext>
              </a:extLst>
            </p:cNvPr>
            <p:cNvSpPr/>
            <p:nvPr/>
          </p:nvSpPr>
          <p:spPr>
            <a:xfrm>
              <a:off x="2524059" y="2910899"/>
              <a:ext cx="74110" cy="361293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 dirty="0"/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6C8E8364-6BB5-1041-9194-0B04B8E5B171}"/>
                </a:ext>
              </a:extLst>
            </p:cNvPr>
            <p:cNvSpPr/>
            <p:nvPr/>
          </p:nvSpPr>
          <p:spPr>
            <a:xfrm>
              <a:off x="2524059" y="2910898"/>
              <a:ext cx="74110" cy="58710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0DA9908-05F2-E84E-99ED-48472C156E67}"/>
              </a:ext>
            </a:extLst>
          </p:cNvPr>
          <p:cNvGrpSpPr/>
          <p:nvPr/>
        </p:nvGrpSpPr>
        <p:grpSpPr>
          <a:xfrm>
            <a:off x="3372083" y="2529163"/>
            <a:ext cx="2188252" cy="442836"/>
            <a:chOff x="185048" y="2910898"/>
            <a:chExt cx="2203635" cy="446943"/>
          </a:xfrm>
        </p:grpSpPr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0E2A4AAF-CB79-C842-8BC5-EDD68D41F759}"/>
                </a:ext>
              </a:extLst>
            </p:cNvPr>
            <p:cNvSpPr/>
            <p:nvPr/>
          </p:nvSpPr>
          <p:spPr>
            <a:xfrm>
              <a:off x="185048" y="2910898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dirty="0"/>
                <a:t>結晶</a:t>
              </a:r>
              <a:endParaRPr kumimoji="1" lang="en-US" altLang="ja-JP" sz="1200" dirty="0"/>
            </a:p>
            <a:p>
              <a:pPr algn="ctr"/>
              <a:endParaRPr kumimoji="1" lang="en-US" altLang="ja-JP" sz="700" dirty="0"/>
            </a:p>
            <a:p>
              <a:pPr algn="ctr"/>
              <a:r>
                <a:rPr kumimoji="1" lang="en-US" altLang="ja-JP" sz="700" dirty="0"/>
                <a:t>No.001</a:t>
              </a:r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288F6AB0-11B4-304D-ACE6-1FB65379B86D}"/>
                </a:ext>
              </a:extLst>
            </p:cNvPr>
            <p:cNvSpPr/>
            <p:nvPr/>
          </p:nvSpPr>
          <p:spPr>
            <a:xfrm>
              <a:off x="631481" y="291837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dirty="0"/>
                <a:t>結晶</a:t>
              </a:r>
              <a:endParaRPr kumimoji="1" lang="en-US" altLang="ja-JP" sz="1200" dirty="0"/>
            </a:p>
            <a:p>
              <a:pPr algn="ctr"/>
              <a:endParaRPr kumimoji="1" lang="en-US" altLang="ja-JP" sz="500" dirty="0"/>
            </a:p>
            <a:p>
              <a:pPr algn="ctr"/>
              <a:r>
                <a:rPr kumimoji="1" lang="en-US" altLang="ja-JP" sz="700" dirty="0"/>
                <a:t>No.002</a:t>
              </a: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65310A33-DBF6-C44F-9A70-0C261570899D}"/>
                </a:ext>
              </a:extLst>
            </p:cNvPr>
            <p:cNvSpPr/>
            <p:nvPr/>
          </p:nvSpPr>
          <p:spPr>
            <a:xfrm>
              <a:off x="1071096" y="2918372"/>
              <a:ext cx="438356" cy="439469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dirty="0"/>
                <a:t>？</a:t>
              </a:r>
              <a:endParaRPr kumimoji="1" lang="en-US" altLang="ja-JP" sz="1200" dirty="0"/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241CD168-0DD4-1843-9429-604062CF9E58}"/>
                </a:ext>
              </a:extLst>
            </p:cNvPr>
            <p:cNvSpPr/>
            <p:nvPr/>
          </p:nvSpPr>
          <p:spPr>
            <a:xfrm>
              <a:off x="1510712" y="291837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580EA049-C8A5-AD4E-95FB-7299A23EFE93}"/>
                </a:ext>
              </a:extLst>
            </p:cNvPr>
            <p:cNvSpPr/>
            <p:nvPr/>
          </p:nvSpPr>
          <p:spPr>
            <a:xfrm>
              <a:off x="1950327" y="2918225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694C9F7-BB10-F845-82CC-0FF3B598DC16}"/>
              </a:ext>
            </a:extLst>
          </p:cNvPr>
          <p:cNvGrpSpPr/>
          <p:nvPr/>
        </p:nvGrpSpPr>
        <p:grpSpPr>
          <a:xfrm>
            <a:off x="3378762" y="2965053"/>
            <a:ext cx="2180226" cy="442835"/>
            <a:chOff x="191781" y="3346788"/>
            <a:chExt cx="2195558" cy="446943"/>
          </a:xfrm>
        </p:grpSpPr>
        <p:sp>
          <p:nvSpPr>
            <p:cNvPr id="70" name="四角形: 角を丸くする 69">
              <a:extLst>
                <a:ext uri="{FF2B5EF4-FFF2-40B4-BE49-F238E27FC236}">
                  <a16:creationId xmlns:a16="http://schemas.microsoft.com/office/drawing/2014/main" id="{ECD4B562-0002-DF4B-82D2-56DE6CDDC3C3}"/>
                </a:ext>
              </a:extLst>
            </p:cNvPr>
            <p:cNvSpPr/>
            <p:nvPr/>
          </p:nvSpPr>
          <p:spPr>
            <a:xfrm>
              <a:off x="191781" y="3346788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6D586384-5D87-DF4D-AA39-936A7BB2667F}"/>
                </a:ext>
              </a:extLst>
            </p:cNvPr>
            <p:cNvSpPr/>
            <p:nvPr/>
          </p:nvSpPr>
          <p:spPr>
            <a:xfrm>
              <a:off x="630137" y="3354262"/>
              <a:ext cx="438356" cy="439469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？</a:t>
              </a:r>
              <a:endParaRPr kumimoji="1" lang="en-US" altLang="ja-JP" sz="1200" dirty="0"/>
            </a:p>
            <a:p>
              <a:pPr algn="ctr"/>
              <a:endParaRPr kumimoji="1" lang="en-US" altLang="ja-JP" sz="1200" dirty="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5A9BD6A8-145F-F646-82C7-E4F97DBE6F16}"/>
                </a:ext>
              </a:extLst>
            </p:cNvPr>
            <p:cNvSpPr/>
            <p:nvPr/>
          </p:nvSpPr>
          <p:spPr>
            <a:xfrm>
              <a:off x="1069752" y="335426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6DC4832E-8A19-C042-B367-0EC06DAD9E90}"/>
                </a:ext>
              </a:extLst>
            </p:cNvPr>
            <p:cNvSpPr/>
            <p:nvPr/>
          </p:nvSpPr>
          <p:spPr>
            <a:xfrm>
              <a:off x="1509368" y="335426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34EB25DB-5CEC-4243-9B22-A4E39576F56B}"/>
                </a:ext>
              </a:extLst>
            </p:cNvPr>
            <p:cNvSpPr/>
            <p:nvPr/>
          </p:nvSpPr>
          <p:spPr>
            <a:xfrm>
              <a:off x="1948983" y="3354115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8E2DDC12-9D2F-4207-8DD7-4E092D08D3FE}"/>
              </a:ext>
            </a:extLst>
          </p:cNvPr>
          <p:cNvGrpSpPr/>
          <p:nvPr/>
        </p:nvGrpSpPr>
        <p:grpSpPr>
          <a:xfrm>
            <a:off x="3378762" y="3400483"/>
            <a:ext cx="2180226" cy="442836"/>
            <a:chOff x="193125" y="2910898"/>
            <a:chExt cx="2195558" cy="446943"/>
          </a:xfrm>
        </p:grpSpPr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3BE7037-CC85-461C-91EB-7B04674772E7}"/>
                </a:ext>
              </a:extLst>
            </p:cNvPr>
            <p:cNvSpPr/>
            <p:nvPr/>
          </p:nvSpPr>
          <p:spPr>
            <a:xfrm>
              <a:off x="193125" y="2910898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93" name="四角形: 角を丸くする 92">
              <a:extLst>
                <a:ext uri="{FF2B5EF4-FFF2-40B4-BE49-F238E27FC236}">
                  <a16:creationId xmlns:a16="http://schemas.microsoft.com/office/drawing/2014/main" id="{4003DE4B-D9DD-40DD-9C7A-6DDEFB7B9CEF}"/>
                </a:ext>
              </a:extLst>
            </p:cNvPr>
            <p:cNvSpPr/>
            <p:nvPr/>
          </p:nvSpPr>
          <p:spPr>
            <a:xfrm>
              <a:off x="631481" y="291837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94" name="四角形: 角を丸くする 93">
              <a:extLst>
                <a:ext uri="{FF2B5EF4-FFF2-40B4-BE49-F238E27FC236}">
                  <a16:creationId xmlns:a16="http://schemas.microsoft.com/office/drawing/2014/main" id="{49C66187-DE1C-4674-AB4D-765EF0F64D9B}"/>
                </a:ext>
              </a:extLst>
            </p:cNvPr>
            <p:cNvSpPr/>
            <p:nvPr/>
          </p:nvSpPr>
          <p:spPr>
            <a:xfrm>
              <a:off x="1071096" y="2918372"/>
              <a:ext cx="438356" cy="439469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dirty="0"/>
                <a:t>？</a:t>
              </a:r>
              <a:endParaRPr kumimoji="1" lang="en-US" altLang="ja-JP" sz="1200" dirty="0"/>
            </a:p>
          </p:txBody>
        </p:sp>
        <p:sp>
          <p:nvSpPr>
            <p:cNvPr id="95" name="四角形: 角を丸くする 94">
              <a:extLst>
                <a:ext uri="{FF2B5EF4-FFF2-40B4-BE49-F238E27FC236}">
                  <a16:creationId xmlns:a16="http://schemas.microsoft.com/office/drawing/2014/main" id="{22AC2C9E-AFE1-4E39-A056-8DC59CE85E43}"/>
                </a:ext>
              </a:extLst>
            </p:cNvPr>
            <p:cNvSpPr/>
            <p:nvPr/>
          </p:nvSpPr>
          <p:spPr>
            <a:xfrm>
              <a:off x="1510712" y="291837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CDC8020B-E421-4B62-B0CC-8CDF7E4A8954}"/>
                </a:ext>
              </a:extLst>
            </p:cNvPr>
            <p:cNvSpPr/>
            <p:nvPr/>
          </p:nvSpPr>
          <p:spPr>
            <a:xfrm>
              <a:off x="1950327" y="2918225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4457D436-6183-44F8-AAF5-880D4714B16C}"/>
              </a:ext>
            </a:extLst>
          </p:cNvPr>
          <p:cNvGrpSpPr/>
          <p:nvPr/>
        </p:nvGrpSpPr>
        <p:grpSpPr>
          <a:xfrm>
            <a:off x="3377420" y="3836373"/>
            <a:ext cx="2180226" cy="442835"/>
            <a:chOff x="191781" y="3346788"/>
            <a:chExt cx="2195558" cy="446943"/>
          </a:xfrm>
        </p:grpSpPr>
        <p:sp>
          <p:nvSpPr>
            <p:cNvPr id="98" name="四角形: 角を丸くする 97">
              <a:extLst>
                <a:ext uri="{FF2B5EF4-FFF2-40B4-BE49-F238E27FC236}">
                  <a16:creationId xmlns:a16="http://schemas.microsoft.com/office/drawing/2014/main" id="{FBA0A597-8BBD-4D5E-8580-93FA27F4865B}"/>
                </a:ext>
              </a:extLst>
            </p:cNvPr>
            <p:cNvSpPr/>
            <p:nvPr/>
          </p:nvSpPr>
          <p:spPr>
            <a:xfrm>
              <a:off x="191781" y="3346788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D934196D-8EDF-493B-A24A-87A5D5B2FB7E}"/>
                </a:ext>
              </a:extLst>
            </p:cNvPr>
            <p:cNvSpPr/>
            <p:nvPr/>
          </p:nvSpPr>
          <p:spPr>
            <a:xfrm>
              <a:off x="630137" y="3354262"/>
              <a:ext cx="438356" cy="439469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dirty="0"/>
                <a:t>？</a:t>
              </a:r>
              <a:endParaRPr kumimoji="1" lang="en-US" altLang="ja-JP" sz="1200" dirty="0"/>
            </a:p>
          </p:txBody>
        </p:sp>
        <p:sp>
          <p:nvSpPr>
            <p:cNvPr id="100" name="四角形: 角を丸くする 99">
              <a:extLst>
                <a:ext uri="{FF2B5EF4-FFF2-40B4-BE49-F238E27FC236}">
                  <a16:creationId xmlns:a16="http://schemas.microsoft.com/office/drawing/2014/main" id="{1B2B3FEF-9167-47FA-BDC1-B125E2ECA401}"/>
                </a:ext>
              </a:extLst>
            </p:cNvPr>
            <p:cNvSpPr/>
            <p:nvPr/>
          </p:nvSpPr>
          <p:spPr>
            <a:xfrm>
              <a:off x="1069752" y="335426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72C12E56-B36C-48C3-978D-5A6193717DBC}"/>
                </a:ext>
              </a:extLst>
            </p:cNvPr>
            <p:cNvSpPr/>
            <p:nvPr/>
          </p:nvSpPr>
          <p:spPr>
            <a:xfrm>
              <a:off x="1509368" y="335426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02" name="四角形: 角を丸くする 101">
              <a:extLst>
                <a:ext uri="{FF2B5EF4-FFF2-40B4-BE49-F238E27FC236}">
                  <a16:creationId xmlns:a16="http://schemas.microsoft.com/office/drawing/2014/main" id="{21D60663-DDDE-4C8F-AFE3-952560F990CD}"/>
                </a:ext>
              </a:extLst>
            </p:cNvPr>
            <p:cNvSpPr/>
            <p:nvPr/>
          </p:nvSpPr>
          <p:spPr>
            <a:xfrm>
              <a:off x="1948983" y="3354115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611F8AB5-87CF-4675-8597-F98AEB7CFE33}"/>
              </a:ext>
            </a:extLst>
          </p:cNvPr>
          <p:cNvGrpSpPr/>
          <p:nvPr/>
        </p:nvGrpSpPr>
        <p:grpSpPr>
          <a:xfrm>
            <a:off x="3377420" y="4271973"/>
            <a:ext cx="2180226" cy="442835"/>
            <a:chOff x="191781" y="3346788"/>
            <a:chExt cx="2195558" cy="446943"/>
          </a:xfrm>
        </p:grpSpPr>
        <p:sp>
          <p:nvSpPr>
            <p:cNvPr id="104" name="四角形: 角を丸くする 103">
              <a:extLst>
                <a:ext uri="{FF2B5EF4-FFF2-40B4-BE49-F238E27FC236}">
                  <a16:creationId xmlns:a16="http://schemas.microsoft.com/office/drawing/2014/main" id="{5496D9A2-2606-499F-8A7E-EBC4C6ED4C90}"/>
                </a:ext>
              </a:extLst>
            </p:cNvPr>
            <p:cNvSpPr/>
            <p:nvPr/>
          </p:nvSpPr>
          <p:spPr>
            <a:xfrm>
              <a:off x="191781" y="3346788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585B5318-8BBB-4B1A-A720-08A2A66D015B}"/>
                </a:ext>
              </a:extLst>
            </p:cNvPr>
            <p:cNvSpPr/>
            <p:nvPr/>
          </p:nvSpPr>
          <p:spPr>
            <a:xfrm>
              <a:off x="630137" y="3354262"/>
              <a:ext cx="438356" cy="439469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dirty="0"/>
                <a:t>？</a:t>
              </a:r>
              <a:endParaRPr kumimoji="1" lang="en-US" altLang="ja-JP" sz="1200" dirty="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457CB2F4-1BCC-444D-A2CC-A77144C5A615}"/>
                </a:ext>
              </a:extLst>
            </p:cNvPr>
            <p:cNvSpPr/>
            <p:nvPr/>
          </p:nvSpPr>
          <p:spPr>
            <a:xfrm>
              <a:off x="1069752" y="335426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13459D0D-349A-4ECD-8303-63ED8DCF86F7}"/>
                </a:ext>
              </a:extLst>
            </p:cNvPr>
            <p:cNvSpPr/>
            <p:nvPr/>
          </p:nvSpPr>
          <p:spPr>
            <a:xfrm>
              <a:off x="1509368" y="335426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762A3C9D-1B19-41EB-A673-5DBD46B6D540}"/>
                </a:ext>
              </a:extLst>
            </p:cNvPr>
            <p:cNvSpPr/>
            <p:nvPr/>
          </p:nvSpPr>
          <p:spPr>
            <a:xfrm>
              <a:off x="1948983" y="3354115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2D23A5C3-84C3-45DB-A520-3574D40B55A7}"/>
              </a:ext>
            </a:extLst>
          </p:cNvPr>
          <p:cNvGrpSpPr/>
          <p:nvPr/>
        </p:nvGrpSpPr>
        <p:grpSpPr>
          <a:xfrm>
            <a:off x="3377420" y="4707403"/>
            <a:ext cx="2180226" cy="442836"/>
            <a:chOff x="193125" y="2910898"/>
            <a:chExt cx="2195558" cy="446943"/>
          </a:xfrm>
        </p:grpSpPr>
        <p:sp>
          <p:nvSpPr>
            <p:cNvPr id="110" name="四角形: 角を丸くする 109">
              <a:extLst>
                <a:ext uri="{FF2B5EF4-FFF2-40B4-BE49-F238E27FC236}">
                  <a16:creationId xmlns:a16="http://schemas.microsoft.com/office/drawing/2014/main" id="{3039C39F-47A7-412F-BEF3-CED89206305A}"/>
                </a:ext>
              </a:extLst>
            </p:cNvPr>
            <p:cNvSpPr/>
            <p:nvPr/>
          </p:nvSpPr>
          <p:spPr>
            <a:xfrm>
              <a:off x="193125" y="2910898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FA1BA2A3-2900-46D2-A170-0B23813527A4}"/>
                </a:ext>
              </a:extLst>
            </p:cNvPr>
            <p:cNvSpPr/>
            <p:nvPr/>
          </p:nvSpPr>
          <p:spPr>
            <a:xfrm>
              <a:off x="631481" y="291837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17EFAB1E-BCE2-4453-8E51-82456DF5287D}"/>
                </a:ext>
              </a:extLst>
            </p:cNvPr>
            <p:cNvSpPr/>
            <p:nvPr/>
          </p:nvSpPr>
          <p:spPr>
            <a:xfrm>
              <a:off x="1071096" y="2918372"/>
              <a:ext cx="438356" cy="439469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200" dirty="0"/>
                <a:t>？</a:t>
              </a:r>
              <a:endParaRPr kumimoji="1" lang="en-US" altLang="ja-JP" sz="1200" dirty="0"/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D8574375-1C36-4EA3-9005-622E380739C4}"/>
                </a:ext>
              </a:extLst>
            </p:cNvPr>
            <p:cNvSpPr/>
            <p:nvPr/>
          </p:nvSpPr>
          <p:spPr>
            <a:xfrm>
              <a:off x="1510712" y="2918372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  <p:sp>
          <p:nvSpPr>
            <p:cNvPr id="114" name="四角形: 角を丸くする 113">
              <a:extLst>
                <a:ext uri="{FF2B5EF4-FFF2-40B4-BE49-F238E27FC236}">
                  <a16:creationId xmlns:a16="http://schemas.microsoft.com/office/drawing/2014/main" id="{CF8DB2C0-9E36-40A6-88BA-D0FACC6343E4}"/>
                </a:ext>
              </a:extLst>
            </p:cNvPr>
            <p:cNvSpPr/>
            <p:nvPr/>
          </p:nvSpPr>
          <p:spPr>
            <a:xfrm>
              <a:off x="1950327" y="2918225"/>
              <a:ext cx="438356" cy="439469"/>
            </a:xfrm>
            <a:prstGeom prst="roundRect">
              <a:avLst>
                <a:gd name="adj" fmla="val 1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en-US" altLang="ja-JP" sz="1200"/>
            </a:p>
          </p:txBody>
        </p:sp>
      </p:grpSp>
      <p:sp>
        <p:nvSpPr>
          <p:cNvPr id="121" name="四角形: 角を丸くする 120">
            <a:extLst>
              <a:ext uri="{FF2B5EF4-FFF2-40B4-BE49-F238E27FC236}">
                <a16:creationId xmlns:a16="http://schemas.microsoft.com/office/drawing/2014/main" id="{A7227F02-D013-DD43-B29B-3FA6A7F52C8F}"/>
              </a:ext>
            </a:extLst>
          </p:cNvPr>
          <p:cNvSpPr/>
          <p:nvPr/>
        </p:nvSpPr>
        <p:spPr>
          <a:xfrm>
            <a:off x="3372083" y="5161759"/>
            <a:ext cx="435296" cy="284657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200"/>
          </a:p>
        </p:txBody>
      </p: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A04C3914-2E39-664E-AF4B-03CF61232B93}"/>
              </a:ext>
            </a:extLst>
          </p:cNvPr>
          <p:cNvSpPr/>
          <p:nvPr/>
        </p:nvSpPr>
        <p:spPr>
          <a:xfrm>
            <a:off x="3807379" y="5164319"/>
            <a:ext cx="435296" cy="284657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200"/>
          </a:p>
        </p:txBody>
      </p: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3970ED6B-89BE-6A49-95A9-6DA78ECD3E64}"/>
              </a:ext>
            </a:extLst>
          </p:cNvPr>
          <p:cNvSpPr/>
          <p:nvPr/>
        </p:nvSpPr>
        <p:spPr>
          <a:xfrm>
            <a:off x="4243925" y="5164319"/>
            <a:ext cx="435296" cy="284657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200"/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3CACA0C3-471A-9043-A330-3A87DD9BDA73}"/>
              </a:ext>
            </a:extLst>
          </p:cNvPr>
          <p:cNvSpPr/>
          <p:nvPr/>
        </p:nvSpPr>
        <p:spPr>
          <a:xfrm>
            <a:off x="4680472" y="5164319"/>
            <a:ext cx="435296" cy="284657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200"/>
          </a:p>
        </p:txBody>
      </p: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FCB606C3-FB8F-1444-AC9B-353E491BA119}"/>
              </a:ext>
            </a:extLst>
          </p:cNvPr>
          <p:cNvSpPr/>
          <p:nvPr/>
        </p:nvSpPr>
        <p:spPr>
          <a:xfrm>
            <a:off x="5117018" y="5164269"/>
            <a:ext cx="435296" cy="284657"/>
          </a:xfrm>
          <a:prstGeom prst="roundRect">
            <a:avLst>
              <a:gd name="adj" fmla="val 1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1200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E6FBA2D7-09DA-461D-84B2-7DF7A1F4D035}"/>
              </a:ext>
            </a:extLst>
          </p:cNvPr>
          <p:cNvSpPr/>
          <p:nvPr/>
        </p:nvSpPr>
        <p:spPr>
          <a:xfrm>
            <a:off x="6404192" y="497954"/>
            <a:ext cx="1980029" cy="16870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670BE2EC-3C12-42F8-BB29-48BAA7EB7A46}"/>
              </a:ext>
            </a:extLst>
          </p:cNvPr>
          <p:cNvSpPr/>
          <p:nvPr/>
        </p:nvSpPr>
        <p:spPr>
          <a:xfrm>
            <a:off x="7173054" y="1904193"/>
            <a:ext cx="442304" cy="2141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ＯＫ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4CBC1EF-7A3D-4190-872E-D639ABB23D2E}"/>
              </a:ext>
            </a:extLst>
          </p:cNvPr>
          <p:cNvSpPr txBox="1"/>
          <p:nvPr/>
        </p:nvSpPr>
        <p:spPr>
          <a:xfrm>
            <a:off x="7008221" y="1360728"/>
            <a:ext cx="771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武器名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BD45921-AC0B-4B57-AE39-EFF4DC0469BD}"/>
              </a:ext>
            </a:extLst>
          </p:cNvPr>
          <p:cNvSpPr txBox="1"/>
          <p:nvPr/>
        </p:nvSpPr>
        <p:spPr>
          <a:xfrm>
            <a:off x="6491447" y="1595765"/>
            <a:ext cx="18055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効果内容４５６７８９０１２３４５６</a:t>
            </a:r>
            <a:endParaRPr kumimoji="1" lang="en-US" altLang="ja-JP" sz="700" dirty="0"/>
          </a:p>
          <a:p>
            <a:r>
              <a:rPr kumimoji="1" lang="ja-JP" altLang="en-US" sz="700" dirty="0"/>
              <a:t>１２３４５６７８９０１２３４５６</a:t>
            </a:r>
          </a:p>
          <a:p>
            <a:endParaRPr kumimoji="1" lang="ja-JP" altLang="en-US" sz="700" dirty="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27FEECA2-9148-4631-9C6B-4195DA14BC20}"/>
              </a:ext>
            </a:extLst>
          </p:cNvPr>
          <p:cNvSpPr txBox="1"/>
          <p:nvPr/>
        </p:nvSpPr>
        <p:spPr>
          <a:xfrm>
            <a:off x="7008221" y="497954"/>
            <a:ext cx="771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/>
              <a:t>武器詳細</a:t>
            </a: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A07935F8-3FD3-48EA-A339-D8473B84A6B1}"/>
              </a:ext>
            </a:extLst>
          </p:cNvPr>
          <p:cNvSpPr/>
          <p:nvPr/>
        </p:nvSpPr>
        <p:spPr>
          <a:xfrm>
            <a:off x="6404192" y="2364459"/>
            <a:ext cx="1980029" cy="16870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EEA26036-C267-4A06-8D31-9A26447408B9}"/>
              </a:ext>
            </a:extLst>
          </p:cNvPr>
          <p:cNvSpPr/>
          <p:nvPr/>
        </p:nvSpPr>
        <p:spPr>
          <a:xfrm>
            <a:off x="7173054" y="3770698"/>
            <a:ext cx="442304" cy="2141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ＯＫ</a:t>
            </a:r>
          </a:p>
        </p:txBody>
      </p:sp>
      <p:sp>
        <p:nvSpPr>
          <p:cNvPr id="136" name="四角形: 角を丸くする 135">
            <a:extLst>
              <a:ext uri="{FF2B5EF4-FFF2-40B4-BE49-F238E27FC236}">
                <a16:creationId xmlns:a16="http://schemas.microsoft.com/office/drawing/2014/main" id="{A2AEE0EF-3530-4D20-A8BD-156016CF0785}"/>
              </a:ext>
            </a:extLst>
          </p:cNvPr>
          <p:cNvSpPr/>
          <p:nvPr/>
        </p:nvSpPr>
        <p:spPr>
          <a:xfrm>
            <a:off x="7075486" y="2642132"/>
            <a:ext cx="637441" cy="501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パーツ絵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2520F1A9-4D80-42F6-A4DA-241B28926904}"/>
              </a:ext>
            </a:extLst>
          </p:cNvPr>
          <p:cNvSpPr txBox="1"/>
          <p:nvPr/>
        </p:nvSpPr>
        <p:spPr>
          <a:xfrm>
            <a:off x="7008221" y="3227233"/>
            <a:ext cx="771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パーツ名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DAE416F3-BEB3-4687-9A87-1512729FE588}"/>
              </a:ext>
            </a:extLst>
          </p:cNvPr>
          <p:cNvSpPr txBox="1"/>
          <p:nvPr/>
        </p:nvSpPr>
        <p:spPr>
          <a:xfrm>
            <a:off x="6491447" y="3462270"/>
            <a:ext cx="18055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効果内容４５６７８９０１２３４５６</a:t>
            </a:r>
            <a:endParaRPr kumimoji="1" lang="en-US" altLang="ja-JP" sz="700" dirty="0"/>
          </a:p>
          <a:p>
            <a:r>
              <a:rPr kumimoji="1" lang="ja-JP" altLang="en-US" sz="700" dirty="0"/>
              <a:t>１２３４５６７８９０１２３４５６</a:t>
            </a:r>
          </a:p>
          <a:p>
            <a:endParaRPr kumimoji="1" lang="ja-JP" altLang="en-US" sz="7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4A4E759-1DDA-48B5-BC11-1B0C5F472BA9}"/>
              </a:ext>
            </a:extLst>
          </p:cNvPr>
          <p:cNvSpPr txBox="1"/>
          <p:nvPr/>
        </p:nvSpPr>
        <p:spPr>
          <a:xfrm>
            <a:off x="7008221" y="2364459"/>
            <a:ext cx="771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/>
              <a:t>パーツ詳細</a:t>
            </a:r>
          </a:p>
        </p:txBody>
      </p:sp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00D4B559-E1AE-4C3A-82A2-CD8C49F6B36A}"/>
              </a:ext>
            </a:extLst>
          </p:cNvPr>
          <p:cNvSpPr/>
          <p:nvPr/>
        </p:nvSpPr>
        <p:spPr>
          <a:xfrm>
            <a:off x="6404192" y="4253276"/>
            <a:ext cx="1980029" cy="16870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0641318B-53B2-450B-89F6-CD84B7F74C8C}"/>
              </a:ext>
            </a:extLst>
          </p:cNvPr>
          <p:cNvSpPr/>
          <p:nvPr/>
        </p:nvSpPr>
        <p:spPr>
          <a:xfrm>
            <a:off x="7173054" y="5659515"/>
            <a:ext cx="442304" cy="2141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ＯＫ</a:t>
            </a:r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D545BBF6-6197-434E-BF1A-3A5E74C389BD}"/>
              </a:ext>
            </a:extLst>
          </p:cNvPr>
          <p:cNvSpPr/>
          <p:nvPr/>
        </p:nvSpPr>
        <p:spPr>
          <a:xfrm>
            <a:off x="7075486" y="4530949"/>
            <a:ext cx="637441" cy="501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結晶絵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4EED7AA-DC57-4864-A441-9FE164A019F6}"/>
              </a:ext>
            </a:extLst>
          </p:cNvPr>
          <p:cNvSpPr txBox="1"/>
          <p:nvPr/>
        </p:nvSpPr>
        <p:spPr>
          <a:xfrm>
            <a:off x="7008221" y="5116050"/>
            <a:ext cx="771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結晶名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6B2E5A6C-8593-4967-9BEC-4AF6E36C49E4}"/>
              </a:ext>
            </a:extLst>
          </p:cNvPr>
          <p:cNvSpPr txBox="1"/>
          <p:nvPr/>
        </p:nvSpPr>
        <p:spPr>
          <a:xfrm>
            <a:off x="6491447" y="5351087"/>
            <a:ext cx="18055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効果内容４５６７８９０１２３４５６</a:t>
            </a:r>
            <a:endParaRPr kumimoji="1" lang="en-US" altLang="ja-JP" sz="700" dirty="0"/>
          </a:p>
          <a:p>
            <a:r>
              <a:rPr kumimoji="1" lang="ja-JP" altLang="en-US" sz="700" dirty="0"/>
              <a:t>１２３４５６７８９０１２３４５６</a:t>
            </a:r>
          </a:p>
          <a:p>
            <a:endParaRPr kumimoji="1" lang="ja-JP" altLang="en-US" sz="7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0472C4C7-947F-4107-8D6C-4AF8E5F3588F}"/>
              </a:ext>
            </a:extLst>
          </p:cNvPr>
          <p:cNvSpPr txBox="1"/>
          <p:nvPr/>
        </p:nvSpPr>
        <p:spPr>
          <a:xfrm>
            <a:off x="7008221" y="4253276"/>
            <a:ext cx="771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/>
              <a:t>結晶詳細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121BBF-3CB3-DB42-B25C-DAD6D06F2747}"/>
              </a:ext>
            </a:extLst>
          </p:cNvPr>
          <p:cNvSpPr/>
          <p:nvPr/>
        </p:nvSpPr>
        <p:spPr>
          <a:xfrm>
            <a:off x="5080307" y="5412867"/>
            <a:ext cx="565814" cy="28465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1050" b="1" dirty="0"/>
              <a:t>999</a:t>
            </a:r>
            <a:r>
              <a:rPr kumimoji="1" lang="en-US" altLang="ja-JP" sz="900" b="1" dirty="0"/>
              <a:t>/999</a:t>
            </a:r>
            <a:endParaRPr kumimoji="1" lang="ja-JP" altLang="en-US" sz="900" b="1" dirty="0"/>
          </a:p>
        </p:txBody>
      </p:sp>
      <p:pic>
        <p:nvPicPr>
          <p:cNvPr id="152" name="図 151">
            <a:extLst>
              <a:ext uri="{FF2B5EF4-FFF2-40B4-BE49-F238E27FC236}">
                <a16:creationId xmlns:a16="http://schemas.microsoft.com/office/drawing/2014/main" id="{13C56F36-EA93-461C-9195-A6C9797B11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11" y="228667"/>
            <a:ext cx="1544166" cy="154755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E74B396-A6C1-43CE-A3E2-85EC33DBEC07}"/>
              </a:ext>
            </a:extLst>
          </p:cNvPr>
          <p:cNvCxnSpPr/>
          <p:nvPr/>
        </p:nvCxnSpPr>
        <p:spPr>
          <a:xfrm flipV="1">
            <a:off x="6059167" y="1360728"/>
            <a:ext cx="277760" cy="12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3199557-7766-4AE0-86D4-5DF6907108B0}"/>
              </a:ext>
            </a:extLst>
          </p:cNvPr>
          <p:cNvCxnSpPr/>
          <p:nvPr/>
        </p:nvCxnSpPr>
        <p:spPr>
          <a:xfrm>
            <a:off x="6055257" y="3227233"/>
            <a:ext cx="24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E018758-72EC-4312-8DA0-8C3EA199574D}"/>
              </a:ext>
            </a:extLst>
          </p:cNvPr>
          <p:cNvCxnSpPr/>
          <p:nvPr/>
        </p:nvCxnSpPr>
        <p:spPr>
          <a:xfrm>
            <a:off x="5969977" y="4468720"/>
            <a:ext cx="298938" cy="69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8F365-43B0-4E35-A388-D6CE59063C8C}"/>
              </a:ext>
            </a:extLst>
          </p:cNvPr>
          <p:cNvSpPr txBox="1"/>
          <p:nvPr/>
        </p:nvSpPr>
        <p:spPr>
          <a:xfrm>
            <a:off x="17674" y="10823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■図鑑画面仕様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760DF639-A850-4B9C-929B-73570F94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FF0000"/>
                </a:solidFill>
              </a:rPr>
              <a:t>CONFIDENTIAL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8C2D1C62-8F59-4FAD-AE52-0D84EDCF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8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FB1481C-667F-46F0-BC0A-BF97CA7705F6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●怪獣</a:t>
            </a:r>
            <a:endParaRPr kumimoji="1" lang="en-US" altLang="ja-JP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976133D-A54D-4E65-9342-B45A353A134A}"/>
              </a:ext>
            </a:extLst>
          </p:cNvPr>
          <p:cNvSpPr txBox="1"/>
          <p:nvPr/>
        </p:nvSpPr>
        <p:spPr>
          <a:xfrm>
            <a:off x="591845" y="846576"/>
            <a:ext cx="192232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怪獣を確認することができる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・リストから選択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・未遭遇は「？」</a:t>
            </a:r>
            <a:endParaRPr kumimoji="1" lang="en-US" altLang="ja-JP" sz="1000" dirty="0"/>
          </a:p>
          <a:p>
            <a:r>
              <a:rPr kumimoji="1" lang="ja-JP" altLang="en-US" sz="1000" dirty="0"/>
              <a:t>　タップ無反応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・怪獣の絵と、データを表示</a:t>
            </a:r>
            <a:endParaRPr kumimoji="1" lang="en-US" altLang="ja-JP" sz="1000" dirty="0"/>
          </a:p>
          <a:p>
            <a:r>
              <a:rPr kumimoji="1" lang="ja-JP" altLang="en-US" sz="1000" dirty="0"/>
              <a:t>　　名前</a:t>
            </a:r>
            <a:endParaRPr kumimoji="1" lang="en-US" altLang="ja-JP" sz="1000" dirty="0"/>
          </a:p>
          <a:p>
            <a:r>
              <a:rPr kumimoji="1" lang="ja-JP" altLang="en-US" sz="1000" dirty="0"/>
              <a:t>　　身長</a:t>
            </a:r>
            <a:endParaRPr kumimoji="1" lang="en-US" altLang="ja-JP" sz="1000" dirty="0"/>
          </a:p>
          <a:p>
            <a:r>
              <a:rPr kumimoji="1" lang="ja-JP" altLang="en-US" sz="1000" dirty="0"/>
              <a:t>　　体重</a:t>
            </a:r>
            <a:endParaRPr kumimoji="1" lang="en-US" altLang="ja-JP" sz="1000" dirty="0"/>
          </a:p>
          <a:p>
            <a:r>
              <a:rPr kumimoji="1" lang="ja-JP" altLang="en-US" sz="1000" dirty="0"/>
              <a:t>　　破壊可能部位</a:t>
            </a:r>
            <a:endParaRPr kumimoji="1" lang="en-US" altLang="ja-JP" sz="1000" dirty="0"/>
          </a:p>
          <a:p>
            <a:r>
              <a:rPr kumimoji="1" lang="ja-JP" altLang="en-US" sz="1000" dirty="0"/>
              <a:t>　　フレーバーテキスト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・上部タップで全画面表示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・全画面からはタップで戻る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200" b="1" dirty="0"/>
              <a:t>※</a:t>
            </a:r>
            <a:r>
              <a:rPr kumimoji="1" lang="ja-JP" altLang="en-US" sz="1200" b="1" dirty="0"/>
              <a:t> モーション要相談 </a:t>
            </a:r>
            <a:r>
              <a:rPr kumimoji="1" lang="en-US" altLang="ja-JP" sz="1200" b="1" dirty="0"/>
              <a:t>※</a:t>
            </a:r>
            <a:r>
              <a:rPr kumimoji="1" lang="ja-JP" altLang="en-US" sz="1000" b="1" dirty="0"/>
              <a:t>　</a:t>
            </a:r>
            <a:endParaRPr kumimoji="1" lang="en-US" altLang="ja-JP" sz="1000" b="1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6B799C6E-97B9-4526-8BE9-628AA54E4896}"/>
              </a:ext>
            </a:extLst>
          </p:cNvPr>
          <p:cNvSpPr txBox="1"/>
          <p:nvPr/>
        </p:nvSpPr>
        <p:spPr>
          <a:xfrm>
            <a:off x="5036956" y="5472815"/>
            <a:ext cx="410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透過怪獣は体格違いのイメージ。</a:t>
            </a:r>
            <a:endParaRPr kumimoji="1" lang="en-US" altLang="ja-JP" sz="1200" dirty="0"/>
          </a:p>
          <a:p>
            <a:r>
              <a:rPr kumimoji="1" lang="ja-JP" altLang="en-US" sz="1200" dirty="0"/>
              <a:t>　怪獣ごとに全身がほぼほぼ画面に収まるのが好ましい。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429DC8B-A7D9-47BB-A100-CE330644E343}"/>
              </a:ext>
            </a:extLst>
          </p:cNvPr>
          <p:cNvSpPr/>
          <p:nvPr/>
        </p:nvSpPr>
        <p:spPr>
          <a:xfrm>
            <a:off x="6784705" y="2400299"/>
            <a:ext cx="1540270" cy="2894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1" name="図 130" descr="写真, 異なる, 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3867266-EEF0-4BD9-8F81-90EA6C968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15" y="2820236"/>
            <a:ext cx="1467995" cy="1960310"/>
          </a:xfrm>
          <a:prstGeom prst="rect">
            <a:avLst/>
          </a:prstGeom>
        </p:spPr>
      </p:pic>
      <p:pic>
        <p:nvPicPr>
          <p:cNvPr id="132" name="図 131" descr="動物, ブラック, 靴, 座る が含まれている画像&#10;&#10;自動的に生成された説明">
            <a:extLst>
              <a:ext uri="{FF2B5EF4-FFF2-40B4-BE49-F238E27FC236}">
                <a16:creationId xmlns:a16="http://schemas.microsoft.com/office/drawing/2014/main" id="{FC7B08E5-2E4B-490A-B36F-CBD379CDAA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43"/>
          <a:stretch/>
        </p:blipFill>
        <p:spPr>
          <a:xfrm>
            <a:off x="6876215" y="3543385"/>
            <a:ext cx="1467995" cy="1116303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22705187-5C4C-4E9D-987A-684EC1E69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570" y="2401330"/>
            <a:ext cx="1650462" cy="29528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E191E4E-275B-42C1-BA4F-7EB28DD15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381" y="2415703"/>
            <a:ext cx="1665083" cy="295282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3ADF965-D98A-4A9C-881B-DDB0AAB4BEA0}"/>
              </a:ext>
            </a:extLst>
          </p:cNvPr>
          <p:cNvCxnSpPr>
            <a:cxnSpLocks/>
          </p:cNvCxnSpPr>
          <p:nvPr/>
        </p:nvCxnSpPr>
        <p:spPr>
          <a:xfrm>
            <a:off x="4325815" y="3807069"/>
            <a:ext cx="24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A5A58FD-CD5D-47E2-BF6E-CA8113830EC0}"/>
              </a:ext>
            </a:extLst>
          </p:cNvPr>
          <p:cNvCxnSpPr>
            <a:cxnSpLocks/>
          </p:cNvCxnSpPr>
          <p:nvPr/>
        </p:nvCxnSpPr>
        <p:spPr>
          <a:xfrm>
            <a:off x="6427177" y="3807069"/>
            <a:ext cx="246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3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3DC486-EF5D-4B60-B999-CC749EFCC0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0F7C28-2057-4010-B218-00B984B976D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296febf-2773-4faf-ae76-6dee2362d0d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811AEE-8779-40B6-A0CC-F9E6465949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777</Words>
  <Application>Microsoft Office PowerPoint</Application>
  <PresentationFormat>画面に合わせる (4:3)</PresentationFormat>
  <Paragraphs>263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メイリオ</vt:lpstr>
      <vt:lpstr>游ゴシック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雄斗 増本</cp:lastModifiedBy>
  <cp:revision>3</cp:revision>
  <dcterms:created xsi:type="dcterms:W3CDTF">2020-01-06T09:31:52Z</dcterms:created>
  <dcterms:modified xsi:type="dcterms:W3CDTF">2020-01-08T03:29:57Z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