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4"/>
  </p:sldMasterIdLst>
  <p:notesMasterIdLst>
    <p:notesMasterId r:id="rId15"/>
  </p:notesMasterIdLst>
  <p:sldIdLst>
    <p:sldId id="270" r:id="rId5"/>
    <p:sldId id="256" r:id="rId6"/>
    <p:sldId id="272" r:id="rId7"/>
    <p:sldId id="271" r:id="rId8"/>
    <p:sldId id="276" r:id="rId9"/>
    <p:sldId id="273" r:id="rId10"/>
    <p:sldId id="275" r:id="rId11"/>
    <p:sldId id="274" r:id="rId12"/>
    <p:sldId id="278" r:id="rId13"/>
    <p:sldId id="277" r:id="rId14"/>
  </p:sldIdLst>
  <p:sldSz cx="9144000" cy="6858000" type="screen4x3"/>
  <p:notesSz cx="6858000" cy="9144000"/>
  <p:embeddedFontLst>
    <p:embeddedFont>
      <p:font typeface="Bahnschrift Condensed" panose="020B0502040204020203" pitchFamily="34" charset="0"/>
      <p:regular r:id="rId16"/>
      <p:bold r:id="rId17"/>
    </p:embeddedFont>
    <p:embeddedFont>
      <p:font typeface="Century Gothic" panose="020B0502020202020204" pitchFamily="34" charset="0"/>
      <p:regular r:id="rId18"/>
      <p:bold r:id="rId19"/>
      <p:italic r:id="rId20"/>
      <p:boldItalic r:id="rId21"/>
    </p:embeddedFont>
    <p:embeddedFont>
      <p:font typeface="メイリオ" panose="020B0604030504040204" pitchFamily="50" charset="-128"/>
      <p:regular r:id="rId22"/>
      <p:bold r:id="rId23"/>
      <p:italic r:id="rId24"/>
      <p:boldItalic r:id="rId25"/>
    </p:embeddedFont>
    <p:embeddedFont>
      <p:font typeface="游ゴシック" panose="020B0400000000000000" pitchFamily="50" charset="-128"/>
      <p:regular r:id="rId26"/>
      <p:bold r:id="rId2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a:srgbClr val="FF7C80"/>
    <a:srgbClr val="FFFF99"/>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3D024B-0802-46FB-85C1-DEC64EC0F287}" v="3534" dt="2019-12-23T09:40:31.796"/>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79" autoAdjust="0"/>
    <p:restoredTop sz="94660"/>
  </p:normalViewPr>
  <p:slideViewPr>
    <p:cSldViewPr snapToGrid="0">
      <p:cViewPr varScale="1">
        <p:scale>
          <a:sx n="100" d="100"/>
          <a:sy n="100" d="100"/>
        </p:scale>
        <p:origin x="102"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customXml" Target="../customXml/item3.xml"/><Relationship Id="rId21" Type="http://schemas.openxmlformats.org/officeDocument/2006/relationships/font" Target="fonts/font6.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customXml" Target="../customXml/item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9.fntdata"/><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072246-DBFD-4EF9-A53E-3603791B3A16}" type="datetimeFigureOut">
              <a:rPr kumimoji="1" lang="ja-JP" altLang="en-US" smtClean="0"/>
              <a:t>2019/12/23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233A8A-C14E-4B21-B228-4D1831F8ED91}" type="slidenum">
              <a:rPr kumimoji="1" lang="ja-JP" altLang="en-US" smtClean="0"/>
              <a:t>‹#›</a:t>
            </a:fld>
            <a:endParaRPr kumimoji="1" lang="ja-JP" altLang="en-US"/>
          </a:p>
        </p:txBody>
      </p:sp>
    </p:spTree>
    <p:extLst>
      <p:ext uri="{BB962C8B-B14F-4D97-AF65-F5344CB8AC3E}">
        <p14:creationId xmlns:p14="http://schemas.microsoft.com/office/powerpoint/2010/main" val="70973303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8B1A4AD6-C6A9-4C5E-9788-5C2956ACA0A8}" type="datetime1">
              <a:rPr kumimoji="1" lang="ja-JP" altLang="en-US" smtClean="0"/>
              <a:t>2019/12/23</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a:xfrm>
            <a:off x="6972300" y="6492873"/>
            <a:ext cx="2057400" cy="365125"/>
          </a:xfrm>
        </p:spPr>
        <p:txBody>
          <a:bodyPr/>
          <a:lstStyle/>
          <a:p>
            <a:fld id="{A1D1B427-6BB8-45E6-A1F2-9E04AE67DC91}" type="slidenum">
              <a:rPr kumimoji="1" lang="ja-JP" altLang="en-US" smtClean="0"/>
              <a:t>‹#›</a:t>
            </a:fld>
            <a:endParaRPr kumimoji="1" lang="ja-JP" altLang="en-US" dirty="0"/>
          </a:p>
        </p:txBody>
      </p:sp>
    </p:spTree>
    <p:extLst>
      <p:ext uri="{BB962C8B-B14F-4D97-AF65-F5344CB8AC3E}">
        <p14:creationId xmlns:p14="http://schemas.microsoft.com/office/powerpoint/2010/main" val="2550003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BE96CDE-FCEC-4058-B41A-998C8FCC4EBB}" type="datetime1">
              <a:rPr kumimoji="1" lang="ja-JP" altLang="en-US" smtClean="0"/>
              <a:t>2019/12/23</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109938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56B13BB-D60E-4F0F-97CD-09689C5E4BBA}" type="datetime1">
              <a:rPr kumimoji="1" lang="ja-JP" altLang="en-US" smtClean="0"/>
              <a:t>2019/12/23</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1001872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460AB36-C508-40AE-B247-FC9A50C8DBAB}" type="datetime1">
              <a:rPr kumimoji="1" lang="ja-JP" altLang="en-US" smtClean="0"/>
              <a:t>2019/12/23</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1037596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FBDB782-27F3-4FB3-ACB7-CDC9C0AFB335}" type="datetime1">
              <a:rPr kumimoji="1" lang="ja-JP" altLang="en-US" smtClean="0"/>
              <a:t>2019/12/23</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103890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94118D1-0398-4067-9E1C-38DF593B8084}" type="datetime1">
              <a:rPr kumimoji="1" lang="ja-JP" altLang="en-US" smtClean="0"/>
              <a:t>2019/12/23</a:t>
            </a:fld>
            <a:endParaRPr kumimoji="1" lang="ja-JP" altLang="en-US"/>
          </a:p>
        </p:txBody>
      </p:sp>
      <p:sp>
        <p:nvSpPr>
          <p:cNvPr id="6" name="Footer Placeholder 5"/>
          <p:cNvSpPr>
            <a:spLocks noGrp="1"/>
          </p:cNvSpPr>
          <p:nvPr>
            <p:ph type="ftr" sz="quarter" idx="11"/>
          </p:nvPr>
        </p:nvSpPr>
        <p:spPr/>
        <p:txBody>
          <a:bodyPr/>
          <a:lstStyle/>
          <a:p>
            <a:r>
              <a:rPr kumimoji="1" lang="en-US" altLang="ja-JP"/>
              <a:t>CONFIDENTIAL</a:t>
            </a:r>
            <a:endParaRPr kumimoji="1" lang="ja-JP" altLang="en-US"/>
          </a:p>
        </p:txBody>
      </p:sp>
      <p:sp>
        <p:nvSpPr>
          <p:cNvPr id="7" name="Slide Number Placeholder 6"/>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530414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BFCC487-9278-492A-9780-752495BDFA7F}" type="datetime1">
              <a:rPr kumimoji="1" lang="ja-JP" altLang="en-US" smtClean="0"/>
              <a:t>2019/12/23</a:t>
            </a:fld>
            <a:endParaRPr kumimoji="1" lang="ja-JP" altLang="en-US"/>
          </a:p>
        </p:txBody>
      </p:sp>
      <p:sp>
        <p:nvSpPr>
          <p:cNvPr id="8" name="Footer Placeholder 7"/>
          <p:cNvSpPr>
            <a:spLocks noGrp="1"/>
          </p:cNvSpPr>
          <p:nvPr>
            <p:ph type="ftr" sz="quarter" idx="11"/>
          </p:nvPr>
        </p:nvSpPr>
        <p:spPr/>
        <p:txBody>
          <a:bodyPr/>
          <a:lstStyle/>
          <a:p>
            <a:r>
              <a:rPr kumimoji="1" lang="en-US" altLang="ja-JP"/>
              <a:t>CONFIDENTIAL</a:t>
            </a:r>
            <a:endParaRPr kumimoji="1" lang="ja-JP" altLang="en-US"/>
          </a:p>
        </p:txBody>
      </p:sp>
      <p:sp>
        <p:nvSpPr>
          <p:cNvPr id="9" name="Slide Number Placeholder 8"/>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4257283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F5C08CC-CBF0-4394-86CE-A092A6A51B4B}" type="datetime1">
              <a:rPr kumimoji="1" lang="ja-JP" altLang="en-US" smtClean="0"/>
              <a:t>2019/12/23</a:t>
            </a:fld>
            <a:endParaRPr kumimoji="1" lang="ja-JP" altLang="en-US"/>
          </a:p>
        </p:txBody>
      </p:sp>
      <p:sp>
        <p:nvSpPr>
          <p:cNvPr id="4" name="Footer Placeholder 3"/>
          <p:cNvSpPr>
            <a:spLocks noGrp="1"/>
          </p:cNvSpPr>
          <p:nvPr>
            <p:ph type="ftr" sz="quarter" idx="11"/>
          </p:nvPr>
        </p:nvSpPr>
        <p:spPr/>
        <p:txBody>
          <a:bodyPr/>
          <a:lstStyle/>
          <a:p>
            <a:r>
              <a:rPr kumimoji="1" lang="en-US" altLang="ja-JP"/>
              <a:t>CONFIDENTIAL</a:t>
            </a:r>
            <a:endParaRPr kumimoji="1" lang="ja-JP" altLang="en-US"/>
          </a:p>
        </p:txBody>
      </p:sp>
      <p:sp>
        <p:nvSpPr>
          <p:cNvPr id="5" name="Slide Number Placeholder 4"/>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70950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E868A3-9745-4A15-BE94-C4602B5C659F}" type="datetime1">
              <a:rPr kumimoji="1" lang="ja-JP" altLang="en-US" smtClean="0"/>
              <a:t>2019/12/23</a:t>
            </a:fld>
            <a:endParaRPr kumimoji="1" lang="ja-JP" altLang="en-US"/>
          </a:p>
        </p:txBody>
      </p:sp>
      <p:sp>
        <p:nvSpPr>
          <p:cNvPr id="3" name="Footer Placeholder 2"/>
          <p:cNvSpPr>
            <a:spLocks noGrp="1"/>
          </p:cNvSpPr>
          <p:nvPr>
            <p:ph type="ftr" sz="quarter" idx="11"/>
          </p:nvPr>
        </p:nvSpPr>
        <p:spPr/>
        <p:txBody>
          <a:bodyPr/>
          <a:lstStyle/>
          <a:p>
            <a:r>
              <a:rPr kumimoji="1" lang="en-US" altLang="ja-JP"/>
              <a:t>CONFIDENTIAL</a:t>
            </a:r>
            <a:endParaRPr kumimoji="1" lang="ja-JP" altLang="en-US"/>
          </a:p>
        </p:txBody>
      </p:sp>
      <p:sp>
        <p:nvSpPr>
          <p:cNvPr id="4" name="Slide Number Placeholder 3"/>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2625379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9A3E00E-426C-48D1-B2CB-F76EB1D20E37}" type="datetime1">
              <a:rPr kumimoji="1" lang="ja-JP" altLang="en-US" smtClean="0"/>
              <a:t>2019/12/23</a:t>
            </a:fld>
            <a:endParaRPr kumimoji="1" lang="ja-JP" altLang="en-US"/>
          </a:p>
        </p:txBody>
      </p:sp>
      <p:sp>
        <p:nvSpPr>
          <p:cNvPr id="6" name="Footer Placeholder 5"/>
          <p:cNvSpPr>
            <a:spLocks noGrp="1"/>
          </p:cNvSpPr>
          <p:nvPr>
            <p:ph type="ftr" sz="quarter" idx="11"/>
          </p:nvPr>
        </p:nvSpPr>
        <p:spPr/>
        <p:txBody>
          <a:bodyPr/>
          <a:lstStyle/>
          <a:p>
            <a:r>
              <a:rPr kumimoji="1" lang="en-US" altLang="ja-JP"/>
              <a:t>CONFIDENTIAL</a:t>
            </a:r>
            <a:endParaRPr kumimoji="1" lang="ja-JP" altLang="en-US"/>
          </a:p>
        </p:txBody>
      </p:sp>
      <p:sp>
        <p:nvSpPr>
          <p:cNvPr id="7" name="Slide Number Placeholder 6"/>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3620958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65A257D-7C86-4F08-99ED-0A1F3A3FAC23}" type="datetime1">
              <a:rPr kumimoji="1" lang="ja-JP" altLang="en-US" smtClean="0"/>
              <a:t>2019/12/23</a:t>
            </a:fld>
            <a:endParaRPr kumimoji="1" lang="ja-JP" altLang="en-US"/>
          </a:p>
        </p:txBody>
      </p:sp>
      <p:sp>
        <p:nvSpPr>
          <p:cNvPr id="6" name="Footer Placeholder 5"/>
          <p:cNvSpPr>
            <a:spLocks noGrp="1"/>
          </p:cNvSpPr>
          <p:nvPr>
            <p:ph type="ftr" sz="quarter" idx="11"/>
          </p:nvPr>
        </p:nvSpPr>
        <p:spPr/>
        <p:txBody>
          <a:bodyPr/>
          <a:lstStyle/>
          <a:p>
            <a:r>
              <a:rPr kumimoji="1" lang="en-US" altLang="ja-JP"/>
              <a:t>CONFIDENTIAL</a:t>
            </a:r>
            <a:endParaRPr kumimoji="1" lang="ja-JP" altLang="en-US"/>
          </a:p>
        </p:txBody>
      </p:sp>
      <p:sp>
        <p:nvSpPr>
          <p:cNvPr id="7" name="Slide Number Placeholder 6"/>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268130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3451749"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78F90C-90C9-47DA-9961-AED210D9633D}" type="datetime1">
              <a:rPr kumimoji="1" lang="ja-JP" altLang="en-US" smtClean="0"/>
              <a:t>2019/12/23</a:t>
            </a:fld>
            <a:endParaRPr kumimoji="1" lang="ja-JP" altLang="en-US"/>
          </a:p>
        </p:txBody>
      </p:sp>
      <p:sp>
        <p:nvSpPr>
          <p:cNvPr id="5" name="Footer Placeholder 4"/>
          <p:cNvSpPr>
            <a:spLocks noGrp="1"/>
          </p:cNvSpPr>
          <p:nvPr>
            <p:ph type="ftr" sz="quarter" idx="3"/>
          </p:nvPr>
        </p:nvSpPr>
        <p:spPr>
          <a:xfrm>
            <a:off x="0" y="6492874"/>
            <a:ext cx="3086100" cy="365125"/>
          </a:xfrm>
          <a:prstGeom prst="rect">
            <a:avLst/>
          </a:prstGeom>
        </p:spPr>
        <p:txBody>
          <a:bodyPr vert="horz" lIns="91440" tIns="45720" rIns="91440" bIns="45720" rtlCol="0" anchor="ctr"/>
          <a:lstStyle>
            <a:lvl1pPr algn="l">
              <a:defRPr sz="1200">
                <a:solidFill>
                  <a:srgbClr val="FF0000"/>
                </a:solidFill>
                <a:latin typeface="Bahnschrift Condensed" panose="020B0502040204020203" pitchFamily="34" charset="0"/>
              </a:defRPr>
            </a:lvl1pPr>
          </a:lstStyle>
          <a:p>
            <a:r>
              <a:rPr kumimoji="1" lang="en-US" altLang="ja-JP"/>
              <a:t>CONFIDENTIAL</a:t>
            </a:r>
            <a:endParaRPr kumimoji="1" lang="ja-JP" altLang="en-US"/>
          </a:p>
        </p:txBody>
      </p:sp>
      <p:sp>
        <p:nvSpPr>
          <p:cNvPr id="6" name="Slide Number Placeholder 5"/>
          <p:cNvSpPr>
            <a:spLocks noGrp="1"/>
          </p:cNvSpPr>
          <p:nvPr>
            <p:ph type="sldNum" sz="quarter" idx="4"/>
          </p:nvPr>
        </p:nvSpPr>
        <p:spPr>
          <a:xfrm>
            <a:off x="7086600" y="6492873"/>
            <a:ext cx="2057400" cy="365125"/>
          </a:xfrm>
          <a:prstGeom prst="rect">
            <a:avLst/>
          </a:prstGeom>
        </p:spPr>
        <p:txBody>
          <a:bodyPr vert="horz" lIns="91440" tIns="45720" rIns="91440" bIns="45720" rtlCol="0" anchor="ctr"/>
          <a:lstStyle>
            <a:lvl1pPr algn="r">
              <a:defRPr sz="1200" b="0">
                <a:solidFill>
                  <a:schemeClr val="tx1"/>
                </a:solidFill>
                <a:latin typeface="Bahnschrift Condensed" panose="020B0502040204020203" pitchFamily="34" charset="0"/>
              </a:defRPr>
            </a:lvl1pPr>
          </a:lstStyle>
          <a:p>
            <a:fld id="{A1D1B427-6BB8-45E6-A1F2-9E04AE67DC91}" type="slidenum">
              <a:rPr kumimoji="1" lang="ja-JP" altLang="en-US" smtClean="0"/>
              <a:pPr/>
              <a:t>‹#›</a:t>
            </a:fld>
            <a:endParaRPr kumimoji="1" lang="ja-JP" altLang="en-US"/>
          </a:p>
        </p:txBody>
      </p:sp>
    </p:spTree>
    <p:extLst>
      <p:ext uri="{BB962C8B-B14F-4D97-AF65-F5344CB8AC3E}">
        <p14:creationId xmlns:p14="http://schemas.microsoft.com/office/powerpoint/2010/main" val="4049386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082348" cy="307777"/>
          </a:xfrm>
          <a:prstGeom prst="rect">
            <a:avLst/>
          </a:prstGeom>
          <a:noFill/>
        </p:spPr>
        <p:txBody>
          <a:bodyPr wrap="none" rtlCol="0">
            <a:spAutoFit/>
          </a:bodyPr>
          <a:lstStyle/>
          <a:p>
            <a:r>
              <a:rPr kumimoji="1" lang="ja-JP" altLang="en-US" sz="1400" b="1" dirty="0">
                <a:latin typeface="+mn-ea"/>
              </a:rPr>
              <a:t>■効果仕様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1</a:t>
            </a:fld>
            <a:endParaRPr kumimoji="1" lang="ja-JP" altLang="en-US"/>
          </a:p>
        </p:txBody>
      </p:sp>
      <p:sp>
        <p:nvSpPr>
          <p:cNvPr id="42" name="テキスト ボックス 41">
            <a:extLst>
              <a:ext uri="{FF2B5EF4-FFF2-40B4-BE49-F238E27FC236}">
                <a16:creationId xmlns:a16="http://schemas.microsoft.com/office/drawing/2014/main" id="{9EBA0994-951E-4FE0-B26A-83BD0CE7793D}"/>
              </a:ext>
            </a:extLst>
          </p:cNvPr>
          <p:cNvSpPr txBox="1"/>
          <p:nvPr/>
        </p:nvSpPr>
        <p:spPr>
          <a:xfrm>
            <a:off x="415419" y="538799"/>
            <a:ext cx="1082348" cy="307777"/>
          </a:xfrm>
          <a:prstGeom prst="rect">
            <a:avLst/>
          </a:prstGeom>
          <a:noFill/>
        </p:spPr>
        <p:txBody>
          <a:bodyPr wrap="none" rtlCol="0">
            <a:spAutoFit/>
          </a:bodyPr>
          <a:lstStyle/>
          <a:p>
            <a:r>
              <a:rPr kumimoji="1" lang="ja-JP" altLang="en-US" sz="1400" b="1" dirty="0"/>
              <a:t>●更新履歴</a:t>
            </a:r>
          </a:p>
        </p:txBody>
      </p:sp>
      <p:graphicFrame>
        <p:nvGraphicFramePr>
          <p:cNvPr id="43" name="表 42">
            <a:extLst>
              <a:ext uri="{FF2B5EF4-FFF2-40B4-BE49-F238E27FC236}">
                <a16:creationId xmlns:a16="http://schemas.microsoft.com/office/drawing/2014/main" id="{E6AEA78D-08BD-4515-B35D-A340838DE4E3}"/>
              </a:ext>
            </a:extLst>
          </p:cNvPr>
          <p:cNvGraphicFramePr>
            <a:graphicFrameLocks noGrp="1"/>
          </p:cNvGraphicFramePr>
          <p:nvPr>
            <p:extLst>
              <p:ext uri="{D42A27DB-BD31-4B8C-83A1-F6EECF244321}">
                <p14:modId xmlns:p14="http://schemas.microsoft.com/office/powerpoint/2010/main" val="2981506702"/>
              </p:ext>
            </p:extLst>
          </p:nvPr>
        </p:nvGraphicFramePr>
        <p:xfrm>
          <a:off x="599845" y="969361"/>
          <a:ext cx="6200140" cy="2773680"/>
        </p:xfrm>
        <a:graphic>
          <a:graphicData uri="http://schemas.openxmlformats.org/drawingml/2006/table">
            <a:tbl>
              <a:tblPr firstRow="1" bandRow="1">
                <a:tableStyleId>{5C22544A-7EE6-4342-B048-85BDC9FD1C3A}</a:tableStyleId>
              </a:tblPr>
              <a:tblGrid>
                <a:gridCol w="713105">
                  <a:extLst>
                    <a:ext uri="{9D8B030D-6E8A-4147-A177-3AD203B41FA5}">
                      <a16:colId xmlns:a16="http://schemas.microsoft.com/office/drawing/2014/main" val="2274898723"/>
                    </a:ext>
                  </a:extLst>
                </a:gridCol>
                <a:gridCol w="2881630">
                  <a:extLst>
                    <a:ext uri="{9D8B030D-6E8A-4147-A177-3AD203B41FA5}">
                      <a16:colId xmlns:a16="http://schemas.microsoft.com/office/drawing/2014/main" val="3224386025"/>
                    </a:ext>
                  </a:extLst>
                </a:gridCol>
                <a:gridCol w="2605405">
                  <a:extLst>
                    <a:ext uri="{9D8B030D-6E8A-4147-A177-3AD203B41FA5}">
                      <a16:colId xmlns:a16="http://schemas.microsoft.com/office/drawing/2014/main" val="2535242023"/>
                    </a:ext>
                  </a:extLst>
                </a:gridCol>
              </a:tblGrid>
              <a:tr h="0">
                <a:tc>
                  <a:txBody>
                    <a:bodyPr/>
                    <a:lstStyle/>
                    <a:p>
                      <a:r>
                        <a:rPr kumimoji="1" lang="ja-JP" altLang="en-US" sz="800" dirty="0"/>
                        <a:t>更新日</a:t>
                      </a:r>
                    </a:p>
                  </a:txBody>
                  <a:tcPr/>
                </a:tc>
                <a:tc>
                  <a:txBody>
                    <a:bodyPr/>
                    <a:lstStyle/>
                    <a:p>
                      <a:r>
                        <a:rPr kumimoji="1" lang="ja-JP" altLang="en-US" sz="800" dirty="0"/>
                        <a:t>主な内容</a:t>
                      </a:r>
                    </a:p>
                  </a:txBody>
                  <a:tcPr/>
                </a:tc>
                <a:tc>
                  <a:txBody>
                    <a:bodyPr/>
                    <a:lstStyle/>
                    <a:p>
                      <a:r>
                        <a:rPr kumimoji="1" lang="ja-JP" altLang="en-US" sz="800" dirty="0"/>
                        <a:t>備考</a:t>
                      </a:r>
                    </a:p>
                  </a:txBody>
                  <a:tcPr/>
                </a:tc>
                <a:extLst>
                  <a:ext uri="{0D108BD9-81ED-4DB2-BD59-A6C34878D82A}">
                    <a16:rowId xmlns:a16="http://schemas.microsoft.com/office/drawing/2014/main" val="4185926113"/>
                  </a:ext>
                </a:extLst>
              </a:tr>
              <a:tr h="211158">
                <a:tc>
                  <a:txBody>
                    <a:bodyPr/>
                    <a:lstStyle/>
                    <a:p>
                      <a:r>
                        <a:rPr kumimoji="1" lang="en-US" altLang="ja-JP" sz="800" dirty="0"/>
                        <a:t>2019.12.02</a:t>
                      </a:r>
                      <a:endParaRPr kumimoji="1" lang="ja-JP" altLang="en-US" sz="800" dirty="0"/>
                    </a:p>
                  </a:txBody>
                  <a:tcPr/>
                </a:tc>
                <a:tc>
                  <a:txBody>
                    <a:bodyPr/>
                    <a:lstStyle/>
                    <a:p>
                      <a:r>
                        <a:rPr kumimoji="1" lang="ja-JP" altLang="en-US" sz="800" dirty="0"/>
                        <a:t>書類作成</a:t>
                      </a:r>
                    </a:p>
                  </a:txBody>
                  <a:tcPr/>
                </a:tc>
                <a:tc>
                  <a:txBody>
                    <a:bodyPr/>
                    <a:lstStyle/>
                    <a:p>
                      <a:endParaRPr kumimoji="1" lang="ja-JP" altLang="en-US" sz="800" dirty="0"/>
                    </a:p>
                  </a:txBody>
                  <a:tcPr/>
                </a:tc>
                <a:extLst>
                  <a:ext uri="{0D108BD9-81ED-4DB2-BD59-A6C34878D82A}">
                    <a16:rowId xmlns:a16="http://schemas.microsoft.com/office/drawing/2014/main" val="4167916527"/>
                  </a:ext>
                </a:extLst>
              </a:tr>
              <a:tr h="0">
                <a:tc>
                  <a:txBody>
                    <a:bodyPr/>
                    <a:lstStyle/>
                    <a:p>
                      <a:r>
                        <a:rPr kumimoji="1" lang="en-US" altLang="ja-JP" sz="800" dirty="0"/>
                        <a:t>2019.12.10</a:t>
                      </a:r>
                      <a:endParaRPr kumimoji="1" lang="ja-JP" altLang="en-US" sz="800" dirty="0"/>
                    </a:p>
                  </a:txBody>
                  <a:tcPr/>
                </a:tc>
                <a:tc>
                  <a:txBody>
                    <a:bodyPr/>
                    <a:lstStyle/>
                    <a:p>
                      <a:r>
                        <a:rPr kumimoji="1" lang="ja-JP" altLang="en-US" sz="800" dirty="0"/>
                        <a:t>・効果分類について記載作成。（</a:t>
                      </a:r>
                      <a:r>
                        <a:rPr kumimoji="1" lang="en-US" altLang="ja-JP" sz="800" dirty="0"/>
                        <a:t>P.5</a:t>
                      </a:r>
                      <a:r>
                        <a:rPr kumimoji="1" lang="ja-JP" altLang="en-US" sz="800" dirty="0"/>
                        <a:t>）</a:t>
                      </a:r>
                      <a:endParaRPr kumimoji="1" lang="en-US" altLang="ja-JP" sz="800" dirty="0"/>
                    </a:p>
                    <a:p>
                      <a:r>
                        <a:rPr kumimoji="1" lang="ja-JP" altLang="en-US" sz="800" dirty="0"/>
                        <a:t>・効果分類についてパラメータ追記（</a:t>
                      </a:r>
                      <a:r>
                        <a:rPr kumimoji="1" lang="en-US" altLang="ja-JP" sz="800" dirty="0"/>
                        <a:t>P.6</a:t>
                      </a:r>
                      <a:r>
                        <a:rPr kumimoji="1" lang="ja-JP" altLang="en-US" sz="800" dirty="0"/>
                        <a:t>）</a:t>
                      </a:r>
                    </a:p>
                  </a:txBody>
                  <a:tcPr/>
                </a:tc>
                <a:tc>
                  <a:txBody>
                    <a:bodyPr/>
                    <a:lstStyle/>
                    <a:p>
                      <a:endParaRPr kumimoji="1" lang="ja-JP" altLang="en-US" sz="800" dirty="0"/>
                    </a:p>
                  </a:txBody>
                  <a:tcPr/>
                </a:tc>
                <a:extLst>
                  <a:ext uri="{0D108BD9-81ED-4DB2-BD59-A6C34878D82A}">
                    <a16:rowId xmlns:a16="http://schemas.microsoft.com/office/drawing/2014/main" val="224538453"/>
                  </a:ext>
                </a:extLst>
              </a:tr>
              <a:tr h="0">
                <a:tc>
                  <a:txBody>
                    <a:bodyPr/>
                    <a:lstStyle/>
                    <a:p>
                      <a:r>
                        <a:rPr kumimoji="1" lang="en-US" altLang="ja-JP" sz="800" dirty="0"/>
                        <a:t>2019.12.12</a:t>
                      </a:r>
                      <a:endParaRPr kumimoji="1" lang="ja-JP" altLang="en-U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dirty="0"/>
                        <a:t>・発生タイミングについて追加（</a:t>
                      </a:r>
                      <a:r>
                        <a:rPr kumimoji="1" lang="en-US" altLang="ja-JP" sz="800" dirty="0"/>
                        <a:t>P.6</a:t>
                      </a:r>
                      <a:r>
                        <a:rPr kumimoji="1" lang="ja-JP" altLang="en-US" sz="800"/>
                        <a:t>）</a:t>
                      </a:r>
                      <a:endParaRPr kumimoji="1" lang="en-US" altLang="ja-JP" sz="800"/>
                    </a:p>
                    <a:p>
                      <a:r>
                        <a:rPr kumimoji="1" lang="ja-JP" altLang="en-US" sz="800" dirty="0"/>
                        <a:t>・パラメータ共通項目の追加効果について説明追加（</a:t>
                      </a:r>
                      <a:r>
                        <a:rPr kumimoji="1" lang="en-US" altLang="ja-JP" sz="800" dirty="0"/>
                        <a:t>P.6</a:t>
                      </a:r>
                      <a:r>
                        <a:rPr kumimoji="1" lang="ja-JP" altLang="en-US" sz="800" dirty="0"/>
                        <a:t>）</a:t>
                      </a:r>
                      <a:endParaRPr kumimoji="1" lang="en-US" altLang="ja-JP" sz="800" dirty="0"/>
                    </a:p>
                    <a:p>
                      <a:r>
                        <a:rPr kumimoji="1" lang="ja-JP" altLang="en-US" sz="800" dirty="0"/>
                        <a:t>・パラメータ変化系の説明追加と指定の仕方修正（</a:t>
                      </a:r>
                      <a:r>
                        <a:rPr kumimoji="1" lang="en-US" altLang="ja-JP" sz="800" dirty="0"/>
                        <a:t>P.7</a:t>
                      </a:r>
                      <a:r>
                        <a:rPr kumimoji="1" lang="ja-JP" altLang="en-US" sz="800" dirty="0"/>
                        <a:t>）</a:t>
                      </a:r>
                      <a:endParaRPr kumimoji="1" lang="en-US" altLang="ja-JP" sz="800" dirty="0"/>
                    </a:p>
                    <a:p>
                      <a:r>
                        <a:rPr kumimoji="1" lang="ja-JP" altLang="en-US" sz="800" dirty="0"/>
                        <a:t>・属性変化に無属性追加（</a:t>
                      </a:r>
                      <a:r>
                        <a:rPr kumimoji="1" lang="en-US" altLang="ja-JP" sz="800" dirty="0"/>
                        <a:t>P.7</a:t>
                      </a:r>
                      <a:r>
                        <a:rPr kumimoji="1" lang="ja-JP" altLang="en-US" sz="800" dirty="0"/>
                        <a:t>）</a:t>
                      </a:r>
                      <a:endParaRPr kumimoji="1" lang="en-US" altLang="ja-JP" sz="800" dirty="0"/>
                    </a:p>
                    <a:p>
                      <a:r>
                        <a:rPr kumimoji="1" lang="ja-JP" altLang="en-US" sz="800" dirty="0"/>
                        <a:t>・状態変化系全般修正（</a:t>
                      </a:r>
                      <a:r>
                        <a:rPr kumimoji="1" lang="en-US" altLang="ja-JP" sz="800" dirty="0"/>
                        <a:t>P.8-9</a:t>
                      </a:r>
                      <a:r>
                        <a:rPr kumimoji="1" lang="ja-JP" altLang="en-US" sz="800" dirty="0"/>
                        <a:t>）</a:t>
                      </a:r>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432273792"/>
                  </a:ext>
                </a:extLst>
              </a:tr>
              <a:tr h="0">
                <a:tc>
                  <a:txBody>
                    <a:bodyPr/>
                    <a:lstStyle/>
                    <a:p>
                      <a:r>
                        <a:rPr kumimoji="1" lang="en-US" altLang="ja-JP" sz="800" dirty="0"/>
                        <a:t>2019.12.20</a:t>
                      </a:r>
                      <a:endParaRPr kumimoji="1" lang="ja-JP" altLang="en-US" sz="800" dirty="0"/>
                    </a:p>
                  </a:txBody>
                  <a:tcPr/>
                </a:tc>
                <a:tc>
                  <a:txBody>
                    <a:bodyPr/>
                    <a:lstStyle/>
                    <a:p>
                      <a:r>
                        <a:rPr kumimoji="1" lang="ja-JP" altLang="en-US" sz="800" dirty="0"/>
                        <a:t>・結晶に名前を付けるにあたり記載を修正。（</a:t>
                      </a:r>
                      <a:r>
                        <a:rPr kumimoji="1" lang="en-US" altLang="ja-JP" sz="800" dirty="0"/>
                        <a:t>P.2</a:t>
                      </a:r>
                      <a:r>
                        <a:rPr kumimoji="1" lang="ja-JP" altLang="en-US" sz="800" dirty="0"/>
                        <a:t>）</a:t>
                      </a:r>
                      <a:endParaRPr kumimoji="1" lang="en-US" altLang="ja-JP" sz="800" dirty="0"/>
                    </a:p>
                    <a:p>
                      <a:r>
                        <a:rPr kumimoji="1" lang="ja-JP" altLang="en-US" sz="800" dirty="0"/>
                        <a:t>・効果の累積と</a:t>
                      </a:r>
                      <a:r>
                        <a:rPr kumimoji="1" lang="en-US" altLang="ja-JP" sz="800" dirty="0"/>
                        <a:t>TR</a:t>
                      </a:r>
                      <a:r>
                        <a:rPr kumimoji="1" lang="ja-JP" altLang="en-US" sz="800" dirty="0"/>
                        <a:t>カードを変えた際の挙動に関して追記。（</a:t>
                      </a:r>
                      <a:r>
                        <a:rPr kumimoji="1" lang="en-US" altLang="ja-JP" sz="800" dirty="0"/>
                        <a:t>P.3</a:t>
                      </a:r>
                      <a:r>
                        <a:rPr kumimoji="1" lang="ja-JP" altLang="en-US" sz="800"/>
                        <a:t>）</a:t>
                      </a:r>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2172877438"/>
                  </a:ext>
                </a:extLst>
              </a:tr>
              <a:tr h="0">
                <a:tc>
                  <a:txBody>
                    <a:bodyPr/>
                    <a:lstStyle/>
                    <a:p>
                      <a:r>
                        <a:rPr kumimoji="1" lang="en-US" altLang="ja-JP" sz="800" dirty="0"/>
                        <a:t>2019.12.23</a:t>
                      </a:r>
                      <a:endParaRPr kumimoji="1" lang="ja-JP" altLang="en-US" sz="800" dirty="0"/>
                    </a:p>
                  </a:txBody>
                  <a:tcPr/>
                </a:tc>
                <a:tc>
                  <a:txBody>
                    <a:bodyPr/>
                    <a:lstStyle/>
                    <a:p>
                      <a:r>
                        <a:rPr kumimoji="1" lang="ja-JP" altLang="en-US" sz="800" dirty="0"/>
                        <a:t>・状態変化系仕様を</a:t>
                      </a:r>
                      <a:r>
                        <a:rPr kumimoji="1" lang="en-US" altLang="ja-JP" sz="800" dirty="0" err="1"/>
                        <a:t>PRG</a:t>
                      </a:r>
                      <a:r>
                        <a:rPr kumimoji="1" lang="ja-JP" altLang="en-US" sz="800" dirty="0"/>
                        <a:t>提案のように修正。（</a:t>
                      </a:r>
                      <a:r>
                        <a:rPr kumimoji="1" lang="en-US" altLang="ja-JP" sz="800" dirty="0"/>
                        <a:t>P.8-9</a:t>
                      </a:r>
                      <a:r>
                        <a:rPr kumimoji="1" lang="ja-JP" altLang="en-US" sz="800" dirty="0"/>
                        <a:t>）</a:t>
                      </a:r>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368866153"/>
                  </a:ext>
                </a:extLst>
              </a:tr>
              <a:tr h="0">
                <a:tc>
                  <a:txBody>
                    <a:bodyPr/>
                    <a:lstStyle/>
                    <a:p>
                      <a:endParaRPr kumimoji="1" lang="ja-JP" altLang="en-US" sz="800" dirty="0"/>
                    </a:p>
                  </a:txBody>
                  <a:tcPr/>
                </a:tc>
                <a:tc>
                  <a:txBody>
                    <a:bodyPr/>
                    <a:lstStyle/>
                    <a:p>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907295995"/>
                  </a:ext>
                </a:extLst>
              </a:tr>
              <a:tr h="0">
                <a:tc>
                  <a:txBody>
                    <a:bodyPr/>
                    <a:lstStyle/>
                    <a:p>
                      <a:endParaRPr kumimoji="1" lang="ja-JP" altLang="en-US" sz="800" dirty="0"/>
                    </a:p>
                  </a:txBody>
                  <a:tcPr/>
                </a:tc>
                <a:tc>
                  <a:txBody>
                    <a:bodyPr/>
                    <a:lstStyle/>
                    <a:p>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1044446053"/>
                  </a:ext>
                </a:extLst>
              </a:tr>
              <a:tr h="0">
                <a:tc>
                  <a:txBody>
                    <a:bodyPr/>
                    <a:lstStyle/>
                    <a:p>
                      <a:endParaRPr kumimoji="1" lang="ja-JP" altLang="en-US" sz="800" dirty="0"/>
                    </a:p>
                  </a:txBody>
                  <a:tcPr/>
                </a:tc>
                <a:tc>
                  <a:txBody>
                    <a:bodyPr/>
                    <a:lstStyle/>
                    <a:p>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325544210"/>
                  </a:ext>
                </a:extLst>
              </a:tr>
            </a:tbl>
          </a:graphicData>
        </a:graphic>
      </p:graphicFrame>
    </p:spTree>
    <p:extLst>
      <p:ext uri="{BB962C8B-B14F-4D97-AF65-F5344CB8AC3E}">
        <p14:creationId xmlns:p14="http://schemas.microsoft.com/office/powerpoint/2010/main" val="1438009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082348" cy="307777"/>
          </a:xfrm>
          <a:prstGeom prst="rect">
            <a:avLst/>
          </a:prstGeom>
          <a:noFill/>
        </p:spPr>
        <p:txBody>
          <a:bodyPr wrap="none" rtlCol="0">
            <a:spAutoFit/>
          </a:bodyPr>
          <a:lstStyle/>
          <a:p>
            <a:r>
              <a:rPr kumimoji="1" lang="ja-JP" altLang="en-US" sz="1400" b="1" dirty="0">
                <a:latin typeface="+mn-ea"/>
              </a:rPr>
              <a:t>■効果仕様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10</a:t>
            </a:fld>
            <a:endParaRPr kumimoji="1" lang="ja-JP" altLang="en-US"/>
          </a:p>
        </p:txBody>
      </p:sp>
      <p:sp>
        <p:nvSpPr>
          <p:cNvPr id="21" name="テキスト ボックス 20">
            <a:extLst>
              <a:ext uri="{FF2B5EF4-FFF2-40B4-BE49-F238E27FC236}">
                <a16:creationId xmlns:a16="http://schemas.microsoft.com/office/drawing/2014/main" id="{3EFBF022-BB28-48E1-B487-41DD6899D75F}"/>
              </a:ext>
            </a:extLst>
          </p:cNvPr>
          <p:cNvSpPr txBox="1"/>
          <p:nvPr/>
        </p:nvSpPr>
        <p:spPr>
          <a:xfrm>
            <a:off x="813683" y="1260186"/>
            <a:ext cx="569387" cy="246221"/>
          </a:xfrm>
          <a:prstGeom prst="rect">
            <a:avLst/>
          </a:prstGeom>
          <a:noFill/>
        </p:spPr>
        <p:txBody>
          <a:bodyPr wrap="none" rtlCol="0">
            <a:spAutoFit/>
          </a:bodyPr>
          <a:lstStyle/>
          <a:p>
            <a:r>
              <a:rPr kumimoji="1" lang="ja-JP" altLang="en-US" sz="1000" b="1" dirty="0"/>
              <a:t>・睡眠</a:t>
            </a:r>
            <a:endParaRPr kumimoji="1" lang="en-US" altLang="ja-JP" sz="1000" b="1" dirty="0"/>
          </a:p>
        </p:txBody>
      </p:sp>
      <p:sp>
        <p:nvSpPr>
          <p:cNvPr id="22" name="テキスト ボックス 21">
            <a:extLst>
              <a:ext uri="{FF2B5EF4-FFF2-40B4-BE49-F238E27FC236}">
                <a16:creationId xmlns:a16="http://schemas.microsoft.com/office/drawing/2014/main" id="{7C002EA7-560B-4449-8058-EEA48C075751}"/>
              </a:ext>
            </a:extLst>
          </p:cNvPr>
          <p:cNvSpPr txBox="1"/>
          <p:nvPr/>
        </p:nvSpPr>
        <p:spPr>
          <a:xfrm>
            <a:off x="1699841" y="1260186"/>
            <a:ext cx="6708888" cy="400110"/>
          </a:xfrm>
          <a:prstGeom prst="rect">
            <a:avLst/>
          </a:prstGeom>
          <a:noFill/>
        </p:spPr>
        <p:txBody>
          <a:bodyPr wrap="none" rtlCol="0">
            <a:spAutoFit/>
          </a:bodyPr>
          <a:lstStyle/>
          <a:p>
            <a:r>
              <a:rPr kumimoji="1" lang="ja-JP" altLang="en-US" sz="1000" dirty="0"/>
              <a:t>一定時間行動不能となる。回復については時間判定の他、対象に対してダメージがあったとき</a:t>
            </a:r>
            <a:r>
              <a:rPr kumimoji="1" lang="en-US" altLang="ja-JP" sz="1000" dirty="0"/>
              <a:t>75%</a:t>
            </a:r>
            <a:r>
              <a:rPr kumimoji="1" lang="ja-JP" altLang="en-US" sz="1000" dirty="0"/>
              <a:t>の確率で起き、</a:t>
            </a:r>
            <a:endParaRPr kumimoji="1" lang="en-US" altLang="ja-JP" sz="1000" dirty="0"/>
          </a:p>
          <a:p>
            <a:r>
              <a:rPr kumimoji="1" lang="ja-JP" altLang="en-US" sz="1000" dirty="0"/>
              <a:t>対象の行動が発生したときに</a:t>
            </a:r>
            <a:r>
              <a:rPr kumimoji="1" lang="en-US" altLang="ja-JP" sz="1000" dirty="0"/>
              <a:t>25%</a:t>
            </a:r>
            <a:r>
              <a:rPr kumimoji="1" lang="ja-JP" altLang="en-US" sz="1000" dirty="0"/>
              <a:t>の確率で起きる。</a:t>
            </a:r>
            <a:endParaRPr kumimoji="1" lang="en-US" altLang="ja-JP" sz="1000" dirty="0"/>
          </a:p>
        </p:txBody>
      </p:sp>
      <p:sp>
        <p:nvSpPr>
          <p:cNvPr id="23" name="テキスト ボックス 22">
            <a:extLst>
              <a:ext uri="{FF2B5EF4-FFF2-40B4-BE49-F238E27FC236}">
                <a16:creationId xmlns:a16="http://schemas.microsoft.com/office/drawing/2014/main" id="{1CB0B342-D235-45E2-949F-C58D14C53201}"/>
              </a:ext>
            </a:extLst>
          </p:cNvPr>
          <p:cNvSpPr txBox="1"/>
          <p:nvPr/>
        </p:nvSpPr>
        <p:spPr>
          <a:xfrm>
            <a:off x="819502" y="1771851"/>
            <a:ext cx="569387" cy="246221"/>
          </a:xfrm>
          <a:prstGeom prst="rect">
            <a:avLst/>
          </a:prstGeom>
          <a:noFill/>
        </p:spPr>
        <p:txBody>
          <a:bodyPr wrap="none" rtlCol="0">
            <a:spAutoFit/>
          </a:bodyPr>
          <a:lstStyle/>
          <a:p>
            <a:r>
              <a:rPr kumimoji="1" lang="ja-JP" altLang="en-US" sz="1000" b="1" dirty="0"/>
              <a:t>・麻痺</a:t>
            </a:r>
            <a:endParaRPr kumimoji="1" lang="en-US" altLang="ja-JP" sz="1000" b="1" dirty="0"/>
          </a:p>
        </p:txBody>
      </p:sp>
      <p:sp>
        <p:nvSpPr>
          <p:cNvPr id="26" name="テキスト ボックス 25">
            <a:extLst>
              <a:ext uri="{FF2B5EF4-FFF2-40B4-BE49-F238E27FC236}">
                <a16:creationId xmlns:a16="http://schemas.microsoft.com/office/drawing/2014/main" id="{2998FBFA-7534-4835-96BF-E16329A1030E}"/>
              </a:ext>
            </a:extLst>
          </p:cNvPr>
          <p:cNvSpPr txBox="1"/>
          <p:nvPr/>
        </p:nvSpPr>
        <p:spPr>
          <a:xfrm>
            <a:off x="1699841" y="1771851"/>
            <a:ext cx="4929555" cy="246221"/>
          </a:xfrm>
          <a:prstGeom prst="rect">
            <a:avLst/>
          </a:prstGeom>
          <a:noFill/>
        </p:spPr>
        <p:txBody>
          <a:bodyPr wrap="none" rtlCol="0">
            <a:spAutoFit/>
          </a:bodyPr>
          <a:lstStyle/>
          <a:p>
            <a:r>
              <a:rPr kumimoji="1" lang="ja-JP" altLang="en-US" sz="1000" dirty="0"/>
              <a:t>効果時間中行動不能。ＴＲスキルもしくは怪獣の特殊行動で復帰することもある。</a:t>
            </a:r>
            <a:endParaRPr kumimoji="1" lang="en-US" altLang="ja-JP" sz="1000" dirty="0"/>
          </a:p>
        </p:txBody>
      </p:sp>
      <p:sp>
        <p:nvSpPr>
          <p:cNvPr id="29" name="テキスト ボックス 28">
            <a:extLst>
              <a:ext uri="{FF2B5EF4-FFF2-40B4-BE49-F238E27FC236}">
                <a16:creationId xmlns:a16="http://schemas.microsoft.com/office/drawing/2014/main" id="{D6DFBC09-081E-4C51-A72E-FFEA3F93A4BA}"/>
              </a:ext>
            </a:extLst>
          </p:cNvPr>
          <p:cNvSpPr txBox="1"/>
          <p:nvPr/>
        </p:nvSpPr>
        <p:spPr>
          <a:xfrm>
            <a:off x="415419" y="2204220"/>
            <a:ext cx="1082348" cy="307777"/>
          </a:xfrm>
          <a:prstGeom prst="rect">
            <a:avLst/>
          </a:prstGeom>
          <a:noFill/>
        </p:spPr>
        <p:txBody>
          <a:bodyPr wrap="none" rtlCol="0">
            <a:spAutoFit/>
          </a:bodyPr>
          <a:lstStyle/>
          <a:p>
            <a:r>
              <a:rPr kumimoji="1" lang="ja-JP" altLang="en-US" sz="1400" b="1" dirty="0"/>
              <a:t>●無効化系</a:t>
            </a:r>
          </a:p>
        </p:txBody>
      </p:sp>
      <p:sp>
        <p:nvSpPr>
          <p:cNvPr id="30" name="テキスト ボックス 29">
            <a:extLst>
              <a:ext uri="{FF2B5EF4-FFF2-40B4-BE49-F238E27FC236}">
                <a16:creationId xmlns:a16="http://schemas.microsoft.com/office/drawing/2014/main" id="{B0A5E26E-1E4F-4021-8C87-96B57DA20F97}"/>
              </a:ext>
            </a:extLst>
          </p:cNvPr>
          <p:cNvSpPr txBox="1"/>
          <p:nvPr/>
        </p:nvSpPr>
        <p:spPr>
          <a:xfrm>
            <a:off x="591845" y="2511997"/>
            <a:ext cx="1723549" cy="246221"/>
          </a:xfrm>
          <a:prstGeom prst="rect">
            <a:avLst/>
          </a:prstGeom>
          <a:noFill/>
        </p:spPr>
        <p:txBody>
          <a:bodyPr wrap="none" rtlCol="0">
            <a:spAutoFit/>
          </a:bodyPr>
          <a:lstStyle/>
          <a:p>
            <a:r>
              <a:rPr kumimoji="1" lang="ja-JP" altLang="en-US" sz="1000" dirty="0"/>
              <a:t>様々な効果を無効化する。</a:t>
            </a:r>
            <a:endParaRPr kumimoji="1" lang="en-US" altLang="ja-JP" sz="1000" dirty="0"/>
          </a:p>
        </p:txBody>
      </p:sp>
      <p:graphicFrame>
        <p:nvGraphicFramePr>
          <p:cNvPr id="31" name="表 2">
            <a:extLst>
              <a:ext uri="{FF2B5EF4-FFF2-40B4-BE49-F238E27FC236}">
                <a16:creationId xmlns:a16="http://schemas.microsoft.com/office/drawing/2014/main" id="{3070E065-37B3-4DFB-A112-FDC425F89192}"/>
              </a:ext>
            </a:extLst>
          </p:cNvPr>
          <p:cNvGraphicFramePr>
            <a:graphicFrameLocks noGrp="1"/>
          </p:cNvGraphicFramePr>
          <p:nvPr>
            <p:extLst>
              <p:ext uri="{D42A27DB-BD31-4B8C-83A1-F6EECF244321}">
                <p14:modId xmlns:p14="http://schemas.microsoft.com/office/powerpoint/2010/main" val="3994821204"/>
              </p:ext>
            </p:extLst>
          </p:nvPr>
        </p:nvGraphicFramePr>
        <p:xfrm>
          <a:off x="676712" y="2916261"/>
          <a:ext cx="5098416" cy="1341120"/>
        </p:xfrm>
        <a:graphic>
          <a:graphicData uri="http://schemas.openxmlformats.org/drawingml/2006/table">
            <a:tbl>
              <a:tblPr firstRow="1" bandRow="1">
                <a:tableStyleId>{3C2FFA5D-87B4-456A-9821-1D502468CF0F}</a:tableStyleId>
              </a:tblPr>
              <a:tblGrid>
                <a:gridCol w="440055">
                  <a:extLst>
                    <a:ext uri="{9D8B030D-6E8A-4147-A177-3AD203B41FA5}">
                      <a16:colId xmlns:a16="http://schemas.microsoft.com/office/drawing/2014/main" val="3707645994"/>
                    </a:ext>
                  </a:extLst>
                </a:gridCol>
                <a:gridCol w="1114743">
                  <a:extLst>
                    <a:ext uri="{9D8B030D-6E8A-4147-A177-3AD203B41FA5}">
                      <a16:colId xmlns:a16="http://schemas.microsoft.com/office/drawing/2014/main" val="3377769362"/>
                    </a:ext>
                  </a:extLst>
                </a:gridCol>
                <a:gridCol w="3543618">
                  <a:extLst>
                    <a:ext uri="{9D8B030D-6E8A-4147-A177-3AD203B41FA5}">
                      <a16:colId xmlns:a16="http://schemas.microsoft.com/office/drawing/2014/main" val="2264537962"/>
                    </a:ext>
                  </a:extLst>
                </a:gridCol>
              </a:tblGrid>
              <a:tr h="0">
                <a:tc>
                  <a:txBody>
                    <a:bodyPr/>
                    <a:lstStyle/>
                    <a:p>
                      <a:r>
                        <a:rPr kumimoji="1" lang="en-US" altLang="ja-JP" sz="1000" dirty="0">
                          <a:solidFill>
                            <a:schemeClr val="bg1"/>
                          </a:solidFill>
                        </a:rPr>
                        <a:t>No.</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項目</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説明／パラメータ内容</a:t>
                      </a:r>
                      <a:endParaRPr kumimoji="1" lang="ja-JP" altLang="en-US" sz="1000" dirty="0">
                        <a:solidFill>
                          <a:schemeClr val="bg1"/>
                        </a:solidFill>
                        <a:latin typeface="+mn-ea"/>
                        <a:ea typeface="+mn-ea"/>
                      </a:endParaRPr>
                    </a:p>
                  </a:txBody>
                  <a:tcPr/>
                </a:tc>
                <a:extLst>
                  <a:ext uri="{0D108BD9-81ED-4DB2-BD59-A6C34878D82A}">
                    <a16:rowId xmlns:a16="http://schemas.microsoft.com/office/drawing/2014/main" val="2477204024"/>
                  </a:ext>
                </a:extLst>
              </a:tr>
              <a:tr h="0">
                <a:tc>
                  <a:txBody>
                    <a:bodyPr/>
                    <a:lstStyle/>
                    <a:p>
                      <a:r>
                        <a:rPr kumimoji="1" lang="en-US" altLang="ja-JP" sz="1000" dirty="0">
                          <a:solidFill>
                            <a:schemeClr val="bg1"/>
                          </a:solidFill>
                          <a:latin typeface="+mn-ea"/>
                          <a:ea typeface="+mn-ea"/>
                        </a:rPr>
                        <a:t>1</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影響</a:t>
                      </a:r>
                      <a:endParaRPr kumimoji="1" lang="ja-JP" altLang="en-US" sz="1000" b="0" dirty="0">
                        <a:solidFill>
                          <a:schemeClr val="bg1"/>
                        </a:solidFill>
                        <a:latin typeface="+mn-ea"/>
                        <a:ea typeface="+mn-ea"/>
                      </a:endParaRPr>
                    </a:p>
                  </a:txBody>
                  <a:tcPr/>
                </a:tc>
                <a:tc>
                  <a:txBody>
                    <a:bodyPr/>
                    <a:lstStyle/>
                    <a:p>
                      <a:r>
                        <a:rPr kumimoji="1" lang="ja-JP" altLang="en-US" sz="1000" dirty="0">
                          <a:solidFill>
                            <a:schemeClr val="bg1"/>
                          </a:solidFill>
                        </a:rPr>
                        <a:t>・武器種　特定の武器種のダメージ</a:t>
                      </a:r>
                      <a:endParaRPr kumimoji="1" lang="en-US" altLang="ja-JP" sz="1000" dirty="0">
                        <a:solidFill>
                          <a:schemeClr val="bg1"/>
                        </a:solidFill>
                      </a:endParaRPr>
                    </a:p>
                    <a:p>
                      <a:r>
                        <a:rPr kumimoji="1" lang="ja-JP" altLang="en-US" sz="1000" dirty="0">
                          <a:solidFill>
                            <a:schemeClr val="bg1"/>
                          </a:solidFill>
                        </a:rPr>
                        <a:t>・ダメージ　ダメージ全般</a:t>
                      </a:r>
                      <a:endParaRPr kumimoji="1" lang="en-US" altLang="ja-JP" sz="1000" dirty="0">
                        <a:solidFill>
                          <a:schemeClr val="bg1"/>
                        </a:solidFill>
                      </a:endParaRPr>
                    </a:p>
                    <a:p>
                      <a:r>
                        <a:rPr kumimoji="1" lang="ja-JP" altLang="en-US" sz="1000" dirty="0">
                          <a:solidFill>
                            <a:schemeClr val="bg1"/>
                          </a:solidFill>
                        </a:rPr>
                        <a:t>・属性　該当の属性からのダメージ</a:t>
                      </a:r>
                      <a:endParaRPr kumimoji="1" lang="en-US" altLang="ja-JP" sz="1000" dirty="0">
                        <a:solidFill>
                          <a:schemeClr val="bg1"/>
                        </a:solidFill>
                      </a:endParaRPr>
                    </a:p>
                    <a:p>
                      <a:r>
                        <a:rPr kumimoji="1" lang="ja-JP" altLang="en-US" sz="1000" dirty="0">
                          <a:solidFill>
                            <a:schemeClr val="bg1"/>
                          </a:solidFill>
                        </a:rPr>
                        <a:t>・効果　特定の効果</a:t>
                      </a:r>
                      <a:endParaRPr kumimoji="1" lang="en-US" altLang="ja-JP" sz="1000" dirty="0">
                        <a:solidFill>
                          <a:schemeClr val="bg1"/>
                        </a:solidFill>
                      </a:endParaRPr>
                    </a:p>
                    <a:p>
                      <a:r>
                        <a:rPr kumimoji="1" lang="ja-JP" altLang="en-US" sz="1000" dirty="0">
                          <a:solidFill>
                            <a:schemeClr val="bg1"/>
                          </a:solidFill>
                        </a:rPr>
                        <a:t>・状態異常　特定の状態</a:t>
                      </a:r>
                      <a:endParaRPr kumimoji="1" lang="en-US" altLang="ja-JP" sz="1000" dirty="0">
                        <a:solidFill>
                          <a:schemeClr val="bg1"/>
                        </a:solidFill>
                      </a:endParaRPr>
                    </a:p>
                  </a:txBody>
                  <a:tcPr/>
                </a:tc>
                <a:extLst>
                  <a:ext uri="{0D108BD9-81ED-4DB2-BD59-A6C34878D82A}">
                    <a16:rowId xmlns:a16="http://schemas.microsoft.com/office/drawing/2014/main" val="1452052149"/>
                  </a:ext>
                </a:extLst>
              </a:tr>
              <a:tr h="0">
                <a:tc>
                  <a:txBody>
                    <a:bodyPr/>
                    <a:lstStyle/>
                    <a:p>
                      <a:r>
                        <a:rPr kumimoji="1" lang="en-US" altLang="ja-JP" sz="1000" dirty="0">
                          <a:solidFill>
                            <a:schemeClr val="bg1"/>
                          </a:solidFill>
                          <a:latin typeface="+mn-ea"/>
                          <a:ea typeface="+mn-ea"/>
                        </a:rPr>
                        <a:t>2</a:t>
                      </a:r>
                      <a:endParaRPr kumimoji="1" lang="ja-JP" altLang="en-US" sz="1000" dirty="0">
                        <a:solidFill>
                          <a:schemeClr val="bg1"/>
                        </a:solidFill>
                        <a:latin typeface="+mn-ea"/>
                        <a:ea typeface="+mn-ea"/>
                      </a:endParaRPr>
                    </a:p>
                  </a:txBody>
                  <a:tcPr/>
                </a:tc>
                <a:tc>
                  <a:txBody>
                    <a:bodyPr/>
                    <a:lstStyle/>
                    <a:p>
                      <a:r>
                        <a:rPr kumimoji="1" lang="ja-JP" altLang="en-US" sz="1000" b="0" dirty="0">
                          <a:solidFill>
                            <a:schemeClr val="bg1"/>
                          </a:solidFill>
                          <a:latin typeface="+mn-ea"/>
                          <a:ea typeface="+mn-ea"/>
                        </a:rPr>
                        <a:t>減少率・確率</a:t>
                      </a:r>
                    </a:p>
                  </a:txBody>
                  <a:tcPr/>
                </a:tc>
                <a:tc>
                  <a:txBody>
                    <a:bodyPr/>
                    <a:lstStyle/>
                    <a:p>
                      <a:r>
                        <a:rPr kumimoji="1" lang="en-US" altLang="ja-JP" sz="1000" dirty="0">
                          <a:solidFill>
                            <a:schemeClr val="bg1"/>
                          </a:solidFill>
                        </a:rPr>
                        <a:t>1</a:t>
                      </a:r>
                      <a:r>
                        <a:rPr kumimoji="1" lang="ja-JP" altLang="en-US" sz="1000" dirty="0">
                          <a:solidFill>
                            <a:schemeClr val="bg1"/>
                          </a:solidFill>
                        </a:rPr>
                        <a:t>～</a:t>
                      </a:r>
                      <a:r>
                        <a:rPr kumimoji="1" lang="en-US" altLang="ja-JP" sz="1000" dirty="0">
                          <a:solidFill>
                            <a:schemeClr val="bg1"/>
                          </a:solidFill>
                        </a:rPr>
                        <a:t>100%</a:t>
                      </a:r>
                    </a:p>
                  </a:txBody>
                  <a:tcPr/>
                </a:tc>
                <a:extLst>
                  <a:ext uri="{0D108BD9-81ED-4DB2-BD59-A6C34878D82A}">
                    <a16:rowId xmlns:a16="http://schemas.microsoft.com/office/drawing/2014/main" val="598655351"/>
                  </a:ext>
                </a:extLst>
              </a:tr>
            </a:tbl>
          </a:graphicData>
        </a:graphic>
      </p:graphicFrame>
      <p:sp>
        <p:nvSpPr>
          <p:cNvPr id="33" name="四角形: 角を丸くする 32">
            <a:extLst>
              <a:ext uri="{FF2B5EF4-FFF2-40B4-BE49-F238E27FC236}">
                <a16:creationId xmlns:a16="http://schemas.microsoft.com/office/drawing/2014/main" id="{65BDB5E9-B52D-4826-A86D-E9B611BEC106}"/>
              </a:ext>
            </a:extLst>
          </p:cNvPr>
          <p:cNvSpPr/>
          <p:nvPr/>
        </p:nvSpPr>
        <p:spPr>
          <a:xfrm>
            <a:off x="6014906" y="197411"/>
            <a:ext cx="2793534" cy="931177"/>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メモ</a:t>
            </a:r>
            <a:endParaRPr kumimoji="1" lang="en-US" altLang="ja-JP" sz="1000" dirty="0">
              <a:solidFill>
                <a:schemeClr val="tx1"/>
              </a:solidFill>
            </a:endParaRPr>
          </a:p>
          <a:p>
            <a:endParaRPr kumimoji="1" lang="en-US" altLang="ja-JP" sz="1000" dirty="0">
              <a:solidFill>
                <a:schemeClr val="tx1"/>
              </a:solidFill>
            </a:endParaRPr>
          </a:p>
          <a:p>
            <a:r>
              <a:rPr kumimoji="1" lang="ja-JP" altLang="en-US" sz="1000" dirty="0">
                <a:solidFill>
                  <a:schemeClr val="tx1"/>
                </a:solidFill>
              </a:rPr>
              <a:t>状態については今後増える可能性もあり。</a:t>
            </a:r>
            <a:endParaRPr kumimoji="1" lang="en-US" altLang="ja-JP" sz="1000" dirty="0">
              <a:solidFill>
                <a:schemeClr val="tx1"/>
              </a:solidFill>
            </a:endParaRPr>
          </a:p>
        </p:txBody>
      </p:sp>
      <p:sp>
        <p:nvSpPr>
          <p:cNvPr id="34" name="四角形: 角を丸くする 33">
            <a:extLst>
              <a:ext uri="{FF2B5EF4-FFF2-40B4-BE49-F238E27FC236}">
                <a16:creationId xmlns:a16="http://schemas.microsoft.com/office/drawing/2014/main" id="{558B0C57-8C40-46A2-92EB-4AE2A62F59DB}"/>
              </a:ext>
            </a:extLst>
          </p:cNvPr>
          <p:cNvSpPr/>
          <p:nvPr/>
        </p:nvSpPr>
        <p:spPr>
          <a:xfrm>
            <a:off x="6014906" y="2758218"/>
            <a:ext cx="2793534" cy="931177"/>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メモ</a:t>
            </a:r>
            <a:endParaRPr kumimoji="1" lang="en-US" altLang="ja-JP" sz="1000" dirty="0">
              <a:solidFill>
                <a:schemeClr val="tx1"/>
              </a:solidFill>
            </a:endParaRPr>
          </a:p>
          <a:p>
            <a:endParaRPr kumimoji="1" lang="en-US" altLang="ja-JP" sz="1000" dirty="0">
              <a:solidFill>
                <a:schemeClr val="tx1"/>
              </a:solidFill>
            </a:endParaRPr>
          </a:p>
          <a:p>
            <a:r>
              <a:rPr kumimoji="1" lang="ja-JP" altLang="en-US" sz="1000" dirty="0">
                <a:solidFill>
                  <a:schemeClr val="tx1"/>
                </a:solidFill>
              </a:rPr>
              <a:t>反射という状態も（その内）つくりたい。</a:t>
            </a:r>
            <a:endParaRPr kumimoji="1" lang="en-US" altLang="ja-JP" sz="1000" dirty="0">
              <a:solidFill>
                <a:schemeClr val="tx1"/>
              </a:solidFill>
            </a:endParaRPr>
          </a:p>
        </p:txBody>
      </p:sp>
      <p:sp>
        <p:nvSpPr>
          <p:cNvPr id="24" name="テキスト ボックス 23">
            <a:extLst>
              <a:ext uri="{FF2B5EF4-FFF2-40B4-BE49-F238E27FC236}">
                <a16:creationId xmlns:a16="http://schemas.microsoft.com/office/drawing/2014/main" id="{9052ADFE-E583-4388-8348-5827A0908357}"/>
              </a:ext>
            </a:extLst>
          </p:cNvPr>
          <p:cNvSpPr txBox="1"/>
          <p:nvPr/>
        </p:nvSpPr>
        <p:spPr>
          <a:xfrm>
            <a:off x="591845" y="537513"/>
            <a:ext cx="800219" cy="276999"/>
          </a:xfrm>
          <a:prstGeom prst="rect">
            <a:avLst/>
          </a:prstGeom>
          <a:noFill/>
        </p:spPr>
        <p:txBody>
          <a:bodyPr wrap="none" rtlCol="0">
            <a:spAutoFit/>
          </a:bodyPr>
          <a:lstStyle/>
          <a:p>
            <a:r>
              <a:rPr kumimoji="1" lang="ja-JP" altLang="en-US" sz="1200" b="1" dirty="0"/>
              <a:t>○変化系</a:t>
            </a:r>
          </a:p>
        </p:txBody>
      </p:sp>
      <p:sp>
        <p:nvSpPr>
          <p:cNvPr id="35" name="テキスト ボックス 34">
            <a:extLst>
              <a:ext uri="{FF2B5EF4-FFF2-40B4-BE49-F238E27FC236}">
                <a16:creationId xmlns:a16="http://schemas.microsoft.com/office/drawing/2014/main" id="{96E6B27A-F4C4-4123-9070-43678463DBCA}"/>
              </a:ext>
            </a:extLst>
          </p:cNvPr>
          <p:cNvSpPr txBox="1"/>
          <p:nvPr/>
        </p:nvSpPr>
        <p:spPr>
          <a:xfrm>
            <a:off x="813683" y="814512"/>
            <a:ext cx="2492990" cy="400110"/>
          </a:xfrm>
          <a:prstGeom prst="rect">
            <a:avLst/>
          </a:prstGeom>
          <a:noFill/>
        </p:spPr>
        <p:txBody>
          <a:bodyPr wrap="none" rtlCol="0">
            <a:spAutoFit/>
          </a:bodyPr>
          <a:lstStyle/>
          <a:p>
            <a:r>
              <a:rPr kumimoji="1" lang="ja-JP" altLang="en-US" sz="1000" dirty="0"/>
              <a:t>最初に設定した状態に変わる。</a:t>
            </a:r>
            <a:endParaRPr kumimoji="1" lang="en-US" altLang="ja-JP" sz="1000" dirty="0"/>
          </a:p>
          <a:p>
            <a:r>
              <a:rPr kumimoji="1" lang="ja-JP" altLang="en-US" sz="1000" dirty="0"/>
              <a:t>これらの状態は独自で作る必要がある。</a:t>
            </a:r>
            <a:endParaRPr kumimoji="1" lang="en-US" altLang="ja-JP" sz="1000" dirty="0"/>
          </a:p>
        </p:txBody>
      </p:sp>
    </p:spTree>
    <p:extLst>
      <p:ext uri="{BB962C8B-B14F-4D97-AF65-F5344CB8AC3E}">
        <p14:creationId xmlns:p14="http://schemas.microsoft.com/office/powerpoint/2010/main" val="684950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082348" cy="307777"/>
          </a:xfrm>
          <a:prstGeom prst="rect">
            <a:avLst/>
          </a:prstGeom>
          <a:noFill/>
        </p:spPr>
        <p:txBody>
          <a:bodyPr wrap="none" rtlCol="0">
            <a:spAutoFit/>
          </a:bodyPr>
          <a:lstStyle/>
          <a:p>
            <a:r>
              <a:rPr kumimoji="1" lang="ja-JP" altLang="en-US" sz="1400" b="1" dirty="0">
                <a:latin typeface="+mn-ea"/>
              </a:rPr>
              <a:t>■効果仕様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2</a:t>
            </a:fld>
            <a:endParaRPr kumimoji="1" lang="ja-JP" altLang="en-US"/>
          </a:p>
        </p:txBody>
      </p:sp>
      <p:sp>
        <p:nvSpPr>
          <p:cNvPr id="42" name="テキスト ボックス 41">
            <a:extLst>
              <a:ext uri="{FF2B5EF4-FFF2-40B4-BE49-F238E27FC236}">
                <a16:creationId xmlns:a16="http://schemas.microsoft.com/office/drawing/2014/main" id="{0EAC0BA1-0B77-4B19-A9A4-872CA309DBB0}"/>
              </a:ext>
            </a:extLst>
          </p:cNvPr>
          <p:cNvSpPr txBox="1"/>
          <p:nvPr/>
        </p:nvSpPr>
        <p:spPr>
          <a:xfrm>
            <a:off x="415419" y="538799"/>
            <a:ext cx="1441420" cy="307777"/>
          </a:xfrm>
          <a:prstGeom prst="rect">
            <a:avLst/>
          </a:prstGeom>
          <a:noFill/>
        </p:spPr>
        <p:txBody>
          <a:bodyPr wrap="none" rtlCol="0">
            <a:spAutoFit/>
          </a:bodyPr>
          <a:lstStyle/>
          <a:p>
            <a:r>
              <a:rPr kumimoji="1" lang="ja-JP" altLang="en-US" sz="1400" b="1" dirty="0"/>
              <a:t>●効果について</a:t>
            </a:r>
          </a:p>
        </p:txBody>
      </p:sp>
      <p:sp>
        <p:nvSpPr>
          <p:cNvPr id="12" name="テキスト ボックス 11">
            <a:extLst>
              <a:ext uri="{FF2B5EF4-FFF2-40B4-BE49-F238E27FC236}">
                <a16:creationId xmlns:a16="http://schemas.microsoft.com/office/drawing/2014/main" id="{DE052996-816F-4D57-BDBE-F005510F461F}"/>
              </a:ext>
            </a:extLst>
          </p:cNvPr>
          <p:cNvSpPr txBox="1"/>
          <p:nvPr/>
        </p:nvSpPr>
        <p:spPr>
          <a:xfrm>
            <a:off x="591845" y="846576"/>
            <a:ext cx="6211957" cy="400110"/>
          </a:xfrm>
          <a:prstGeom prst="rect">
            <a:avLst/>
          </a:prstGeom>
          <a:noFill/>
        </p:spPr>
        <p:txBody>
          <a:bodyPr wrap="none" rtlCol="0">
            <a:spAutoFit/>
          </a:bodyPr>
          <a:lstStyle/>
          <a:p>
            <a:r>
              <a:rPr kumimoji="1" lang="ja-JP" altLang="en-US" sz="1000" dirty="0"/>
              <a:t>効果とは曖昧な言葉だが、基本的にはゲームでいう「パッシブ」で発生する追加効果のことを言う。</a:t>
            </a:r>
            <a:endParaRPr kumimoji="1" lang="en-US" altLang="ja-JP" sz="1000" dirty="0"/>
          </a:p>
          <a:p>
            <a:r>
              <a:rPr kumimoji="1" lang="ja-JP" altLang="en-US" sz="1000" dirty="0"/>
              <a:t>本ゲームで「スキル」と表現するのは「ＴＲスキル」として、開発でいう「ＴＲ必殺技」で使用される。</a:t>
            </a:r>
            <a:endParaRPr kumimoji="1" lang="en-US" altLang="ja-JP" sz="1000" dirty="0"/>
          </a:p>
        </p:txBody>
      </p:sp>
      <p:sp>
        <p:nvSpPr>
          <p:cNvPr id="7" name="テキスト ボックス 6">
            <a:extLst>
              <a:ext uri="{FF2B5EF4-FFF2-40B4-BE49-F238E27FC236}">
                <a16:creationId xmlns:a16="http://schemas.microsoft.com/office/drawing/2014/main" id="{0979E697-9AE4-4213-A75C-7101CC78195E}"/>
              </a:ext>
            </a:extLst>
          </p:cNvPr>
          <p:cNvSpPr txBox="1"/>
          <p:nvPr/>
        </p:nvSpPr>
        <p:spPr>
          <a:xfrm>
            <a:off x="591845" y="1311985"/>
            <a:ext cx="1723549" cy="276999"/>
          </a:xfrm>
          <a:prstGeom prst="rect">
            <a:avLst/>
          </a:prstGeom>
          <a:noFill/>
        </p:spPr>
        <p:txBody>
          <a:bodyPr wrap="none" rtlCol="0">
            <a:spAutoFit/>
          </a:bodyPr>
          <a:lstStyle/>
          <a:p>
            <a:r>
              <a:rPr kumimoji="1" lang="ja-JP" altLang="en-US" sz="1200" b="1" dirty="0"/>
              <a:t>○効果をもつもの全般</a:t>
            </a:r>
          </a:p>
        </p:txBody>
      </p:sp>
      <p:sp>
        <p:nvSpPr>
          <p:cNvPr id="8" name="テキスト ボックス 7">
            <a:extLst>
              <a:ext uri="{FF2B5EF4-FFF2-40B4-BE49-F238E27FC236}">
                <a16:creationId xmlns:a16="http://schemas.microsoft.com/office/drawing/2014/main" id="{80A6F6C6-5C59-4974-810C-64F35CEECF6D}"/>
              </a:ext>
            </a:extLst>
          </p:cNvPr>
          <p:cNvSpPr txBox="1"/>
          <p:nvPr/>
        </p:nvSpPr>
        <p:spPr>
          <a:xfrm>
            <a:off x="760343" y="1588984"/>
            <a:ext cx="4673074" cy="400110"/>
          </a:xfrm>
          <a:prstGeom prst="rect">
            <a:avLst/>
          </a:prstGeom>
          <a:noFill/>
        </p:spPr>
        <p:txBody>
          <a:bodyPr wrap="none" rtlCol="0">
            <a:spAutoFit/>
          </a:bodyPr>
          <a:lstStyle/>
          <a:p>
            <a:r>
              <a:rPr kumimoji="1" lang="ja-JP" altLang="en-US" sz="1000" dirty="0"/>
              <a:t>効果については様々なパートで基本部分同じパラメータ仕様で運用される。</a:t>
            </a:r>
            <a:endParaRPr kumimoji="1" lang="en-US" altLang="ja-JP" sz="1000" dirty="0"/>
          </a:p>
          <a:p>
            <a:r>
              <a:rPr kumimoji="1" lang="ja-JP" altLang="en-US" sz="1000" dirty="0"/>
              <a:t>が、各パートの特色などが異なる。</a:t>
            </a:r>
            <a:endParaRPr kumimoji="1" lang="en-US" altLang="ja-JP" sz="1000" dirty="0"/>
          </a:p>
        </p:txBody>
      </p:sp>
      <p:sp>
        <p:nvSpPr>
          <p:cNvPr id="9" name="テキスト ボックス 8">
            <a:extLst>
              <a:ext uri="{FF2B5EF4-FFF2-40B4-BE49-F238E27FC236}">
                <a16:creationId xmlns:a16="http://schemas.microsoft.com/office/drawing/2014/main" id="{2CDBFAD6-1324-4F2C-8374-4DF4715F7425}"/>
              </a:ext>
            </a:extLst>
          </p:cNvPr>
          <p:cNvSpPr txBox="1"/>
          <p:nvPr/>
        </p:nvSpPr>
        <p:spPr>
          <a:xfrm>
            <a:off x="760343" y="2054393"/>
            <a:ext cx="1107996" cy="276999"/>
          </a:xfrm>
          <a:prstGeom prst="rect">
            <a:avLst/>
          </a:prstGeom>
          <a:noFill/>
        </p:spPr>
        <p:txBody>
          <a:bodyPr wrap="none" rtlCol="0">
            <a:spAutoFit/>
          </a:bodyPr>
          <a:lstStyle/>
          <a:p>
            <a:r>
              <a:rPr kumimoji="1" lang="ja-JP" altLang="en-US" sz="1200" b="1" dirty="0"/>
              <a:t>・バトル効果</a:t>
            </a:r>
          </a:p>
        </p:txBody>
      </p:sp>
      <p:sp>
        <p:nvSpPr>
          <p:cNvPr id="10" name="テキスト ボックス 9">
            <a:extLst>
              <a:ext uri="{FF2B5EF4-FFF2-40B4-BE49-F238E27FC236}">
                <a16:creationId xmlns:a16="http://schemas.microsoft.com/office/drawing/2014/main" id="{85464A83-3501-48FE-B6B3-E2D1238551A7}"/>
              </a:ext>
            </a:extLst>
          </p:cNvPr>
          <p:cNvSpPr txBox="1"/>
          <p:nvPr/>
        </p:nvSpPr>
        <p:spPr>
          <a:xfrm>
            <a:off x="760343" y="3104199"/>
            <a:ext cx="1261884" cy="276999"/>
          </a:xfrm>
          <a:prstGeom prst="rect">
            <a:avLst/>
          </a:prstGeom>
          <a:noFill/>
        </p:spPr>
        <p:txBody>
          <a:bodyPr wrap="none" rtlCol="0">
            <a:spAutoFit/>
          </a:bodyPr>
          <a:lstStyle/>
          <a:p>
            <a:r>
              <a:rPr kumimoji="1" lang="ja-JP" altLang="en-US" sz="1200" b="1" dirty="0"/>
              <a:t>・リーダー効果</a:t>
            </a:r>
          </a:p>
        </p:txBody>
      </p:sp>
      <p:sp>
        <p:nvSpPr>
          <p:cNvPr id="11" name="テキスト ボックス 10">
            <a:extLst>
              <a:ext uri="{FF2B5EF4-FFF2-40B4-BE49-F238E27FC236}">
                <a16:creationId xmlns:a16="http://schemas.microsoft.com/office/drawing/2014/main" id="{DF3014E6-286F-4878-8CEA-C9C2EF16B1B1}"/>
              </a:ext>
            </a:extLst>
          </p:cNvPr>
          <p:cNvSpPr txBox="1"/>
          <p:nvPr/>
        </p:nvSpPr>
        <p:spPr>
          <a:xfrm>
            <a:off x="760343" y="4150140"/>
            <a:ext cx="1723549" cy="276999"/>
          </a:xfrm>
          <a:prstGeom prst="rect">
            <a:avLst/>
          </a:prstGeom>
          <a:noFill/>
        </p:spPr>
        <p:txBody>
          <a:bodyPr wrap="none" rtlCol="0">
            <a:spAutoFit/>
          </a:bodyPr>
          <a:lstStyle/>
          <a:p>
            <a:r>
              <a:rPr kumimoji="1" lang="ja-JP" altLang="en-US" sz="1200" b="1" dirty="0"/>
              <a:t>・支援兵器・師団兵器</a:t>
            </a:r>
          </a:p>
        </p:txBody>
      </p:sp>
      <p:sp>
        <p:nvSpPr>
          <p:cNvPr id="13" name="テキスト ボックス 12">
            <a:extLst>
              <a:ext uri="{FF2B5EF4-FFF2-40B4-BE49-F238E27FC236}">
                <a16:creationId xmlns:a16="http://schemas.microsoft.com/office/drawing/2014/main" id="{DC6E3691-9699-4637-805C-56C9971C2601}"/>
              </a:ext>
            </a:extLst>
          </p:cNvPr>
          <p:cNvSpPr txBox="1"/>
          <p:nvPr/>
        </p:nvSpPr>
        <p:spPr>
          <a:xfrm>
            <a:off x="760343" y="5240367"/>
            <a:ext cx="1838965" cy="276999"/>
          </a:xfrm>
          <a:prstGeom prst="rect">
            <a:avLst/>
          </a:prstGeom>
          <a:noFill/>
        </p:spPr>
        <p:txBody>
          <a:bodyPr wrap="none" rtlCol="0">
            <a:spAutoFit/>
          </a:bodyPr>
          <a:lstStyle/>
          <a:p>
            <a:r>
              <a:rPr kumimoji="1" lang="ja-JP" altLang="en-US" sz="1200" b="1" dirty="0"/>
              <a:t>・結晶</a:t>
            </a:r>
            <a:r>
              <a:rPr kumimoji="1" lang="ja-JP" altLang="en-US" sz="1050" b="1" dirty="0">
                <a:solidFill>
                  <a:srgbClr val="FF0000"/>
                </a:solidFill>
              </a:rPr>
              <a:t>（</a:t>
            </a:r>
            <a:r>
              <a:rPr kumimoji="1" lang="en-US" altLang="ja-JP" sz="1050" b="1" dirty="0">
                <a:solidFill>
                  <a:srgbClr val="FF0000"/>
                </a:solidFill>
              </a:rPr>
              <a:t>20191220</a:t>
            </a:r>
            <a:r>
              <a:rPr kumimoji="1" lang="ja-JP" altLang="en-US" sz="1050" b="1" dirty="0">
                <a:solidFill>
                  <a:srgbClr val="FF0000"/>
                </a:solidFill>
              </a:rPr>
              <a:t>修正）</a:t>
            </a:r>
            <a:endParaRPr kumimoji="1" lang="ja-JP" altLang="en-US" sz="1200" b="1" dirty="0">
              <a:solidFill>
                <a:srgbClr val="FF0000"/>
              </a:solidFill>
            </a:endParaRPr>
          </a:p>
        </p:txBody>
      </p:sp>
      <p:sp>
        <p:nvSpPr>
          <p:cNvPr id="14" name="テキスト ボックス 13">
            <a:extLst>
              <a:ext uri="{FF2B5EF4-FFF2-40B4-BE49-F238E27FC236}">
                <a16:creationId xmlns:a16="http://schemas.microsoft.com/office/drawing/2014/main" id="{67628E1B-8FCA-4139-BCD1-182ADD96AB0A}"/>
              </a:ext>
            </a:extLst>
          </p:cNvPr>
          <p:cNvSpPr txBox="1"/>
          <p:nvPr/>
        </p:nvSpPr>
        <p:spPr>
          <a:xfrm>
            <a:off x="971466" y="2334379"/>
            <a:ext cx="7879080" cy="707886"/>
          </a:xfrm>
          <a:prstGeom prst="rect">
            <a:avLst/>
          </a:prstGeom>
          <a:noFill/>
        </p:spPr>
        <p:txBody>
          <a:bodyPr wrap="none" rtlCol="0">
            <a:spAutoFit/>
          </a:bodyPr>
          <a:lstStyle/>
          <a:p>
            <a:r>
              <a:rPr kumimoji="1" lang="ja-JP" altLang="en-US" sz="1000" dirty="0"/>
              <a:t>ＴＲカードが１枚につき１種保持する。</a:t>
            </a:r>
            <a:endParaRPr kumimoji="1" lang="en-US" altLang="ja-JP" sz="1000" dirty="0"/>
          </a:p>
          <a:p>
            <a:r>
              <a:rPr kumimoji="1" lang="ja-JP" altLang="en-US" sz="1000" dirty="0"/>
              <a:t>バトル中に効果を発揮するが、効果を発揮する条件として、「バトル効果を持つＴＲカードがアクティブになっている」必要がある。</a:t>
            </a:r>
            <a:endParaRPr kumimoji="1" lang="en-US" altLang="ja-JP" sz="1000" dirty="0"/>
          </a:p>
          <a:p>
            <a:r>
              <a:rPr kumimoji="1" lang="ja-JP" altLang="en-US" sz="1000" dirty="0"/>
              <a:t>本バトル効果には「バトル効果名」を持つ。</a:t>
            </a:r>
            <a:endParaRPr kumimoji="1" lang="en-US" altLang="ja-JP" sz="1000" dirty="0"/>
          </a:p>
          <a:p>
            <a:r>
              <a:rPr kumimoji="1" lang="ja-JP" altLang="en-US" sz="1000" dirty="0"/>
              <a:t>基本的にはＴＲカードを装備しているキャラにのみ効果をおよぼす。</a:t>
            </a:r>
            <a:endParaRPr kumimoji="1" lang="en-US" altLang="ja-JP" sz="1000" dirty="0"/>
          </a:p>
        </p:txBody>
      </p:sp>
      <p:sp>
        <p:nvSpPr>
          <p:cNvPr id="15" name="テキスト ボックス 14">
            <a:extLst>
              <a:ext uri="{FF2B5EF4-FFF2-40B4-BE49-F238E27FC236}">
                <a16:creationId xmlns:a16="http://schemas.microsoft.com/office/drawing/2014/main" id="{823A912F-BBE1-4716-B942-60A1017B91AE}"/>
              </a:ext>
            </a:extLst>
          </p:cNvPr>
          <p:cNvSpPr txBox="1"/>
          <p:nvPr/>
        </p:nvSpPr>
        <p:spPr>
          <a:xfrm>
            <a:off x="947641" y="3380759"/>
            <a:ext cx="5570756" cy="707886"/>
          </a:xfrm>
          <a:prstGeom prst="rect">
            <a:avLst/>
          </a:prstGeom>
          <a:noFill/>
        </p:spPr>
        <p:txBody>
          <a:bodyPr wrap="none" rtlCol="0">
            <a:spAutoFit/>
          </a:bodyPr>
          <a:lstStyle/>
          <a:p>
            <a:r>
              <a:rPr kumimoji="1" lang="ja-JP" altLang="en-US" sz="1000" dirty="0"/>
              <a:t>ＴＲカードが１枚につき</a:t>
            </a:r>
            <a:r>
              <a:rPr kumimoji="1" lang="en-US" altLang="ja-JP" sz="1000" dirty="0"/>
              <a:t>0</a:t>
            </a:r>
            <a:r>
              <a:rPr kumimoji="1" lang="ja-JP" altLang="en-US" sz="1000" dirty="0"/>
              <a:t>～１種保持する。（バトル効果とは別で持つ）</a:t>
            </a:r>
            <a:endParaRPr kumimoji="1" lang="en-US" altLang="ja-JP" sz="1000" dirty="0"/>
          </a:p>
          <a:p>
            <a:r>
              <a:rPr kumimoji="1" lang="ja-JP" altLang="en-US" sz="1000" dirty="0"/>
              <a:t>バトル中に効果を発揮するが、効果を発揮する条件として、「リーダーである」必要がある。</a:t>
            </a:r>
            <a:endParaRPr kumimoji="1" lang="en-US" altLang="ja-JP" sz="1000" dirty="0"/>
          </a:p>
          <a:p>
            <a:r>
              <a:rPr kumimoji="1" lang="ja-JP" altLang="en-US" sz="1000" dirty="0"/>
              <a:t>本バトル効果には「リーダー効果名」を持つ。</a:t>
            </a:r>
            <a:endParaRPr kumimoji="1" lang="en-US" altLang="ja-JP" sz="1000" dirty="0"/>
          </a:p>
          <a:p>
            <a:r>
              <a:rPr kumimoji="1" lang="ja-JP" altLang="en-US" sz="1000" dirty="0"/>
              <a:t>基本的には部隊全体のキャラに効果を及ぼす。</a:t>
            </a:r>
            <a:endParaRPr kumimoji="1" lang="en-US" altLang="ja-JP" sz="1000" dirty="0"/>
          </a:p>
        </p:txBody>
      </p:sp>
      <p:sp>
        <p:nvSpPr>
          <p:cNvPr id="16" name="テキスト ボックス 15">
            <a:extLst>
              <a:ext uri="{FF2B5EF4-FFF2-40B4-BE49-F238E27FC236}">
                <a16:creationId xmlns:a16="http://schemas.microsoft.com/office/drawing/2014/main" id="{CFCF1139-92F1-4DE7-AA11-D513F1E520E7}"/>
              </a:ext>
            </a:extLst>
          </p:cNvPr>
          <p:cNvSpPr txBox="1"/>
          <p:nvPr/>
        </p:nvSpPr>
        <p:spPr>
          <a:xfrm>
            <a:off x="912445" y="4426700"/>
            <a:ext cx="3647152" cy="707886"/>
          </a:xfrm>
          <a:prstGeom prst="rect">
            <a:avLst/>
          </a:prstGeom>
          <a:noFill/>
        </p:spPr>
        <p:txBody>
          <a:bodyPr wrap="none" rtlCol="0">
            <a:spAutoFit/>
          </a:bodyPr>
          <a:lstStyle/>
          <a:p>
            <a:r>
              <a:rPr kumimoji="1" lang="ja-JP" altLang="en-US" sz="1000" dirty="0"/>
              <a:t>支援兵器や師団兵器が１つにつき</a:t>
            </a:r>
            <a:r>
              <a:rPr kumimoji="1" lang="en-US" altLang="ja-JP" sz="1000" dirty="0"/>
              <a:t>0</a:t>
            </a:r>
            <a:r>
              <a:rPr kumimoji="1" lang="ja-JP" altLang="en-US" sz="1000" dirty="0"/>
              <a:t>～</a:t>
            </a:r>
            <a:r>
              <a:rPr kumimoji="1" lang="en-US" altLang="ja-JP" sz="1000" dirty="0"/>
              <a:t>1</a:t>
            </a:r>
            <a:r>
              <a:rPr kumimoji="1" lang="ja-JP" altLang="en-US" sz="1000" dirty="0"/>
              <a:t>種保持する。</a:t>
            </a:r>
            <a:endParaRPr kumimoji="1" lang="en-US" altLang="ja-JP" sz="1000" dirty="0"/>
          </a:p>
          <a:p>
            <a:r>
              <a:rPr kumimoji="1" lang="ja-JP" altLang="en-US" sz="1000" dirty="0"/>
              <a:t>支援兵器、師団兵器の発動時のみ効果を発揮する。</a:t>
            </a:r>
            <a:endParaRPr kumimoji="1" lang="en-US" altLang="ja-JP" sz="1000" dirty="0"/>
          </a:p>
          <a:p>
            <a:r>
              <a:rPr kumimoji="1" lang="ja-JP" altLang="en-US" sz="1000" dirty="0"/>
              <a:t>これらの効果には名称はつかず、効果の説明のみを持つ。</a:t>
            </a:r>
            <a:endParaRPr kumimoji="1" lang="en-US" altLang="ja-JP" sz="1000" dirty="0"/>
          </a:p>
          <a:p>
            <a:r>
              <a:rPr kumimoji="1" lang="ja-JP" altLang="en-US" sz="1000" dirty="0"/>
              <a:t>基本的には部隊全体のキャラに効果を及ぼす。</a:t>
            </a:r>
            <a:endParaRPr kumimoji="1" lang="en-US" altLang="ja-JP" sz="1000" dirty="0"/>
          </a:p>
        </p:txBody>
      </p:sp>
      <p:sp>
        <p:nvSpPr>
          <p:cNvPr id="17" name="テキスト ボックス 16">
            <a:extLst>
              <a:ext uri="{FF2B5EF4-FFF2-40B4-BE49-F238E27FC236}">
                <a16:creationId xmlns:a16="http://schemas.microsoft.com/office/drawing/2014/main" id="{DD83061C-EB2D-4E82-A98F-0DEBFA157371}"/>
              </a:ext>
            </a:extLst>
          </p:cNvPr>
          <p:cNvSpPr txBox="1"/>
          <p:nvPr/>
        </p:nvSpPr>
        <p:spPr>
          <a:xfrm>
            <a:off x="912445" y="5516927"/>
            <a:ext cx="4673074" cy="707886"/>
          </a:xfrm>
          <a:prstGeom prst="rect">
            <a:avLst/>
          </a:prstGeom>
          <a:noFill/>
        </p:spPr>
        <p:txBody>
          <a:bodyPr wrap="none" rtlCol="0">
            <a:spAutoFit/>
          </a:bodyPr>
          <a:lstStyle/>
          <a:p>
            <a:r>
              <a:rPr kumimoji="1" lang="ja-JP" altLang="en-US" sz="1000" dirty="0"/>
              <a:t>結晶が１個につき１種保持する。</a:t>
            </a:r>
            <a:endParaRPr kumimoji="1" lang="en-US" altLang="ja-JP" sz="1000" dirty="0"/>
          </a:p>
          <a:p>
            <a:r>
              <a:rPr kumimoji="1" lang="ja-JP" altLang="en-US" sz="1000" dirty="0"/>
              <a:t>武器にセットし、その武器が使用されているバトル中に効果を発揮する。</a:t>
            </a:r>
            <a:endParaRPr kumimoji="1" lang="en-US" altLang="ja-JP" sz="1000" dirty="0"/>
          </a:p>
          <a:p>
            <a:r>
              <a:rPr kumimoji="1" lang="ja-JP" altLang="en-US" sz="1000" strike="sngStrike" dirty="0"/>
              <a:t>支援兵器と同様、効果自体の名称はもたない。</a:t>
            </a:r>
            <a:endParaRPr kumimoji="1" lang="en-US" altLang="ja-JP" sz="1000" strike="sngStrike" dirty="0"/>
          </a:p>
          <a:p>
            <a:r>
              <a:rPr kumimoji="1" lang="ja-JP" altLang="en-US" sz="1000" dirty="0"/>
              <a:t>基本的には結晶がハマった武器を装備しているキャラにのみ効果をおよぼす。</a:t>
            </a:r>
            <a:endParaRPr kumimoji="1" lang="en-US" altLang="ja-JP" sz="1000" dirty="0"/>
          </a:p>
        </p:txBody>
      </p:sp>
    </p:spTree>
    <p:extLst>
      <p:ext uri="{BB962C8B-B14F-4D97-AF65-F5344CB8AC3E}">
        <p14:creationId xmlns:p14="http://schemas.microsoft.com/office/powerpoint/2010/main" val="1276277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082348" cy="307777"/>
          </a:xfrm>
          <a:prstGeom prst="rect">
            <a:avLst/>
          </a:prstGeom>
          <a:noFill/>
        </p:spPr>
        <p:txBody>
          <a:bodyPr wrap="none" rtlCol="0">
            <a:spAutoFit/>
          </a:bodyPr>
          <a:lstStyle/>
          <a:p>
            <a:r>
              <a:rPr kumimoji="1" lang="ja-JP" altLang="en-US" sz="1400" b="1" dirty="0">
                <a:latin typeface="+mn-ea"/>
              </a:rPr>
              <a:t>■効果仕様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3</a:t>
            </a:fld>
            <a:endParaRPr kumimoji="1" lang="ja-JP" altLang="en-US"/>
          </a:p>
        </p:txBody>
      </p:sp>
      <p:sp>
        <p:nvSpPr>
          <p:cNvPr id="42" name="テキスト ボックス 41">
            <a:extLst>
              <a:ext uri="{FF2B5EF4-FFF2-40B4-BE49-F238E27FC236}">
                <a16:creationId xmlns:a16="http://schemas.microsoft.com/office/drawing/2014/main" id="{0EAC0BA1-0B77-4B19-A9A4-872CA309DBB0}"/>
              </a:ext>
            </a:extLst>
          </p:cNvPr>
          <p:cNvSpPr txBox="1"/>
          <p:nvPr/>
        </p:nvSpPr>
        <p:spPr>
          <a:xfrm>
            <a:off x="415419" y="538799"/>
            <a:ext cx="1261884" cy="307777"/>
          </a:xfrm>
          <a:prstGeom prst="rect">
            <a:avLst/>
          </a:prstGeom>
          <a:noFill/>
        </p:spPr>
        <p:txBody>
          <a:bodyPr wrap="none" rtlCol="0">
            <a:spAutoFit/>
          </a:bodyPr>
          <a:lstStyle/>
          <a:p>
            <a:r>
              <a:rPr kumimoji="1" lang="ja-JP" altLang="en-US" sz="1400" b="1" dirty="0"/>
              <a:t>●効果の累積</a:t>
            </a:r>
          </a:p>
        </p:txBody>
      </p:sp>
      <p:sp>
        <p:nvSpPr>
          <p:cNvPr id="12" name="テキスト ボックス 11">
            <a:extLst>
              <a:ext uri="{FF2B5EF4-FFF2-40B4-BE49-F238E27FC236}">
                <a16:creationId xmlns:a16="http://schemas.microsoft.com/office/drawing/2014/main" id="{DE052996-816F-4D57-BDBE-F005510F461F}"/>
              </a:ext>
            </a:extLst>
          </p:cNvPr>
          <p:cNvSpPr txBox="1"/>
          <p:nvPr/>
        </p:nvSpPr>
        <p:spPr>
          <a:xfrm>
            <a:off x="591845" y="846576"/>
            <a:ext cx="2236510" cy="246221"/>
          </a:xfrm>
          <a:prstGeom prst="rect">
            <a:avLst/>
          </a:prstGeom>
          <a:noFill/>
        </p:spPr>
        <p:txBody>
          <a:bodyPr wrap="none" rtlCol="0">
            <a:spAutoFit/>
          </a:bodyPr>
          <a:lstStyle/>
          <a:p>
            <a:r>
              <a:rPr kumimoji="1" lang="ja-JP" altLang="en-US" sz="1000" dirty="0"/>
              <a:t>数値が上昇する各効果は累積する。</a:t>
            </a:r>
            <a:endParaRPr kumimoji="1" lang="en-US" altLang="ja-JP" sz="1000" dirty="0"/>
          </a:p>
        </p:txBody>
      </p:sp>
      <p:sp>
        <p:nvSpPr>
          <p:cNvPr id="7" name="テキスト ボックス 6">
            <a:extLst>
              <a:ext uri="{FF2B5EF4-FFF2-40B4-BE49-F238E27FC236}">
                <a16:creationId xmlns:a16="http://schemas.microsoft.com/office/drawing/2014/main" id="{0979E697-9AE4-4213-A75C-7101CC78195E}"/>
              </a:ext>
            </a:extLst>
          </p:cNvPr>
          <p:cNvSpPr txBox="1"/>
          <p:nvPr/>
        </p:nvSpPr>
        <p:spPr>
          <a:xfrm>
            <a:off x="591845" y="1311985"/>
            <a:ext cx="954107" cy="276999"/>
          </a:xfrm>
          <a:prstGeom prst="rect">
            <a:avLst/>
          </a:prstGeom>
          <a:noFill/>
        </p:spPr>
        <p:txBody>
          <a:bodyPr wrap="none" rtlCol="0">
            <a:spAutoFit/>
          </a:bodyPr>
          <a:lstStyle/>
          <a:p>
            <a:r>
              <a:rPr kumimoji="1" lang="ja-JP" altLang="en-US" sz="1200" b="1" dirty="0"/>
              <a:t>○累積方法</a:t>
            </a:r>
          </a:p>
        </p:txBody>
      </p:sp>
      <p:sp>
        <p:nvSpPr>
          <p:cNvPr id="8" name="テキスト ボックス 7">
            <a:extLst>
              <a:ext uri="{FF2B5EF4-FFF2-40B4-BE49-F238E27FC236}">
                <a16:creationId xmlns:a16="http://schemas.microsoft.com/office/drawing/2014/main" id="{80A6F6C6-5C59-4974-810C-64F35CEECF6D}"/>
              </a:ext>
            </a:extLst>
          </p:cNvPr>
          <p:cNvSpPr txBox="1"/>
          <p:nvPr/>
        </p:nvSpPr>
        <p:spPr>
          <a:xfrm>
            <a:off x="760343" y="1588984"/>
            <a:ext cx="2621230" cy="1785104"/>
          </a:xfrm>
          <a:prstGeom prst="rect">
            <a:avLst/>
          </a:prstGeom>
          <a:noFill/>
        </p:spPr>
        <p:txBody>
          <a:bodyPr wrap="none" rtlCol="0">
            <a:spAutoFit/>
          </a:bodyPr>
          <a:lstStyle/>
          <a:p>
            <a:r>
              <a:rPr kumimoji="1" lang="ja-JP" altLang="en-US" sz="1000" dirty="0">
                <a:latin typeface="+mn-ea"/>
              </a:rPr>
              <a:t>各効果の累積は「加算」にて計算される。</a:t>
            </a:r>
            <a:endParaRPr kumimoji="1" lang="en-US" altLang="ja-JP" sz="1000" dirty="0">
              <a:latin typeface="+mn-ea"/>
            </a:endParaRPr>
          </a:p>
          <a:p>
            <a:endParaRPr kumimoji="1" lang="en-US" altLang="ja-JP" sz="1000" dirty="0">
              <a:latin typeface="+mn-ea"/>
            </a:endParaRPr>
          </a:p>
          <a:p>
            <a:r>
              <a:rPr kumimoji="1" lang="ja-JP" altLang="en-US" sz="1000" dirty="0">
                <a:latin typeface="+mn-ea"/>
              </a:rPr>
              <a:t>例）</a:t>
            </a:r>
            <a:endParaRPr kumimoji="1" lang="en-US" altLang="ja-JP" sz="1000" dirty="0">
              <a:latin typeface="+mn-ea"/>
            </a:endParaRPr>
          </a:p>
          <a:p>
            <a:r>
              <a:rPr kumimoji="1" lang="ja-JP" altLang="en-US" sz="1000" dirty="0">
                <a:latin typeface="+mn-ea"/>
              </a:rPr>
              <a:t>　　とあるパラメータにかかる効果が</a:t>
            </a:r>
            <a:endParaRPr kumimoji="1" lang="en-US" altLang="ja-JP" sz="1000" dirty="0">
              <a:latin typeface="+mn-ea"/>
            </a:endParaRPr>
          </a:p>
          <a:p>
            <a:r>
              <a:rPr kumimoji="1" lang="ja-JP" altLang="en-US" sz="1000" dirty="0">
                <a:latin typeface="+mn-ea"/>
              </a:rPr>
              <a:t>　　</a:t>
            </a:r>
            <a:r>
              <a:rPr kumimoji="1" lang="en-US" altLang="ja-JP" sz="1000" dirty="0">
                <a:latin typeface="+mn-ea"/>
              </a:rPr>
              <a:t>×1.2</a:t>
            </a:r>
            <a:r>
              <a:rPr kumimoji="1" lang="ja-JP" altLang="en-US" sz="1000" dirty="0">
                <a:latin typeface="+mn-ea"/>
              </a:rPr>
              <a:t>　</a:t>
            </a:r>
            <a:r>
              <a:rPr kumimoji="1" lang="en-US" altLang="ja-JP" sz="1000" dirty="0">
                <a:latin typeface="+mn-ea"/>
              </a:rPr>
              <a:t>×1.5</a:t>
            </a:r>
            <a:r>
              <a:rPr kumimoji="1" lang="ja-JP" altLang="en-US" sz="1000" dirty="0">
                <a:latin typeface="+mn-ea"/>
              </a:rPr>
              <a:t>　</a:t>
            </a:r>
            <a:r>
              <a:rPr kumimoji="1" lang="en-US" altLang="ja-JP" sz="1000" dirty="0">
                <a:latin typeface="+mn-ea"/>
              </a:rPr>
              <a:t>×0.8</a:t>
            </a:r>
            <a:r>
              <a:rPr kumimoji="1" lang="ja-JP" altLang="en-US" sz="1000" dirty="0">
                <a:latin typeface="+mn-ea"/>
              </a:rPr>
              <a:t>　だった場合、</a:t>
            </a:r>
            <a:endParaRPr kumimoji="1" lang="en-US" altLang="ja-JP" sz="1000" dirty="0">
              <a:latin typeface="+mn-ea"/>
            </a:endParaRPr>
          </a:p>
          <a:p>
            <a:endParaRPr kumimoji="1" lang="en-US" altLang="ja-JP" sz="1000" dirty="0">
              <a:latin typeface="+mn-ea"/>
            </a:endParaRPr>
          </a:p>
          <a:p>
            <a:r>
              <a:rPr kumimoji="1" lang="ja-JP" altLang="en-US" sz="1000" dirty="0">
                <a:latin typeface="+mn-ea"/>
              </a:rPr>
              <a:t>　　発動中スキル効果加算値＝</a:t>
            </a:r>
            <a:endParaRPr kumimoji="1" lang="en-US" altLang="ja-JP" sz="1000" dirty="0">
              <a:latin typeface="+mn-ea"/>
            </a:endParaRPr>
          </a:p>
          <a:p>
            <a:endParaRPr kumimoji="1" lang="en-US" altLang="ja-JP" sz="1000" dirty="0">
              <a:latin typeface="+mn-ea"/>
            </a:endParaRPr>
          </a:p>
          <a:p>
            <a:r>
              <a:rPr kumimoji="1" lang="ja-JP" altLang="en-US" sz="1000" dirty="0">
                <a:latin typeface="+mn-ea"/>
              </a:rPr>
              <a:t>　　</a:t>
            </a:r>
            <a:r>
              <a:rPr kumimoji="1" lang="en-US" altLang="ja-JP" sz="1000" dirty="0">
                <a:latin typeface="+mn-ea"/>
              </a:rPr>
              <a:t>1+((1.2-1)+(1.5-1)</a:t>
            </a:r>
            <a:r>
              <a:rPr kumimoji="1" lang="ja-JP" altLang="en-US" sz="1000" dirty="0">
                <a:latin typeface="+mn-ea"/>
              </a:rPr>
              <a:t>∔</a:t>
            </a:r>
            <a:r>
              <a:rPr kumimoji="1" lang="en-US" altLang="ja-JP" sz="1000" dirty="0">
                <a:latin typeface="+mn-ea"/>
              </a:rPr>
              <a:t>(0.8-1))=1.5</a:t>
            </a:r>
          </a:p>
          <a:p>
            <a:endParaRPr kumimoji="1" lang="en-US" altLang="ja-JP" sz="1000" dirty="0">
              <a:latin typeface="+mn-ea"/>
            </a:endParaRPr>
          </a:p>
          <a:p>
            <a:r>
              <a:rPr kumimoji="1" lang="ja-JP" altLang="en-US" sz="1000" dirty="0">
                <a:latin typeface="+mn-ea"/>
              </a:rPr>
              <a:t>　　となる。</a:t>
            </a:r>
            <a:endParaRPr kumimoji="1" lang="en-US" altLang="ja-JP" sz="1000" dirty="0">
              <a:latin typeface="+mn-ea"/>
            </a:endParaRPr>
          </a:p>
        </p:txBody>
      </p:sp>
      <p:sp>
        <p:nvSpPr>
          <p:cNvPr id="9" name="テキスト ボックス 8">
            <a:extLst>
              <a:ext uri="{FF2B5EF4-FFF2-40B4-BE49-F238E27FC236}">
                <a16:creationId xmlns:a16="http://schemas.microsoft.com/office/drawing/2014/main" id="{F64F23BC-BFB9-4CA4-AA44-B7410710B673}"/>
              </a:ext>
            </a:extLst>
          </p:cNvPr>
          <p:cNvSpPr txBox="1"/>
          <p:nvPr/>
        </p:nvSpPr>
        <p:spPr>
          <a:xfrm>
            <a:off x="622968" y="3456004"/>
            <a:ext cx="2505814" cy="276999"/>
          </a:xfrm>
          <a:prstGeom prst="rect">
            <a:avLst/>
          </a:prstGeom>
          <a:noFill/>
        </p:spPr>
        <p:txBody>
          <a:bodyPr wrap="none" rtlCol="0">
            <a:spAutoFit/>
          </a:bodyPr>
          <a:lstStyle/>
          <a:p>
            <a:r>
              <a:rPr kumimoji="1" lang="ja-JP" altLang="en-US" sz="1200" b="1" dirty="0"/>
              <a:t>○累積しない条件</a:t>
            </a:r>
            <a:r>
              <a:rPr kumimoji="1" lang="ja-JP" altLang="en-US" sz="1000" b="1" dirty="0">
                <a:solidFill>
                  <a:srgbClr val="FF0000"/>
                </a:solidFill>
              </a:rPr>
              <a:t>（</a:t>
            </a:r>
            <a:r>
              <a:rPr kumimoji="1" lang="en-US" altLang="ja-JP" sz="1000" b="1" dirty="0">
                <a:solidFill>
                  <a:srgbClr val="FF0000"/>
                </a:solidFill>
              </a:rPr>
              <a:t>20191220</a:t>
            </a:r>
            <a:r>
              <a:rPr kumimoji="1" lang="ja-JP" altLang="en-US" sz="1000" b="1" dirty="0">
                <a:solidFill>
                  <a:srgbClr val="FF0000"/>
                </a:solidFill>
              </a:rPr>
              <a:t>新規）</a:t>
            </a:r>
            <a:endParaRPr kumimoji="1" lang="ja-JP" altLang="en-US" sz="1200" b="1" dirty="0">
              <a:solidFill>
                <a:srgbClr val="FF0000"/>
              </a:solidFill>
            </a:endParaRPr>
          </a:p>
        </p:txBody>
      </p:sp>
      <p:sp>
        <p:nvSpPr>
          <p:cNvPr id="10" name="テキスト ボックス 9">
            <a:extLst>
              <a:ext uri="{FF2B5EF4-FFF2-40B4-BE49-F238E27FC236}">
                <a16:creationId xmlns:a16="http://schemas.microsoft.com/office/drawing/2014/main" id="{9AD35147-AC97-4F12-96DE-8F2B31F4E7F9}"/>
              </a:ext>
            </a:extLst>
          </p:cNvPr>
          <p:cNvSpPr txBox="1"/>
          <p:nvPr/>
        </p:nvSpPr>
        <p:spPr>
          <a:xfrm>
            <a:off x="760343" y="3795054"/>
            <a:ext cx="7237879" cy="1169551"/>
          </a:xfrm>
          <a:prstGeom prst="rect">
            <a:avLst/>
          </a:prstGeom>
          <a:noFill/>
        </p:spPr>
        <p:txBody>
          <a:bodyPr wrap="none" rtlCol="0">
            <a:spAutoFit/>
          </a:bodyPr>
          <a:lstStyle/>
          <a:p>
            <a:r>
              <a:rPr kumimoji="1" lang="ja-JP" altLang="en-US" sz="1000" dirty="0">
                <a:latin typeface="+mn-ea"/>
              </a:rPr>
              <a:t>内部的には各効果はアビリティという単位で作成される。</a:t>
            </a:r>
            <a:endParaRPr kumimoji="1" lang="en-US" altLang="ja-JP" sz="1000" dirty="0">
              <a:latin typeface="+mn-ea"/>
            </a:endParaRPr>
          </a:p>
          <a:p>
            <a:r>
              <a:rPr kumimoji="1" lang="ja-JP" altLang="en-US" sz="1000" dirty="0">
                <a:latin typeface="+mn-ea"/>
              </a:rPr>
              <a:t>同じアビリティの効果は前述の累積が発生しない。</a:t>
            </a:r>
            <a:endParaRPr kumimoji="1" lang="en-US" altLang="ja-JP" sz="1000" dirty="0">
              <a:latin typeface="+mn-ea"/>
            </a:endParaRPr>
          </a:p>
          <a:p>
            <a:endParaRPr kumimoji="1" lang="en-US" altLang="ja-JP" sz="1000" dirty="0">
              <a:latin typeface="+mn-ea"/>
            </a:endParaRPr>
          </a:p>
          <a:p>
            <a:r>
              <a:rPr kumimoji="1" lang="ja-JP" altLang="en-US" sz="1000" dirty="0">
                <a:latin typeface="+mn-ea"/>
              </a:rPr>
              <a:t>しかし、前述のバトル効果、リーダー効果等は累積することは可能のため、これらの異なる場所から同じ効果を得る場合、</a:t>
            </a:r>
            <a:endParaRPr kumimoji="1" lang="en-US" altLang="ja-JP" sz="1000" dirty="0">
              <a:latin typeface="+mn-ea"/>
            </a:endParaRPr>
          </a:p>
          <a:p>
            <a:r>
              <a:rPr kumimoji="1" lang="ja-JP" altLang="en-US" sz="1000" dirty="0">
                <a:latin typeface="+mn-ea"/>
              </a:rPr>
              <a:t>同じ効果の違うアビリティを作成して流用する。</a:t>
            </a:r>
            <a:endParaRPr kumimoji="1" lang="en-US" altLang="ja-JP" sz="1000" dirty="0">
              <a:latin typeface="+mn-ea"/>
            </a:endParaRPr>
          </a:p>
          <a:p>
            <a:endParaRPr kumimoji="1" lang="en-US" altLang="ja-JP" sz="1000" dirty="0">
              <a:latin typeface="+mn-ea"/>
            </a:endParaRPr>
          </a:p>
          <a:p>
            <a:r>
              <a:rPr kumimoji="1" lang="ja-JP" altLang="en-US" sz="1000" dirty="0">
                <a:latin typeface="+mn-ea"/>
              </a:rPr>
              <a:t>同じアビリティのものを装備している場合、そのスキルは１つだけ効果が発揮され残りは発動すらせず無視される。</a:t>
            </a:r>
            <a:endParaRPr kumimoji="1" lang="en-US" altLang="ja-JP" sz="1000" dirty="0">
              <a:latin typeface="+mn-ea"/>
            </a:endParaRPr>
          </a:p>
        </p:txBody>
      </p:sp>
      <p:sp>
        <p:nvSpPr>
          <p:cNvPr id="13" name="テキスト ボックス 12">
            <a:extLst>
              <a:ext uri="{FF2B5EF4-FFF2-40B4-BE49-F238E27FC236}">
                <a16:creationId xmlns:a16="http://schemas.microsoft.com/office/drawing/2014/main" id="{D738428C-7270-44FD-AAA6-D961D58ECE4E}"/>
              </a:ext>
            </a:extLst>
          </p:cNvPr>
          <p:cNvSpPr txBox="1"/>
          <p:nvPr/>
        </p:nvSpPr>
        <p:spPr>
          <a:xfrm>
            <a:off x="622968" y="5042905"/>
            <a:ext cx="2505814" cy="276999"/>
          </a:xfrm>
          <a:prstGeom prst="rect">
            <a:avLst/>
          </a:prstGeom>
          <a:noFill/>
        </p:spPr>
        <p:txBody>
          <a:bodyPr wrap="none" rtlCol="0">
            <a:spAutoFit/>
          </a:bodyPr>
          <a:lstStyle/>
          <a:p>
            <a:r>
              <a:rPr kumimoji="1" lang="ja-JP" altLang="en-US" sz="1200" b="1" dirty="0"/>
              <a:t>○</a:t>
            </a:r>
            <a:r>
              <a:rPr kumimoji="1" lang="en-US" altLang="ja-JP" sz="1200" b="1" dirty="0"/>
              <a:t>TR</a:t>
            </a:r>
            <a:r>
              <a:rPr kumimoji="1" lang="ja-JP" altLang="en-US" sz="1200" b="1" dirty="0"/>
              <a:t>カード切替時</a:t>
            </a:r>
            <a:r>
              <a:rPr kumimoji="1" lang="ja-JP" altLang="en-US" sz="1000" b="1" dirty="0">
                <a:solidFill>
                  <a:srgbClr val="FF0000"/>
                </a:solidFill>
              </a:rPr>
              <a:t>（</a:t>
            </a:r>
            <a:r>
              <a:rPr kumimoji="1" lang="en-US" altLang="ja-JP" sz="1000" b="1" dirty="0">
                <a:solidFill>
                  <a:srgbClr val="FF0000"/>
                </a:solidFill>
              </a:rPr>
              <a:t>20191220</a:t>
            </a:r>
            <a:r>
              <a:rPr kumimoji="1" lang="ja-JP" altLang="en-US" sz="1000" b="1" dirty="0">
                <a:solidFill>
                  <a:srgbClr val="FF0000"/>
                </a:solidFill>
              </a:rPr>
              <a:t>新規）</a:t>
            </a:r>
            <a:endParaRPr kumimoji="1" lang="ja-JP" altLang="en-US" sz="1200" b="1" dirty="0">
              <a:solidFill>
                <a:srgbClr val="FF0000"/>
              </a:solidFill>
            </a:endParaRPr>
          </a:p>
        </p:txBody>
      </p:sp>
      <p:sp>
        <p:nvSpPr>
          <p:cNvPr id="14" name="テキスト ボックス 13">
            <a:extLst>
              <a:ext uri="{FF2B5EF4-FFF2-40B4-BE49-F238E27FC236}">
                <a16:creationId xmlns:a16="http://schemas.microsoft.com/office/drawing/2014/main" id="{71011F0F-1E9F-4FD7-8916-F69C9D095067}"/>
              </a:ext>
            </a:extLst>
          </p:cNvPr>
          <p:cNvSpPr txBox="1"/>
          <p:nvPr/>
        </p:nvSpPr>
        <p:spPr>
          <a:xfrm>
            <a:off x="760343" y="5381955"/>
            <a:ext cx="5827236" cy="400110"/>
          </a:xfrm>
          <a:prstGeom prst="rect">
            <a:avLst/>
          </a:prstGeom>
          <a:noFill/>
        </p:spPr>
        <p:txBody>
          <a:bodyPr wrap="none" rtlCol="0">
            <a:spAutoFit/>
          </a:bodyPr>
          <a:lstStyle/>
          <a:p>
            <a:r>
              <a:rPr kumimoji="1" lang="ja-JP" altLang="en-US" sz="1000" dirty="0">
                <a:latin typeface="+mn-ea"/>
              </a:rPr>
              <a:t>ＴＲカードを切り替えると直ちに効果は新しいカードのものと切り替わる。</a:t>
            </a:r>
            <a:endParaRPr kumimoji="1" lang="en-US" altLang="ja-JP" sz="1000" dirty="0">
              <a:latin typeface="+mn-ea"/>
            </a:endParaRPr>
          </a:p>
          <a:p>
            <a:r>
              <a:rPr kumimoji="1" lang="ja-JP" altLang="en-US" sz="1000" dirty="0">
                <a:latin typeface="+mn-ea"/>
              </a:rPr>
              <a:t>が、すでに効果を発揮している継続時間を持つものについては、その効果が消されることはない。</a:t>
            </a:r>
            <a:endParaRPr kumimoji="1" lang="en-US" altLang="ja-JP" sz="1000" dirty="0">
              <a:latin typeface="+mn-ea"/>
            </a:endParaRPr>
          </a:p>
        </p:txBody>
      </p:sp>
    </p:spTree>
    <p:extLst>
      <p:ext uri="{BB962C8B-B14F-4D97-AF65-F5344CB8AC3E}">
        <p14:creationId xmlns:p14="http://schemas.microsoft.com/office/powerpoint/2010/main" val="214454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082348" cy="307777"/>
          </a:xfrm>
          <a:prstGeom prst="rect">
            <a:avLst/>
          </a:prstGeom>
          <a:noFill/>
        </p:spPr>
        <p:txBody>
          <a:bodyPr wrap="none" rtlCol="0">
            <a:spAutoFit/>
          </a:bodyPr>
          <a:lstStyle/>
          <a:p>
            <a:r>
              <a:rPr kumimoji="1" lang="ja-JP" altLang="en-US" sz="1400" b="1" dirty="0">
                <a:latin typeface="+mn-ea"/>
              </a:rPr>
              <a:t>■効果仕様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4</a:t>
            </a:fld>
            <a:endParaRPr kumimoji="1" lang="ja-JP" altLang="en-US"/>
          </a:p>
        </p:txBody>
      </p:sp>
      <p:sp>
        <p:nvSpPr>
          <p:cNvPr id="42" name="テキスト ボックス 41">
            <a:extLst>
              <a:ext uri="{FF2B5EF4-FFF2-40B4-BE49-F238E27FC236}">
                <a16:creationId xmlns:a16="http://schemas.microsoft.com/office/drawing/2014/main" id="{0EAC0BA1-0B77-4B19-A9A4-872CA309DBB0}"/>
              </a:ext>
            </a:extLst>
          </p:cNvPr>
          <p:cNvSpPr txBox="1"/>
          <p:nvPr/>
        </p:nvSpPr>
        <p:spPr>
          <a:xfrm>
            <a:off x="415419" y="538799"/>
            <a:ext cx="1261884" cy="307777"/>
          </a:xfrm>
          <a:prstGeom prst="rect">
            <a:avLst/>
          </a:prstGeom>
          <a:noFill/>
        </p:spPr>
        <p:txBody>
          <a:bodyPr wrap="none" rtlCol="0">
            <a:spAutoFit/>
          </a:bodyPr>
          <a:lstStyle/>
          <a:p>
            <a:r>
              <a:rPr kumimoji="1" lang="ja-JP" altLang="en-US" sz="1400" b="1" dirty="0"/>
              <a:t>●効果の種類</a:t>
            </a:r>
          </a:p>
        </p:txBody>
      </p:sp>
      <p:sp>
        <p:nvSpPr>
          <p:cNvPr id="12" name="テキスト ボックス 11">
            <a:extLst>
              <a:ext uri="{FF2B5EF4-FFF2-40B4-BE49-F238E27FC236}">
                <a16:creationId xmlns:a16="http://schemas.microsoft.com/office/drawing/2014/main" id="{DE052996-816F-4D57-BDBE-F005510F461F}"/>
              </a:ext>
            </a:extLst>
          </p:cNvPr>
          <p:cNvSpPr txBox="1"/>
          <p:nvPr/>
        </p:nvSpPr>
        <p:spPr>
          <a:xfrm>
            <a:off x="591845" y="846576"/>
            <a:ext cx="3108543" cy="246221"/>
          </a:xfrm>
          <a:prstGeom prst="rect">
            <a:avLst/>
          </a:prstGeom>
          <a:noFill/>
        </p:spPr>
        <p:txBody>
          <a:bodyPr wrap="none" rtlCol="0">
            <a:spAutoFit/>
          </a:bodyPr>
          <a:lstStyle/>
          <a:p>
            <a:r>
              <a:rPr kumimoji="1" lang="ja-JP" altLang="en-US" sz="1000" dirty="0"/>
              <a:t>効果には大きく分けて以下の</a:t>
            </a:r>
            <a:r>
              <a:rPr kumimoji="1" lang="en-US" altLang="ja-JP" sz="1000" dirty="0"/>
              <a:t>×</a:t>
            </a:r>
            <a:r>
              <a:rPr kumimoji="1" lang="ja-JP" altLang="en-US" sz="1000" dirty="0"/>
              <a:t>種類の分類がある。</a:t>
            </a:r>
            <a:endParaRPr kumimoji="1" lang="en-US" altLang="ja-JP" sz="1000" dirty="0"/>
          </a:p>
        </p:txBody>
      </p:sp>
      <p:sp>
        <p:nvSpPr>
          <p:cNvPr id="7" name="テキスト ボックス 6">
            <a:extLst>
              <a:ext uri="{FF2B5EF4-FFF2-40B4-BE49-F238E27FC236}">
                <a16:creationId xmlns:a16="http://schemas.microsoft.com/office/drawing/2014/main" id="{0979E697-9AE4-4213-A75C-7101CC78195E}"/>
              </a:ext>
            </a:extLst>
          </p:cNvPr>
          <p:cNvSpPr txBox="1"/>
          <p:nvPr/>
        </p:nvSpPr>
        <p:spPr>
          <a:xfrm>
            <a:off x="591845" y="2723312"/>
            <a:ext cx="954107" cy="276999"/>
          </a:xfrm>
          <a:prstGeom prst="rect">
            <a:avLst/>
          </a:prstGeom>
          <a:noFill/>
        </p:spPr>
        <p:txBody>
          <a:bodyPr wrap="none" rtlCol="0">
            <a:spAutoFit/>
          </a:bodyPr>
          <a:lstStyle/>
          <a:p>
            <a:r>
              <a:rPr kumimoji="1" lang="ja-JP" altLang="en-US" sz="1200" b="1" dirty="0"/>
              <a:t>○属性変化</a:t>
            </a:r>
          </a:p>
        </p:txBody>
      </p:sp>
      <p:sp>
        <p:nvSpPr>
          <p:cNvPr id="8" name="テキスト ボックス 7">
            <a:extLst>
              <a:ext uri="{FF2B5EF4-FFF2-40B4-BE49-F238E27FC236}">
                <a16:creationId xmlns:a16="http://schemas.microsoft.com/office/drawing/2014/main" id="{80A6F6C6-5C59-4974-810C-64F35CEECF6D}"/>
              </a:ext>
            </a:extLst>
          </p:cNvPr>
          <p:cNvSpPr txBox="1"/>
          <p:nvPr/>
        </p:nvSpPr>
        <p:spPr>
          <a:xfrm>
            <a:off x="760343" y="3000311"/>
            <a:ext cx="4288353" cy="707886"/>
          </a:xfrm>
          <a:prstGeom prst="rect">
            <a:avLst/>
          </a:prstGeom>
          <a:noFill/>
        </p:spPr>
        <p:txBody>
          <a:bodyPr wrap="none" rtlCol="0">
            <a:spAutoFit/>
          </a:bodyPr>
          <a:lstStyle/>
          <a:p>
            <a:r>
              <a:rPr kumimoji="1" lang="ja-JP" altLang="en-US" sz="1000" dirty="0"/>
              <a:t>対象の属性を変化させたり、攻撃に追加の属性を付与したりする効果。</a:t>
            </a:r>
            <a:endParaRPr kumimoji="1" lang="en-US" altLang="ja-JP" sz="1000" dirty="0"/>
          </a:p>
          <a:p>
            <a:r>
              <a:rPr kumimoji="1" lang="ja-JP" altLang="en-US" sz="1000" dirty="0"/>
              <a:t>例）</a:t>
            </a:r>
            <a:endParaRPr kumimoji="1" lang="en-US" altLang="ja-JP" sz="1000" dirty="0"/>
          </a:p>
          <a:p>
            <a:r>
              <a:rPr kumimoji="1" lang="ja-JP" altLang="en-US" sz="1000" dirty="0"/>
              <a:t>「迅」属性を持つ怪獣を「尖」属性に変化させる</a:t>
            </a:r>
            <a:endParaRPr kumimoji="1" lang="en-US" altLang="ja-JP" sz="1000" dirty="0"/>
          </a:p>
          <a:p>
            <a:r>
              <a:rPr kumimoji="1" lang="ja-JP" altLang="en-US" sz="1000" dirty="0"/>
              <a:t>「硬」属性を追加する　</a:t>
            </a:r>
            <a:r>
              <a:rPr kumimoji="1" lang="en-US" altLang="ja-JP" sz="1000" dirty="0"/>
              <a:t>etc.</a:t>
            </a:r>
          </a:p>
        </p:txBody>
      </p:sp>
      <p:sp>
        <p:nvSpPr>
          <p:cNvPr id="18" name="テキスト ボックス 17">
            <a:extLst>
              <a:ext uri="{FF2B5EF4-FFF2-40B4-BE49-F238E27FC236}">
                <a16:creationId xmlns:a16="http://schemas.microsoft.com/office/drawing/2014/main" id="{1C46B9FE-3D89-4B27-85D2-12A0FDE3BCC5}"/>
              </a:ext>
            </a:extLst>
          </p:cNvPr>
          <p:cNvSpPr txBox="1"/>
          <p:nvPr/>
        </p:nvSpPr>
        <p:spPr>
          <a:xfrm>
            <a:off x="591845" y="1262074"/>
            <a:ext cx="1569660" cy="276999"/>
          </a:xfrm>
          <a:prstGeom prst="rect">
            <a:avLst/>
          </a:prstGeom>
          <a:noFill/>
        </p:spPr>
        <p:txBody>
          <a:bodyPr wrap="none" rtlCol="0">
            <a:spAutoFit/>
          </a:bodyPr>
          <a:lstStyle/>
          <a:p>
            <a:r>
              <a:rPr kumimoji="1" lang="ja-JP" altLang="en-US" sz="1200" b="1" dirty="0"/>
              <a:t>○パラメータ変化系</a:t>
            </a:r>
          </a:p>
        </p:txBody>
      </p:sp>
      <p:sp>
        <p:nvSpPr>
          <p:cNvPr id="19" name="テキスト ボックス 18">
            <a:extLst>
              <a:ext uri="{FF2B5EF4-FFF2-40B4-BE49-F238E27FC236}">
                <a16:creationId xmlns:a16="http://schemas.microsoft.com/office/drawing/2014/main" id="{BD1A2B65-839A-4585-AB34-50110962F598}"/>
              </a:ext>
            </a:extLst>
          </p:cNvPr>
          <p:cNvSpPr txBox="1"/>
          <p:nvPr/>
        </p:nvSpPr>
        <p:spPr>
          <a:xfrm>
            <a:off x="760343" y="1539073"/>
            <a:ext cx="3169457" cy="1015663"/>
          </a:xfrm>
          <a:prstGeom prst="rect">
            <a:avLst/>
          </a:prstGeom>
          <a:noFill/>
        </p:spPr>
        <p:txBody>
          <a:bodyPr wrap="none" rtlCol="0">
            <a:spAutoFit/>
          </a:bodyPr>
          <a:lstStyle/>
          <a:p>
            <a:r>
              <a:rPr kumimoji="1" lang="ja-JP" altLang="en-US" sz="1000" dirty="0"/>
              <a:t>対象の</a:t>
            </a:r>
            <a:r>
              <a:rPr kumimoji="1" lang="en-US" altLang="ja-JP" sz="1000" dirty="0"/>
              <a:t>HP</a:t>
            </a:r>
            <a:r>
              <a:rPr kumimoji="1" lang="ja-JP" altLang="en-US" sz="1000" dirty="0"/>
              <a:t>や能力値のパラメータを上昇させる効果。</a:t>
            </a:r>
            <a:endParaRPr kumimoji="1" lang="en-US" altLang="ja-JP" sz="1000" dirty="0"/>
          </a:p>
          <a:p>
            <a:r>
              <a:rPr kumimoji="1" lang="ja-JP" altLang="en-US" sz="1000" dirty="0"/>
              <a:t>例）</a:t>
            </a:r>
            <a:endParaRPr kumimoji="1" lang="en-US" altLang="ja-JP" sz="1000" dirty="0"/>
          </a:p>
          <a:p>
            <a:r>
              <a:rPr kumimoji="1" lang="ja-JP" altLang="en-US" sz="1000" dirty="0"/>
              <a:t>キャラの</a:t>
            </a:r>
            <a:r>
              <a:rPr kumimoji="1" lang="en-US" altLang="ja-JP" sz="1000" dirty="0"/>
              <a:t>ATK+100</a:t>
            </a:r>
          </a:p>
          <a:p>
            <a:r>
              <a:rPr kumimoji="1" lang="ja-JP" altLang="en-US" sz="1000" dirty="0"/>
              <a:t>怪獣の</a:t>
            </a:r>
            <a:r>
              <a:rPr kumimoji="1" lang="en-US" altLang="ja-JP" sz="1000" dirty="0"/>
              <a:t>SPD50%</a:t>
            </a:r>
            <a:r>
              <a:rPr kumimoji="1" lang="ja-JP" altLang="en-US" sz="1000" dirty="0"/>
              <a:t>ダウン</a:t>
            </a:r>
            <a:endParaRPr kumimoji="1" lang="en-US" altLang="ja-JP" sz="1000" dirty="0"/>
          </a:p>
          <a:p>
            <a:r>
              <a:rPr kumimoji="1" lang="ja-JP" altLang="en-US" sz="1000" dirty="0"/>
              <a:t>キャラの</a:t>
            </a:r>
            <a:r>
              <a:rPr kumimoji="1" lang="en-US" altLang="ja-JP" sz="1000" dirty="0"/>
              <a:t>HP+1000</a:t>
            </a:r>
          </a:p>
          <a:p>
            <a:r>
              <a:rPr kumimoji="1" lang="ja-JP" altLang="en-US" sz="1000" dirty="0"/>
              <a:t>部隊</a:t>
            </a:r>
            <a:r>
              <a:rPr kumimoji="1" lang="en-US" altLang="ja-JP" sz="1000" dirty="0"/>
              <a:t>HP+100/5sec</a:t>
            </a:r>
            <a:r>
              <a:rPr kumimoji="1" lang="ja-JP" altLang="en-US" sz="1000" dirty="0"/>
              <a:t>　</a:t>
            </a:r>
            <a:r>
              <a:rPr kumimoji="1" lang="en-US" altLang="ja-JP" sz="1000" dirty="0"/>
              <a:t>etc.</a:t>
            </a:r>
          </a:p>
        </p:txBody>
      </p:sp>
      <p:sp>
        <p:nvSpPr>
          <p:cNvPr id="27" name="テキスト ボックス 26">
            <a:extLst>
              <a:ext uri="{FF2B5EF4-FFF2-40B4-BE49-F238E27FC236}">
                <a16:creationId xmlns:a16="http://schemas.microsoft.com/office/drawing/2014/main" id="{3B55F5B1-B71D-4755-9404-D7E2E113FF94}"/>
              </a:ext>
            </a:extLst>
          </p:cNvPr>
          <p:cNvSpPr txBox="1"/>
          <p:nvPr/>
        </p:nvSpPr>
        <p:spPr>
          <a:xfrm>
            <a:off x="591845" y="3876773"/>
            <a:ext cx="954107" cy="276999"/>
          </a:xfrm>
          <a:prstGeom prst="rect">
            <a:avLst/>
          </a:prstGeom>
          <a:noFill/>
        </p:spPr>
        <p:txBody>
          <a:bodyPr wrap="none" rtlCol="0">
            <a:spAutoFit/>
          </a:bodyPr>
          <a:lstStyle/>
          <a:p>
            <a:r>
              <a:rPr kumimoji="1" lang="ja-JP" altLang="en-US" sz="1200" b="1" dirty="0"/>
              <a:t>○状態変化</a:t>
            </a:r>
          </a:p>
        </p:txBody>
      </p:sp>
      <p:sp>
        <p:nvSpPr>
          <p:cNvPr id="28" name="テキスト ボックス 27">
            <a:extLst>
              <a:ext uri="{FF2B5EF4-FFF2-40B4-BE49-F238E27FC236}">
                <a16:creationId xmlns:a16="http://schemas.microsoft.com/office/drawing/2014/main" id="{1708C206-F169-4831-8043-703AAC3B33AF}"/>
              </a:ext>
            </a:extLst>
          </p:cNvPr>
          <p:cNvSpPr txBox="1"/>
          <p:nvPr/>
        </p:nvSpPr>
        <p:spPr>
          <a:xfrm>
            <a:off x="591845" y="5025930"/>
            <a:ext cx="800219" cy="276999"/>
          </a:xfrm>
          <a:prstGeom prst="rect">
            <a:avLst/>
          </a:prstGeom>
          <a:noFill/>
        </p:spPr>
        <p:txBody>
          <a:bodyPr wrap="none" rtlCol="0">
            <a:spAutoFit/>
          </a:bodyPr>
          <a:lstStyle/>
          <a:p>
            <a:r>
              <a:rPr kumimoji="1" lang="ja-JP" altLang="en-US" sz="1200" b="1" dirty="0"/>
              <a:t>○無効化</a:t>
            </a:r>
          </a:p>
        </p:txBody>
      </p:sp>
      <p:sp>
        <p:nvSpPr>
          <p:cNvPr id="29" name="テキスト ボックス 28">
            <a:extLst>
              <a:ext uri="{FF2B5EF4-FFF2-40B4-BE49-F238E27FC236}">
                <a16:creationId xmlns:a16="http://schemas.microsoft.com/office/drawing/2014/main" id="{DDF165B9-FA8C-4797-ACE0-212C29BF07CB}"/>
              </a:ext>
            </a:extLst>
          </p:cNvPr>
          <p:cNvSpPr txBox="1"/>
          <p:nvPr/>
        </p:nvSpPr>
        <p:spPr>
          <a:xfrm>
            <a:off x="760343" y="4151620"/>
            <a:ext cx="2097049" cy="707886"/>
          </a:xfrm>
          <a:prstGeom prst="rect">
            <a:avLst/>
          </a:prstGeom>
          <a:noFill/>
        </p:spPr>
        <p:txBody>
          <a:bodyPr wrap="none" rtlCol="0">
            <a:spAutoFit/>
          </a:bodyPr>
          <a:lstStyle/>
          <a:p>
            <a:r>
              <a:rPr kumimoji="1" lang="ja-JP" altLang="en-US" sz="1000" dirty="0"/>
              <a:t>対象の状態を変化させる。</a:t>
            </a:r>
            <a:endParaRPr kumimoji="1" lang="en-US" altLang="ja-JP" sz="1000" dirty="0"/>
          </a:p>
          <a:p>
            <a:r>
              <a:rPr kumimoji="1" lang="ja-JP" altLang="en-US" sz="1000" dirty="0"/>
              <a:t>例）</a:t>
            </a:r>
            <a:endParaRPr kumimoji="1" lang="en-US" altLang="ja-JP" sz="1000" dirty="0"/>
          </a:p>
          <a:p>
            <a:r>
              <a:rPr kumimoji="1" lang="ja-JP" altLang="en-US" sz="1000" dirty="0"/>
              <a:t>怪獣を「睡眠」状態にする</a:t>
            </a:r>
            <a:endParaRPr kumimoji="1" lang="en-US" altLang="ja-JP" sz="1000" dirty="0"/>
          </a:p>
          <a:p>
            <a:r>
              <a:rPr kumimoji="1" lang="ja-JP" altLang="en-US" sz="1000" dirty="0"/>
              <a:t>怪獣を「鈍化」状態にする　</a:t>
            </a:r>
            <a:r>
              <a:rPr kumimoji="1" lang="en-US" altLang="ja-JP" sz="1000" dirty="0"/>
              <a:t>etc.</a:t>
            </a:r>
          </a:p>
        </p:txBody>
      </p:sp>
      <p:sp>
        <p:nvSpPr>
          <p:cNvPr id="30" name="テキスト ボックス 29">
            <a:extLst>
              <a:ext uri="{FF2B5EF4-FFF2-40B4-BE49-F238E27FC236}">
                <a16:creationId xmlns:a16="http://schemas.microsoft.com/office/drawing/2014/main" id="{2B1E4959-92FA-4111-A9CD-86FE84ACDC89}"/>
              </a:ext>
            </a:extLst>
          </p:cNvPr>
          <p:cNvSpPr txBox="1"/>
          <p:nvPr/>
        </p:nvSpPr>
        <p:spPr>
          <a:xfrm>
            <a:off x="760342" y="5302929"/>
            <a:ext cx="2097049" cy="707886"/>
          </a:xfrm>
          <a:prstGeom prst="rect">
            <a:avLst/>
          </a:prstGeom>
          <a:noFill/>
        </p:spPr>
        <p:txBody>
          <a:bodyPr wrap="none" rtlCol="0">
            <a:spAutoFit/>
          </a:bodyPr>
          <a:lstStyle/>
          <a:p>
            <a:r>
              <a:rPr kumimoji="1" lang="ja-JP" altLang="en-US" sz="1000" dirty="0"/>
              <a:t>なんらかの効果を無効化する。</a:t>
            </a:r>
            <a:endParaRPr kumimoji="1" lang="en-US" altLang="ja-JP" sz="1000" dirty="0"/>
          </a:p>
          <a:p>
            <a:r>
              <a:rPr kumimoji="1" lang="ja-JP" altLang="en-US" sz="1000" dirty="0"/>
              <a:t>例）</a:t>
            </a:r>
            <a:endParaRPr kumimoji="1" lang="en-US" altLang="ja-JP" sz="1000" dirty="0"/>
          </a:p>
          <a:p>
            <a:r>
              <a:rPr kumimoji="1" lang="ja-JP" altLang="en-US" sz="1000" dirty="0"/>
              <a:t>ダメージ</a:t>
            </a:r>
            <a:endParaRPr kumimoji="1" lang="en-US" altLang="ja-JP" sz="1000" dirty="0"/>
          </a:p>
          <a:p>
            <a:r>
              <a:rPr kumimoji="1" lang="ja-JP" altLang="en-US" sz="1000" dirty="0"/>
              <a:t>怪獣を「鈍化」状態にする　</a:t>
            </a:r>
            <a:r>
              <a:rPr kumimoji="1" lang="en-US" altLang="ja-JP" sz="1000" dirty="0"/>
              <a:t>etc.</a:t>
            </a:r>
          </a:p>
        </p:txBody>
      </p:sp>
    </p:spTree>
    <p:extLst>
      <p:ext uri="{BB962C8B-B14F-4D97-AF65-F5344CB8AC3E}">
        <p14:creationId xmlns:p14="http://schemas.microsoft.com/office/powerpoint/2010/main" val="3532653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082348" cy="307777"/>
          </a:xfrm>
          <a:prstGeom prst="rect">
            <a:avLst/>
          </a:prstGeom>
          <a:noFill/>
        </p:spPr>
        <p:txBody>
          <a:bodyPr wrap="none" rtlCol="0">
            <a:spAutoFit/>
          </a:bodyPr>
          <a:lstStyle/>
          <a:p>
            <a:r>
              <a:rPr kumimoji="1" lang="ja-JP" altLang="en-US" sz="1400" b="1" dirty="0">
                <a:latin typeface="+mn-ea"/>
              </a:rPr>
              <a:t>■効果仕様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5</a:t>
            </a:fld>
            <a:endParaRPr kumimoji="1" lang="ja-JP" altLang="en-US"/>
          </a:p>
        </p:txBody>
      </p:sp>
      <p:sp>
        <p:nvSpPr>
          <p:cNvPr id="42" name="テキスト ボックス 41">
            <a:extLst>
              <a:ext uri="{FF2B5EF4-FFF2-40B4-BE49-F238E27FC236}">
                <a16:creationId xmlns:a16="http://schemas.microsoft.com/office/drawing/2014/main" id="{0EAC0BA1-0B77-4B19-A9A4-872CA309DBB0}"/>
              </a:ext>
            </a:extLst>
          </p:cNvPr>
          <p:cNvSpPr txBox="1"/>
          <p:nvPr/>
        </p:nvSpPr>
        <p:spPr>
          <a:xfrm>
            <a:off x="415419" y="538799"/>
            <a:ext cx="2813591" cy="307777"/>
          </a:xfrm>
          <a:prstGeom prst="rect">
            <a:avLst/>
          </a:prstGeom>
          <a:noFill/>
        </p:spPr>
        <p:txBody>
          <a:bodyPr wrap="none" rtlCol="0">
            <a:spAutoFit/>
          </a:bodyPr>
          <a:lstStyle/>
          <a:p>
            <a:r>
              <a:rPr kumimoji="1" lang="ja-JP" altLang="en-US" sz="1400" b="1" dirty="0"/>
              <a:t>●効果の表示分類</a:t>
            </a:r>
            <a:r>
              <a:rPr kumimoji="1" lang="ja-JP" altLang="en-US" sz="1000" b="1" dirty="0">
                <a:solidFill>
                  <a:srgbClr val="FF0000"/>
                </a:solidFill>
              </a:rPr>
              <a:t>（</a:t>
            </a:r>
            <a:r>
              <a:rPr kumimoji="1" lang="en-US" altLang="ja-JP" sz="1000" b="1" dirty="0">
                <a:solidFill>
                  <a:srgbClr val="FF0000"/>
                </a:solidFill>
              </a:rPr>
              <a:t>20191210</a:t>
            </a:r>
            <a:r>
              <a:rPr kumimoji="1" lang="ja-JP" altLang="en-US" sz="1000" b="1" dirty="0">
                <a:solidFill>
                  <a:srgbClr val="FF0000"/>
                </a:solidFill>
              </a:rPr>
              <a:t>新規）</a:t>
            </a:r>
            <a:endParaRPr kumimoji="1" lang="ja-JP" altLang="en-US" sz="1400" b="1" dirty="0">
              <a:solidFill>
                <a:srgbClr val="FF0000"/>
              </a:solidFill>
            </a:endParaRPr>
          </a:p>
        </p:txBody>
      </p:sp>
      <p:sp>
        <p:nvSpPr>
          <p:cNvPr id="12" name="テキスト ボックス 11">
            <a:extLst>
              <a:ext uri="{FF2B5EF4-FFF2-40B4-BE49-F238E27FC236}">
                <a16:creationId xmlns:a16="http://schemas.microsoft.com/office/drawing/2014/main" id="{DE052996-816F-4D57-BDBE-F005510F461F}"/>
              </a:ext>
            </a:extLst>
          </p:cNvPr>
          <p:cNvSpPr txBox="1"/>
          <p:nvPr/>
        </p:nvSpPr>
        <p:spPr>
          <a:xfrm>
            <a:off x="591845" y="846576"/>
            <a:ext cx="5955476" cy="553998"/>
          </a:xfrm>
          <a:prstGeom prst="rect">
            <a:avLst/>
          </a:prstGeom>
          <a:noFill/>
        </p:spPr>
        <p:txBody>
          <a:bodyPr wrap="none" rtlCol="0">
            <a:spAutoFit/>
          </a:bodyPr>
          <a:lstStyle/>
          <a:p>
            <a:r>
              <a:rPr kumimoji="1" lang="ja-JP" altLang="en-US" sz="1000" dirty="0"/>
              <a:t>内部的な種類については前述で記載したが、効果を表示する際には以下の分類として表示する。</a:t>
            </a:r>
            <a:endParaRPr kumimoji="1" lang="en-US" altLang="ja-JP" sz="1000" dirty="0"/>
          </a:p>
          <a:p>
            <a:r>
              <a:rPr kumimoji="1" lang="ja-JP" altLang="en-US" sz="1000" dirty="0"/>
              <a:t>これらの分類は、効果を作成した際に製作者が割り振る。複数の効果があるようなものについては、</a:t>
            </a:r>
            <a:endParaRPr kumimoji="1" lang="en-US" altLang="ja-JP" sz="1000" dirty="0"/>
          </a:p>
          <a:p>
            <a:r>
              <a:rPr kumimoji="1" lang="ja-JP" altLang="en-US" sz="1000" dirty="0"/>
              <a:t>「主」の効果を見て判断する。</a:t>
            </a:r>
            <a:endParaRPr kumimoji="1" lang="en-US" altLang="ja-JP" sz="1000" dirty="0"/>
          </a:p>
        </p:txBody>
      </p:sp>
      <p:sp>
        <p:nvSpPr>
          <p:cNvPr id="7" name="テキスト ボックス 6">
            <a:extLst>
              <a:ext uri="{FF2B5EF4-FFF2-40B4-BE49-F238E27FC236}">
                <a16:creationId xmlns:a16="http://schemas.microsoft.com/office/drawing/2014/main" id="{0979E697-9AE4-4213-A75C-7101CC78195E}"/>
              </a:ext>
            </a:extLst>
          </p:cNvPr>
          <p:cNvSpPr txBox="1"/>
          <p:nvPr/>
        </p:nvSpPr>
        <p:spPr>
          <a:xfrm>
            <a:off x="591845" y="2171091"/>
            <a:ext cx="800219" cy="276999"/>
          </a:xfrm>
          <a:prstGeom prst="rect">
            <a:avLst/>
          </a:prstGeom>
          <a:noFill/>
        </p:spPr>
        <p:txBody>
          <a:bodyPr wrap="none" rtlCol="0">
            <a:spAutoFit/>
          </a:bodyPr>
          <a:lstStyle/>
          <a:p>
            <a:r>
              <a:rPr kumimoji="1" lang="ja-JP" altLang="en-US" sz="1200" b="1" dirty="0"/>
              <a:t>○回復系</a:t>
            </a:r>
          </a:p>
        </p:txBody>
      </p:sp>
      <p:sp>
        <p:nvSpPr>
          <p:cNvPr id="8" name="テキスト ボックス 7">
            <a:extLst>
              <a:ext uri="{FF2B5EF4-FFF2-40B4-BE49-F238E27FC236}">
                <a16:creationId xmlns:a16="http://schemas.microsoft.com/office/drawing/2014/main" id="{80A6F6C6-5C59-4974-810C-64F35CEECF6D}"/>
              </a:ext>
            </a:extLst>
          </p:cNvPr>
          <p:cNvSpPr txBox="1"/>
          <p:nvPr/>
        </p:nvSpPr>
        <p:spPr>
          <a:xfrm>
            <a:off x="760343" y="2448090"/>
            <a:ext cx="6211957" cy="246221"/>
          </a:xfrm>
          <a:prstGeom prst="rect">
            <a:avLst/>
          </a:prstGeom>
          <a:noFill/>
        </p:spPr>
        <p:txBody>
          <a:bodyPr wrap="none" rtlCol="0">
            <a:spAutoFit/>
          </a:bodyPr>
          <a:lstStyle/>
          <a:p>
            <a:r>
              <a:rPr kumimoji="1" lang="ja-JP" altLang="en-US" sz="1000" dirty="0"/>
              <a:t>前述パラメータ変化系、無効化系を使用し、味方を回復したり、状態異常を解除したりする系統の効果。</a:t>
            </a:r>
            <a:endParaRPr kumimoji="1" lang="en-US" altLang="ja-JP" sz="1000" dirty="0"/>
          </a:p>
        </p:txBody>
      </p:sp>
      <p:sp>
        <p:nvSpPr>
          <p:cNvPr id="18" name="テキスト ボックス 17">
            <a:extLst>
              <a:ext uri="{FF2B5EF4-FFF2-40B4-BE49-F238E27FC236}">
                <a16:creationId xmlns:a16="http://schemas.microsoft.com/office/drawing/2014/main" id="{1C46B9FE-3D89-4B27-85D2-12A0FDE3BCC5}"/>
              </a:ext>
            </a:extLst>
          </p:cNvPr>
          <p:cNvSpPr txBox="1"/>
          <p:nvPr/>
        </p:nvSpPr>
        <p:spPr>
          <a:xfrm>
            <a:off x="591845" y="1569851"/>
            <a:ext cx="800219" cy="276999"/>
          </a:xfrm>
          <a:prstGeom prst="rect">
            <a:avLst/>
          </a:prstGeom>
          <a:noFill/>
        </p:spPr>
        <p:txBody>
          <a:bodyPr wrap="none" rtlCol="0">
            <a:spAutoFit/>
          </a:bodyPr>
          <a:lstStyle/>
          <a:p>
            <a:r>
              <a:rPr kumimoji="1" lang="ja-JP" altLang="en-US" sz="1200" b="1" dirty="0"/>
              <a:t>○攻撃系</a:t>
            </a:r>
          </a:p>
        </p:txBody>
      </p:sp>
      <p:sp>
        <p:nvSpPr>
          <p:cNvPr id="19" name="テキスト ボックス 18">
            <a:extLst>
              <a:ext uri="{FF2B5EF4-FFF2-40B4-BE49-F238E27FC236}">
                <a16:creationId xmlns:a16="http://schemas.microsoft.com/office/drawing/2014/main" id="{BD1A2B65-839A-4585-AB34-50110962F598}"/>
              </a:ext>
            </a:extLst>
          </p:cNvPr>
          <p:cNvSpPr txBox="1"/>
          <p:nvPr/>
        </p:nvSpPr>
        <p:spPr>
          <a:xfrm>
            <a:off x="760343" y="1846850"/>
            <a:ext cx="4416594" cy="246221"/>
          </a:xfrm>
          <a:prstGeom prst="rect">
            <a:avLst/>
          </a:prstGeom>
          <a:noFill/>
        </p:spPr>
        <p:txBody>
          <a:bodyPr wrap="none" rtlCol="0">
            <a:spAutoFit/>
          </a:bodyPr>
          <a:lstStyle/>
          <a:p>
            <a:r>
              <a:rPr kumimoji="1" lang="ja-JP" altLang="en-US" sz="1000" dirty="0"/>
              <a:t>前述パラメータ変化系を使用し、主に敵にダメージを与える系統の効果。</a:t>
            </a:r>
            <a:endParaRPr kumimoji="1" lang="en-US" altLang="ja-JP" sz="1000" dirty="0"/>
          </a:p>
        </p:txBody>
      </p:sp>
      <p:sp>
        <p:nvSpPr>
          <p:cNvPr id="27" name="テキスト ボックス 26">
            <a:extLst>
              <a:ext uri="{FF2B5EF4-FFF2-40B4-BE49-F238E27FC236}">
                <a16:creationId xmlns:a16="http://schemas.microsoft.com/office/drawing/2014/main" id="{3B55F5B1-B71D-4755-9404-D7E2E113FF94}"/>
              </a:ext>
            </a:extLst>
          </p:cNvPr>
          <p:cNvSpPr txBox="1"/>
          <p:nvPr/>
        </p:nvSpPr>
        <p:spPr>
          <a:xfrm>
            <a:off x="591845" y="3361036"/>
            <a:ext cx="954107" cy="276999"/>
          </a:xfrm>
          <a:prstGeom prst="rect">
            <a:avLst/>
          </a:prstGeom>
          <a:noFill/>
        </p:spPr>
        <p:txBody>
          <a:bodyPr wrap="none" rtlCol="0">
            <a:spAutoFit/>
          </a:bodyPr>
          <a:lstStyle/>
          <a:p>
            <a:r>
              <a:rPr kumimoji="1" lang="ja-JP" altLang="en-US" sz="1200" b="1" dirty="0"/>
              <a:t>○デバフ系</a:t>
            </a:r>
          </a:p>
        </p:txBody>
      </p:sp>
      <p:sp>
        <p:nvSpPr>
          <p:cNvPr id="29" name="テキスト ボックス 28">
            <a:extLst>
              <a:ext uri="{FF2B5EF4-FFF2-40B4-BE49-F238E27FC236}">
                <a16:creationId xmlns:a16="http://schemas.microsoft.com/office/drawing/2014/main" id="{DDF165B9-FA8C-4797-ACE0-212C29BF07CB}"/>
              </a:ext>
            </a:extLst>
          </p:cNvPr>
          <p:cNvSpPr txBox="1"/>
          <p:nvPr/>
        </p:nvSpPr>
        <p:spPr>
          <a:xfrm>
            <a:off x="760343" y="3635883"/>
            <a:ext cx="4801314" cy="246221"/>
          </a:xfrm>
          <a:prstGeom prst="rect">
            <a:avLst/>
          </a:prstGeom>
          <a:noFill/>
        </p:spPr>
        <p:txBody>
          <a:bodyPr wrap="none" rtlCol="0">
            <a:spAutoFit/>
          </a:bodyPr>
          <a:lstStyle/>
          <a:p>
            <a:r>
              <a:rPr kumimoji="1" lang="ja-JP" altLang="en-US" sz="1000" dirty="0"/>
              <a:t>前述パラメータ変化系、属性変化を使用し、敵に不利になるような系統の効果。</a:t>
            </a:r>
            <a:endParaRPr kumimoji="1" lang="en-US" altLang="ja-JP" sz="1000" dirty="0"/>
          </a:p>
        </p:txBody>
      </p:sp>
      <p:sp>
        <p:nvSpPr>
          <p:cNvPr id="15" name="テキスト ボックス 14">
            <a:extLst>
              <a:ext uri="{FF2B5EF4-FFF2-40B4-BE49-F238E27FC236}">
                <a16:creationId xmlns:a16="http://schemas.microsoft.com/office/drawing/2014/main" id="{5363CB3C-D51E-4F85-8CC7-6A8E5C8E45AA}"/>
              </a:ext>
            </a:extLst>
          </p:cNvPr>
          <p:cNvSpPr txBox="1"/>
          <p:nvPr/>
        </p:nvSpPr>
        <p:spPr>
          <a:xfrm>
            <a:off x="591845" y="2766438"/>
            <a:ext cx="800219" cy="276999"/>
          </a:xfrm>
          <a:prstGeom prst="rect">
            <a:avLst/>
          </a:prstGeom>
          <a:noFill/>
        </p:spPr>
        <p:txBody>
          <a:bodyPr wrap="none" rtlCol="0">
            <a:spAutoFit/>
          </a:bodyPr>
          <a:lstStyle/>
          <a:p>
            <a:r>
              <a:rPr kumimoji="1" lang="ja-JP" altLang="en-US" sz="1200" b="1" dirty="0"/>
              <a:t>○バフ系</a:t>
            </a:r>
          </a:p>
        </p:txBody>
      </p:sp>
      <p:sp>
        <p:nvSpPr>
          <p:cNvPr id="16" name="テキスト ボックス 15">
            <a:extLst>
              <a:ext uri="{FF2B5EF4-FFF2-40B4-BE49-F238E27FC236}">
                <a16:creationId xmlns:a16="http://schemas.microsoft.com/office/drawing/2014/main" id="{6F635C8E-1290-4C94-96C3-E2DA7E5EF13E}"/>
              </a:ext>
            </a:extLst>
          </p:cNvPr>
          <p:cNvSpPr txBox="1"/>
          <p:nvPr/>
        </p:nvSpPr>
        <p:spPr>
          <a:xfrm>
            <a:off x="760343" y="3043437"/>
            <a:ext cx="4929555" cy="246221"/>
          </a:xfrm>
          <a:prstGeom prst="rect">
            <a:avLst/>
          </a:prstGeom>
          <a:noFill/>
        </p:spPr>
        <p:txBody>
          <a:bodyPr wrap="none" rtlCol="0">
            <a:spAutoFit/>
          </a:bodyPr>
          <a:lstStyle/>
          <a:p>
            <a:r>
              <a:rPr kumimoji="1" lang="ja-JP" altLang="en-US" sz="1000" dirty="0"/>
              <a:t>前述パラメータ変化系、属性変化を使用し、味方に有利になるような系統の効果。</a:t>
            </a:r>
            <a:endParaRPr kumimoji="1" lang="en-US" altLang="ja-JP" sz="1000" dirty="0"/>
          </a:p>
        </p:txBody>
      </p:sp>
    </p:spTree>
    <p:extLst>
      <p:ext uri="{BB962C8B-B14F-4D97-AF65-F5344CB8AC3E}">
        <p14:creationId xmlns:p14="http://schemas.microsoft.com/office/powerpoint/2010/main" val="3203579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082348" cy="307777"/>
          </a:xfrm>
          <a:prstGeom prst="rect">
            <a:avLst/>
          </a:prstGeom>
          <a:noFill/>
        </p:spPr>
        <p:txBody>
          <a:bodyPr wrap="none" rtlCol="0">
            <a:spAutoFit/>
          </a:bodyPr>
          <a:lstStyle/>
          <a:p>
            <a:r>
              <a:rPr kumimoji="1" lang="ja-JP" altLang="en-US" sz="1400" b="1" dirty="0">
                <a:latin typeface="+mn-ea"/>
              </a:rPr>
              <a:t>■効果仕様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6</a:t>
            </a:fld>
            <a:endParaRPr kumimoji="1" lang="ja-JP" altLang="en-US"/>
          </a:p>
        </p:txBody>
      </p:sp>
      <p:sp>
        <p:nvSpPr>
          <p:cNvPr id="42" name="テキスト ボックス 41">
            <a:extLst>
              <a:ext uri="{FF2B5EF4-FFF2-40B4-BE49-F238E27FC236}">
                <a16:creationId xmlns:a16="http://schemas.microsoft.com/office/drawing/2014/main" id="{0EAC0BA1-0B77-4B19-A9A4-872CA309DBB0}"/>
              </a:ext>
            </a:extLst>
          </p:cNvPr>
          <p:cNvSpPr txBox="1"/>
          <p:nvPr/>
        </p:nvSpPr>
        <p:spPr>
          <a:xfrm>
            <a:off x="415419" y="538799"/>
            <a:ext cx="2531462" cy="307777"/>
          </a:xfrm>
          <a:prstGeom prst="rect">
            <a:avLst/>
          </a:prstGeom>
          <a:noFill/>
        </p:spPr>
        <p:txBody>
          <a:bodyPr wrap="none" rtlCol="0">
            <a:spAutoFit/>
          </a:bodyPr>
          <a:lstStyle/>
          <a:p>
            <a:r>
              <a:rPr kumimoji="1" lang="ja-JP" altLang="en-US" sz="1400" b="1" dirty="0"/>
              <a:t>●共通設定項目</a:t>
            </a:r>
            <a:r>
              <a:rPr kumimoji="1" lang="ja-JP" altLang="en-US" sz="1000" b="1" dirty="0">
                <a:solidFill>
                  <a:srgbClr val="FF0000"/>
                </a:solidFill>
              </a:rPr>
              <a:t>（</a:t>
            </a:r>
            <a:r>
              <a:rPr kumimoji="1" lang="en-US" altLang="ja-JP" sz="1000" b="1" dirty="0">
                <a:solidFill>
                  <a:srgbClr val="FF0000"/>
                </a:solidFill>
              </a:rPr>
              <a:t>20191212</a:t>
            </a:r>
            <a:r>
              <a:rPr kumimoji="1" lang="ja-JP" altLang="en-US" sz="1000" b="1" dirty="0">
                <a:solidFill>
                  <a:srgbClr val="FF0000"/>
                </a:solidFill>
              </a:rPr>
              <a:t>修正）</a:t>
            </a:r>
          </a:p>
        </p:txBody>
      </p:sp>
      <p:graphicFrame>
        <p:nvGraphicFramePr>
          <p:cNvPr id="2" name="表 2">
            <a:extLst>
              <a:ext uri="{FF2B5EF4-FFF2-40B4-BE49-F238E27FC236}">
                <a16:creationId xmlns:a16="http://schemas.microsoft.com/office/drawing/2014/main" id="{1B0823F4-B534-431E-B9C9-23E1D9C94171}"/>
              </a:ext>
            </a:extLst>
          </p:cNvPr>
          <p:cNvGraphicFramePr>
            <a:graphicFrameLocks noGrp="1"/>
          </p:cNvGraphicFramePr>
          <p:nvPr>
            <p:extLst>
              <p:ext uri="{D42A27DB-BD31-4B8C-83A1-F6EECF244321}">
                <p14:modId xmlns:p14="http://schemas.microsoft.com/office/powerpoint/2010/main" val="3902662324"/>
              </p:ext>
            </p:extLst>
          </p:nvPr>
        </p:nvGraphicFramePr>
        <p:xfrm>
          <a:off x="676712" y="1276952"/>
          <a:ext cx="5098416" cy="3627120"/>
        </p:xfrm>
        <a:graphic>
          <a:graphicData uri="http://schemas.openxmlformats.org/drawingml/2006/table">
            <a:tbl>
              <a:tblPr firstRow="1" bandRow="1">
                <a:tableStyleId>{3C2FFA5D-87B4-456A-9821-1D502468CF0F}</a:tableStyleId>
              </a:tblPr>
              <a:tblGrid>
                <a:gridCol w="440055">
                  <a:extLst>
                    <a:ext uri="{9D8B030D-6E8A-4147-A177-3AD203B41FA5}">
                      <a16:colId xmlns:a16="http://schemas.microsoft.com/office/drawing/2014/main" val="3707645994"/>
                    </a:ext>
                  </a:extLst>
                </a:gridCol>
                <a:gridCol w="1114743">
                  <a:extLst>
                    <a:ext uri="{9D8B030D-6E8A-4147-A177-3AD203B41FA5}">
                      <a16:colId xmlns:a16="http://schemas.microsoft.com/office/drawing/2014/main" val="3377769362"/>
                    </a:ext>
                  </a:extLst>
                </a:gridCol>
                <a:gridCol w="3543618">
                  <a:extLst>
                    <a:ext uri="{9D8B030D-6E8A-4147-A177-3AD203B41FA5}">
                      <a16:colId xmlns:a16="http://schemas.microsoft.com/office/drawing/2014/main" val="2264537962"/>
                    </a:ext>
                  </a:extLst>
                </a:gridCol>
              </a:tblGrid>
              <a:tr h="0">
                <a:tc>
                  <a:txBody>
                    <a:bodyPr/>
                    <a:lstStyle/>
                    <a:p>
                      <a:r>
                        <a:rPr kumimoji="1" lang="en-US" altLang="ja-JP" sz="1000" dirty="0">
                          <a:solidFill>
                            <a:schemeClr val="bg1"/>
                          </a:solidFill>
                        </a:rPr>
                        <a:t>No.</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項目</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説明／パラメータ内容</a:t>
                      </a:r>
                      <a:endParaRPr kumimoji="1" lang="ja-JP" altLang="en-US" sz="1000" dirty="0">
                        <a:solidFill>
                          <a:schemeClr val="bg1"/>
                        </a:solidFill>
                        <a:latin typeface="+mn-ea"/>
                        <a:ea typeface="+mn-ea"/>
                      </a:endParaRPr>
                    </a:p>
                  </a:txBody>
                  <a:tcPr/>
                </a:tc>
                <a:extLst>
                  <a:ext uri="{0D108BD9-81ED-4DB2-BD59-A6C34878D82A}">
                    <a16:rowId xmlns:a16="http://schemas.microsoft.com/office/drawing/2014/main" val="2477204024"/>
                  </a:ext>
                </a:extLst>
              </a:tr>
              <a:tr h="0">
                <a:tc>
                  <a:txBody>
                    <a:bodyPr/>
                    <a:lstStyle/>
                    <a:p>
                      <a:r>
                        <a:rPr kumimoji="1" lang="en-US" altLang="ja-JP" sz="1000" dirty="0">
                          <a:solidFill>
                            <a:schemeClr val="bg1"/>
                          </a:solidFill>
                        </a:rPr>
                        <a:t>1</a:t>
                      </a:r>
                      <a:endParaRPr kumimoji="1" lang="ja-JP" altLang="en-US" sz="1000" dirty="0">
                        <a:solidFill>
                          <a:schemeClr val="bg1"/>
                        </a:solidFill>
                        <a:latin typeface="+mn-ea"/>
                        <a:ea typeface="+mn-ea"/>
                      </a:endParaRPr>
                    </a:p>
                  </a:txBody>
                  <a:tcPr/>
                </a:tc>
                <a:tc>
                  <a:txBody>
                    <a:bodyPr/>
                    <a:lstStyle/>
                    <a:p>
                      <a:r>
                        <a:rPr kumimoji="1" lang="en-US" altLang="ja-JP" sz="1000" dirty="0">
                          <a:solidFill>
                            <a:schemeClr val="bg1"/>
                          </a:solidFill>
                        </a:rPr>
                        <a:t>ID</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効果の</a:t>
                      </a:r>
                      <a:r>
                        <a:rPr kumimoji="1" lang="en-US" altLang="ja-JP" sz="1000" dirty="0">
                          <a:solidFill>
                            <a:schemeClr val="bg1"/>
                          </a:solidFill>
                        </a:rPr>
                        <a:t>ID</a:t>
                      </a:r>
                      <a:r>
                        <a:rPr kumimoji="1" lang="ja-JP" altLang="en-US" sz="1000" dirty="0">
                          <a:solidFill>
                            <a:schemeClr val="bg1"/>
                          </a:solidFill>
                        </a:rPr>
                        <a:t>。</a:t>
                      </a:r>
                      <a:endParaRPr kumimoji="1" lang="ja-JP" altLang="en-US" sz="1000" dirty="0">
                        <a:solidFill>
                          <a:schemeClr val="bg1"/>
                        </a:solidFill>
                        <a:latin typeface="+mn-ea"/>
                        <a:ea typeface="+mn-ea"/>
                      </a:endParaRPr>
                    </a:p>
                  </a:txBody>
                  <a:tcPr/>
                </a:tc>
                <a:extLst>
                  <a:ext uri="{0D108BD9-81ED-4DB2-BD59-A6C34878D82A}">
                    <a16:rowId xmlns:a16="http://schemas.microsoft.com/office/drawing/2014/main" val="2810377829"/>
                  </a:ext>
                </a:extLst>
              </a:tr>
              <a:tr h="0">
                <a:tc>
                  <a:txBody>
                    <a:bodyPr/>
                    <a:lstStyle/>
                    <a:p>
                      <a:r>
                        <a:rPr kumimoji="1" lang="en-US" altLang="ja-JP" sz="1000" dirty="0">
                          <a:solidFill>
                            <a:schemeClr val="bg1"/>
                          </a:solidFill>
                          <a:latin typeface="+mn-ea"/>
                          <a:ea typeface="+mn-ea"/>
                        </a:rPr>
                        <a:t>2</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latin typeface="+mn-ea"/>
                          <a:ea typeface="+mn-ea"/>
                        </a:rPr>
                        <a:t>分類</a:t>
                      </a:r>
                    </a:p>
                  </a:txBody>
                  <a:tcPr/>
                </a:tc>
                <a:tc>
                  <a:txBody>
                    <a:bodyPr/>
                    <a:lstStyle/>
                    <a:p>
                      <a:r>
                        <a:rPr kumimoji="1" lang="en-US" altLang="ja-JP" sz="1000" dirty="0">
                          <a:solidFill>
                            <a:schemeClr val="bg1"/>
                          </a:solidFill>
                          <a:latin typeface="+mn-ea"/>
                          <a:ea typeface="+mn-ea"/>
                        </a:rPr>
                        <a:t>0</a:t>
                      </a:r>
                      <a:r>
                        <a:rPr kumimoji="1" lang="ja-JP" altLang="en-US" sz="1000" dirty="0">
                          <a:solidFill>
                            <a:schemeClr val="bg1"/>
                          </a:solidFill>
                          <a:latin typeface="+mn-ea"/>
                          <a:ea typeface="+mn-ea"/>
                        </a:rPr>
                        <a:t>：攻撃　</a:t>
                      </a:r>
                      <a:r>
                        <a:rPr kumimoji="1" lang="en-US" altLang="ja-JP" sz="1000" dirty="0">
                          <a:solidFill>
                            <a:schemeClr val="bg1"/>
                          </a:solidFill>
                          <a:latin typeface="+mn-ea"/>
                          <a:ea typeface="+mn-ea"/>
                        </a:rPr>
                        <a:t>1</a:t>
                      </a:r>
                      <a:r>
                        <a:rPr kumimoji="1" lang="ja-JP" altLang="en-US" sz="1000" dirty="0">
                          <a:solidFill>
                            <a:schemeClr val="bg1"/>
                          </a:solidFill>
                          <a:latin typeface="+mn-ea"/>
                          <a:ea typeface="+mn-ea"/>
                        </a:rPr>
                        <a:t>：回復　</a:t>
                      </a:r>
                      <a:r>
                        <a:rPr kumimoji="1" lang="en-US" altLang="ja-JP" sz="1000" dirty="0">
                          <a:solidFill>
                            <a:schemeClr val="bg1"/>
                          </a:solidFill>
                          <a:latin typeface="+mn-ea"/>
                          <a:ea typeface="+mn-ea"/>
                        </a:rPr>
                        <a:t>2</a:t>
                      </a:r>
                      <a:r>
                        <a:rPr kumimoji="1" lang="ja-JP" altLang="en-US" sz="1000" dirty="0">
                          <a:solidFill>
                            <a:schemeClr val="bg1"/>
                          </a:solidFill>
                          <a:latin typeface="+mn-ea"/>
                          <a:ea typeface="+mn-ea"/>
                        </a:rPr>
                        <a:t>：バフ　</a:t>
                      </a:r>
                      <a:r>
                        <a:rPr kumimoji="1" lang="en-US" altLang="ja-JP" sz="1000" dirty="0">
                          <a:solidFill>
                            <a:schemeClr val="bg1"/>
                          </a:solidFill>
                          <a:latin typeface="+mn-ea"/>
                          <a:ea typeface="+mn-ea"/>
                        </a:rPr>
                        <a:t>3</a:t>
                      </a:r>
                      <a:r>
                        <a:rPr kumimoji="1" lang="ja-JP" altLang="en-US" sz="1000" dirty="0">
                          <a:solidFill>
                            <a:schemeClr val="bg1"/>
                          </a:solidFill>
                          <a:latin typeface="+mn-ea"/>
                          <a:ea typeface="+mn-ea"/>
                        </a:rPr>
                        <a:t>：デバフ</a:t>
                      </a:r>
                    </a:p>
                  </a:txBody>
                  <a:tcPr/>
                </a:tc>
                <a:extLst>
                  <a:ext uri="{0D108BD9-81ED-4DB2-BD59-A6C34878D82A}">
                    <a16:rowId xmlns:a16="http://schemas.microsoft.com/office/drawing/2014/main" val="1823135931"/>
                  </a:ext>
                </a:extLst>
              </a:tr>
              <a:tr h="0">
                <a:tc>
                  <a:txBody>
                    <a:bodyPr/>
                    <a:lstStyle/>
                    <a:p>
                      <a:r>
                        <a:rPr kumimoji="1" lang="en-US" altLang="ja-JP" sz="1000" dirty="0">
                          <a:solidFill>
                            <a:schemeClr val="bg1"/>
                          </a:solidFill>
                        </a:rPr>
                        <a:t>3</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対象</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影響を受ける対象。</a:t>
                      </a:r>
                      <a:endParaRPr kumimoji="1" lang="en-US" altLang="ja-JP" sz="1000" dirty="0">
                        <a:solidFill>
                          <a:schemeClr val="bg1"/>
                        </a:solidFill>
                      </a:endParaRPr>
                    </a:p>
                    <a:p>
                      <a:r>
                        <a:rPr kumimoji="1" lang="en-US" altLang="ja-JP" sz="1000" dirty="0">
                          <a:solidFill>
                            <a:schemeClr val="bg1"/>
                          </a:solidFill>
                        </a:rPr>
                        <a:t>0</a:t>
                      </a:r>
                      <a:r>
                        <a:rPr kumimoji="1" lang="ja-JP" altLang="en-US" sz="1000" dirty="0">
                          <a:solidFill>
                            <a:schemeClr val="bg1"/>
                          </a:solidFill>
                        </a:rPr>
                        <a:t>：部隊　</a:t>
                      </a:r>
                      <a:r>
                        <a:rPr kumimoji="1" lang="en-US" altLang="ja-JP" sz="1000" dirty="0">
                          <a:solidFill>
                            <a:schemeClr val="bg1"/>
                          </a:solidFill>
                        </a:rPr>
                        <a:t>1</a:t>
                      </a:r>
                      <a:r>
                        <a:rPr kumimoji="1" lang="ja-JP" altLang="en-US" sz="1000" dirty="0">
                          <a:solidFill>
                            <a:schemeClr val="bg1"/>
                          </a:solidFill>
                        </a:rPr>
                        <a:t>：自分　</a:t>
                      </a:r>
                      <a:r>
                        <a:rPr kumimoji="1" lang="en-US" altLang="ja-JP" sz="1000" dirty="0">
                          <a:solidFill>
                            <a:schemeClr val="bg1"/>
                          </a:solidFill>
                        </a:rPr>
                        <a:t>2</a:t>
                      </a:r>
                      <a:r>
                        <a:rPr kumimoji="1" lang="ja-JP" altLang="en-US" sz="1000" dirty="0">
                          <a:solidFill>
                            <a:schemeClr val="bg1"/>
                          </a:solidFill>
                        </a:rPr>
                        <a:t>：怪獣　</a:t>
                      </a:r>
                      <a:r>
                        <a:rPr kumimoji="1" lang="en-US" altLang="ja-JP" sz="1000" dirty="0">
                          <a:solidFill>
                            <a:schemeClr val="bg1"/>
                          </a:solidFill>
                        </a:rPr>
                        <a:t>3</a:t>
                      </a:r>
                      <a:r>
                        <a:rPr kumimoji="1" lang="ja-JP" altLang="en-US" sz="1000" dirty="0">
                          <a:solidFill>
                            <a:schemeClr val="bg1"/>
                          </a:solidFill>
                        </a:rPr>
                        <a:t>：武器</a:t>
                      </a:r>
                      <a:endParaRPr kumimoji="1" lang="en-US" altLang="ja-JP" sz="1000" dirty="0">
                        <a:solidFill>
                          <a:schemeClr val="bg1"/>
                        </a:solidFill>
                      </a:endParaRPr>
                    </a:p>
                    <a:p>
                      <a:r>
                        <a:rPr kumimoji="1" lang="en-US" altLang="ja-JP" sz="1000" dirty="0">
                          <a:solidFill>
                            <a:schemeClr val="bg1"/>
                          </a:solidFill>
                        </a:rPr>
                        <a:t>4</a:t>
                      </a:r>
                      <a:r>
                        <a:rPr kumimoji="1" lang="ja-JP" altLang="en-US" sz="1000" dirty="0">
                          <a:solidFill>
                            <a:schemeClr val="bg1"/>
                          </a:solidFill>
                        </a:rPr>
                        <a:t>：味方ランダム　</a:t>
                      </a:r>
                      <a:r>
                        <a:rPr kumimoji="1" lang="en-US" altLang="ja-JP" sz="1000" dirty="0">
                          <a:solidFill>
                            <a:schemeClr val="bg1"/>
                          </a:solidFill>
                        </a:rPr>
                        <a:t>5</a:t>
                      </a:r>
                      <a:r>
                        <a:rPr kumimoji="1" lang="ja-JP" altLang="en-US" sz="1000" dirty="0">
                          <a:solidFill>
                            <a:schemeClr val="bg1"/>
                          </a:solidFill>
                        </a:rPr>
                        <a:t>：怪獣＋部隊</a:t>
                      </a:r>
                      <a:endParaRPr kumimoji="1" lang="ja-JP" altLang="en-US" sz="1000" dirty="0">
                        <a:solidFill>
                          <a:schemeClr val="bg1"/>
                        </a:solidFill>
                        <a:latin typeface="+mn-ea"/>
                        <a:ea typeface="+mn-ea"/>
                      </a:endParaRPr>
                    </a:p>
                  </a:txBody>
                  <a:tcPr/>
                </a:tc>
                <a:extLst>
                  <a:ext uri="{0D108BD9-81ED-4DB2-BD59-A6C34878D82A}">
                    <a16:rowId xmlns:a16="http://schemas.microsoft.com/office/drawing/2014/main" val="1775245065"/>
                  </a:ext>
                </a:extLst>
              </a:tr>
              <a:tr h="0">
                <a:tc>
                  <a:txBody>
                    <a:bodyPr/>
                    <a:lstStyle/>
                    <a:p>
                      <a:r>
                        <a:rPr kumimoji="1" lang="en-US" altLang="ja-JP" sz="1000" dirty="0">
                          <a:solidFill>
                            <a:schemeClr val="bg1"/>
                          </a:solidFill>
                          <a:latin typeface="+mn-ea"/>
                          <a:ea typeface="+mn-ea"/>
                        </a:rPr>
                        <a:t>4</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latin typeface="+mn-ea"/>
                          <a:ea typeface="+mn-ea"/>
                        </a:rPr>
                        <a:t>発動タイミング</a:t>
                      </a:r>
                    </a:p>
                  </a:txBody>
                  <a:tcPr/>
                </a:tc>
                <a:tc>
                  <a:txBody>
                    <a:bodyPr/>
                    <a:lstStyle/>
                    <a:p>
                      <a:r>
                        <a:rPr kumimoji="1" lang="ja-JP" altLang="en-US" sz="1000" dirty="0">
                          <a:solidFill>
                            <a:schemeClr val="bg1"/>
                          </a:solidFill>
                          <a:latin typeface="+mn-ea"/>
                          <a:ea typeface="+mn-ea"/>
                        </a:rPr>
                        <a:t>発動するタイミング</a:t>
                      </a:r>
                      <a:endParaRPr kumimoji="1" lang="en-US" altLang="ja-JP" sz="1000" dirty="0">
                        <a:solidFill>
                          <a:schemeClr val="bg1"/>
                        </a:solidFill>
                        <a:latin typeface="+mn-ea"/>
                        <a:ea typeface="+mn-ea"/>
                      </a:endParaRPr>
                    </a:p>
                    <a:p>
                      <a:r>
                        <a:rPr kumimoji="1" lang="en-US" altLang="ja-JP" sz="1000" dirty="0">
                          <a:solidFill>
                            <a:schemeClr val="bg1"/>
                          </a:solidFill>
                          <a:latin typeface="+mn-ea"/>
                          <a:ea typeface="+mn-ea"/>
                        </a:rPr>
                        <a:t>0</a:t>
                      </a:r>
                      <a:r>
                        <a:rPr kumimoji="1" lang="ja-JP" altLang="en-US" sz="1000" dirty="0">
                          <a:solidFill>
                            <a:schemeClr val="bg1"/>
                          </a:solidFill>
                          <a:latin typeface="+mn-ea"/>
                          <a:ea typeface="+mn-ea"/>
                        </a:rPr>
                        <a:t>：常時・即時</a:t>
                      </a:r>
                      <a:endParaRPr kumimoji="1" lang="en-US" altLang="ja-JP" sz="1000" dirty="0">
                        <a:solidFill>
                          <a:schemeClr val="bg1"/>
                        </a:solidFill>
                        <a:latin typeface="+mn-ea"/>
                        <a:ea typeface="+mn-ea"/>
                      </a:endParaRPr>
                    </a:p>
                    <a:p>
                      <a:r>
                        <a:rPr kumimoji="1" lang="en-US" altLang="ja-JP" sz="1000" dirty="0">
                          <a:solidFill>
                            <a:schemeClr val="bg1"/>
                          </a:solidFill>
                          <a:latin typeface="+mn-ea"/>
                          <a:ea typeface="+mn-ea"/>
                        </a:rPr>
                        <a:t>1</a:t>
                      </a:r>
                      <a:r>
                        <a:rPr kumimoji="1" lang="ja-JP" altLang="en-US" sz="1000" dirty="0">
                          <a:solidFill>
                            <a:schemeClr val="bg1"/>
                          </a:solidFill>
                          <a:latin typeface="+mn-ea"/>
                          <a:ea typeface="+mn-ea"/>
                        </a:rPr>
                        <a:t>：攻撃時</a:t>
                      </a:r>
                      <a:endParaRPr kumimoji="1" lang="en-US" altLang="ja-JP" sz="1000" dirty="0">
                        <a:solidFill>
                          <a:schemeClr val="bg1"/>
                        </a:solidFill>
                        <a:latin typeface="+mn-ea"/>
                        <a:ea typeface="+mn-ea"/>
                      </a:endParaRPr>
                    </a:p>
                    <a:p>
                      <a:r>
                        <a:rPr kumimoji="1" lang="en-US" altLang="ja-JP" sz="1000" dirty="0">
                          <a:solidFill>
                            <a:schemeClr val="bg1"/>
                          </a:solidFill>
                          <a:latin typeface="+mn-ea"/>
                          <a:ea typeface="+mn-ea"/>
                        </a:rPr>
                        <a:t>2</a:t>
                      </a:r>
                      <a:r>
                        <a:rPr kumimoji="1" lang="ja-JP" altLang="en-US" sz="1000" dirty="0">
                          <a:solidFill>
                            <a:schemeClr val="bg1"/>
                          </a:solidFill>
                          <a:latin typeface="+mn-ea"/>
                          <a:ea typeface="+mn-ea"/>
                        </a:rPr>
                        <a:t>：被ダメージ時</a:t>
                      </a:r>
                    </a:p>
                  </a:txBody>
                  <a:tcPr/>
                </a:tc>
                <a:extLst>
                  <a:ext uri="{0D108BD9-81ED-4DB2-BD59-A6C34878D82A}">
                    <a16:rowId xmlns:a16="http://schemas.microsoft.com/office/drawing/2014/main" val="3428285918"/>
                  </a:ext>
                </a:extLst>
              </a:tr>
              <a:tr h="0">
                <a:tc>
                  <a:txBody>
                    <a:bodyPr/>
                    <a:lstStyle/>
                    <a:p>
                      <a:r>
                        <a:rPr kumimoji="1" lang="en-US" altLang="ja-JP" sz="1000" dirty="0">
                          <a:solidFill>
                            <a:schemeClr val="bg1"/>
                          </a:solidFill>
                        </a:rPr>
                        <a:t>5</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発動条件</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さらに追加する条件があればその条件。</a:t>
                      </a:r>
                      <a:endParaRPr kumimoji="1" lang="en-US" altLang="ja-JP" sz="1000" dirty="0">
                        <a:solidFill>
                          <a:schemeClr val="bg1"/>
                        </a:solidFill>
                      </a:endParaRPr>
                    </a:p>
                    <a:p>
                      <a:r>
                        <a:rPr kumimoji="1" lang="en-US" altLang="ja-JP" sz="1000" dirty="0">
                          <a:solidFill>
                            <a:schemeClr val="bg1"/>
                          </a:solidFill>
                        </a:rPr>
                        <a:t>0</a:t>
                      </a:r>
                      <a:r>
                        <a:rPr kumimoji="1" lang="ja-JP" altLang="en-US" sz="1000" dirty="0">
                          <a:solidFill>
                            <a:schemeClr val="bg1"/>
                          </a:solidFill>
                        </a:rPr>
                        <a:t>：発生確率</a:t>
                      </a:r>
                      <a:r>
                        <a:rPr kumimoji="1" lang="en-US" altLang="ja-JP" sz="1000" dirty="0">
                          <a:solidFill>
                            <a:schemeClr val="bg1"/>
                          </a:solidFill>
                        </a:rPr>
                        <a:t>n%</a:t>
                      </a:r>
                    </a:p>
                    <a:p>
                      <a:r>
                        <a:rPr kumimoji="1" lang="en-US" altLang="ja-JP" sz="1000" dirty="0">
                          <a:solidFill>
                            <a:schemeClr val="bg1"/>
                          </a:solidFill>
                        </a:rPr>
                        <a:t>1</a:t>
                      </a:r>
                      <a:r>
                        <a:rPr kumimoji="1" lang="ja-JP" altLang="en-US" sz="1000" dirty="0">
                          <a:solidFill>
                            <a:schemeClr val="bg1"/>
                          </a:solidFill>
                        </a:rPr>
                        <a:t>：</a:t>
                      </a:r>
                      <a:r>
                        <a:rPr kumimoji="1" lang="en-US" altLang="ja-JP" sz="1000" dirty="0">
                          <a:solidFill>
                            <a:schemeClr val="bg1"/>
                          </a:solidFill>
                        </a:rPr>
                        <a:t>××</a:t>
                      </a:r>
                      <a:r>
                        <a:rPr kumimoji="1" lang="ja-JP" altLang="en-US" sz="1000" dirty="0">
                          <a:solidFill>
                            <a:schemeClr val="bg1"/>
                          </a:solidFill>
                        </a:rPr>
                        <a:t>の</a:t>
                      </a:r>
                      <a:r>
                        <a:rPr kumimoji="1" lang="en-US" altLang="ja-JP" sz="1000" dirty="0" err="1">
                          <a:solidFill>
                            <a:schemeClr val="bg1"/>
                          </a:solidFill>
                        </a:rPr>
                        <a:t>HPn</a:t>
                      </a:r>
                      <a:r>
                        <a:rPr kumimoji="1" lang="ja-JP" altLang="en-US" sz="1000" dirty="0">
                          <a:solidFill>
                            <a:schemeClr val="bg1"/>
                          </a:solidFill>
                        </a:rPr>
                        <a:t>％以下</a:t>
                      </a:r>
                      <a:endParaRPr kumimoji="1" lang="en-US" altLang="ja-JP" sz="1000" dirty="0">
                        <a:solidFill>
                          <a:schemeClr val="bg1"/>
                        </a:solidFill>
                      </a:endParaRPr>
                    </a:p>
                    <a:p>
                      <a:r>
                        <a:rPr kumimoji="1" lang="en-US" altLang="ja-JP" sz="1000" dirty="0">
                          <a:solidFill>
                            <a:schemeClr val="bg1"/>
                          </a:solidFill>
                        </a:rPr>
                        <a:t>2</a:t>
                      </a:r>
                      <a:r>
                        <a:rPr kumimoji="1" lang="ja-JP" altLang="en-US" sz="1000" dirty="0">
                          <a:solidFill>
                            <a:schemeClr val="bg1"/>
                          </a:solidFill>
                        </a:rPr>
                        <a:t>：バトル開始後</a:t>
                      </a:r>
                      <a:r>
                        <a:rPr kumimoji="1" lang="en-US" altLang="ja-JP" sz="1000" dirty="0">
                          <a:solidFill>
                            <a:schemeClr val="bg1"/>
                          </a:solidFill>
                        </a:rPr>
                        <a:t>n</a:t>
                      </a:r>
                      <a:r>
                        <a:rPr kumimoji="1" lang="ja-JP" altLang="en-US" sz="1000" dirty="0">
                          <a:solidFill>
                            <a:schemeClr val="bg1"/>
                          </a:solidFill>
                        </a:rPr>
                        <a:t>秒後</a:t>
                      </a:r>
                      <a:endParaRPr kumimoji="1" lang="en-US" altLang="ja-JP" sz="1000" dirty="0">
                        <a:solidFill>
                          <a:schemeClr val="bg1"/>
                        </a:solidFill>
                      </a:endParaRPr>
                    </a:p>
                  </a:txBody>
                  <a:tcPr/>
                </a:tc>
                <a:extLst>
                  <a:ext uri="{0D108BD9-81ED-4DB2-BD59-A6C34878D82A}">
                    <a16:rowId xmlns:a16="http://schemas.microsoft.com/office/drawing/2014/main" val="3896007238"/>
                  </a:ext>
                </a:extLst>
              </a:tr>
              <a:tr h="0">
                <a:tc>
                  <a:txBody>
                    <a:bodyPr/>
                    <a:lstStyle/>
                    <a:p>
                      <a:r>
                        <a:rPr kumimoji="1" lang="en-US" altLang="ja-JP" sz="1000" dirty="0">
                          <a:solidFill>
                            <a:schemeClr val="bg1"/>
                          </a:solidFill>
                          <a:latin typeface="+mn-ea"/>
                          <a:ea typeface="+mn-ea"/>
                        </a:rPr>
                        <a:t>6</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継続時間</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上記発動条件が常時以外であれば使用。</a:t>
                      </a:r>
                      <a:endParaRPr kumimoji="1" lang="en-US" altLang="ja-JP" sz="1000" dirty="0">
                        <a:solidFill>
                          <a:schemeClr val="bg1"/>
                        </a:solidFill>
                      </a:endParaRPr>
                    </a:p>
                    <a:p>
                      <a:r>
                        <a:rPr kumimoji="1" lang="en-US" altLang="ja-JP" sz="1000" dirty="0">
                          <a:solidFill>
                            <a:schemeClr val="bg1"/>
                          </a:solidFill>
                        </a:rPr>
                        <a:t>0</a:t>
                      </a:r>
                      <a:r>
                        <a:rPr kumimoji="1" lang="ja-JP" altLang="en-US" sz="1000" dirty="0">
                          <a:solidFill>
                            <a:schemeClr val="bg1"/>
                          </a:solidFill>
                        </a:rPr>
                        <a:t>：永続</a:t>
                      </a:r>
                      <a:endParaRPr kumimoji="1" lang="en-US" altLang="ja-JP" sz="1000" dirty="0">
                        <a:solidFill>
                          <a:schemeClr val="bg1"/>
                        </a:solidFill>
                      </a:endParaRPr>
                    </a:p>
                    <a:p>
                      <a:r>
                        <a:rPr kumimoji="1" lang="en-US" altLang="ja-JP" sz="1000" dirty="0">
                          <a:solidFill>
                            <a:schemeClr val="bg1"/>
                          </a:solidFill>
                        </a:rPr>
                        <a:t>1</a:t>
                      </a:r>
                      <a:r>
                        <a:rPr kumimoji="1" lang="ja-JP" altLang="en-US" sz="1000" dirty="0">
                          <a:solidFill>
                            <a:schemeClr val="bg1"/>
                          </a:solidFill>
                        </a:rPr>
                        <a:t>～：秒単位設定。</a:t>
                      </a:r>
                      <a:endParaRPr kumimoji="1" lang="en-US" altLang="ja-JP" sz="1000" dirty="0">
                        <a:solidFill>
                          <a:schemeClr val="bg1"/>
                        </a:solidFill>
                      </a:endParaRPr>
                    </a:p>
                  </a:txBody>
                  <a:tcPr/>
                </a:tc>
                <a:extLst>
                  <a:ext uri="{0D108BD9-81ED-4DB2-BD59-A6C34878D82A}">
                    <a16:rowId xmlns:a16="http://schemas.microsoft.com/office/drawing/2014/main" val="1373194719"/>
                  </a:ext>
                </a:extLst>
              </a:tr>
              <a:tr h="0">
                <a:tc>
                  <a:txBody>
                    <a:bodyPr/>
                    <a:lstStyle/>
                    <a:p>
                      <a:r>
                        <a:rPr kumimoji="1" lang="en-US" altLang="ja-JP" sz="1000" dirty="0">
                          <a:solidFill>
                            <a:schemeClr val="bg1"/>
                          </a:solidFill>
                        </a:rPr>
                        <a:t>7</a:t>
                      </a:r>
                      <a:endParaRPr kumimoji="1" lang="en-US" altLang="ja-JP" sz="1000" dirty="0">
                        <a:solidFill>
                          <a:schemeClr val="bg1"/>
                        </a:solidFill>
                        <a:latin typeface="+mn-ea"/>
                        <a:ea typeface="+mn-ea"/>
                      </a:endParaRPr>
                    </a:p>
                  </a:txBody>
                  <a:tcPr/>
                </a:tc>
                <a:tc>
                  <a:txBody>
                    <a:bodyPr/>
                    <a:lstStyle/>
                    <a:p>
                      <a:r>
                        <a:rPr kumimoji="1" lang="ja-JP" altLang="en-US" sz="1000" dirty="0">
                          <a:solidFill>
                            <a:schemeClr val="bg1"/>
                          </a:solidFill>
                        </a:rPr>
                        <a:t>追加効果</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パラメータ変化以外も同時に起こる場合、</a:t>
                      </a:r>
                      <a:endParaRPr kumimoji="1" lang="en-US" altLang="ja-JP" sz="1000" dirty="0">
                        <a:solidFill>
                          <a:schemeClr val="bg1"/>
                        </a:solidFill>
                      </a:endParaRPr>
                    </a:p>
                    <a:p>
                      <a:r>
                        <a:rPr kumimoji="1" lang="ja-JP" altLang="en-US" sz="1000" dirty="0">
                          <a:solidFill>
                            <a:schemeClr val="bg1"/>
                          </a:solidFill>
                        </a:rPr>
                        <a:t>その効果を設定し、効果</a:t>
                      </a:r>
                      <a:r>
                        <a:rPr kumimoji="1" lang="en-US" altLang="ja-JP" sz="1000" dirty="0">
                          <a:solidFill>
                            <a:schemeClr val="bg1"/>
                          </a:solidFill>
                        </a:rPr>
                        <a:t>ID</a:t>
                      </a:r>
                      <a:r>
                        <a:rPr kumimoji="1" lang="ja-JP" altLang="en-US" sz="1000" dirty="0">
                          <a:solidFill>
                            <a:schemeClr val="bg1"/>
                          </a:solidFill>
                        </a:rPr>
                        <a:t>を記述する。</a:t>
                      </a:r>
                      <a:endParaRPr kumimoji="1" lang="en-US" altLang="ja-JP" sz="1000" dirty="0">
                        <a:solidFill>
                          <a:schemeClr val="bg1"/>
                        </a:solidFill>
                      </a:endParaRPr>
                    </a:p>
                  </a:txBody>
                  <a:tcPr/>
                </a:tc>
                <a:extLst>
                  <a:ext uri="{0D108BD9-81ED-4DB2-BD59-A6C34878D82A}">
                    <a16:rowId xmlns:a16="http://schemas.microsoft.com/office/drawing/2014/main" val="468433284"/>
                  </a:ext>
                </a:extLst>
              </a:tr>
            </a:tbl>
          </a:graphicData>
        </a:graphic>
      </p:graphicFrame>
      <p:sp>
        <p:nvSpPr>
          <p:cNvPr id="4" name="四角形: 角を丸くする 3">
            <a:extLst>
              <a:ext uri="{FF2B5EF4-FFF2-40B4-BE49-F238E27FC236}">
                <a16:creationId xmlns:a16="http://schemas.microsoft.com/office/drawing/2014/main" id="{C0B61D89-1B74-4DFB-AA97-F223D33CA5A4}"/>
              </a:ext>
            </a:extLst>
          </p:cNvPr>
          <p:cNvSpPr/>
          <p:nvPr/>
        </p:nvSpPr>
        <p:spPr>
          <a:xfrm>
            <a:off x="6014906" y="1176982"/>
            <a:ext cx="2793534" cy="931177"/>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メモ</a:t>
            </a:r>
            <a:endParaRPr kumimoji="1" lang="en-US" altLang="ja-JP" sz="1000" dirty="0">
              <a:solidFill>
                <a:schemeClr val="tx1"/>
              </a:solidFill>
            </a:endParaRPr>
          </a:p>
          <a:p>
            <a:endParaRPr kumimoji="1" lang="en-US" altLang="ja-JP" sz="1000" dirty="0">
              <a:solidFill>
                <a:schemeClr val="tx1"/>
              </a:solidFill>
            </a:endParaRPr>
          </a:p>
          <a:p>
            <a:r>
              <a:rPr kumimoji="1" lang="ja-JP" altLang="en-US" sz="1000" dirty="0">
                <a:solidFill>
                  <a:schemeClr val="tx1"/>
                </a:solidFill>
              </a:rPr>
              <a:t>支援兵器効果で兵器自信の攻撃力を一定条件で上昇数場合対象は自分となる想定。</a:t>
            </a:r>
            <a:endParaRPr kumimoji="1" lang="en-US" altLang="ja-JP" sz="1000" dirty="0">
              <a:solidFill>
                <a:schemeClr val="tx1"/>
              </a:solidFill>
            </a:endParaRPr>
          </a:p>
        </p:txBody>
      </p:sp>
      <p:sp>
        <p:nvSpPr>
          <p:cNvPr id="20" name="四角形: 角を丸くする 19">
            <a:extLst>
              <a:ext uri="{FF2B5EF4-FFF2-40B4-BE49-F238E27FC236}">
                <a16:creationId xmlns:a16="http://schemas.microsoft.com/office/drawing/2014/main" id="{B85FA693-534D-4253-9910-FF767E9491B7}"/>
              </a:ext>
            </a:extLst>
          </p:cNvPr>
          <p:cNvSpPr/>
          <p:nvPr/>
        </p:nvSpPr>
        <p:spPr>
          <a:xfrm>
            <a:off x="5982399" y="3352458"/>
            <a:ext cx="2793534" cy="700584"/>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メモ</a:t>
            </a:r>
            <a:endParaRPr kumimoji="1" lang="en-US" altLang="ja-JP" sz="1000" dirty="0">
              <a:solidFill>
                <a:schemeClr val="tx1"/>
              </a:solidFill>
            </a:endParaRPr>
          </a:p>
          <a:p>
            <a:endParaRPr kumimoji="1" lang="en-US" altLang="ja-JP" sz="1000" dirty="0">
              <a:solidFill>
                <a:schemeClr val="tx1"/>
              </a:solidFill>
            </a:endParaRPr>
          </a:p>
          <a:p>
            <a:r>
              <a:rPr kumimoji="1" lang="ja-JP" altLang="en-US" sz="1000" dirty="0">
                <a:solidFill>
                  <a:schemeClr val="tx1"/>
                </a:solidFill>
              </a:rPr>
              <a:t>条件は別に細かく分けた方がいいかも。</a:t>
            </a:r>
            <a:endParaRPr kumimoji="1" lang="en-US" altLang="ja-JP" sz="1000" dirty="0">
              <a:solidFill>
                <a:schemeClr val="tx1"/>
              </a:solidFill>
            </a:endParaRPr>
          </a:p>
        </p:txBody>
      </p:sp>
      <p:sp>
        <p:nvSpPr>
          <p:cNvPr id="24" name="四角形: 角を丸くする 23">
            <a:extLst>
              <a:ext uri="{FF2B5EF4-FFF2-40B4-BE49-F238E27FC236}">
                <a16:creationId xmlns:a16="http://schemas.microsoft.com/office/drawing/2014/main" id="{31D592BD-F8CE-4BEC-9490-76426866811C}"/>
              </a:ext>
            </a:extLst>
          </p:cNvPr>
          <p:cNvSpPr/>
          <p:nvPr/>
        </p:nvSpPr>
        <p:spPr>
          <a:xfrm>
            <a:off x="6014906" y="2231786"/>
            <a:ext cx="2793534" cy="931177"/>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メモ</a:t>
            </a:r>
            <a:endParaRPr kumimoji="1" lang="en-US" altLang="ja-JP" sz="1000" dirty="0">
              <a:solidFill>
                <a:schemeClr val="tx1"/>
              </a:solidFill>
            </a:endParaRPr>
          </a:p>
          <a:p>
            <a:endParaRPr kumimoji="1" lang="en-US" altLang="ja-JP" sz="1000" dirty="0">
              <a:solidFill>
                <a:schemeClr val="tx1"/>
              </a:solidFill>
            </a:endParaRPr>
          </a:p>
          <a:p>
            <a:r>
              <a:rPr kumimoji="1" lang="ja-JP" altLang="en-US" sz="1000" dirty="0">
                <a:solidFill>
                  <a:schemeClr val="tx1"/>
                </a:solidFill>
              </a:rPr>
              <a:t>対象の人数っているか？</a:t>
            </a:r>
            <a:endParaRPr kumimoji="1" lang="en-US" altLang="ja-JP" sz="1000" dirty="0">
              <a:solidFill>
                <a:schemeClr val="tx1"/>
              </a:solidFill>
            </a:endParaRPr>
          </a:p>
          <a:p>
            <a:r>
              <a:rPr kumimoji="1" lang="ja-JP" altLang="en-US" sz="1000" dirty="0">
                <a:solidFill>
                  <a:schemeClr val="tx1"/>
                </a:solidFill>
              </a:rPr>
              <a:t>味方ランダムで</a:t>
            </a:r>
            <a:r>
              <a:rPr kumimoji="1" lang="en-US" altLang="ja-JP" sz="1000" dirty="0">
                <a:solidFill>
                  <a:schemeClr val="tx1"/>
                </a:solidFill>
              </a:rPr>
              <a:t>2</a:t>
            </a:r>
            <a:r>
              <a:rPr kumimoji="1" lang="ja-JP" altLang="en-US" sz="1000" dirty="0">
                <a:solidFill>
                  <a:schemeClr val="tx1"/>
                </a:solidFill>
              </a:rPr>
              <a:t>人に対して</a:t>
            </a:r>
            <a:r>
              <a:rPr kumimoji="1" lang="en-US" altLang="ja-JP" sz="1000" dirty="0">
                <a:solidFill>
                  <a:schemeClr val="tx1"/>
                </a:solidFill>
              </a:rPr>
              <a:t>…</a:t>
            </a:r>
            <a:r>
              <a:rPr kumimoji="1" lang="ja-JP" altLang="en-US" sz="1000" dirty="0">
                <a:solidFill>
                  <a:schemeClr val="tx1"/>
                </a:solidFill>
              </a:rPr>
              <a:t>等。</a:t>
            </a:r>
            <a:endParaRPr kumimoji="1" lang="en-US" altLang="ja-JP" sz="1000" dirty="0">
              <a:solidFill>
                <a:schemeClr val="tx1"/>
              </a:solidFill>
            </a:endParaRPr>
          </a:p>
        </p:txBody>
      </p:sp>
      <p:sp>
        <p:nvSpPr>
          <p:cNvPr id="27" name="テキスト ボックス 26">
            <a:extLst>
              <a:ext uri="{FF2B5EF4-FFF2-40B4-BE49-F238E27FC236}">
                <a16:creationId xmlns:a16="http://schemas.microsoft.com/office/drawing/2014/main" id="{A31DF815-15DC-4E2A-B192-02928DA34A49}"/>
              </a:ext>
            </a:extLst>
          </p:cNvPr>
          <p:cNvSpPr txBox="1"/>
          <p:nvPr/>
        </p:nvSpPr>
        <p:spPr>
          <a:xfrm>
            <a:off x="591845" y="846576"/>
            <a:ext cx="2492990" cy="246221"/>
          </a:xfrm>
          <a:prstGeom prst="rect">
            <a:avLst/>
          </a:prstGeom>
          <a:noFill/>
        </p:spPr>
        <p:txBody>
          <a:bodyPr wrap="none" rtlCol="0">
            <a:spAutoFit/>
          </a:bodyPr>
          <a:lstStyle/>
          <a:p>
            <a:r>
              <a:rPr kumimoji="1" lang="ja-JP" altLang="en-US" sz="1000" dirty="0"/>
              <a:t>効果全般に共通で必要となる設定項目。</a:t>
            </a:r>
            <a:endParaRPr kumimoji="1" lang="en-US" altLang="ja-JP" sz="1000" dirty="0"/>
          </a:p>
        </p:txBody>
      </p:sp>
      <p:sp>
        <p:nvSpPr>
          <p:cNvPr id="11" name="テキスト ボックス 10">
            <a:extLst>
              <a:ext uri="{FF2B5EF4-FFF2-40B4-BE49-F238E27FC236}">
                <a16:creationId xmlns:a16="http://schemas.microsoft.com/office/drawing/2014/main" id="{6DCE802F-A792-45C5-87A0-312B5C64A4C7}"/>
              </a:ext>
            </a:extLst>
          </p:cNvPr>
          <p:cNvSpPr txBox="1"/>
          <p:nvPr/>
        </p:nvSpPr>
        <p:spPr>
          <a:xfrm>
            <a:off x="634206" y="5025995"/>
            <a:ext cx="2287806" cy="246221"/>
          </a:xfrm>
          <a:prstGeom prst="rect">
            <a:avLst/>
          </a:prstGeom>
          <a:noFill/>
        </p:spPr>
        <p:txBody>
          <a:bodyPr wrap="none" rtlCol="0">
            <a:spAutoFit/>
          </a:bodyPr>
          <a:lstStyle/>
          <a:p>
            <a:r>
              <a:rPr kumimoji="1" lang="ja-JP" altLang="en-US" sz="1000" b="1" dirty="0"/>
              <a:t>・追加効果とは</a:t>
            </a:r>
            <a:r>
              <a:rPr kumimoji="1" lang="ja-JP" altLang="en-US" sz="1000" b="1" dirty="0">
                <a:solidFill>
                  <a:srgbClr val="FF0000"/>
                </a:solidFill>
                <a:latin typeface="+mn-ea"/>
              </a:rPr>
              <a:t>（</a:t>
            </a:r>
            <a:r>
              <a:rPr kumimoji="1" lang="en-US" altLang="ja-JP" sz="1000" b="1" dirty="0">
                <a:solidFill>
                  <a:srgbClr val="FF0000"/>
                </a:solidFill>
                <a:latin typeface="+mn-ea"/>
              </a:rPr>
              <a:t>20191212</a:t>
            </a:r>
            <a:r>
              <a:rPr kumimoji="1" lang="ja-JP" altLang="en-US" sz="1000" b="1" dirty="0">
                <a:solidFill>
                  <a:srgbClr val="FF0000"/>
                </a:solidFill>
                <a:latin typeface="+mn-ea"/>
              </a:rPr>
              <a:t>新規）</a:t>
            </a:r>
          </a:p>
        </p:txBody>
      </p:sp>
      <p:sp>
        <p:nvSpPr>
          <p:cNvPr id="12" name="テキスト ボックス 11">
            <a:extLst>
              <a:ext uri="{FF2B5EF4-FFF2-40B4-BE49-F238E27FC236}">
                <a16:creationId xmlns:a16="http://schemas.microsoft.com/office/drawing/2014/main" id="{2DED312E-EF9F-4BAD-A0CC-4D8103D128F4}"/>
              </a:ext>
            </a:extLst>
          </p:cNvPr>
          <p:cNvSpPr txBox="1"/>
          <p:nvPr/>
        </p:nvSpPr>
        <p:spPr>
          <a:xfrm>
            <a:off x="802704" y="5302994"/>
            <a:ext cx="4416594" cy="400110"/>
          </a:xfrm>
          <a:prstGeom prst="rect">
            <a:avLst/>
          </a:prstGeom>
          <a:noFill/>
        </p:spPr>
        <p:txBody>
          <a:bodyPr wrap="none" rtlCol="0">
            <a:spAutoFit/>
          </a:bodyPr>
          <a:lstStyle/>
          <a:p>
            <a:r>
              <a:rPr kumimoji="1" lang="ja-JP" altLang="en-US" sz="1000" dirty="0"/>
              <a:t>追加効果とは複数の異なる効果を発生させたいときに使用する想定です。</a:t>
            </a:r>
            <a:endParaRPr kumimoji="1" lang="en-US" altLang="ja-JP" sz="1000" dirty="0"/>
          </a:p>
          <a:p>
            <a:r>
              <a:rPr kumimoji="1" lang="ja-JP" altLang="en-US" sz="1000" dirty="0"/>
              <a:t>攻撃力を増加しつつ、その攻撃で毒を発生させるという場合です。</a:t>
            </a:r>
            <a:endParaRPr kumimoji="1" lang="en-US" altLang="ja-JP" sz="1000" dirty="0"/>
          </a:p>
        </p:txBody>
      </p:sp>
    </p:spTree>
    <p:extLst>
      <p:ext uri="{BB962C8B-B14F-4D97-AF65-F5344CB8AC3E}">
        <p14:creationId xmlns:p14="http://schemas.microsoft.com/office/powerpoint/2010/main" val="3131854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082348" cy="307777"/>
          </a:xfrm>
          <a:prstGeom prst="rect">
            <a:avLst/>
          </a:prstGeom>
          <a:noFill/>
        </p:spPr>
        <p:txBody>
          <a:bodyPr wrap="none" rtlCol="0">
            <a:spAutoFit/>
          </a:bodyPr>
          <a:lstStyle/>
          <a:p>
            <a:r>
              <a:rPr kumimoji="1" lang="ja-JP" altLang="en-US" sz="1400" b="1" dirty="0">
                <a:latin typeface="+mn-ea"/>
              </a:rPr>
              <a:t>■効果仕様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7</a:t>
            </a:fld>
            <a:endParaRPr kumimoji="1" lang="ja-JP" altLang="en-US"/>
          </a:p>
        </p:txBody>
      </p:sp>
      <p:sp>
        <p:nvSpPr>
          <p:cNvPr id="42" name="テキスト ボックス 41">
            <a:extLst>
              <a:ext uri="{FF2B5EF4-FFF2-40B4-BE49-F238E27FC236}">
                <a16:creationId xmlns:a16="http://schemas.microsoft.com/office/drawing/2014/main" id="{0EAC0BA1-0B77-4B19-A9A4-872CA309DBB0}"/>
              </a:ext>
            </a:extLst>
          </p:cNvPr>
          <p:cNvSpPr txBox="1"/>
          <p:nvPr/>
        </p:nvSpPr>
        <p:spPr>
          <a:xfrm>
            <a:off x="415419" y="538799"/>
            <a:ext cx="2890535" cy="307777"/>
          </a:xfrm>
          <a:prstGeom prst="rect">
            <a:avLst/>
          </a:prstGeom>
          <a:noFill/>
        </p:spPr>
        <p:txBody>
          <a:bodyPr wrap="none" rtlCol="0">
            <a:spAutoFit/>
          </a:bodyPr>
          <a:lstStyle/>
          <a:p>
            <a:r>
              <a:rPr kumimoji="1" lang="ja-JP" altLang="en-US" sz="1400" b="1" dirty="0"/>
              <a:t>●パラメータ変化系</a:t>
            </a:r>
            <a:r>
              <a:rPr kumimoji="1" lang="ja-JP" altLang="en-US" sz="1000" b="1" dirty="0">
                <a:solidFill>
                  <a:srgbClr val="FF0000"/>
                </a:solidFill>
              </a:rPr>
              <a:t>（</a:t>
            </a:r>
            <a:r>
              <a:rPr kumimoji="1" lang="en-US" altLang="ja-JP" sz="1000" b="1" dirty="0">
                <a:solidFill>
                  <a:srgbClr val="FF0000"/>
                </a:solidFill>
              </a:rPr>
              <a:t>20191212</a:t>
            </a:r>
            <a:r>
              <a:rPr kumimoji="1" lang="ja-JP" altLang="en-US" sz="1000" b="1" dirty="0">
                <a:solidFill>
                  <a:srgbClr val="FF0000"/>
                </a:solidFill>
              </a:rPr>
              <a:t>修正）</a:t>
            </a:r>
          </a:p>
        </p:txBody>
      </p:sp>
      <p:graphicFrame>
        <p:nvGraphicFramePr>
          <p:cNvPr id="2" name="表 2">
            <a:extLst>
              <a:ext uri="{FF2B5EF4-FFF2-40B4-BE49-F238E27FC236}">
                <a16:creationId xmlns:a16="http://schemas.microsoft.com/office/drawing/2014/main" id="{1B0823F4-B534-431E-B9C9-23E1D9C94171}"/>
              </a:ext>
            </a:extLst>
          </p:cNvPr>
          <p:cNvGraphicFramePr>
            <a:graphicFrameLocks noGrp="1"/>
          </p:cNvGraphicFramePr>
          <p:nvPr>
            <p:extLst>
              <p:ext uri="{D42A27DB-BD31-4B8C-83A1-F6EECF244321}">
                <p14:modId xmlns:p14="http://schemas.microsoft.com/office/powerpoint/2010/main" val="3216884123"/>
              </p:ext>
            </p:extLst>
          </p:nvPr>
        </p:nvGraphicFramePr>
        <p:xfrm>
          <a:off x="676712" y="1276470"/>
          <a:ext cx="5098416" cy="1737360"/>
        </p:xfrm>
        <a:graphic>
          <a:graphicData uri="http://schemas.openxmlformats.org/drawingml/2006/table">
            <a:tbl>
              <a:tblPr firstRow="1" bandRow="1">
                <a:tableStyleId>{3C2FFA5D-87B4-456A-9821-1D502468CF0F}</a:tableStyleId>
              </a:tblPr>
              <a:tblGrid>
                <a:gridCol w="440055">
                  <a:extLst>
                    <a:ext uri="{9D8B030D-6E8A-4147-A177-3AD203B41FA5}">
                      <a16:colId xmlns:a16="http://schemas.microsoft.com/office/drawing/2014/main" val="3707645994"/>
                    </a:ext>
                  </a:extLst>
                </a:gridCol>
                <a:gridCol w="1114743">
                  <a:extLst>
                    <a:ext uri="{9D8B030D-6E8A-4147-A177-3AD203B41FA5}">
                      <a16:colId xmlns:a16="http://schemas.microsoft.com/office/drawing/2014/main" val="3377769362"/>
                    </a:ext>
                  </a:extLst>
                </a:gridCol>
                <a:gridCol w="3543618">
                  <a:extLst>
                    <a:ext uri="{9D8B030D-6E8A-4147-A177-3AD203B41FA5}">
                      <a16:colId xmlns:a16="http://schemas.microsoft.com/office/drawing/2014/main" val="2264537962"/>
                    </a:ext>
                  </a:extLst>
                </a:gridCol>
              </a:tblGrid>
              <a:tr h="0">
                <a:tc>
                  <a:txBody>
                    <a:bodyPr/>
                    <a:lstStyle/>
                    <a:p>
                      <a:r>
                        <a:rPr kumimoji="1" lang="en-US" altLang="ja-JP" sz="1000" dirty="0">
                          <a:solidFill>
                            <a:schemeClr val="bg1"/>
                          </a:solidFill>
                        </a:rPr>
                        <a:t>No.</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項目</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説明／パラメータ内容</a:t>
                      </a:r>
                      <a:endParaRPr kumimoji="1" lang="ja-JP" altLang="en-US" sz="1000" dirty="0">
                        <a:solidFill>
                          <a:schemeClr val="bg1"/>
                        </a:solidFill>
                        <a:latin typeface="+mn-ea"/>
                        <a:ea typeface="+mn-ea"/>
                      </a:endParaRPr>
                    </a:p>
                  </a:txBody>
                  <a:tcPr/>
                </a:tc>
                <a:extLst>
                  <a:ext uri="{0D108BD9-81ED-4DB2-BD59-A6C34878D82A}">
                    <a16:rowId xmlns:a16="http://schemas.microsoft.com/office/drawing/2014/main" val="2477204024"/>
                  </a:ext>
                </a:extLst>
              </a:tr>
              <a:tr h="0">
                <a:tc>
                  <a:txBody>
                    <a:bodyPr/>
                    <a:lstStyle/>
                    <a:p>
                      <a:r>
                        <a:rPr kumimoji="1" lang="en-US" altLang="ja-JP" sz="1000" dirty="0">
                          <a:solidFill>
                            <a:schemeClr val="bg1"/>
                          </a:solidFill>
                          <a:latin typeface="+mn-ea"/>
                          <a:ea typeface="+mn-ea"/>
                        </a:rPr>
                        <a:t>1</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変化パラメータ</a:t>
                      </a:r>
                      <a:endParaRPr kumimoji="1" lang="ja-JP" altLang="en-US" sz="1000" b="0" dirty="0">
                        <a:solidFill>
                          <a:schemeClr val="bg1"/>
                        </a:solidFill>
                        <a:latin typeface="+mn-ea"/>
                        <a:ea typeface="+mn-ea"/>
                      </a:endParaRPr>
                    </a:p>
                  </a:txBody>
                  <a:tcPr/>
                </a:tc>
                <a:tc>
                  <a:txBody>
                    <a:bodyPr/>
                    <a:lstStyle/>
                    <a:p>
                      <a:r>
                        <a:rPr kumimoji="1" lang="ja-JP" altLang="en-US" sz="1000" dirty="0">
                          <a:solidFill>
                            <a:schemeClr val="bg1"/>
                          </a:solidFill>
                        </a:rPr>
                        <a:t>影響するパラメータ。</a:t>
                      </a:r>
                      <a:endParaRPr kumimoji="1" lang="en-US" altLang="ja-JP" sz="1000" dirty="0">
                        <a:solidFill>
                          <a:schemeClr val="bg1"/>
                        </a:solidFill>
                      </a:endParaRPr>
                    </a:p>
                    <a:p>
                      <a:r>
                        <a:rPr kumimoji="1" lang="en-US" altLang="ja-JP" sz="1000" dirty="0">
                          <a:solidFill>
                            <a:schemeClr val="bg1"/>
                          </a:solidFill>
                        </a:rPr>
                        <a:t>0</a:t>
                      </a:r>
                      <a:r>
                        <a:rPr kumimoji="1" lang="ja-JP" altLang="en-US" sz="1000" dirty="0">
                          <a:solidFill>
                            <a:schemeClr val="bg1"/>
                          </a:solidFill>
                        </a:rPr>
                        <a:t>：</a:t>
                      </a:r>
                      <a:r>
                        <a:rPr kumimoji="1" lang="en-US" altLang="ja-JP" sz="1000" dirty="0">
                          <a:solidFill>
                            <a:schemeClr val="bg1"/>
                          </a:solidFill>
                        </a:rPr>
                        <a:t>HP</a:t>
                      </a:r>
                      <a:r>
                        <a:rPr kumimoji="1" lang="ja-JP" altLang="en-US" sz="1000" dirty="0">
                          <a:solidFill>
                            <a:schemeClr val="bg1"/>
                          </a:solidFill>
                        </a:rPr>
                        <a:t>　</a:t>
                      </a:r>
                      <a:r>
                        <a:rPr kumimoji="1" lang="en-US" altLang="ja-JP" sz="1000" dirty="0">
                          <a:solidFill>
                            <a:schemeClr val="bg1"/>
                          </a:solidFill>
                        </a:rPr>
                        <a:t>1</a:t>
                      </a:r>
                      <a:r>
                        <a:rPr kumimoji="1" lang="ja-JP" altLang="en-US" sz="1000" dirty="0">
                          <a:solidFill>
                            <a:schemeClr val="bg1"/>
                          </a:solidFill>
                        </a:rPr>
                        <a:t>：</a:t>
                      </a:r>
                      <a:r>
                        <a:rPr kumimoji="1" lang="en-US" altLang="ja-JP" sz="1000" dirty="0" err="1">
                          <a:solidFill>
                            <a:schemeClr val="bg1"/>
                          </a:solidFill>
                        </a:rPr>
                        <a:t>ATK</a:t>
                      </a:r>
                      <a:r>
                        <a:rPr kumimoji="1" lang="ja-JP" altLang="en-US" sz="1000" dirty="0">
                          <a:solidFill>
                            <a:schemeClr val="bg1"/>
                          </a:solidFill>
                        </a:rPr>
                        <a:t>　</a:t>
                      </a:r>
                      <a:r>
                        <a:rPr kumimoji="1" lang="en-US" altLang="ja-JP" sz="1000" dirty="0">
                          <a:solidFill>
                            <a:schemeClr val="bg1"/>
                          </a:solidFill>
                        </a:rPr>
                        <a:t>2</a:t>
                      </a:r>
                      <a:r>
                        <a:rPr kumimoji="1" lang="ja-JP" altLang="en-US" sz="1000" dirty="0">
                          <a:solidFill>
                            <a:schemeClr val="bg1"/>
                          </a:solidFill>
                        </a:rPr>
                        <a:t>：</a:t>
                      </a:r>
                      <a:r>
                        <a:rPr kumimoji="1" lang="en-US" altLang="ja-JP" sz="1000" dirty="0">
                          <a:solidFill>
                            <a:schemeClr val="bg1"/>
                          </a:solidFill>
                        </a:rPr>
                        <a:t>SPD</a:t>
                      </a:r>
                      <a:r>
                        <a:rPr kumimoji="1" lang="ja-JP" altLang="en-US" sz="1000" dirty="0">
                          <a:solidFill>
                            <a:schemeClr val="bg1"/>
                          </a:solidFill>
                        </a:rPr>
                        <a:t>　</a:t>
                      </a:r>
                      <a:r>
                        <a:rPr kumimoji="1" lang="en-US" altLang="ja-JP" sz="1000" dirty="0">
                          <a:solidFill>
                            <a:schemeClr val="bg1"/>
                          </a:solidFill>
                        </a:rPr>
                        <a:t>3</a:t>
                      </a:r>
                      <a:r>
                        <a:rPr kumimoji="1" lang="ja-JP" altLang="en-US" sz="1000" dirty="0">
                          <a:solidFill>
                            <a:schemeClr val="bg1"/>
                          </a:solidFill>
                        </a:rPr>
                        <a:t>：</a:t>
                      </a:r>
                      <a:r>
                        <a:rPr kumimoji="1" lang="en-US" altLang="ja-JP" sz="1000" dirty="0">
                          <a:solidFill>
                            <a:schemeClr val="bg1"/>
                          </a:solidFill>
                        </a:rPr>
                        <a:t>DEF</a:t>
                      </a:r>
                      <a:r>
                        <a:rPr kumimoji="1" lang="ja-JP" altLang="en-US" sz="1000" dirty="0">
                          <a:solidFill>
                            <a:schemeClr val="bg1"/>
                          </a:solidFill>
                        </a:rPr>
                        <a:t>　</a:t>
                      </a:r>
                      <a:r>
                        <a:rPr kumimoji="1" lang="en-US" altLang="ja-JP" sz="1000" dirty="0">
                          <a:solidFill>
                            <a:schemeClr val="bg1"/>
                          </a:solidFill>
                        </a:rPr>
                        <a:t>4</a:t>
                      </a:r>
                      <a:r>
                        <a:rPr kumimoji="1" lang="ja-JP" altLang="en-US" sz="1000" dirty="0">
                          <a:solidFill>
                            <a:schemeClr val="bg1"/>
                          </a:solidFill>
                        </a:rPr>
                        <a:t>：</a:t>
                      </a:r>
                      <a:r>
                        <a:rPr kumimoji="1" lang="en-US" altLang="ja-JP" sz="1000" dirty="0">
                          <a:solidFill>
                            <a:schemeClr val="bg1"/>
                          </a:solidFill>
                        </a:rPr>
                        <a:t>POWER</a:t>
                      </a:r>
                    </a:p>
                    <a:p>
                      <a:r>
                        <a:rPr kumimoji="1" lang="ja-JP" altLang="en-US" sz="1000" dirty="0">
                          <a:solidFill>
                            <a:schemeClr val="bg1"/>
                          </a:solidFill>
                        </a:rPr>
                        <a:t>上記</a:t>
                      </a:r>
                      <a:r>
                        <a:rPr kumimoji="1" lang="en-US" altLang="ja-JP" sz="1000" dirty="0">
                          <a:solidFill>
                            <a:schemeClr val="bg1"/>
                          </a:solidFill>
                        </a:rPr>
                        <a:t>4</a:t>
                      </a:r>
                      <a:r>
                        <a:rPr kumimoji="1" lang="ja-JP" altLang="en-US" sz="1000" dirty="0">
                          <a:solidFill>
                            <a:schemeClr val="bg1"/>
                          </a:solidFill>
                        </a:rPr>
                        <a:t>パラメータを複数選択できるようにする。</a:t>
                      </a:r>
                      <a:endParaRPr kumimoji="1" lang="en-US" altLang="ja-JP" sz="1000" dirty="0">
                        <a:solidFill>
                          <a:schemeClr val="bg1"/>
                        </a:solidFill>
                      </a:endParaRPr>
                    </a:p>
                  </a:txBody>
                  <a:tcPr/>
                </a:tc>
                <a:extLst>
                  <a:ext uri="{0D108BD9-81ED-4DB2-BD59-A6C34878D82A}">
                    <a16:rowId xmlns:a16="http://schemas.microsoft.com/office/drawing/2014/main" val="1452052149"/>
                  </a:ext>
                </a:extLst>
              </a:tr>
              <a:tr h="0">
                <a:tc>
                  <a:txBody>
                    <a:bodyPr/>
                    <a:lstStyle/>
                    <a:p>
                      <a:r>
                        <a:rPr kumimoji="1" lang="en-US" altLang="ja-JP" sz="1000" dirty="0">
                          <a:solidFill>
                            <a:schemeClr val="bg1"/>
                          </a:solidFill>
                          <a:latin typeface="+mn-ea"/>
                          <a:ea typeface="+mn-ea"/>
                        </a:rPr>
                        <a:t>2</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変化方法</a:t>
                      </a:r>
                      <a:endParaRPr kumimoji="1" lang="ja-JP" altLang="en-US" sz="1000" b="0" dirty="0">
                        <a:solidFill>
                          <a:schemeClr val="bg1"/>
                        </a:solidFill>
                        <a:latin typeface="+mn-ea"/>
                        <a:ea typeface="+mn-ea"/>
                      </a:endParaRPr>
                    </a:p>
                  </a:txBody>
                  <a:tcPr/>
                </a:tc>
                <a:tc>
                  <a:txBody>
                    <a:bodyPr/>
                    <a:lstStyle/>
                    <a:p>
                      <a:r>
                        <a:rPr kumimoji="1" lang="en-US" altLang="ja-JP" sz="1000" dirty="0">
                          <a:solidFill>
                            <a:schemeClr val="bg1"/>
                          </a:solidFill>
                        </a:rPr>
                        <a:t>0</a:t>
                      </a:r>
                      <a:r>
                        <a:rPr kumimoji="1" lang="ja-JP" altLang="en-US" sz="1000" dirty="0">
                          <a:solidFill>
                            <a:schemeClr val="bg1"/>
                          </a:solidFill>
                        </a:rPr>
                        <a:t>：直値</a:t>
                      </a:r>
                      <a:endParaRPr kumimoji="1" lang="en-US" altLang="ja-JP" sz="1000" dirty="0">
                        <a:solidFill>
                          <a:schemeClr val="bg1"/>
                        </a:solidFill>
                      </a:endParaRPr>
                    </a:p>
                    <a:p>
                      <a:r>
                        <a:rPr kumimoji="1" lang="en-US" altLang="ja-JP" sz="1000" dirty="0">
                          <a:solidFill>
                            <a:schemeClr val="bg1"/>
                          </a:solidFill>
                        </a:rPr>
                        <a:t>1</a:t>
                      </a:r>
                      <a:r>
                        <a:rPr kumimoji="1" lang="ja-JP" altLang="en-US" sz="1000" dirty="0">
                          <a:solidFill>
                            <a:schemeClr val="bg1"/>
                          </a:solidFill>
                        </a:rPr>
                        <a:t>：割合</a:t>
                      </a:r>
                      <a:endParaRPr kumimoji="1" lang="en-US" altLang="ja-JP" sz="1000" dirty="0">
                        <a:solidFill>
                          <a:schemeClr val="bg1"/>
                        </a:solidFill>
                        <a:latin typeface="+mn-ea"/>
                        <a:ea typeface="+mn-ea"/>
                      </a:endParaRPr>
                    </a:p>
                  </a:txBody>
                  <a:tcPr/>
                </a:tc>
                <a:extLst>
                  <a:ext uri="{0D108BD9-81ED-4DB2-BD59-A6C34878D82A}">
                    <a16:rowId xmlns:a16="http://schemas.microsoft.com/office/drawing/2014/main" val="1764241692"/>
                  </a:ext>
                </a:extLst>
              </a:tr>
              <a:tr h="0">
                <a:tc>
                  <a:txBody>
                    <a:bodyPr/>
                    <a:lstStyle/>
                    <a:p>
                      <a:r>
                        <a:rPr kumimoji="1" lang="en-US" altLang="ja-JP" sz="1000" dirty="0">
                          <a:solidFill>
                            <a:schemeClr val="bg1"/>
                          </a:solidFill>
                          <a:latin typeface="+mn-ea"/>
                          <a:ea typeface="+mn-ea"/>
                        </a:rPr>
                        <a:t>3</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変化値</a:t>
                      </a:r>
                      <a:endParaRPr kumimoji="1" lang="ja-JP" altLang="en-US" sz="1000" b="0" dirty="0">
                        <a:solidFill>
                          <a:schemeClr val="bg1"/>
                        </a:solidFill>
                        <a:latin typeface="+mn-ea"/>
                        <a:ea typeface="+mn-ea"/>
                      </a:endParaRPr>
                    </a:p>
                  </a:txBody>
                  <a:tcPr/>
                </a:tc>
                <a:tc>
                  <a:txBody>
                    <a:bodyPr/>
                    <a:lstStyle/>
                    <a:p>
                      <a:r>
                        <a:rPr kumimoji="1" lang="en-US" altLang="ja-JP" sz="1000" dirty="0">
                          <a:solidFill>
                            <a:schemeClr val="bg1"/>
                          </a:solidFill>
                        </a:rPr>
                        <a:t>4</a:t>
                      </a:r>
                      <a:r>
                        <a:rPr kumimoji="1" lang="ja-JP" altLang="en-US" sz="1000" dirty="0">
                          <a:solidFill>
                            <a:schemeClr val="bg1"/>
                          </a:solidFill>
                        </a:rPr>
                        <a:t>に合わせた数値。</a:t>
                      </a:r>
                      <a:endParaRPr kumimoji="1" lang="en-US" altLang="ja-JP" sz="1000" dirty="0">
                        <a:solidFill>
                          <a:schemeClr val="bg1"/>
                        </a:solidFill>
                      </a:endParaRPr>
                    </a:p>
                    <a:p>
                      <a:r>
                        <a:rPr kumimoji="1" lang="ja-JP" altLang="en-US" sz="1000" dirty="0">
                          <a:solidFill>
                            <a:schemeClr val="bg1"/>
                          </a:solidFill>
                        </a:rPr>
                        <a:t>割合の場合は</a:t>
                      </a:r>
                      <a:r>
                        <a:rPr kumimoji="1" lang="en-US" altLang="ja-JP" sz="1000" dirty="0">
                          <a:solidFill>
                            <a:schemeClr val="bg1"/>
                          </a:solidFill>
                        </a:rPr>
                        <a:t>%</a:t>
                      </a:r>
                      <a:r>
                        <a:rPr kumimoji="1" lang="ja-JP" altLang="en-US" sz="1000" dirty="0">
                          <a:solidFill>
                            <a:schemeClr val="bg1"/>
                          </a:solidFill>
                        </a:rPr>
                        <a:t>となる。（</a:t>
                      </a:r>
                      <a:r>
                        <a:rPr kumimoji="1" lang="en-US" altLang="ja-JP" sz="1000" dirty="0">
                          <a:solidFill>
                            <a:schemeClr val="bg1"/>
                          </a:solidFill>
                        </a:rPr>
                        <a:t>1</a:t>
                      </a:r>
                      <a:r>
                        <a:rPr kumimoji="1" lang="ja-JP" altLang="en-US" sz="1000" dirty="0">
                          <a:solidFill>
                            <a:schemeClr val="bg1"/>
                          </a:solidFill>
                        </a:rPr>
                        <a:t>だったら</a:t>
                      </a:r>
                      <a:r>
                        <a:rPr kumimoji="1" lang="en-US" altLang="ja-JP" sz="1000" dirty="0">
                          <a:solidFill>
                            <a:schemeClr val="bg1"/>
                          </a:solidFill>
                        </a:rPr>
                        <a:t>1%</a:t>
                      </a:r>
                      <a:r>
                        <a:rPr kumimoji="1" lang="ja-JP" altLang="en-US" sz="1000" dirty="0">
                          <a:solidFill>
                            <a:schemeClr val="bg1"/>
                          </a:solidFill>
                        </a:rPr>
                        <a:t>）</a:t>
                      </a:r>
                      <a:endParaRPr kumimoji="1" lang="en-US" altLang="ja-JP" sz="1000" dirty="0">
                        <a:solidFill>
                          <a:schemeClr val="bg1"/>
                        </a:solidFill>
                      </a:endParaRPr>
                    </a:p>
                    <a:p>
                      <a:r>
                        <a:rPr kumimoji="1" lang="ja-JP" altLang="en-US" sz="1000" dirty="0">
                          <a:solidFill>
                            <a:schemeClr val="bg1"/>
                          </a:solidFill>
                        </a:rPr>
                        <a:t>マイナスもありうる。</a:t>
                      </a:r>
                      <a:endParaRPr kumimoji="1" lang="en-US" altLang="ja-JP" sz="1000" dirty="0">
                        <a:solidFill>
                          <a:schemeClr val="bg1"/>
                        </a:solidFill>
                        <a:latin typeface="+mn-ea"/>
                        <a:ea typeface="+mn-ea"/>
                      </a:endParaRPr>
                    </a:p>
                  </a:txBody>
                  <a:tcPr/>
                </a:tc>
                <a:extLst>
                  <a:ext uri="{0D108BD9-81ED-4DB2-BD59-A6C34878D82A}">
                    <a16:rowId xmlns:a16="http://schemas.microsoft.com/office/drawing/2014/main" val="771432254"/>
                  </a:ext>
                </a:extLst>
              </a:tr>
            </a:tbl>
          </a:graphicData>
        </a:graphic>
      </p:graphicFrame>
      <p:sp>
        <p:nvSpPr>
          <p:cNvPr id="11" name="テキスト ボックス 10">
            <a:extLst>
              <a:ext uri="{FF2B5EF4-FFF2-40B4-BE49-F238E27FC236}">
                <a16:creationId xmlns:a16="http://schemas.microsoft.com/office/drawing/2014/main" id="{A2A10770-7E5B-4564-BD04-4E63986021A9}"/>
              </a:ext>
            </a:extLst>
          </p:cNvPr>
          <p:cNvSpPr txBox="1"/>
          <p:nvPr/>
        </p:nvSpPr>
        <p:spPr>
          <a:xfrm>
            <a:off x="591845" y="846576"/>
            <a:ext cx="3169457" cy="246221"/>
          </a:xfrm>
          <a:prstGeom prst="rect">
            <a:avLst/>
          </a:prstGeom>
          <a:noFill/>
        </p:spPr>
        <p:txBody>
          <a:bodyPr wrap="none" rtlCol="0">
            <a:spAutoFit/>
          </a:bodyPr>
          <a:lstStyle/>
          <a:p>
            <a:r>
              <a:rPr kumimoji="1" lang="ja-JP" altLang="en-US" sz="1000" dirty="0"/>
              <a:t>対象の</a:t>
            </a:r>
            <a:r>
              <a:rPr kumimoji="1" lang="en-US" altLang="ja-JP" sz="1000" dirty="0"/>
              <a:t>HP</a:t>
            </a:r>
            <a:r>
              <a:rPr kumimoji="1" lang="ja-JP" altLang="en-US" sz="1000" dirty="0"/>
              <a:t>や能力値のパラメータを上昇させる効果。</a:t>
            </a:r>
            <a:endParaRPr kumimoji="1" lang="en-US" altLang="ja-JP" sz="1000" dirty="0"/>
          </a:p>
        </p:txBody>
      </p:sp>
      <p:sp>
        <p:nvSpPr>
          <p:cNvPr id="9" name="テキスト ボックス 8">
            <a:extLst>
              <a:ext uri="{FF2B5EF4-FFF2-40B4-BE49-F238E27FC236}">
                <a16:creationId xmlns:a16="http://schemas.microsoft.com/office/drawing/2014/main" id="{5273C38B-7CF3-426C-A14E-42F8C1EE112E}"/>
              </a:ext>
            </a:extLst>
          </p:cNvPr>
          <p:cNvSpPr txBox="1"/>
          <p:nvPr/>
        </p:nvSpPr>
        <p:spPr>
          <a:xfrm>
            <a:off x="415419" y="3974389"/>
            <a:ext cx="2351926" cy="307777"/>
          </a:xfrm>
          <a:prstGeom prst="rect">
            <a:avLst/>
          </a:prstGeom>
          <a:noFill/>
        </p:spPr>
        <p:txBody>
          <a:bodyPr wrap="none" rtlCol="0">
            <a:spAutoFit/>
          </a:bodyPr>
          <a:lstStyle/>
          <a:p>
            <a:r>
              <a:rPr kumimoji="1" lang="ja-JP" altLang="en-US" sz="1400" b="1" dirty="0"/>
              <a:t>●属性変化系</a:t>
            </a:r>
            <a:r>
              <a:rPr kumimoji="1" lang="ja-JP" altLang="en-US" sz="1000" b="1" dirty="0">
                <a:solidFill>
                  <a:srgbClr val="FF0000"/>
                </a:solidFill>
              </a:rPr>
              <a:t>（</a:t>
            </a:r>
            <a:r>
              <a:rPr kumimoji="1" lang="en-US" altLang="ja-JP" sz="1000" b="1" dirty="0">
                <a:solidFill>
                  <a:srgbClr val="FF0000"/>
                </a:solidFill>
              </a:rPr>
              <a:t>20191212</a:t>
            </a:r>
            <a:r>
              <a:rPr kumimoji="1" lang="ja-JP" altLang="en-US" sz="1000" b="1" dirty="0">
                <a:solidFill>
                  <a:srgbClr val="FF0000"/>
                </a:solidFill>
              </a:rPr>
              <a:t>修正）</a:t>
            </a:r>
          </a:p>
        </p:txBody>
      </p:sp>
      <p:graphicFrame>
        <p:nvGraphicFramePr>
          <p:cNvPr id="10" name="表 2">
            <a:extLst>
              <a:ext uri="{FF2B5EF4-FFF2-40B4-BE49-F238E27FC236}">
                <a16:creationId xmlns:a16="http://schemas.microsoft.com/office/drawing/2014/main" id="{EEA5C26D-B725-4912-BF29-9C158E585AED}"/>
              </a:ext>
            </a:extLst>
          </p:cNvPr>
          <p:cNvGraphicFramePr>
            <a:graphicFrameLocks noGrp="1"/>
          </p:cNvGraphicFramePr>
          <p:nvPr>
            <p:extLst>
              <p:ext uri="{D42A27DB-BD31-4B8C-83A1-F6EECF244321}">
                <p14:modId xmlns:p14="http://schemas.microsoft.com/office/powerpoint/2010/main" val="1526633712"/>
              </p:ext>
            </p:extLst>
          </p:nvPr>
        </p:nvGraphicFramePr>
        <p:xfrm>
          <a:off x="676712" y="4950008"/>
          <a:ext cx="5098416" cy="731520"/>
        </p:xfrm>
        <a:graphic>
          <a:graphicData uri="http://schemas.openxmlformats.org/drawingml/2006/table">
            <a:tbl>
              <a:tblPr firstRow="1" bandRow="1">
                <a:tableStyleId>{3C2FFA5D-87B4-456A-9821-1D502468CF0F}</a:tableStyleId>
              </a:tblPr>
              <a:tblGrid>
                <a:gridCol w="440055">
                  <a:extLst>
                    <a:ext uri="{9D8B030D-6E8A-4147-A177-3AD203B41FA5}">
                      <a16:colId xmlns:a16="http://schemas.microsoft.com/office/drawing/2014/main" val="3707645994"/>
                    </a:ext>
                  </a:extLst>
                </a:gridCol>
                <a:gridCol w="1114743">
                  <a:extLst>
                    <a:ext uri="{9D8B030D-6E8A-4147-A177-3AD203B41FA5}">
                      <a16:colId xmlns:a16="http://schemas.microsoft.com/office/drawing/2014/main" val="3377769362"/>
                    </a:ext>
                  </a:extLst>
                </a:gridCol>
                <a:gridCol w="3543618">
                  <a:extLst>
                    <a:ext uri="{9D8B030D-6E8A-4147-A177-3AD203B41FA5}">
                      <a16:colId xmlns:a16="http://schemas.microsoft.com/office/drawing/2014/main" val="2264537962"/>
                    </a:ext>
                  </a:extLst>
                </a:gridCol>
              </a:tblGrid>
              <a:tr h="0">
                <a:tc>
                  <a:txBody>
                    <a:bodyPr/>
                    <a:lstStyle/>
                    <a:p>
                      <a:r>
                        <a:rPr kumimoji="1" lang="en-US" altLang="ja-JP" sz="1000" dirty="0">
                          <a:solidFill>
                            <a:schemeClr val="bg1"/>
                          </a:solidFill>
                        </a:rPr>
                        <a:t>No.</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項目</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説明／パラメータ内容</a:t>
                      </a:r>
                      <a:endParaRPr kumimoji="1" lang="ja-JP" altLang="en-US" sz="1000" dirty="0">
                        <a:solidFill>
                          <a:schemeClr val="bg1"/>
                        </a:solidFill>
                        <a:latin typeface="+mn-ea"/>
                        <a:ea typeface="+mn-ea"/>
                      </a:endParaRPr>
                    </a:p>
                  </a:txBody>
                  <a:tcPr/>
                </a:tc>
                <a:extLst>
                  <a:ext uri="{0D108BD9-81ED-4DB2-BD59-A6C34878D82A}">
                    <a16:rowId xmlns:a16="http://schemas.microsoft.com/office/drawing/2014/main" val="2477204024"/>
                  </a:ext>
                </a:extLst>
              </a:tr>
              <a:tr h="0">
                <a:tc>
                  <a:txBody>
                    <a:bodyPr/>
                    <a:lstStyle/>
                    <a:p>
                      <a:r>
                        <a:rPr kumimoji="1" lang="en-US" altLang="ja-JP" sz="1000" dirty="0">
                          <a:solidFill>
                            <a:schemeClr val="bg1"/>
                          </a:solidFill>
                          <a:latin typeface="+mn-ea"/>
                          <a:ea typeface="+mn-ea"/>
                        </a:rPr>
                        <a:t>1</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挙動</a:t>
                      </a:r>
                      <a:endParaRPr kumimoji="1" lang="ja-JP" altLang="en-US" sz="1000" b="0" dirty="0">
                        <a:solidFill>
                          <a:schemeClr val="bg1"/>
                        </a:solidFill>
                        <a:latin typeface="+mn-ea"/>
                        <a:ea typeface="+mn-ea"/>
                      </a:endParaRPr>
                    </a:p>
                  </a:txBody>
                  <a:tcPr/>
                </a:tc>
                <a:tc>
                  <a:txBody>
                    <a:bodyPr/>
                    <a:lstStyle/>
                    <a:p>
                      <a:r>
                        <a:rPr kumimoji="1" lang="en-US" altLang="ja-JP" sz="1000" dirty="0">
                          <a:solidFill>
                            <a:schemeClr val="bg1"/>
                          </a:solidFill>
                        </a:rPr>
                        <a:t>0</a:t>
                      </a:r>
                      <a:r>
                        <a:rPr kumimoji="1" lang="ja-JP" altLang="en-US" sz="1000" dirty="0">
                          <a:solidFill>
                            <a:schemeClr val="bg1"/>
                          </a:solidFill>
                        </a:rPr>
                        <a:t>：変化　</a:t>
                      </a:r>
                      <a:r>
                        <a:rPr kumimoji="1" lang="en-US" altLang="ja-JP" sz="1000" dirty="0">
                          <a:solidFill>
                            <a:schemeClr val="bg1"/>
                          </a:solidFill>
                        </a:rPr>
                        <a:t>1</a:t>
                      </a:r>
                      <a:r>
                        <a:rPr kumimoji="1" lang="ja-JP" altLang="en-US" sz="1000" dirty="0">
                          <a:solidFill>
                            <a:schemeClr val="bg1"/>
                          </a:solidFill>
                        </a:rPr>
                        <a:t>：追加　</a:t>
                      </a:r>
                      <a:r>
                        <a:rPr kumimoji="1" lang="en-US" altLang="ja-JP" sz="1000" dirty="0">
                          <a:solidFill>
                            <a:schemeClr val="bg1"/>
                          </a:solidFill>
                        </a:rPr>
                        <a:t>2</a:t>
                      </a:r>
                      <a:r>
                        <a:rPr kumimoji="1" lang="ja-JP" altLang="en-US" sz="1000" dirty="0">
                          <a:solidFill>
                            <a:schemeClr val="bg1"/>
                          </a:solidFill>
                        </a:rPr>
                        <a:t>：減少</a:t>
                      </a:r>
                      <a:endParaRPr kumimoji="1" lang="en-US" altLang="ja-JP" sz="1000" dirty="0">
                        <a:solidFill>
                          <a:schemeClr val="bg1"/>
                        </a:solidFill>
                      </a:endParaRPr>
                    </a:p>
                  </a:txBody>
                  <a:tcPr/>
                </a:tc>
                <a:extLst>
                  <a:ext uri="{0D108BD9-81ED-4DB2-BD59-A6C34878D82A}">
                    <a16:rowId xmlns:a16="http://schemas.microsoft.com/office/drawing/2014/main" val="1452052149"/>
                  </a:ext>
                </a:extLst>
              </a:tr>
              <a:tr h="0">
                <a:tc>
                  <a:txBody>
                    <a:bodyPr/>
                    <a:lstStyle/>
                    <a:p>
                      <a:r>
                        <a:rPr kumimoji="1" lang="en-US" altLang="ja-JP" sz="1000" dirty="0">
                          <a:solidFill>
                            <a:schemeClr val="bg1"/>
                          </a:solidFill>
                          <a:latin typeface="+mn-ea"/>
                          <a:ea typeface="+mn-ea"/>
                        </a:rPr>
                        <a:t>2</a:t>
                      </a:r>
                      <a:endParaRPr kumimoji="1" lang="ja-JP" altLang="en-US" sz="1000" dirty="0">
                        <a:solidFill>
                          <a:schemeClr val="bg1"/>
                        </a:solidFill>
                        <a:latin typeface="+mn-ea"/>
                        <a:ea typeface="+mn-ea"/>
                      </a:endParaRPr>
                    </a:p>
                  </a:txBody>
                  <a:tcPr/>
                </a:tc>
                <a:tc>
                  <a:txBody>
                    <a:bodyPr/>
                    <a:lstStyle/>
                    <a:p>
                      <a:r>
                        <a:rPr kumimoji="1" lang="ja-JP" altLang="en-US" sz="1000" b="0" dirty="0">
                          <a:solidFill>
                            <a:schemeClr val="bg1"/>
                          </a:solidFill>
                          <a:latin typeface="+mn-ea"/>
                          <a:ea typeface="+mn-ea"/>
                        </a:rPr>
                        <a:t>変更先</a:t>
                      </a:r>
                    </a:p>
                  </a:txBody>
                  <a:tcPr/>
                </a:tc>
                <a:tc>
                  <a:txBody>
                    <a:bodyPr/>
                    <a:lstStyle/>
                    <a:p>
                      <a:r>
                        <a:rPr kumimoji="1" lang="en-US" altLang="ja-JP" sz="1000" dirty="0">
                          <a:solidFill>
                            <a:schemeClr val="bg1"/>
                          </a:solidFill>
                        </a:rPr>
                        <a:t>0</a:t>
                      </a:r>
                      <a:r>
                        <a:rPr kumimoji="1" lang="ja-JP" altLang="en-US" sz="1000" dirty="0">
                          <a:solidFill>
                            <a:schemeClr val="bg1"/>
                          </a:solidFill>
                        </a:rPr>
                        <a:t>：無　</a:t>
                      </a:r>
                      <a:r>
                        <a:rPr kumimoji="1" lang="en-US" altLang="ja-JP" sz="1000" dirty="0">
                          <a:solidFill>
                            <a:schemeClr val="bg1"/>
                          </a:solidFill>
                        </a:rPr>
                        <a:t>1</a:t>
                      </a:r>
                      <a:r>
                        <a:rPr kumimoji="1" lang="ja-JP" altLang="en-US" sz="1000" dirty="0">
                          <a:solidFill>
                            <a:schemeClr val="bg1"/>
                          </a:solidFill>
                        </a:rPr>
                        <a:t>：硬　</a:t>
                      </a:r>
                      <a:r>
                        <a:rPr kumimoji="1" lang="en-US" altLang="ja-JP" sz="1000" dirty="0">
                          <a:solidFill>
                            <a:schemeClr val="bg1"/>
                          </a:solidFill>
                        </a:rPr>
                        <a:t>2</a:t>
                      </a:r>
                      <a:r>
                        <a:rPr kumimoji="1" lang="ja-JP" altLang="en-US" sz="1000" dirty="0">
                          <a:solidFill>
                            <a:schemeClr val="bg1"/>
                          </a:solidFill>
                        </a:rPr>
                        <a:t>：</a:t>
                      </a:r>
                      <a:r>
                        <a:rPr kumimoji="1" lang="ja-JP" altLang="en-US" sz="1000" dirty="0">
                          <a:solidFill>
                            <a:schemeClr val="bg1"/>
                          </a:solidFill>
                          <a:latin typeface="+mn-ea"/>
                          <a:ea typeface="+mn-ea"/>
                        </a:rPr>
                        <a:t>尖　</a:t>
                      </a:r>
                      <a:r>
                        <a:rPr kumimoji="1" lang="en-US" altLang="ja-JP" sz="1000" dirty="0">
                          <a:solidFill>
                            <a:schemeClr val="bg1"/>
                          </a:solidFill>
                          <a:latin typeface="+mn-ea"/>
                          <a:ea typeface="+mn-ea"/>
                        </a:rPr>
                        <a:t>3</a:t>
                      </a:r>
                      <a:r>
                        <a:rPr kumimoji="1" lang="ja-JP" altLang="en-US" sz="1000" dirty="0">
                          <a:solidFill>
                            <a:schemeClr val="bg1"/>
                          </a:solidFill>
                          <a:latin typeface="+mn-ea"/>
                          <a:ea typeface="+mn-ea"/>
                        </a:rPr>
                        <a:t>：迅　</a:t>
                      </a:r>
                      <a:r>
                        <a:rPr kumimoji="1" lang="en-US" altLang="ja-JP" sz="1000" dirty="0">
                          <a:solidFill>
                            <a:schemeClr val="bg1"/>
                          </a:solidFill>
                          <a:latin typeface="+mn-ea"/>
                          <a:ea typeface="+mn-ea"/>
                        </a:rPr>
                        <a:t>4</a:t>
                      </a:r>
                      <a:r>
                        <a:rPr kumimoji="1" lang="ja-JP" altLang="en-US" sz="1000" dirty="0">
                          <a:solidFill>
                            <a:schemeClr val="bg1"/>
                          </a:solidFill>
                          <a:latin typeface="+mn-ea"/>
                          <a:ea typeface="+mn-ea"/>
                        </a:rPr>
                        <a:t>：創　</a:t>
                      </a:r>
                      <a:r>
                        <a:rPr kumimoji="1" lang="en-US" altLang="ja-JP" sz="1000" dirty="0">
                          <a:solidFill>
                            <a:schemeClr val="bg1"/>
                          </a:solidFill>
                          <a:latin typeface="+mn-ea"/>
                          <a:ea typeface="+mn-ea"/>
                        </a:rPr>
                        <a:t>5</a:t>
                      </a:r>
                      <a:r>
                        <a:rPr kumimoji="1" lang="ja-JP" altLang="en-US" sz="1000" dirty="0">
                          <a:solidFill>
                            <a:schemeClr val="bg1"/>
                          </a:solidFill>
                          <a:latin typeface="+mn-ea"/>
                          <a:ea typeface="+mn-ea"/>
                        </a:rPr>
                        <a:t>：壊</a:t>
                      </a:r>
                      <a:endParaRPr kumimoji="1" lang="ja-JP" altLang="en-US" sz="1000" dirty="0">
                        <a:solidFill>
                          <a:schemeClr val="bg1"/>
                        </a:solidFill>
                      </a:endParaRPr>
                    </a:p>
                  </a:txBody>
                  <a:tcPr/>
                </a:tc>
                <a:extLst>
                  <a:ext uri="{0D108BD9-81ED-4DB2-BD59-A6C34878D82A}">
                    <a16:rowId xmlns:a16="http://schemas.microsoft.com/office/drawing/2014/main" val="1764241692"/>
                  </a:ext>
                </a:extLst>
              </a:tr>
            </a:tbl>
          </a:graphicData>
        </a:graphic>
      </p:graphicFrame>
      <p:sp>
        <p:nvSpPr>
          <p:cNvPr id="12" name="テキスト ボックス 11">
            <a:extLst>
              <a:ext uri="{FF2B5EF4-FFF2-40B4-BE49-F238E27FC236}">
                <a16:creationId xmlns:a16="http://schemas.microsoft.com/office/drawing/2014/main" id="{D2D41C90-8E64-4C39-9992-F51D4BFC9AF4}"/>
              </a:ext>
            </a:extLst>
          </p:cNvPr>
          <p:cNvSpPr txBox="1"/>
          <p:nvPr/>
        </p:nvSpPr>
        <p:spPr>
          <a:xfrm>
            <a:off x="591845" y="4282166"/>
            <a:ext cx="5190845" cy="553998"/>
          </a:xfrm>
          <a:prstGeom prst="rect">
            <a:avLst/>
          </a:prstGeom>
          <a:noFill/>
        </p:spPr>
        <p:txBody>
          <a:bodyPr wrap="none" rtlCol="0">
            <a:spAutoFit/>
          </a:bodyPr>
          <a:lstStyle/>
          <a:p>
            <a:r>
              <a:rPr kumimoji="1" lang="ja-JP" altLang="en-US" sz="1000" dirty="0"/>
              <a:t>対象の属性を変化あるいは加える、減らす効果。</a:t>
            </a:r>
            <a:endParaRPr kumimoji="1" lang="en-US" altLang="ja-JP" sz="1000" dirty="0"/>
          </a:p>
          <a:p>
            <a:r>
              <a:rPr kumimoji="1" lang="ja-JP" altLang="en-US" sz="1000" dirty="0"/>
              <a:t>対象となる属性は</a:t>
            </a:r>
            <a:r>
              <a:rPr kumimoji="1" lang="en-US" altLang="ja-JP" sz="1000" dirty="0"/>
              <a:t>TR</a:t>
            </a:r>
            <a:r>
              <a:rPr kumimoji="1" lang="ja-JP" altLang="en-US" sz="1000" dirty="0"/>
              <a:t>カードもしくは怪獣の部位に最初から設定されているものとする。</a:t>
            </a:r>
            <a:endParaRPr kumimoji="1" lang="en-US" altLang="ja-JP" sz="1000" dirty="0"/>
          </a:p>
          <a:p>
            <a:r>
              <a:rPr kumimoji="1" lang="ja-JP" altLang="en-US" sz="1000" dirty="0"/>
              <a:t>属性については</a:t>
            </a:r>
            <a:r>
              <a:rPr kumimoji="1" lang="en-US" altLang="ja-JP" sz="1000" b="1" dirty="0">
                <a:solidFill>
                  <a:srgbClr val="00B050"/>
                </a:solidFill>
              </a:rPr>
              <a:t>【GP01】</a:t>
            </a:r>
            <a:r>
              <a:rPr kumimoji="1" lang="ja-JP" altLang="en-US" sz="1000" b="1" dirty="0">
                <a:solidFill>
                  <a:srgbClr val="00B050"/>
                </a:solidFill>
              </a:rPr>
              <a:t>属性仕様</a:t>
            </a:r>
            <a:r>
              <a:rPr kumimoji="1" lang="en-US" altLang="ja-JP" sz="1000" b="1" dirty="0">
                <a:solidFill>
                  <a:srgbClr val="00B050"/>
                </a:solidFill>
              </a:rPr>
              <a:t>_[</a:t>
            </a:r>
            <a:r>
              <a:rPr kumimoji="1" lang="ja-JP" altLang="en-US" sz="1000" b="1" dirty="0">
                <a:solidFill>
                  <a:srgbClr val="00B050"/>
                </a:solidFill>
              </a:rPr>
              <a:t>日付</a:t>
            </a:r>
            <a:r>
              <a:rPr kumimoji="1" lang="en-US" altLang="ja-JP" sz="1000" b="1" dirty="0">
                <a:solidFill>
                  <a:srgbClr val="00B050"/>
                </a:solidFill>
              </a:rPr>
              <a:t>].pptx</a:t>
            </a:r>
            <a:r>
              <a:rPr kumimoji="1" lang="ja-JP" altLang="en-US" sz="1000" dirty="0"/>
              <a:t>を参照のこと。</a:t>
            </a:r>
            <a:endParaRPr kumimoji="1" lang="en-US" altLang="ja-JP" sz="1000" dirty="0"/>
          </a:p>
        </p:txBody>
      </p:sp>
      <p:sp>
        <p:nvSpPr>
          <p:cNvPr id="13" name="テキスト ボックス 12">
            <a:extLst>
              <a:ext uri="{FF2B5EF4-FFF2-40B4-BE49-F238E27FC236}">
                <a16:creationId xmlns:a16="http://schemas.microsoft.com/office/drawing/2014/main" id="{CF70ACA8-3283-40F2-B1FC-EEEC552F608B}"/>
              </a:ext>
            </a:extLst>
          </p:cNvPr>
          <p:cNvSpPr txBox="1"/>
          <p:nvPr/>
        </p:nvSpPr>
        <p:spPr>
          <a:xfrm>
            <a:off x="676712" y="3279542"/>
            <a:ext cx="2416046" cy="246221"/>
          </a:xfrm>
          <a:prstGeom prst="rect">
            <a:avLst/>
          </a:prstGeom>
          <a:noFill/>
        </p:spPr>
        <p:txBody>
          <a:bodyPr wrap="none" rtlCol="0">
            <a:spAutoFit/>
          </a:bodyPr>
          <a:lstStyle/>
          <a:p>
            <a:r>
              <a:rPr kumimoji="1" lang="ja-JP" altLang="en-US" sz="1000" b="1" dirty="0"/>
              <a:t>・変化パラメータ</a:t>
            </a:r>
            <a:r>
              <a:rPr kumimoji="1" lang="ja-JP" altLang="en-US" sz="1000" b="1" dirty="0">
                <a:solidFill>
                  <a:srgbClr val="FF0000"/>
                </a:solidFill>
                <a:latin typeface="+mn-ea"/>
              </a:rPr>
              <a:t>（</a:t>
            </a:r>
            <a:r>
              <a:rPr kumimoji="1" lang="en-US" altLang="ja-JP" sz="1000" b="1" dirty="0">
                <a:solidFill>
                  <a:srgbClr val="FF0000"/>
                </a:solidFill>
                <a:latin typeface="+mn-ea"/>
              </a:rPr>
              <a:t>20191212</a:t>
            </a:r>
            <a:r>
              <a:rPr kumimoji="1" lang="ja-JP" altLang="en-US" sz="1000" b="1" dirty="0">
                <a:solidFill>
                  <a:srgbClr val="FF0000"/>
                </a:solidFill>
                <a:latin typeface="+mn-ea"/>
              </a:rPr>
              <a:t>新規）</a:t>
            </a:r>
            <a:endParaRPr kumimoji="1" lang="en-US" altLang="ja-JP" sz="1000" b="1" dirty="0">
              <a:solidFill>
                <a:srgbClr val="FF0000"/>
              </a:solidFill>
              <a:latin typeface="+mn-ea"/>
            </a:endParaRPr>
          </a:p>
        </p:txBody>
      </p:sp>
      <p:sp>
        <p:nvSpPr>
          <p:cNvPr id="14" name="テキスト ボックス 13">
            <a:extLst>
              <a:ext uri="{FF2B5EF4-FFF2-40B4-BE49-F238E27FC236}">
                <a16:creationId xmlns:a16="http://schemas.microsoft.com/office/drawing/2014/main" id="{D6C20E83-25D2-4393-8DFF-FE7008D1E708}"/>
              </a:ext>
            </a:extLst>
          </p:cNvPr>
          <p:cNvSpPr txBox="1"/>
          <p:nvPr/>
        </p:nvSpPr>
        <p:spPr>
          <a:xfrm>
            <a:off x="801483" y="3525763"/>
            <a:ext cx="4673074" cy="246221"/>
          </a:xfrm>
          <a:prstGeom prst="rect">
            <a:avLst/>
          </a:prstGeom>
          <a:noFill/>
        </p:spPr>
        <p:txBody>
          <a:bodyPr wrap="none" rtlCol="0">
            <a:spAutoFit/>
          </a:bodyPr>
          <a:lstStyle/>
          <a:p>
            <a:r>
              <a:rPr kumimoji="1" lang="ja-JP" altLang="en-US" sz="1000" dirty="0"/>
              <a:t>複数のパラメータに変化がある場合、それぞれに値を設定できるようにする。</a:t>
            </a:r>
            <a:endParaRPr kumimoji="1" lang="en-US" altLang="ja-JP" sz="1000" dirty="0"/>
          </a:p>
        </p:txBody>
      </p:sp>
      <p:sp>
        <p:nvSpPr>
          <p:cNvPr id="15" name="四角形: 角を丸くする 14">
            <a:extLst>
              <a:ext uri="{FF2B5EF4-FFF2-40B4-BE49-F238E27FC236}">
                <a16:creationId xmlns:a16="http://schemas.microsoft.com/office/drawing/2014/main" id="{E4A7EE92-5D01-4B31-A091-24E622A7D3D2}"/>
              </a:ext>
            </a:extLst>
          </p:cNvPr>
          <p:cNvSpPr/>
          <p:nvPr/>
        </p:nvSpPr>
        <p:spPr>
          <a:xfrm>
            <a:off x="5982399" y="1288639"/>
            <a:ext cx="2793534" cy="1110611"/>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dirty="0">
                <a:solidFill>
                  <a:schemeClr val="tx1"/>
                </a:solidFill>
                <a:latin typeface="+mn-ea"/>
              </a:rPr>
              <a:t>Redmine#167</a:t>
            </a:r>
            <a:r>
              <a:rPr kumimoji="1" lang="ja-JP" altLang="en-US" sz="1000" b="1" dirty="0">
                <a:solidFill>
                  <a:srgbClr val="FF0000"/>
                </a:solidFill>
                <a:latin typeface="+mn-ea"/>
              </a:rPr>
              <a:t>（</a:t>
            </a:r>
            <a:r>
              <a:rPr kumimoji="1" lang="en-US" altLang="ja-JP" sz="1000" b="1" dirty="0">
                <a:solidFill>
                  <a:srgbClr val="FF0000"/>
                </a:solidFill>
                <a:latin typeface="+mn-ea"/>
              </a:rPr>
              <a:t>20191212</a:t>
            </a:r>
            <a:r>
              <a:rPr kumimoji="1" lang="ja-JP" altLang="en-US" sz="1000" b="1" dirty="0">
                <a:solidFill>
                  <a:srgbClr val="FF0000"/>
                </a:solidFill>
                <a:latin typeface="+mn-ea"/>
              </a:rPr>
              <a:t>新規）</a:t>
            </a:r>
            <a:endParaRPr kumimoji="1" lang="en-US" altLang="ja-JP" sz="1000" b="1" dirty="0">
              <a:solidFill>
                <a:srgbClr val="FF0000"/>
              </a:solidFill>
              <a:latin typeface="+mn-ea"/>
            </a:endParaRPr>
          </a:p>
          <a:p>
            <a:endParaRPr kumimoji="1" lang="en-US" altLang="ja-JP" sz="1000" dirty="0">
              <a:solidFill>
                <a:schemeClr val="tx1"/>
              </a:solidFill>
              <a:latin typeface="+mn-ea"/>
            </a:endParaRPr>
          </a:p>
          <a:p>
            <a:r>
              <a:rPr kumimoji="1" lang="en-US" altLang="ja-JP" sz="1000" dirty="0">
                <a:solidFill>
                  <a:schemeClr val="tx1"/>
                </a:solidFill>
                <a:latin typeface="+mn-ea"/>
              </a:rPr>
              <a:t>HP</a:t>
            </a:r>
            <a:r>
              <a:rPr kumimoji="1" lang="ja-JP" altLang="en-US" sz="1000" dirty="0">
                <a:solidFill>
                  <a:schemeClr val="tx1"/>
                </a:solidFill>
                <a:latin typeface="+mn-ea"/>
              </a:rPr>
              <a:t>に関しては上限が途中で変わるというようにはつくらないため、バトルの最初に反映させるようなスキルのみ想定している。</a:t>
            </a:r>
            <a:endParaRPr kumimoji="1" lang="en-US" altLang="ja-JP" sz="1000" dirty="0">
              <a:solidFill>
                <a:schemeClr val="tx1"/>
              </a:solidFill>
              <a:latin typeface="+mn-ea"/>
            </a:endParaRPr>
          </a:p>
        </p:txBody>
      </p:sp>
    </p:spTree>
    <p:extLst>
      <p:ext uri="{BB962C8B-B14F-4D97-AF65-F5344CB8AC3E}">
        <p14:creationId xmlns:p14="http://schemas.microsoft.com/office/powerpoint/2010/main" val="886580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082348" cy="307777"/>
          </a:xfrm>
          <a:prstGeom prst="rect">
            <a:avLst/>
          </a:prstGeom>
          <a:noFill/>
        </p:spPr>
        <p:txBody>
          <a:bodyPr wrap="none" rtlCol="0">
            <a:spAutoFit/>
          </a:bodyPr>
          <a:lstStyle/>
          <a:p>
            <a:r>
              <a:rPr kumimoji="1" lang="ja-JP" altLang="en-US" sz="1400" b="1" dirty="0">
                <a:latin typeface="+mn-ea"/>
              </a:rPr>
              <a:t>■効果仕様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8</a:t>
            </a:fld>
            <a:endParaRPr kumimoji="1" lang="ja-JP" altLang="en-US"/>
          </a:p>
        </p:txBody>
      </p:sp>
      <p:sp>
        <p:nvSpPr>
          <p:cNvPr id="12" name="テキスト ボックス 11">
            <a:extLst>
              <a:ext uri="{FF2B5EF4-FFF2-40B4-BE49-F238E27FC236}">
                <a16:creationId xmlns:a16="http://schemas.microsoft.com/office/drawing/2014/main" id="{977B153A-B803-47ED-8223-C346F05247D4}"/>
              </a:ext>
            </a:extLst>
          </p:cNvPr>
          <p:cNvSpPr txBox="1"/>
          <p:nvPr/>
        </p:nvSpPr>
        <p:spPr>
          <a:xfrm>
            <a:off x="415419" y="538799"/>
            <a:ext cx="2550698" cy="307777"/>
          </a:xfrm>
          <a:prstGeom prst="rect">
            <a:avLst/>
          </a:prstGeom>
          <a:noFill/>
        </p:spPr>
        <p:txBody>
          <a:bodyPr wrap="none" rtlCol="0">
            <a:spAutoFit/>
          </a:bodyPr>
          <a:lstStyle/>
          <a:p>
            <a:r>
              <a:rPr kumimoji="1" lang="ja-JP" altLang="en-US" sz="1400" b="1" dirty="0"/>
              <a:t>●状態変化系</a:t>
            </a:r>
            <a:r>
              <a:rPr kumimoji="1" lang="ja-JP" altLang="en-US" sz="1000" b="1" dirty="0">
                <a:solidFill>
                  <a:srgbClr val="FF0000"/>
                </a:solidFill>
                <a:latin typeface="+mn-ea"/>
              </a:rPr>
              <a:t>（</a:t>
            </a:r>
            <a:r>
              <a:rPr kumimoji="1" lang="en-US" altLang="ja-JP" sz="1000" b="1" dirty="0">
                <a:solidFill>
                  <a:srgbClr val="FF0000"/>
                </a:solidFill>
                <a:latin typeface="+mn-ea"/>
              </a:rPr>
              <a:t>20191223</a:t>
            </a:r>
            <a:r>
              <a:rPr kumimoji="1" lang="ja-JP" altLang="en-US" sz="1000" b="1" dirty="0">
                <a:solidFill>
                  <a:srgbClr val="FF0000"/>
                </a:solidFill>
                <a:latin typeface="+mn-ea"/>
              </a:rPr>
              <a:t>修正）</a:t>
            </a:r>
          </a:p>
        </p:txBody>
      </p:sp>
      <p:sp>
        <p:nvSpPr>
          <p:cNvPr id="13" name="テキスト ボックス 12">
            <a:extLst>
              <a:ext uri="{FF2B5EF4-FFF2-40B4-BE49-F238E27FC236}">
                <a16:creationId xmlns:a16="http://schemas.microsoft.com/office/drawing/2014/main" id="{EB73668A-BE83-42F5-8202-DE8BCC18C6FE}"/>
              </a:ext>
            </a:extLst>
          </p:cNvPr>
          <p:cNvSpPr txBox="1"/>
          <p:nvPr/>
        </p:nvSpPr>
        <p:spPr>
          <a:xfrm>
            <a:off x="591845" y="846576"/>
            <a:ext cx="4031873" cy="400110"/>
          </a:xfrm>
          <a:prstGeom prst="rect">
            <a:avLst/>
          </a:prstGeom>
          <a:noFill/>
        </p:spPr>
        <p:txBody>
          <a:bodyPr wrap="none" rtlCol="0">
            <a:spAutoFit/>
          </a:bodyPr>
          <a:lstStyle/>
          <a:p>
            <a:r>
              <a:rPr kumimoji="1" lang="ja-JP" altLang="en-US" sz="1000" dirty="0"/>
              <a:t>対象の状態を変化させる。状態についてはさらに</a:t>
            </a:r>
            <a:r>
              <a:rPr kumimoji="1" lang="en-US" altLang="ja-JP" sz="1000" dirty="0"/>
              <a:t>3</a:t>
            </a:r>
            <a:r>
              <a:rPr kumimoji="1" lang="ja-JP" altLang="en-US" sz="1000" dirty="0"/>
              <a:t>つに分類され、</a:t>
            </a:r>
            <a:endParaRPr kumimoji="1" lang="en-US" altLang="ja-JP" sz="1000" dirty="0"/>
          </a:p>
          <a:p>
            <a:r>
              <a:rPr kumimoji="1" lang="ja-JP" altLang="en-US" sz="1000" dirty="0"/>
              <a:t>パラメータ系と変化系になる。それぞれ設定する値が異なる。</a:t>
            </a:r>
            <a:endParaRPr kumimoji="1" lang="en-US" altLang="ja-JP" sz="1000" dirty="0"/>
          </a:p>
        </p:txBody>
      </p:sp>
      <p:graphicFrame>
        <p:nvGraphicFramePr>
          <p:cNvPr id="14" name="表 2">
            <a:extLst>
              <a:ext uri="{FF2B5EF4-FFF2-40B4-BE49-F238E27FC236}">
                <a16:creationId xmlns:a16="http://schemas.microsoft.com/office/drawing/2014/main" id="{AEB106B8-76A8-45EA-893B-E5F8A5CAA190}"/>
              </a:ext>
            </a:extLst>
          </p:cNvPr>
          <p:cNvGraphicFramePr>
            <a:graphicFrameLocks noGrp="1"/>
          </p:cNvGraphicFramePr>
          <p:nvPr>
            <p:extLst>
              <p:ext uri="{D42A27DB-BD31-4B8C-83A1-F6EECF244321}">
                <p14:modId xmlns:p14="http://schemas.microsoft.com/office/powerpoint/2010/main" val="3461194691"/>
              </p:ext>
            </p:extLst>
          </p:nvPr>
        </p:nvGraphicFramePr>
        <p:xfrm>
          <a:off x="676712" y="1405390"/>
          <a:ext cx="5098416" cy="487680"/>
        </p:xfrm>
        <a:graphic>
          <a:graphicData uri="http://schemas.openxmlformats.org/drawingml/2006/table">
            <a:tbl>
              <a:tblPr firstRow="1" bandRow="1">
                <a:tableStyleId>{3C2FFA5D-87B4-456A-9821-1D502468CF0F}</a:tableStyleId>
              </a:tblPr>
              <a:tblGrid>
                <a:gridCol w="440055">
                  <a:extLst>
                    <a:ext uri="{9D8B030D-6E8A-4147-A177-3AD203B41FA5}">
                      <a16:colId xmlns:a16="http://schemas.microsoft.com/office/drawing/2014/main" val="3707645994"/>
                    </a:ext>
                  </a:extLst>
                </a:gridCol>
                <a:gridCol w="1114743">
                  <a:extLst>
                    <a:ext uri="{9D8B030D-6E8A-4147-A177-3AD203B41FA5}">
                      <a16:colId xmlns:a16="http://schemas.microsoft.com/office/drawing/2014/main" val="3377769362"/>
                    </a:ext>
                  </a:extLst>
                </a:gridCol>
                <a:gridCol w="3543618">
                  <a:extLst>
                    <a:ext uri="{9D8B030D-6E8A-4147-A177-3AD203B41FA5}">
                      <a16:colId xmlns:a16="http://schemas.microsoft.com/office/drawing/2014/main" val="2264537962"/>
                    </a:ext>
                  </a:extLst>
                </a:gridCol>
              </a:tblGrid>
              <a:tr h="0">
                <a:tc>
                  <a:txBody>
                    <a:bodyPr/>
                    <a:lstStyle/>
                    <a:p>
                      <a:r>
                        <a:rPr kumimoji="1" lang="en-US" altLang="ja-JP" sz="1000" dirty="0">
                          <a:solidFill>
                            <a:schemeClr val="bg1"/>
                          </a:solidFill>
                        </a:rPr>
                        <a:t>No.</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項目</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説明／パラメータ内容</a:t>
                      </a:r>
                      <a:endParaRPr kumimoji="1" lang="ja-JP" altLang="en-US" sz="1000" dirty="0">
                        <a:solidFill>
                          <a:schemeClr val="bg1"/>
                        </a:solidFill>
                        <a:latin typeface="+mn-ea"/>
                        <a:ea typeface="+mn-ea"/>
                      </a:endParaRPr>
                    </a:p>
                  </a:txBody>
                  <a:tcPr/>
                </a:tc>
                <a:extLst>
                  <a:ext uri="{0D108BD9-81ED-4DB2-BD59-A6C34878D82A}">
                    <a16:rowId xmlns:a16="http://schemas.microsoft.com/office/drawing/2014/main" val="2477204024"/>
                  </a:ext>
                </a:extLst>
              </a:tr>
              <a:tr h="0">
                <a:tc>
                  <a:txBody>
                    <a:bodyPr/>
                    <a:lstStyle/>
                    <a:p>
                      <a:r>
                        <a:rPr kumimoji="1" lang="en-US" altLang="ja-JP" sz="1000" dirty="0">
                          <a:solidFill>
                            <a:schemeClr val="bg1"/>
                          </a:solidFill>
                          <a:latin typeface="+mn-ea"/>
                          <a:ea typeface="+mn-ea"/>
                        </a:rPr>
                        <a:t>1</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状態</a:t>
                      </a:r>
                      <a:endParaRPr kumimoji="1" lang="ja-JP" altLang="en-US" sz="1000" b="0" dirty="0">
                        <a:solidFill>
                          <a:schemeClr val="bg1"/>
                        </a:solidFill>
                        <a:latin typeface="+mn-ea"/>
                        <a:ea typeface="+mn-ea"/>
                      </a:endParaRPr>
                    </a:p>
                  </a:txBody>
                  <a:tcPr/>
                </a:tc>
                <a:tc>
                  <a:txBody>
                    <a:bodyPr/>
                    <a:lstStyle/>
                    <a:p>
                      <a:r>
                        <a:rPr kumimoji="1" lang="en-US" altLang="ja-JP" sz="1000" dirty="0">
                          <a:solidFill>
                            <a:schemeClr val="bg1"/>
                          </a:solidFill>
                        </a:rPr>
                        <a:t>0</a:t>
                      </a:r>
                      <a:r>
                        <a:rPr kumimoji="1" lang="ja-JP" altLang="en-US" sz="1000" dirty="0">
                          <a:solidFill>
                            <a:schemeClr val="bg1"/>
                          </a:solidFill>
                        </a:rPr>
                        <a:t>：毒　</a:t>
                      </a:r>
                      <a:r>
                        <a:rPr kumimoji="1" lang="en-US" altLang="ja-JP" sz="1000" dirty="0">
                          <a:solidFill>
                            <a:schemeClr val="bg1"/>
                          </a:solidFill>
                        </a:rPr>
                        <a:t>1</a:t>
                      </a:r>
                      <a:r>
                        <a:rPr kumimoji="1" lang="ja-JP" altLang="en-US" sz="1000" dirty="0">
                          <a:solidFill>
                            <a:schemeClr val="bg1"/>
                          </a:solidFill>
                        </a:rPr>
                        <a:t>：酸　</a:t>
                      </a:r>
                      <a:r>
                        <a:rPr kumimoji="1" lang="en-US" altLang="ja-JP" sz="1000" dirty="0">
                          <a:solidFill>
                            <a:schemeClr val="bg1"/>
                          </a:solidFill>
                        </a:rPr>
                        <a:t>2</a:t>
                      </a:r>
                      <a:r>
                        <a:rPr kumimoji="1" lang="ja-JP" altLang="en-US" sz="1000" dirty="0">
                          <a:solidFill>
                            <a:schemeClr val="bg1"/>
                          </a:solidFill>
                        </a:rPr>
                        <a:t>：睡眠　</a:t>
                      </a:r>
                      <a:r>
                        <a:rPr kumimoji="1" lang="en-US" altLang="ja-JP" sz="1000" dirty="0">
                          <a:solidFill>
                            <a:schemeClr val="bg1"/>
                          </a:solidFill>
                        </a:rPr>
                        <a:t>3</a:t>
                      </a:r>
                      <a:r>
                        <a:rPr kumimoji="1" lang="ja-JP" altLang="en-US" sz="1000" dirty="0">
                          <a:solidFill>
                            <a:schemeClr val="bg1"/>
                          </a:solidFill>
                        </a:rPr>
                        <a:t>：麻痺　</a:t>
                      </a:r>
                      <a:r>
                        <a:rPr kumimoji="1" lang="en-US" altLang="ja-JP" sz="1000" dirty="0">
                          <a:solidFill>
                            <a:schemeClr val="bg1"/>
                          </a:solidFill>
                        </a:rPr>
                        <a:t>4</a:t>
                      </a:r>
                      <a:r>
                        <a:rPr kumimoji="1" lang="ja-JP" altLang="en-US" sz="1000" dirty="0">
                          <a:solidFill>
                            <a:schemeClr val="bg1"/>
                          </a:solidFill>
                        </a:rPr>
                        <a:t>：減退</a:t>
                      </a:r>
                      <a:endParaRPr kumimoji="1" lang="en-US" altLang="ja-JP" sz="1000" dirty="0">
                        <a:solidFill>
                          <a:schemeClr val="bg1"/>
                        </a:solidFill>
                      </a:endParaRPr>
                    </a:p>
                  </a:txBody>
                  <a:tcPr/>
                </a:tc>
                <a:extLst>
                  <a:ext uri="{0D108BD9-81ED-4DB2-BD59-A6C34878D82A}">
                    <a16:rowId xmlns:a16="http://schemas.microsoft.com/office/drawing/2014/main" val="1452052149"/>
                  </a:ext>
                </a:extLst>
              </a:tr>
            </a:tbl>
          </a:graphicData>
        </a:graphic>
      </p:graphicFrame>
      <p:sp>
        <p:nvSpPr>
          <p:cNvPr id="33" name="四角形: 角を丸くする 32">
            <a:extLst>
              <a:ext uri="{FF2B5EF4-FFF2-40B4-BE49-F238E27FC236}">
                <a16:creationId xmlns:a16="http://schemas.microsoft.com/office/drawing/2014/main" id="{65BDB5E9-B52D-4826-A86D-E9B611BEC106}"/>
              </a:ext>
            </a:extLst>
          </p:cNvPr>
          <p:cNvSpPr/>
          <p:nvPr/>
        </p:nvSpPr>
        <p:spPr>
          <a:xfrm>
            <a:off x="6247371" y="1594386"/>
            <a:ext cx="2460595" cy="931177"/>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メモ</a:t>
            </a:r>
            <a:endParaRPr kumimoji="1" lang="en-US" altLang="ja-JP" sz="1000" dirty="0">
              <a:solidFill>
                <a:schemeClr val="tx1"/>
              </a:solidFill>
            </a:endParaRPr>
          </a:p>
          <a:p>
            <a:endParaRPr kumimoji="1" lang="en-US" altLang="ja-JP" sz="1000" dirty="0">
              <a:solidFill>
                <a:schemeClr val="tx1"/>
              </a:solidFill>
            </a:endParaRPr>
          </a:p>
          <a:p>
            <a:r>
              <a:rPr kumimoji="1" lang="en-US" altLang="ja-JP" sz="1000" dirty="0">
                <a:solidFill>
                  <a:schemeClr val="tx1"/>
                </a:solidFill>
              </a:rPr>
              <a:t>HP</a:t>
            </a:r>
            <a:r>
              <a:rPr kumimoji="1" lang="ja-JP" altLang="en-US" sz="1000" dirty="0">
                <a:solidFill>
                  <a:schemeClr val="tx1"/>
                </a:solidFill>
              </a:rPr>
              <a:t>だけではなく、パラメータも減少にも対応しておく。</a:t>
            </a:r>
            <a:endParaRPr kumimoji="1" lang="en-US" altLang="ja-JP" sz="1000" dirty="0">
              <a:solidFill>
                <a:schemeClr val="tx1"/>
              </a:solidFill>
            </a:endParaRPr>
          </a:p>
        </p:txBody>
      </p:sp>
      <p:sp>
        <p:nvSpPr>
          <p:cNvPr id="24" name="テキスト ボックス 23">
            <a:extLst>
              <a:ext uri="{FF2B5EF4-FFF2-40B4-BE49-F238E27FC236}">
                <a16:creationId xmlns:a16="http://schemas.microsoft.com/office/drawing/2014/main" id="{ED54AF80-0F53-4515-B37A-015C4D7C240E}"/>
              </a:ext>
            </a:extLst>
          </p:cNvPr>
          <p:cNvSpPr txBox="1"/>
          <p:nvPr/>
        </p:nvSpPr>
        <p:spPr>
          <a:xfrm>
            <a:off x="676712" y="2377634"/>
            <a:ext cx="492443" cy="276999"/>
          </a:xfrm>
          <a:prstGeom prst="rect">
            <a:avLst/>
          </a:prstGeom>
          <a:noFill/>
        </p:spPr>
        <p:txBody>
          <a:bodyPr wrap="none" rtlCol="0">
            <a:spAutoFit/>
          </a:bodyPr>
          <a:lstStyle/>
          <a:p>
            <a:r>
              <a:rPr kumimoji="1" lang="ja-JP" altLang="en-US" sz="1200" b="1" dirty="0"/>
              <a:t>○毒</a:t>
            </a:r>
          </a:p>
        </p:txBody>
      </p:sp>
      <p:sp>
        <p:nvSpPr>
          <p:cNvPr id="36" name="テキスト ボックス 35">
            <a:extLst>
              <a:ext uri="{FF2B5EF4-FFF2-40B4-BE49-F238E27FC236}">
                <a16:creationId xmlns:a16="http://schemas.microsoft.com/office/drawing/2014/main" id="{44614FFC-B6FE-4582-A837-9FFBED1175A2}"/>
              </a:ext>
            </a:extLst>
          </p:cNvPr>
          <p:cNvSpPr txBox="1"/>
          <p:nvPr/>
        </p:nvSpPr>
        <p:spPr>
          <a:xfrm>
            <a:off x="922933" y="2664738"/>
            <a:ext cx="2400016" cy="246221"/>
          </a:xfrm>
          <a:prstGeom prst="rect">
            <a:avLst/>
          </a:prstGeom>
          <a:noFill/>
        </p:spPr>
        <p:txBody>
          <a:bodyPr wrap="none" rtlCol="0">
            <a:spAutoFit/>
          </a:bodyPr>
          <a:lstStyle/>
          <a:p>
            <a:r>
              <a:rPr kumimoji="1" lang="ja-JP" altLang="en-US" sz="1000" dirty="0"/>
              <a:t>最大</a:t>
            </a:r>
            <a:r>
              <a:rPr kumimoji="1" lang="en-US" altLang="ja-JP" sz="1000" dirty="0"/>
              <a:t>HP</a:t>
            </a:r>
            <a:r>
              <a:rPr kumimoji="1" lang="ja-JP" altLang="en-US" sz="1000" dirty="0"/>
              <a:t>の割合に対する継続ダメージ。</a:t>
            </a:r>
            <a:endParaRPr kumimoji="1" lang="en-US" altLang="ja-JP" sz="1000" dirty="0"/>
          </a:p>
        </p:txBody>
      </p:sp>
      <p:graphicFrame>
        <p:nvGraphicFramePr>
          <p:cNvPr id="39" name="表 2">
            <a:extLst>
              <a:ext uri="{FF2B5EF4-FFF2-40B4-BE49-F238E27FC236}">
                <a16:creationId xmlns:a16="http://schemas.microsoft.com/office/drawing/2014/main" id="{D06CE05F-CB8B-4E51-A8BF-BECA9C89AB37}"/>
              </a:ext>
            </a:extLst>
          </p:cNvPr>
          <p:cNvGraphicFramePr>
            <a:graphicFrameLocks noGrp="1"/>
          </p:cNvGraphicFramePr>
          <p:nvPr>
            <p:extLst>
              <p:ext uri="{D42A27DB-BD31-4B8C-83A1-F6EECF244321}">
                <p14:modId xmlns:p14="http://schemas.microsoft.com/office/powerpoint/2010/main" val="62916050"/>
              </p:ext>
            </p:extLst>
          </p:nvPr>
        </p:nvGraphicFramePr>
        <p:xfrm>
          <a:off x="928977" y="2969996"/>
          <a:ext cx="5220654" cy="731520"/>
        </p:xfrm>
        <a:graphic>
          <a:graphicData uri="http://schemas.openxmlformats.org/drawingml/2006/table">
            <a:tbl>
              <a:tblPr firstRow="1" bandRow="1">
                <a:tableStyleId>{3C2FFA5D-87B4-456A-9821-1D502468CF0F}</a:tableStyleId>
              </a:tblPr>
              <a:tblGrid>
                <a:gridCol w="435293">
                  <a:extLst>
                    <a:ext uri="{9D8B030D-6E8A-4147-A177-3AD203B41FA5}">
                      <a16:colId xmlns:a16="http://schemas.microsoft.com/office/drawing/2014/main" val="3707645994"/>
                    </a:ext>
                  </a:extLst>
                </a:gridCol>
                <a:gridCol w="1241743">
                  <a:extLst>
                    <a:ext uri="{9D8B030D-6E8A-4147-A177-3AD203B41FA5}">
                      <a16:colId xmlns:a16="http://schemas.microsoft.com/office/drawing/2014/main" val="3377769362"/>
                    </a:ext>
                  </a:extLst>
                </a:gridCol>
                <a:gridCol w="3543618">
                  <a:extLst>
                    <a:ext uri="{9D8B030D-6E8A-4147-A177-3AD203B41FA5}">
                      <a16:colId xmlns:a16="http://schemas.microsoft.com/office/drawing/2014/main" val="2264537962"/>
                    </a:ext>
                  </a:extLst>
                </a:gridCol>
              </a:tblGrid>
              <a:tr h="0">
                <a:tc>
                  <a:txBody>
                    <a:bodyPr/>
                    <a:lstStyle/>
                    <a:p>
                      <a:r>
                        <a:rPr kumimoji="1" lang="en-US" altLang="ja-JP" sz="1000" dirty="0">
                          <a:solidFill>
                            <a:schemeClr val="bg1"/>
                          </a:solidFill>
                        </a:rPr>
                        <a:t>No.</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項目</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説明／パラメータ内容</a:t>
                      </a:r>
                      <a:endParaRPr kumimoji="1" lang="ja-JP" altLang="en-US" sz="1000" dirty="0">
                        <a:solidFill>
                          <a:schemeClr val="bg1"/>
                        </a:solidFill>
                        <a:latin typeface="+mn-ea"/>
                        <a:ea typeface="+mn-ea"/>
                      </a:endParaRPr>
                    </a:p>
                  </a:txBody>
                  <a:tcPr/>
                </a:tc>
                <a:extLst>
                  <a:ext uri="{0D108BD9-81ED-4DB2-BD59-A6C34878D82A}">
                    <a16:rowId xmlns:a16="http://schemas.microsoft.com/office/drawing/2014/main" val="2477204024"/>
                  </a:ext>
                </a:extLst>
              </a:tr>
              <a:tr h="0">
                <a:tc>
                  <a:txBody>
                    <a:bodyPr/>
                    <a:lstStyle/>
                    <a:p>
                      <a:r>
                        <a:rPr kumimoji="1" lang="en-US" altLang="ja-JP" sz="1000" dirty="0">
                          <a:solidFill>
                            <a:schemeClr val="bg1"/>
                          </a:solidFill>
                          <a:latin typeface="+mn-ea"/>
                          <a:ea typeface="+mn-ea"/>
                        </a:rPr>
                        <a:t>2</a:t>
                      </a:r>
                      <a:endParaRPr kumimoji="1" lang="ja-JP" altLang="en-US" sz="1000" dirty="0">
                        <a:solidFill>
                          <a:schemeClr val="bg1"/>
                        </a:solidFill>
                        <a:latin typeface="+mn-ea"/>
                        <a:ea typeface="+mn-ea"/>
                      </a:endParaRPr>
                    </a:p>
                  </a:txBody>
                  <a:tcPr/>
                </a:tc>
                <a:tc>
                  <a:txBody>
                    <a:bodyPr/>
                    <a:lstStyle/>
                    <a:p>
                      <a:r>
                        <a:rPr kumimoji="1" lang="ja-JP" altLang="en-US" sz="1000" b="0" dirty="0">
                          <a:solidFill>
                            <a:schemeClr val="bg1"/>
                          </a:solidFill>
                          <a:latin typeface="+mn-ea"/>
                          <a:ea typeface="+mn-ea"/>
                        </a:rPr>
                        <a:t>ダメージ発生間隔</a:t>
                      </a:r>
                    </a:p>
                  </a:txBody>
                  <a:tcPr/>
                </a:tc>
                <a:tc>
                  <a:txBody>
                    <a:bodyPr/>
                    <a:lstStyle/>
                    <a:p>
                      <a:r>
                        <a:rPr kumimoji="1" lang="ja-JP" altLang="en-US" sz="1000" dirty="0">
                          <a:solidFill>
                            <a:schemeClr val="bg1"/>
                          </a:solidFill>
                        </a:rPr>
                        <a:t>スリップダメージが発生する間隔。</a:t>
                      </a:r>
                      <a:endParaRPr kumimoji="1" lang="en-US" altLang="ja-JP" sz="1000" dirty="0">
                        <a:solidFill>
                          <a:schemeClr val="bg1"/>
                        </a:solidFill>
                      </a:endParaRPr>
                    </a:p>
                  </a:txBody>
                  <a:tcPr/>
                </a:tc>
                <a:extLst>
                  <a:ext uri="{0D108BD9-81ED-4DB2-BD59-A6C34878D82A}">
                    <a16:rowId xmlns:a16="http://schemas.microsoft.com/office/drawing/2014/main" val="1452052149"/>
                  </a:ext>
                </a:extLst>
              </a:tr>
              <a:tr h="0">
                <a:tc>
                  <a:txBody>
                    <a:bodyPr/>
                    <a:lstStyle/>
                    <a:p>
                      <a:r>
                        <a:rPr kumimoji="1" lang="en-US" altLang="ja-JP" sz="1000" dirty="0">
                          <a:solidFill>
                            <a:schemeClr val="bg1"/>
                          </a:solidFill>
                          <a:latin typeface="+mn-ea"/>
                          <a:ea typeface="+mn-ea"/>
                        </a:rPr>
                        <a:t>3</a:t>
                      </a:r>
                      <a:endParaRPr kumimoji="1" lang="ja-JP" altLang="en-US" sz="1000" dirty="0">
                        <a:solidFill>
                          <a:schemeClr val="bg1"/>
                        </a:solidFill>
                        <a:latin typeface="+mn-ea"/>
                        <a:ea typeface="+mn-ea"/>
                      </a:endParaRPr>
                    </a:p>
                  </a:txBody>
                  <a:tcPr/>
                </a:tc>
                <a:tc>
                  <a:txBody>
                    <a:bodyPr/>
                    <a:lstStyle/>
                    <a:p>
                      <a:r>
                        <a:rPr kumimoji="1" lang="ja-JP" altLang="en-US" sz="1000" b="0" dirty="0">
                          <a:solidFill>
                            <a:schemeClr val="bg1"/>
                          </a:solidFill>
                          <a:latin typeface="+mn-ea"/>
                          <a:ea typeface="+mn-ea"/>
                        </a:rPr>
                        <a:t>ダメージ割合</a:t>
                      </a:r>
                    </a:p>
                  </a:txBody>
                  <a:tcPr/>
                </a:tc>
                <a:tc>
                  <a:txBody>
                    <a:bodyPr/>
                    <a:lstStyle/>
                    <a:p>
                      <a:r>
                        <a:rPr kumimoji="1" lang="ja-JP" altLang="en-US" sz="1000" dirty="0">
                          <a:solidFill>
                            <a:schemeClr val="bg1"/>
                          </a:solidFill>
                        </a:rPr>
                        <a:t>最大</a:t>
                      </a:r>
                      <a:r>
                        <a:rPr kumimoji="1" lang="en-US" altLang="ja-JP" sz="1000" dirty="0">
                          <a:solidFill>
                            <a:schemeClr val="bg1"/>
                          </a:solidFill>
                        </a:rPr>
                        <a:t>HP</a:t>
                      </a:r>
                      <a:r>
                        <a:rPr kumimoji="1" lang="ja-JP" altLang="en-US" sz="1000" dirty="0">
                          <a:solidFill>
                            <a:schemeClr val="bg1"/>
                          </a:solidFill>
                        </a:rPr>
                        <a:t>に対する</a:t>
                      </a:r>
                      <a:r>
                        <a:rPr kumimoji="1" lang="en-US" altLang="ja-JP" sz="1000" dirty="0">
                          <a:solidFill>
                            <a:schemeClr val="bg1"/>
                          </a:solidFill>
                        </a:rPr>
                        <a:t>%</a:t>
                      </a:r>
                      <a:r>
                        <a:rPr kumimoji="1" lang="ja-JP" altLang="en-US" sz="1000" dirty="0">
                          <a:solidFill>
                            <a:schemeClr val="bg1"/>
                          </a:solidFill>
                        </a:rPr>
                        <a:t>として設定する。</a:t>
                      </a:r>
                      <a:endParaRPr kumimoji="1" lang="en-US" altLang="ja-JP" sz="1000" dirty="0">
                        <a:solidFill>
                          <a:schemeClr val="bg1"/>
                        </a:solidFill>
                      </a:endParaRPr>
                    </a:p>
                  </a:txBody>
                  <a:tcPr/>
                </a:tc>
                <a:extLst>
                  <a:ext uri="{0D108BD9-81ED-4DB2-BD59-A6C34878D82A}">
                    <a16:rowId xmlns:a16="http://schemas.microsoft.com/office/drawing/2014/main" val="3092187908"/>
                  </a:ext>
                </a:extLst>
              </a:tr>
            </a:tbl>
          </a:graphicData>
        </a:graphic>
      </p:graphicFrame>
      <p:sp>
        <p:nvSpPr>
          <p:cNvPr id="47" name="テキスト ボックス 46">
            <a:extLst>
              <a:ext uri="{FF2B5EF4-FFF2-40B4-BE49-F238E27FC236}">
                <a16:creationId xmlns:a16="http://schemas.microsoft.com/office/drawing/2014/main" id="{BAC970C7-EEC1-413D-9C0E-33AADA682EAC}"/>
              </a:ext>
            </a:extLst>
          </p:cNvPr>
          <p:cNvSpPr txBox="1"/>
          <p:nvPr/>
        </p:nvSpPr>
        <p:spPr>
          <a:xfrm>
            <a:off x="676712" y="2059974"/>
            <a:ext cx="5022529" cy="246221"/>
          </a:xfrm>
          <a:prstGeom prst="rect">
            <a:avLst/>
          </a:prstGeom>
          <a:noFill/>
        </p:spPr>
        <p:txBody>
          <a:bodyPr wrap="none" rtlCol="0">
            <a:spAutoFit/>
          </a:bodyPr>
          <a:lstStyle/>
          <a:p>
            <a:r>
              <a:rPr kumimoji="1" lang="ja-JP" altLang="en-US" sz="1000" b="1" dirty="0">
                <a:solidFill>
                  <a:srgbClr val="FF0000"/>
                </a:solidFill>
              </a:rPr>
              <a:t>パラメータ内容については、</a:t>
            </a:r>
            <a:r>
              <a:rPr kumimoji="1" lang="en-US" altLang="ja-JP" sz="1000" b="1" dirty="0">
                <a:solidFill>
                  <a:srgbClr val="FF0000"/>
                </a:solidFill>
              </a:rPr>
              <a:t>Redmine#283</a:t>
            </a:r>
            <a:r>
              <a:rPr kumimoji="1" lang="ja-JP" altLang="en-US" sz="1000" b="1" dirty="0">
                <a:solidFill>
                  <a:srgbClr val="FF0000"/>
                </a:solidFill>
              </a:rPr>
              <a:t>のやりとりにて、下記仕様に修正した。</a:t>
            </a:r>
            <a:endParaRPr kumimoji="1" lang="en-US" altLang="ja-JP" sz="1000" b="1" dirty="0">
              <a:solidFill>
                <a:srgbClr val="FF0000"/>
              </a:solidFill>
            </a:endParaRPr>
          </a:p>
        </p:txBody>
      </p:sp>
      <p:sp>
        <p:nvSpPr>
          <p:cNvPr id="48" name="テキスト ボックス 47">
            <a:extLst>
              <a:ext uri="{FF2B5EF4-FFF2-40B4-BE49-F238E27FC236}">
                <a16:creationId xmlns:a16="http://schemas.microsoft.com/office/drawing/2014/main" id="{5C91E15D-EC9C-413A-8452-B6A29BEC2B8E}"/>
              </a:ext>
            </a:extLst>
          </p:cNvPr>
          <p:cNvSpPr txBox="1"/>
          <p:nvPr/>
        </p:nvSpPr>
        <p:spPr>
          <a:xfrm>
            <a:off x="676712" y="3803963"/>
            <a:ext cx="492443" cy="276999"/>
          </a:xfrm>
          <a:prstGeom prst="rect">
            <a:avLst/>
          </a:prstGeom>
          <a:noFill/>
        </p:spPr>
        <p:txBody>
          <a:bodyPr wrap="none" rtlCol="0">
            <a:spAutoFit/>
          </a:bodyPr>
          <a:lstStyle/>
          <a:p>
            <a:r>
              <a:rPr kumimoji="1" lang="ja-JP" altLang="en-US" sz="1200" b="1" dirty="0"/>
              <a:t>○酸</a:t>
            </a:r>
          </a:p>
        </p:txBody>
      </p:sp>
      <p:sp>
        <p:nvSpPr>
          <p:cNvPr id="49" name="テキスト ボックス 48">
            <a:extLst>
              <a:ext uri="{FF2B5EF4-FFF2-40B4-BE49-F238E27FC236}">
                <a16:creationId xmlns:a16="http://schemas.microsoft.com/office/drawing/2014/main" id="{DF810B80-003A-440C-8C06-75C98E398120}"/>
              </a:ext>
            </a:extLst>
          </p:cNvPr>
          <p:cNvSpPr txBox="1"/>
          <p:nvPr/>
        </p:nvSpPr>
        <p:spPr>
          <a:xfrm>
            <a:off x="922933" y="4091067"/>
            <a:ext cx="1595309" cy="246221"/>
          </a:xfrm>
          <a:prstGeom prst="rect">
            <a:avLst/>
          </a:prstGeom>
          <a:noFill/>
        </p:spPr>
        <p:txBody>
          <a:bodyPr wrap="none" rtlCol="0">
            <a:spAutoFit/>
          </a:bodyPr>
          <a:lstStyle/>
          <a:p>
            <a:r>
              <a:rPr kumimoji="1" lang="ja-JP" altLang="en-US" sz="1000" dirty="0"/>
              <a:t>固定値の継続ダメージ。</a:t>
            </a:r>
            <a:endParaRPr kumimoji="1" lang="en-US" altLang="ja-JP" sz="1000" dirty="0"/>
          </a:p>
        </p:txBody>
      </p:sp>
      <p:graphicFrame>
        <p:nvGraphicFramePr>
          <p:cNvPr id="50" name="表 2">
            <a:extLst>
              <a:ext uri="{FF2B5EF4-FFF2-40B4-BE49-F238E27FC236}">
                <a16:creationId xmlns:a16="http://schemas.microsoft.com/office/drawing/2014/main" id="{65CA2BB9-0F85-462C-A435-F5F34B397B72}"/>
              </a:ext>
            </a:extLst>
          </p:cNvPr>
          <p:cNvGraphicFramePr>
            <a:graphicFrameLocks noGrp="1"/>
          </p:cNvGraphicFramePr>
          <p:nvPr>
            <p:extLst>
              <p:ext uri="{D42A27DB-BD31-4B8C-83A1-F6EECF244321}">
                <p14:modId xmlns:p14="http://schemas.microsoft.com/office/powerpoint/2010/main" val="295430230"/>
              </p:ext>
            </p:extLst>
          </p:nvPr>
        </p:nvGraphicFramePr>
        <p:xfrm>
          <a:off x="928977" y="4396325"/>
          <a:ext cx="5220654" cy="731520"/>
        </p:xfrm>
        <a:graphic>
          <a:graphicData uri="http://schemas.openxmlformats.org/drawingml/2006/table">
            <a:tbl>
              <a:tblPr firstRow="1" bandRow="1">
                <a:tableStyleId>{3C2FFA5D-87B4-456A-9821-1D502468CF0F}</a:tableStyleId>
              </a:tblPr>
              <a:tblGrid>
                <a:gridCol w="435293">
                  <a:extLst>
                    <a:ext uri="{9D8B030D-6E8A-4147-A177-3AD203B41FA5}">
                      <a16:colId xmlns:a16="http://schemas.microsoft.com/office/drawing/2014/main" val="3707645994"/>
                    </a:ext>
                  </a:extLst>
                </a:gridCol>
                <a:gridCol w="1241743">
                  <a:extLst>
                    <a:ext uri="{9D8B030D-6E8A-4147-A177-3AD203B41FA5}">
                      <a16:colId xmlns:a16="http://schemas.microsoft.com/office/drawing/2014/main" val="3377769362"/>
                    </a:ext>
                  </a:extLst>
                </a:gridCol>
                <a:gridCol w="3543618">
                  <a:extLst>
                    <a:ext uri="{9D8B030D-6E8A-4147-A177-3AD203B41FA5}">
                      <a16:colId xmlns:a16="http://schemas.microsoft.com/office/drawing/2014/main" val="2264537962"/>
                    </a:ext>
                  </a:extLst>
                </a:gridCol>
              </a:tblGrid>
              <a:tr h="0">
                <a:tc>
                  <a:txBody>
                    <a:bodyPr/>
                    <a:lstStyle/>
                    <a:p>
                      <a:r>
                        <a:rPr kumimoji="1" lang="en-US" altLang="ja-JP" sz="1000" dirty="0">
                          <a:solidFill>
                            <a:schemeClr val="bg1"/>
                          </a:solidFill>
                        </a:rPr>
                        <a:t>No.</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項目</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説明／パラメータ内容</a:t>
                      </a:r>
                      <a:endParaRPr kumimoji="1" lang="ja-JP" altLang="en-US" sz="1000" dirty="0">
                        <a:solidFill>
                          <a:schemeClr val="bg1"/>
                        </a:solidFill>
                        <a:latin typeface="+mn-ea"/>
                        <a:ea typeface="+mn-ea"/>
                      </a:endParaRPr>
                    </a:p>
                  </a:txBody>
                  <a:tcPr/>
                </a:tc>
                <a:extLst>
                  <a:ext uri="{0D108BD9-81ED-4DB2-BD59-A6C34878D82A}">
                    <a16:rowId xmlns:a16="http://schemas.microsoft.com/office/drawing/2014/main" val="2477204024"/>
                  </a:ext>
                </a:extLst>
              </a:tr>
              <a:tr h="0">
                <a:tc>
                  <a:txBody>
                    <a:bodyPr/>
                    <a:lstStyle/>
                    <a:p>
                      <a:r>
                        <a:rPr kumimoji="1" lang="en-US" altLang="ja-JP" sz="1000" dirty="0">
                          <a:solidFill>
                            <a:schemeClr val="bg1"/>
                          </a:solidFill>
                          <a:latin typeface="+mn-ea"/>
                          <a:ea typeface="+mn-ea"/>
                        </a:rPr>
                        <a:t>2</a:t>
                      </a:r>
                      <a:endParaRPr kumimoji="1" lang="ja-JP" altLang="en-US" sz="1000" dirty="0">
                        <a:solidFill>
                          <a:schemeClr val="bg1"/>
                        </a:solidFill>
                        <a:latin typeface="+mn-ea"/>
                        <a:ea typeface="+mn-ea"/>
                      </a:endParaRPr>
                    </a:p>
                  </a:txBody>
                  <a:tcPr/>
                </a:tc>
                <a:tc>
                  <a:txBody>
                    <a:bodyPr/>
                    <a:lstStyle/>
                    <a:p>
                      <a:r>
                        <a:rPr kumimoji="1" lang="ja-JP" altLang="en-US" sz="1000" b="0" dirty="0">
                          <a:solidFill>
                            <a:schemeClr val="bg1"/>
                          </a:solidFill>
                          <a:latin typeface="+mn-ea"/>
                          <a:ea typeface="+mn-ea"/>
                        </a:rPr>
                        <a:t>ダメージ発生間隔</a:t>
                      </a:r>
                    </a:p>
                  </a:txBody>
                  <a:tcPr/>
                </a:tc>
                <a:tc>
                  <a:txBody>
                    <a:bodyPr/>
                    <a:lstStyle/>
                    <a:p>
                      <a:r>
                        <a:rPr kumimoji="1" lang="ja-JP" altLang="en-US" sz="1000" dirty="0">
                          <a:solidFill>
                            <a:schemeClr val="bg1"/>
                          </a:solidFill>
                        </a:rPr>
                        <a:t>スリップダメージが発生する間隔。</a:t>
                      </a:r>
                      <a:endParaRPr kumimoji="1" lang="en-US" altLang="ja-JP" sz="1000" dirty="0">
                        <a:solidFill>
                          <a:schemeClr val="bg1"/>
                        </a:solidFill>
                      </a:endParaRPr>
                    </a:p>
                  </a:txBody>
                  <a:tcPr/>
                </a:tc>
                <a:extLst>
                  <a:ext uri="{0D108BD9-81ED-4DB2-BD59-A6C34878D82A}">
                    <a16:rowId xmlns:a16="http://schemas.microsoft.com/office/drawing/2014/main" val="1452052149"/>
                  </a:ext>
                </a:extLst>
              </a:tr>
              <a:tr h="0">
                <a:tc>
                  <a:txBody>
                    <a:bodyPr/>
                    <a:lstStyle/>
                    <a:p>
                      <a:r>
                        <a:rPr kumimoji="1" lang="en-US" altLang="ja-JP" sz="1000" dirty="0">
                          <a:solidFill>
                            <a:schemeClr val="bg1"/>
                          </a:solidFill>
                          <a:latin typeface="+mn-ea"/>
                          <a:ea typeface="+mn-ea"/>
                        </a:rPr>
                        <a:t>3</a:t>
                      </a:r>
                      <a:endParaRPr kumimoji="1" lang="ja-JP" altLang="en-US" sz="1000" dirty="0">
                        <a:solidFill>
                          <a:schemeClr val="bg1"/>
                        </a:solidFill>
                        <a:latin typeface="+mn-ea"/>
                        <a:ea typeface="+mn-ea"/>
                      </a:endParaRPr>
                    </a:p>
                  </a:txBody>
                  <a:tcPr/>
                </a:tc>
                <a:tc>
                  <a:txBody>
                    <a:bodyPr/>
                    <a:lstStyle/>
                    <a:p>
                      <a:r>
                        <a:rPr kumimoji="1" lang="ja-JP" altLang="en-US" sz="1000" b="0" dirty="0">
                          <a:solidFill>
                            <a:schemeClr val="bg1"/>
                          </a:solidFill>
                          <a:latin typeface="+mn-ea"/>
                          <a:ea typeface="+mn-ea"/>
                        </a:rPr>
                        <a:t>ダメージ値</a:t>
                      </a:r>
                    </a:p>
                  </a:txBody>
                  <a:tcPr/>
                </a:tc>
                <a:tc>
                  <a:txBody>
                    <a:bodyPr/>
                    <a:lstStyle/>
                    <a:p>
                      <a:r>
                        <a:rPr kumimoji="1" lang="ja-JP" altLang="en-US" sz="1000" dirty="0">
                          <a:solidFill>
                            <a:schemeClr val="bg1"/>
                          </a:solidFill>
                        </a:rPr>
                        <a:t>直値で設定。</a:t>
                      </a:r>
                      <a:endParaRPr kumimoji="1" lang="en-US" altLang="ja-JP" sz="1000" dirty="0">
                        <a:solidFill>
                          <a:schemeClr val="bg1"/>
                        </a:solidFill>
                      </a:endParaRPr>
                    </a:p>
                  </a:txBody>
                  <a:tcPr/>
                </a:tc>
                <a:extLst>
                  <a:ext uri="{0D108BD9-81ED-4DB2-BD59-A6C34878D82A}">
                    <a16:rowId xmlns:a16="http://schemas.microsoft.com/office/drawing/2014/main" val="3092187908"/>
                  </a:ext>
                </a:extLst>
              </a:tr>
            </a:tbl>
          </a:graphicData>
        </a:graphic>
      </p:graphicFrame>
    </p:spTree>
    <p:extLst>
      <p:ext uri="{BB962C8B-B14F-4D97-AF65-F5344CB8AC3E}">
        <p14:creationId xmlns:p14="http://schemas.microsoft.com/office/powerpoint/2010/main" val="1416546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082348" cy="307777"/>
          </a:xfrm>
          <a:prstGeom prst="rect">
            <a:avLst/>
          </a:prstGeom>
          <a:noFill/>
        </p:spPr>
        <p:txBody>
          <a:bodyPr wrap="none" rtlCol="0">
            <a:spAutoFit/>
          </a:bodyPr>
          <a:lstStyle/>
          <a:p>
            <a:r>
              <a:rPr kumimoji="1" lang="ja-JP" altLang="en-US" sz="1400" b="1" dirty="0">
                <a:latin typeface="+mn-ea"/>
              </a:rPr>
              <a:t>■効果仕様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9</a:t>
            </a:fld>
            <a:endParaRPr kumimoji="1" lang="ja-JP" altLang="en-US"/>
          </a:p>
        </p:txBody>
      </p:sp>
      <p:sp>
        <p:nvSpPr>
          <p:cNvPr id="24" name="テキスト ボックス 23">
            <a:extLst>
              <a:ext uri="{FF2B5EF4-FFF2-40B4-BE49-F238E27FC236}">
                <a16:creationId xmlns:a16="http://schemas.microsoft.com/office/drawing/2014/main" id="{ED54AF80-0F53-4515-B37A-015C4D7C240E}"/>
              </a:ext>
            </a:extLst>
          </p:cNvPr>
          <p:cNvSpPr txBox="1"/>
          <p:nvPr/>
        </p:nvSpPr>
        <p:spPr>
          <a:xfrm>
            <a:off x="676712" y="538682"/>
            <a:ext cx="954107" cy="276999"/>
          </a:xfrm>
          <a:prstGeom prst="rect">
            <a:avLst/>
          </a:prstGeom>
          <a:noFill/>
        </p:spPr>
        <p:txBody>
          <a:bodyPr wrap="none" rtlCol="0">
            <a:spAutoFit/>
          </a:bodyPr>
          <a:lstStyle/>
          <a:p>
            <a:r>
              <a:rPr kumimoji="1" lang="ja-JP" altLang="en-US" sz="1200" b="1" dirty="0"/>
              <a:t>○リジェネ</a:t>
            </a:r>
          </a:p>
        </p:txBody>
      </p:sp>
      <p:sp>
        <p:nvSpPr>
          <p:cNvPr id="36" name="テキスト ボックス 35">
            <a:extLst>
              <a:ext uri="{FF2B5EF4-FFF2-40B4-BE49-F238E27FC236}">
                <a16:creationId xmlns:a16="http://schemas.microsoft.com/office/drawing/2014/main" id="{44614FFC-B6FE-4582-A837-9FFBED1175A2}"/>
              </a:ext>
            </a:extLst>
          </p:cNvPr>
          <p:cNvSpPr txBox="1"/>
          <p:nvPr/>
        </p:nvSpPr>
        <p:spPr>
          <a:xfrm>
            <a:off x="922933" y="825786"/>
            <a:ext cx="2749471" cy="246221"/>
          </a:xfrm>
          <a:prstGeom prst="rect">
            <a:avLst/>
          </a:prstGeom>
          <a:noFill/>
        </p:spPr>
        <p:txBody>
          <a:bodyPr wrap="none" rtlCol="0">
            <a:spAutoFit/>
          </a:bodyPr>
          <a:lstStyle/>
          <a:p>
            <a:r>
              <a:rPr kumimoji="1" lang="ja-JP" altLang="en-US" sz="1000" dirty="0"/>
              <a:t>一定時間、定期的に一定の回復が行われる。</a:t>
            </a:r>
            <a:endParaRPr kumimoji="1" lang="en-US" altLang="ja-JP" sz="1000" dirty="0"/>
          </a:p>
        </p:txBody>
      </p:sp>
      <p:graphicFrame>
        <p:nvGraphicFramePr>
          <p:cNvPr id="39" name="表 2">
            <a:extLst>
              <a:ext uri="{FF2B5EF4-FFF2-40B4-BE49-F238E27FC236}">
                <a16:creationId xmlns:a16="http://schemas.microsoft.com/office/drawing/2014/main" id="{D06CE05F-CB8B-4E51-A8BF-BECA9C89AB37}"/>
              </a:ext>
            </a:extLst>
          </p:cNvPr>
          <p:cNvGraphicFramePr>
            <a:graphicFrameLocks noGrp="1"/>
          </p:cNvGraphicFramePr>
          <p:nvPr>
            <p:extLst>
              <p:ext uri="{D42A27DB-BD31-4B8C-83A1-F6EECF244321}">
                <p14:modId xmlns:p14="http://schemas.microsoft.com/office/powerpoint/2010/main" val="1148349096"/>
              </p:ext>
            </p:extLst>
          </p:nvPr>
        </p:nvGraphicFramePr>
        <p:xfrm>
          <a:off x="928977" y="1131044"/>
          <a:ext cx="5285559" cy="731520"/>
        </p:xfrm>
        <a:graphic>
          <a:graphicData uri="http://schemas.openxmlformats.org/drawingml/2006/table">
            <a:tbl>
              <a:tblPr firstRow="1" bandRow="1">
                <a:tableStyleId>{3C2FFA5D-87B4-456A-9821-1D502468CF0F}</a:tableStyleId>
              </a:tblPr>
              <a:tblGrid>
                <a:gridCol w="500198">
                  <a:extLst>
                    <a:ext uri="{9D8B030D-6E8A-4147-A177-3AD203B41FA5}">
                      <a16:colId xmlns:a16="http://schemas.microsoft.com/office/drawing/2014/main" val="3707645994"/>
                    </a:ext>
                  </a:extLst>
                </a:gridCol>
                <a:gridCol w="1241743">
                  <a:extLst>
                    <a:ext uri="{9D8B030D-6E8A-4147-A177-3AD203B41FA5}">
                      <a16:colId xmlns:a16="http://schemas.microsoft.com/office/drawing/2014/main" val="3377769362"/>
                    </a:ext>
                  </a:extLst>
                </a:gridCol>
                <a:gridCol w="3543618">
                  <a:extLst>
                    <a:ext uri="{9D8B030D-6E8A-4147-A177-3AD203B41FA5}">
                      <a16:colId xmlns:a16="http://schemas.microsoft.com/office/drawing/2014/main" val="2264537962"/>
                    </a:ext>
                  </a:extLst>
                </a:gridCol>
              </a:tblGrid>
              <a:tr h="0">
                <a:tc>
                  <a:txBody>
                    <a:bodyPr/>
                    <a:lstStyle/>
                    <a:p>
                      <a:r>
                        <a:rPr kumimoji="1" lang="en-US" altLang="ja-JP" sz="1000" dirty="0">
                          <a:solidFill>
                            <a:schemeClr val="bg1"/>
                          </a:solidFill>
                        </a:rPr>
                        <a:t>No.</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項目</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説明／パラメータ内容</a:t>
                      </a:r>
                      <a:endParaRPr kumimoji="1" lang="ja-JP" altLang="en-US" sz="1000" dirty="0">
                        <a:solidFill>
                          <a:schemeClr val="bg1"/>
                        </a:solidFill>
                        <a:latin typeface="+mn-ea"/>
                        <a:ea typeface="+mn-ea"/>
                      </a:endParaRPr>
                    </a:p>
                  </a:txBody>
                  <a:tcPr/>
                </a:tc>
                <a:extLst>
                  <a:ext uri="{0D108BD9-81ED-4DB2-BD59-A6C34878D82A}">
                    <a16:rowId xmlns:a16="http://schemas.microsoft.com/office/drawing/2014/main" val="2477204024"/>
                  </a:ext>
                </a:extLst>
              </a:tr>
              <a:tr h="0">
                <a:tc>
                  <a:txBody>
                    <a:bodyPr/>
                    <a:lstStyle/>
                    <a:p>
                      <a:r>
                        <a:rPr kumimoji="1" lang="en-US" altLang="ja-JP" sz="1000" dirty="0">
                          <a:solidFill>
                            <a:schemeClr val="bg1"/>
                          </a:solidFill>
                          <a:latin typeface="+mn-ea"/>
                          <a:ea typeface="+mn-ea"/>
                        </a:rPr>
                        <a:t>2</a:t>
                      </a:r>
                      <a:endParaRPr kumimoji="1" lang="ja-JP" altLang="en-US" sz="1000" dirty="0">
                        <a:solidFill>
                          <a:schemeClr val="bg1"/>
                        </a:solidFill>
                        <a:latin typeface="+mn-ea"/>
                        <a:ea typeface="+mn-ea"/>
                      </a:endParaRPr>
                    </a:p>
                  </a:txBody>
                  <a:tcPr/>
                </a:tc>
                <a:tc>
                  <a:txBody>
                    <a:bodyPr/>
                    <a:lstStyle/>
                    <a:p>
                      <a:r>
                        <a:rPr kumimoji="1" lang="ja-JP" altLang="en-US" sz="1000" b="0" dirty="0">
                          <a:solidFill>
                            <a:schemeClr val="bg1"/>
                          </a:solidFill>
                          <a:latin typeface="+mn-ea"/>
                          <a:ea typeface="+mn-ea"/>
                        </a:rPr>
                        <a:t>回復発生間隔</a:t>
                      </a:r>
                    </a:p>
                  </a:txBody>
                  <a:tcPr/>
                </a:tc>
                <a:tc>
                  <a:txBody>
                    <a:bodyPr/>
                    <a:lstStyle/>
                    <a:p>
                      <a:r>
                        <a:rPr kumimoji="1" lang="ja-JP" altLang="en-US" sz="1000" dirty="0">
                          <a:solidFill>
                            <a:schemeClr val="bg1"/>
                          </a:solidFill>
                        </a:rPr>
                        <a:t>継続回復が発生する間隔。</a:t>
                      </a:r>
                      <a:endParaRPr kumimoji="1" lang="en-US" altLang="ja-JP" sz="1000" dirty="0">
                        <a:solidFill>
                          <a:schemeClr val="bg1"/>
                        </a:solidFill>
                      </a:endParaRPr>
                    </a:p>
                  </a:txBody>
                  <a:tcPr/>
                </a:tc>
                <a:extLst>
                  <a:ext uri="{0D108BD9-81ED-4DB2-BD59-A6C34878D82A}">
                    <a16:rowId xmlns:a16="http://schemas.microsoft.com/office/drawing/2014/main" val="1452052149"/>
                  </a:ext>
                </a:extLst>
              </a:tr>
              <a:tr h="0">
                <a:tc>
                  <a:txBody>
                    <a:bodyPr/>
                    <a:lstStyle/>
                    <a:p>
                      <a:r>
                        <a:rPr kumimoji="1" lang="en-US" altLang="ja-JP" sz="1000" dirty="0">
                          <a:solidFill>
                            <a:schemeClr val="bg1"/>
                          </a:solidFill>
                          <a:latin typeface="+mn-ea"/>
                          <a:ea typeface="+mn-ea"/>
                        </a:rPr>
                        <a:t>3</a:t>
                      </a:r>
                      <a:endParaRPr kumimoji="1" lang="ja-JP" altLang="en-US" sz="1000" dirty="0">
                        <a:solidFill>
                          <a:schemeClr val="bg1"/>
                        </a:solidFill>
                        <a:latin typeface="+mn-ea"/>
                        <a:ea typeface="+mn-ea"/>
                      </a:endParaRPr>
                    </a:p>
                  </a:txBody>
                  <a:tcPr/>
                </a:tc>
                <a:tc>
                  <a:txBody>
                    <a:bodyPr/>
                    <a:lstStyle/>
                    <a:p>
                      <a:r>
                        <a:rPr kumimoji="1" lang="ja-JP" altLang="en-US" sz="1000" b="0" dirty="0">
                          <a:solidFill>
                            <a:schemeClr val="bg1"/>
                          </a:solidFill>
                          <a:latin typeface="+mn-ea"/>
                          <a:ea typeface="+mn-ea"/>
                        </a:rPr>
                        <a:t>回復割合</a:t>
                      </a:r>
                    </a:p>
                  </a:txBody>
                  <a:tcPr/>
                </a:tc>
                <a:tc>
                  <a:txBody>
                    <a:bodyPr/>
                    <a:lstStyle/>
                    <a:p>
                      <a:r>
                        <a:rPr kumimoji="1" lang="ja-JP" altLang="en-US" sz="1000" dirty="0">
                          <a:solidFill>
                            <a:schemeClr val="bg1"/>
                          </a:solidFill>
                        </a:rPr>
                        <a:t>最大</a:t>
                      </a:r>
                      <a:r>
                        <a:rPr kumimoji="1" lang="en-US" altLang="ja-JP" sz="1000" dirty="0">
                          <a:solidFill>
                            <a:schemeClr val="bg1"/>
                          </a:solidFill>
                        </a:rPr>
                        <a:t>HP</a:t>
                      </a:r>
                      <a:r>
                        <a:rPr kumimoji="1" lang="ja-JP" altLang="en-US" sz="1000" dirty="0">
                          <a:solidFill>
                            <a:schemeClr val="bg1"/>
                          </a:solidFill>
                        </a:rPr>
                        <a:t>に対する</a:t>
                      </a:r>
                      <a:r>
                        <a:rPr kumimoji="1" lang="en-US" altLang="ja-JP" sz="1000" dirty="0">
                          <a:solidFill>
                            <a:schemeClr val="bg1"/>
                          </a:solidFill>
                        </a:rPr>
                        <a:t>%</a:t>
                      </a:r>
                      <a:r>
                        <a:rPr kumimoji="1" lang="ja-JP" altLang="en-US" sz="1000" dirty="0">
                          <a:solidFill>
                            <a:schemeClr val="bg1"/>
                          </a:solidFill>
                        </a:rPr>
                        <a:t>として設定する。</a:t>
                      </a:r>
                      <a:endParaRPr kumimoji="1" lang="en-US" altLang="ja-JP" sz="1000" dirty="0">
                        <a:solidFill>
                          <a:schemeClr val="bg1"/>
                        </a:solidFill>
                      </a:endParaRPr>
                    </a:p>
                  </a:txBody>
                  <a:tcPr/>
                </a:tc>
                <a:extLst>
                  <a:ext uri="{0D108BD9-81ED-4DB2-BD59-A6C34878D82A}">
                    <a16:rowId xmlns:a16="http://schemas.microsoft.com/office/drawing/2014/main" val="3092187908"/>
                  </a:ext>
                </a:extLst>
              </a:tr>
            </a:tbl>
          </a:graphicData>
        </a:graphic>
      </p:graphicFrame>
      <p:sp>
        <p:nvSpPr>
          <p:cNvPr id="48" name="テキスト ボックス 47">
            <a:extLst>
              <a:ext uri="{FF2B5EF4-FFF2-40B4-BE49-F238E27FC236}">
                <a16:creationId xmlns:a16="http://schemas.microsoft.com/office/drawing/2014/main" id="{5C91E15D-EC9C-413A-8452-B6A29BEC2B8E}"/>
              </a:ext>
            </a:extLst>
          </p:cNvPr>
          <p:cNvSpPr txBox="1"/>
          <p:nvPr/>
        </p:nvSpPr>
        <p:spPr>
          <a:xfrm>
            <a:off x="676712" y="1991198"/>
            <a:ext cx="646331" cy="276999"/>
          </a:xfrm>
          <a:prstGeom prst="rect">
            <a:avLst/>
          </a:prstGeom>
          <a:noFill/>
        </p:spPr>
        <p:txBody>
          <a:bodyPr wrap="none" rtlCol="0">
            <a:spAutoFit/>
          </a:bodyPr>
          <a:lstStyle/>
          <a:p>
            <a:r>
              <a:rPr kumimoji="1" lang="ja-JP" altLang="en-US" sz="1200" b="1" dirty="0"/>
              <a:t>○減退</a:t>
            </a:r>
          </a:p>
        </p:txBody>
      </p:sp>
      <p:sp>
        <p:nvSpPr>
          <p:cNvPr id="49" name="テキスト ボックス 48">
            <a:extLst>
              <a:ext uri="{FF2B5EF4-FFF2-40B4-BE49-F238E27FC236}">
                <a16:creationId xmlns:a16="http://schemas.microsoft.com/office/drawing/2014/main" id="{DF810B80-003A-440C-8C06-75C98E398120}"/>
              </a:ext>
            </a:extLst>
          </p:cNvPr>
          <p:cNvSpPr txBox="1"/>
          <p:nvPr/>
        </p:nvSpPr>
        <p:spPr>
          <a:xfrm>
            <a:off x="913408" y="2278302"/>
            <a:ext cx="3647152" cy="246221"/>
          </a:xfrm>
          <a:prstGeom prst="rect">
            <a:avLst/>
          </a:prstGeom>
          <a:noFill/>
        </p:spPr>
        <p:txBody>
          <a:bodyPr wrap="none" rtlCol="0">
            <a:spAutoFit/>
          </a:bodyPr>
          <a:lstStyle/>
          <a:p>
            <a:r>
              <a:rPr kumimoji="1" lang="ja-JP" altLang="en-US" sz="1000" dirty="0"/>
              <a:t>指定のパラメータを指定の計数分減少させる。即時系効果。</a:t>
            </a:r>
            <a:endParaRPr kumimoji="1" lang="en-US" altLang="ja-JP" sz="1000" dirty="0"/>
          </a:p>
        </p:txBody>
      </p:sp>
      <p:graphicFrame>
        <p:nvGraphicFramePr>
          <p:cNvPr id="50" name="表 2">
            <a:extLst>
              <a:ext uri="{FF2B5EF4-FFF2-40B4-BE49-F238E27FC236}">
                <a16:creationId xmlns:a16="http://schemas.microsoft.com/office/drawing/2014/main" id="{65CA2BB9-0F85-462C-A435-F5F34B397B72}"/>
              </a:ext>
            </a:extLst>
          </p:cNvPr>
          <p:cNvGraphicFramePr>
            <a:graphicFrameLocks noGrp="1"/>
          </p:cNvGraphicFramePr>
          <p:nvPr>
            <p:extLst>
              <p:ext uri="{D42A27DB-BD31-4B8C-83A1-F6EECF244321}">
                <p14:modId xmlns:p14="http://schemas.microsoft.com/office/powerpoint/2010/main" val="375680817"/>
              </p:ext>
            </p:extLst>
          </p:nvPr>
        </p:nvGraphicFramePr>
        <p:xfrm>
          <a:off x="928977" y="2583560"/>
          <a:ext cx="5220654" cy="487680"/>
        </p:xfrm>
        <a:graphic>
          <a:graphicData uri="http://schemas.openxmlformats.org/drawingml/2006/table">
            <a:tbl>
              <a:tblPr firstRow="1" bandRow="1">
                <a:tableStyleId>{3C2FFA5D-87B4-456A-9821-1D502468CF0F}</a:tableStyleId>
              </a:tblPr>
              <a:tblGrid>
                <a:gridCol w="435293">
                  <a:extLst>
                    <a:ext uri="{9D8B030D-6E8A-4147-A177-3AD203B41FA5}">
                      <a16:colId xmlns:a16="http://schemas.microsoft.com/office/drawing/2014/main" val="3707645994"/>
                    </a:ext>
                  </a:extLst>
                </a:gridCol>
                <a:gridCol w="1241743">
                  <a:extLst>
                    <a:ext uri="{9D8B030D-6E8A-4147-A177-3AD203B41FA5}">
                      <a16:colId xmlns:a16="http://schemas.microsoft.com/office/drawing/2014/main" val="3377769362"/>
                    </a:ext>
                  </a:extLst>
                </a:gridCol>
                <a:gridCol w="3543618">
                  <a:extLst>
                    <a:ext uri="{9D8B030D-6E8A-4147-A177-3AD203B41FA5}">
                      <a16:colId xmlns:a16="http://schemas.microsoft.com/office/drawing/2014/main" val="2264537962"/>
                    </a:ext>
                  </a:extLst>
                </a:gridCol>
              </a:tblGrid>
              <a:tr h="0">
                <a:tc>
                  <a:txBody>
                    <a:bodyPr/>
                    <a:lstStyle/>
                    <a:p>
                      <a:r>
                        <a:rPr kumimoji="1" lang="en-US" altLang="ja-JP" sz="1000" dirty="0">
                          <a:solidFill>
                            <a:schemeClr val="bg1"/>
                          </a:solidFill>
                        </a:rPr>
                        <a:t>No.</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項目</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説明／パラメータ内容</a:t>
                      </a:r>
                      <a:endParaRPr kumimoji="1" lang="ja-JP" altLang="en-US" sz="1000" dirty="0">
                        <a:solidFill>
                          <a:schemeClr val="bg1"/>
                        </a:solidFill>
                        <a:latin typeface="+mn-ea"/>
                        <a:ea typeface="+mn-ea"/>
                      </a:endParaRPr>
                    </a:p>
                  </a:txBody>
                  <a:tcPr/>
                </a:tc>
                <a:extLst>
                  <a:ext uri="{0D108BD9-81ED-4DB2-BD59-A6C34878D82A}">
                    <a16:rowId xmlns:a16="http://schemas.microsoft.com/office/drawing/2014/main" val="2477204024"/>
                  </a:ext>
                </a:extLst>
              </a:tr>
              <a:tr h="0">
                <a:tc>
                  <a:txBody>
                    <a:bodyPr/>
                    <a:lstStyle/>
                    <a:p>
                      <a:r>
                        <a:rPr kumimoji="1" lang="en-US" altLang="ja-JP" sz="1000" dirty="0">
                          <a:solidFill>
                            <a:schemeClr val="bg1"/>
                          </a:solidFill>
                          <a:latin typeface="+mn-ea"/>
                          <a:ea typeface="+mn-ea"/>
                        </a:rPr>
                        <a:t>2</a:t>
                      </a:r>
                      <a:endParaRPr kumimoji="1" lang="ja-JP" altLang="en-US" sz="1000" dirty="0">
                        <a:solidFill>
                          <a:schemeClr val="bg1"/>
                        </a:solidFill>
                        <a:latin typeface="+mn-ea"/>
                        <a:ea typeface="+mn-ea"/>
                      </a:endParaRPr>
                    </a:p>
                  </a:txBody>
                  <a:tcPr/>
                </a:tc>
                <a:tc>
                  <a:txBody>
                    <a:bodyPr/>
                    <a:lstStyle/>
                    <a:p>
                      <a:r>
                        <a:rPr kumimoji="1" lang="ja-JP" altLang="en-US" sz="1000" b="0" dirty="0">
                          <a:solidFill>
                            <a:schemeClr val="bg1"/>
                          </a:solidFill>
                          <a:latin typeface="+mn-ea"/>
                          <a:ea typeface="+mn-ea"/>
                        </a:rPr>
                        <a:t>減少割合</a:t>
                      </a:r>
                    </a:p>
                  </a:txBody>
                  <a:tcPr/>
                </a:tc>
                <a:tc>
                  <a:txBody>
                    <a:bodyPr/>
                    <a:lstStyle/>
                    <a:p>
                      <a:r>
                        <a:rPr kumimoji="1" lang="ja-JP" altLang="en-US" sz="1000" dirty="0">
                          <a:solidFill>
                            <a:schemeClr val="bg1"/>
                          </a:solidFill>
                        </a:rPr>
                        <a:t>対象パラメータに掛ける係数。</a:t>
                      </a:r>
                      <a:endParaRPr kumimoji="1" lang="en-US" altLang="ja-JP" sz="1000" dirty="0">
                        <a:solidFill>
                          <a:schemeClr val="bg1"/>
                        </a:solidFill>
                      </a:endParaRPr>
                    </a:p>
                  </a:txBody>
                  <a:tcPr/>
                </a:tc>
                <a:extLst>
                  <a:ext uri="{0D108BD9-81ED-4DB2-BD59-A6C34878D82A}">
                    <a16:rowId xmlns:a16="http://schemas.microsoft.com/office/drawing/2014/main" val="1452052149"/>
                  </a:ext>
                </a:extLst>
              </a:tr>
            </a:tbl>
          </a:graphicData>
        </a:graphic>
      </p:graphicFrame>
      <p:sp>
        <p:nvSpPr>
          <p:cNvPr id="12" name="テキスト ボックス 11">
            <a:extLst>
              <a:ext uri="{FF2B5EF4-FFF2-40B4-BE49-F238E27FC236}">
                <a16:creationId xmlns:a16="http://schemas.microsoft.com/office/drawing/2014/main" id="{5C646761-34AF-4DEA-A90F-3A5C71718520}"/>
              </a:ext>
            </a:extLst>
          </p:cNvPr>
          <p:cNvSpPr txBox="1"/>
          <p:nvPr/>
        </p:nvSpPr>
        <p:spPr>
          <a:xfrm>
            <a:off x="819587" y="3262902"/>
            <a:ext cx="954107" cy="246221"/>
          </a:xfrm>
          <a:prstGeom prst="rect">
            <a:avLst/>
          </a:prstGeom>
          <a:noFill/>
        </p:spPr>
        <p:txBody>
          <a:bodyPr wrap="none" rtlCol="0">
            <a:spAutoFit/>
          </a:bodyPr>
          <a:lstStyle/>
          <a:p>
            <a:r>
              <a:rPr kumimoji="1" lang="ja-JP" altLang="en-US" sz="1000" b="1" dirty="0"/>
              <a:t>・減退の前提</a:t>
            </a:r>
            <a:endParaRPr kumimoji="1" lang="en-US" altLang="ja-JP" sz="1000" b="1" dirty="0">
              <a:solidFill>
                <a:srgbClr val="FF0000"/>
              </a:solidFill>
              <a:latin typeface="+mn-ea"/>
            </a:endParaRPr>
          </a:p>
        </p:txBody>
      </p:sp>
      <p:sp>
        <p:nvSpPr>
          <p:cNvPr id="13" name="テキスト ボックス 12">
            <a:extLst>
              <a:ext uri="{FF2B5EF4-FFF2-40B4-BE49-F238E27FC236}">
                <a16:creationId xmlns:a16="http://schemas.microsoft.com/office/drawing/2014/main" id="{9AB13F4E-8AA6-40E0-9CA2-867D61480129}"/>
              </a:ext>
            </a:extLst>
          </p:cNvPr>
          <p:cNvSpPr txBox="1"/>
          <p:nvPr/>
        </p:nvSpPr>
        <p:spPr>
          <a:xfrm>
            <a:off x="944358" y="3509123"/>
            <a:ext cx="7366119" cy="1015663"/>
          </a:xfrm>
          <a:prstGeom prst="rect">
            <a:avLst/>
          </a:prstGeom>
          <a:noFill/>
        </p:spPr>
        <p:txBody>
          <a:bodyPr wrap="none" rtlCol="0">
            <a:spAutoFit/>
          </a:bodyPr>
          <a:lstStyle/>
          <a:p>
            <a:r>
              <a:rPr kumimoji="1" lang="ja-JP" altLang="en-US" sz="1000" dirty="0"/>
              <a:t>減退の効果で減らすパラメータに大きな差があるときに、数値的な差を調整するために各パラメータの比率を設定しておく。</a:t>
            </a:r>
            <a:endParaRPr kumimoji="1" lang="en-US" altLang="ja-JP" sz="1000" dirty="0"/>
          </a:p>
          <a:p>
            <a:endParaRPr kumimoji="1" lang="en-US" altLang="ja-JP" sz="1000" dirty="0"/>
          </a:p>
          <a:p>
            <a:r>
              <a:rPr kumimoji="1" lang="ja-JP" altLang="en-US" sz="1000" dirty="0"/>
              <a:t>例）</a:t>
            </a:r>
            <a:endParaRPr kumimoji="1" lang="en-US" altLang="ja-JP" sz="1000" dirty="0"/>
          </a:p>
          <a:p>
            <a:r>
              <a:rPr kumimoji="1" lang="en-US" altLang="ja-JP" sz="1000" dirty="0"/>
              <a:t>HP</a:t>
            </a:r>
            <a:r>
              <a:rPr kumimoji="1" lang="ja-JP" altLang="en-US" sz="1000" dirty="0"/>
              <a:t>：</a:t>
            </a:r>
            <a:r>
              <a:rPr kumimoji="1" lang="en-US" altLang="ja-JP" sz="1000" dirty="0"/>
              <a:t>0.5</a:t>
            </a:r>
            <a:r>
              <a:rPr kumimoji="1" lang="ja-JP" altLang="en-US" sz="1000" dirty="0"/>
              <a:t>　</a:t>
            </a:r>
            <a:r>
              <a:rPr kumimoji="1" lang="en-US" altLang="ja-JP" sz="1000" dirty="0" err="1"/>
              <a:t>ATK</a:t>
            </a:r>
            <a:r>
              <a:rPr kumimoji="1" lang="ja-JP" altLang="en-US" sz="1000" dirty="0"/>
              <a:t>：</a:t>
            </a:r>
            <a:r>
              <a:rPr kumimoji="1" lang="en-US" altLang="ja-JP" sz="1000" dirty="0"/>
              <a:t>1</a:t>
            </a:r>
            <a:r>
              <a:rPr kumimoji="1" lang="ja-JP" altLang="en-US" sz="1000" dirty="0"/>
              <a:t>　</a:t>
            </a:r>
            <a:r>
              <a:rPr kumimoji="1" lang="en-US" altLang="ja-JP" sz="1000" dirty="0"/>
              <a:t>DEF</a:t>
            </a:r>
            <a:r>
              <a:rPr kumimoji="1" lang="ja-JP" altLang="en-US" sz="1000" dirty="0"/>
              <a:t>：</a:t>
            </a:r>
            <a:r>
              <a:rPr kumimoji="1" lang="en-US" altLang="ja-JP" sz="1000" dirty="0"/>
              <a:t>1</a:t>
            </a:r>
            <a:r>
              <a:rPr kumimoji="1" lang="ja-JP" altLang="en-US" sz="1000" dirty="0"/>
              <a:t>　</a:t>
            </a:r>
            <a:r>
              <a:rPr kumimoji="1" lang="en-US" altLang="ja-JP" sz="1000" dirty="0"/>
              <a:t>SPD</a:t>
            </a:r>
            <a:r>
              <a:rPr kumimoji="1" lang="ja-JP" altLang="en-US" sz="1000" dirty="0"/>
              <a:t>：</a:t>
            </a:r>
            <a:r>
              <a:rPr kumimoji="1" lang="en-US" altLang="ja-JP" sz="1000" dirty="0"/>
              <a:t>1</a:t>
            </a:r>
            <a:r>
              <a:rPr kumimoji="1" lang="ja-JP" altLang="en-US" sz="1000" dirty="0"/>
              <a:t>　</a:t>
            </a:r>
            <a:r>
              <a:rPr kumimoji="1" lang="en-US" altLang="ja-JP" sz="1000" dirty="0"/>
              <a:t>POWER</a:t>
            </a:r>
            <a:r>
              <a:rPr kumimoji="1" lang="ja-JP" altLang="en-US" sz="1000" dirty="0"/>
              <a:t>：</a:t>
            </a:r>
            <a:r>
              <a:rPr kumimoji="1" lang="en-US" altLang="ja-JP" sz="1000" dirty="0"/>
              <a:t>0.8</a:t>
            </a:r>
          </a:p>
          <a:p>
            <a:endParaRPr kumimoji="1" lang="en-US" altLang="ja-JP" sz="1000" dirty="0"/>
          </a:p>
          <a:p>
            <a:r>
              <a:rPr kumimoji="1" lang="ja-JP" altLang="en-US" sz="1000" dirty="0"/>
              <a:t>この値に上記減少割合を掛けたものが、最終的な係数となる。</a:t>
            </a:r>
            <a:endParaRPr kumimoji="1" lang="en-US" altLang="ja-JP" sz="1000" dirty="0"/>
          </a:p>
        </p:txBody>
      </p:sp>
      <p:sp>
        <p:nvSpPr>
          <p:cNvPr id="14" name="テキスト ボックス 13">
            <a:extLst>
              <a:ext uri="{FF2B5EF4-FFF2-40B4-BE49-F238E27FC236}">
                <a16:creationId xmlns:a16="http://schemas.microsoft.com/office/drawing/2014/main" id="{518C0A47-401C-41E4-BBEE-3CE882C59305}"/>
              </a:ext>
            </a:extLst>
          </p:cNvPr>
          <p:cNvSpPr txBox="1"/>
          <p:nvPr/>
        </p:nvSpPr>
        <p:spPr>
          <a:xfrm>
            <a:off x="819587" y="4621482"/>
            <a:ext cx="1595309" cy="246221"/>
          </a:xfrm>
          <a:prstGeom prst="rect">
            <a:avLst/>
          </a:prstGeom>
          <a:noFill/>
        </p:spPr>
        <p:txBody>
          <a:bodyPr wrap="none" rtlCol="0">
            <a:spAutoFit/>
          </a:bodyPr>
          <a:lstStyle/>
          <a:p>
            <a:r>
              <a:rPr kumimoji="1" lang="ja-JP" altLang="en-US" sz="1000" b="1" dirty="0"/>
              <a:t>・減退対象のパラメータ</a:t>
            </a:r>
            <a:endParaRPr kumimoji="1" lang="en-US" altLang="ja-JP" sz="1000" b="1" dirty="0">
              <a:solidFill>
                <a:srgbClr val="FF0000"/>
              </a:solidFill>
              <a:latin typeface="+mn-ea"/>
            </a:endParaRPr>
          </a:p>
        </p:txBody>
      </p:sp>
      <p:sp>
        <p:nvSpPr>
          <p:cNvPr id="15" name="テキスト ボックス 14">
            <a:extLst>
              <a:ext uri="{FF2B5EF4-FFF2-40B4-BE49-F238E27FC236}">
                <a16:creationId xmlns:a16="http://schemas.microsoft.com/office/drawing/2014/main" id="{748E4E7E-13BE-4157-B9FD-B122BBAB56FB}"/>
              </a:ext>
            </a:extLst>
          </p:cNvPr>
          <p:cNvSpPr txBox="1"/>
          <p:nvPr/>
        </p:nvSpPr>
        <p:spPr>
          <a:xfrm>
            <a:off x="999877" y="4867703"/>
            <a:ext cx="6083717" cy="246221"/>
          </a:xfrm>
          <a:prstGeom prst="rect">
            <a:avLst/>
          </a:prstGeom>
          <a:noFill/>
        </p:spPr>
        <p:txBody>
          <a:bodyPr wrap="none" rtlCol="0">
            <a:spAutoFit/>
          </a:bodyPr>
          <a:lstStyle/>
          <a:p>
            <a:r>
              <a:rPr kumimoji="1" lang="ja-JP" altLang="en-US" sz="1000" dirty="0"/>
              <a:t>一部のパラメータにのみ減退効果を及ぼすようなものについては、別効果として用意するようにする。</a:t>
            </a:r>
            <a:endParaRPr kumimoji="1" lang="en-US" altLang="ja-JP" sz="1000" dirty="0"/>
          </a:p>
        </p:txBody>
      </p:sp>
      <p:sp>
        <p:nvSpPr>
          <p:cNvPr id="16" name="四角形: 角を丸くする 15">
            <a:extLst>
              <a:ext uri="{FF2B5EF4-FFF2-40B4-BE49-F238E27FC236}">
                <a16:creationId xmlns:a16="http://schemas.microsoft.com/office/drawing/2014/main" id="{C8F71A4C-E59D-4D9C-9DCF-BF60DD53732C}"/>
              </a:ext>
            </a:extLst>
          </p:cNvPr>
          <p:cNvSpPr/>
          <p:nvPr/>
        </p:nvSpPr>
        <p:spPr>
          <a:xfrm>
            <a:off x="5915724" y="5168967"/>
            <a:ext cx="2793534" cy="1506468"/>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メモ</a:t>
            </a:r>
            <a:endParaRPr kumimoji="1" lang="en-US" altLang="ja-JP" sz="1000" dirty="0">
              <a:solidFill>
                <a:schemeClr val="tx1"/>
              </a:solidFill>
            </a:endParaRPr>
          </a:p>
          <a:p>
            <a:endParaRPr kumimoji="1" lang="en-US" altLang="ja-JP" sz="1000" dirty="0">
              <a:solidFill>
                <a:schemeClr val="tx1"/>
              </a:solidFill>
            </a:endParaRPr>
          </a:p>
          <a:p>
            <a:r>
              <a:rPr kumimoji="1" lang="ja-JP" altLang="en-US" sz="1000" dirty="0">
                <a:solidFill>
                  <a:schemeClr val="tx1"/>
                </a:solidFill>
              </a:rPr>
              <a:t>例で</a:t>
            </a:r>
            <a:r>
              <a:rPr kumimoji="1" lang="en-US" altLang="ja-JP" sz="1000" dirty="0" err="1">
                <a:solidFill>
                  <a:schemeClr val="tx1"/>
                </a:solidFill>
              </a:rPr>
              <a:t>ATK,DEF,SPD</a:t>
            </a:r>
            <a:r>
              <a:rPr kumimoji="1" lang="ja-JP" altLang="en-US" sz="1000" dirty="0">
                <a:solidFill>
                  <a:schemeClr val="tx1"/>
                </a:solidFill>
              </a:rPr>
              <a:t>が全て</a:t>
            </a:r>
            <a:r>
              <a:rPr kumimoji="1" lang="en-US" altLang="ja-JP" sz="1000" dirty="0">
                <a:solidFill>
                  <a:schemeClr val="tx1"/>
                </a:solidFill>
              </a:rPr>
              <a:t>1</a:t>
            </a:r>
            <a:r>
              <a:rPr kumimoji="1" lang="ja-JP" altLang="en-US" sz="1000" dirty="0">
                <a:solidFill>
                  <a:schemeClr val="tx1"/>
                </a:solidFill>
              </a:rPr>
              <a:t>なのは、</a:t>
            </a:r>
            <a:endParaRPr kumimoji="1" lang="en-US" altLang="ja-JP" sz="1000" dirty="0">
              <a:solidFill>
                <a:schemeClr val="tx1"/>
              </a:solidFill>
            </a:endParaRPr>
          </a:p>
          <a:p>
            <a:r>
              <a:rPr kumimoji="1" lang="ja-JP" altLang="en-US" sz="1000" dirty="0">
                <a:solidFill>
                  <a:schemeClr val="tx1"/>
                </a:solidFill>
              </a:rPr>
              <a:t>これらのパラメータ同士では大きな差は無いという前提があるからとなる。</a:t>
            </a:r>
            <a:endParaRPr kumimoji="1" lang="en-US" altLang="ja-JP" sz="1000" dirty="0">
              <a:solidFill>
                <a:schemeClr val="tx1"/>
              </a:solidFill>
            </a:endParaRPr>
          </a:p>
          <a:p>
            <a:endParaRPr kumimoji="1" lang="en-US" altLang="ja-JP" sz="1000" dirty="0">
              <a:solidFill>
                <a:schemeClr val="tx1"/>
              </a:solidFill>
            </a:endParaRPr>
          </a:p>
          <a:p>
            <a:r>
              <a:rPr kumimoji="1" lang="en-US" altLang="ja-JP" sz="1000" dirty="0">
                <a:solidFill>
                  <a:schemeClr val="tx1"/>
                </a:solidFill>
              </a:rPr>
              <a:t>HP</a:t>
            </a:r>
            <a:r>
              <a:rPr kumimoji="1" lang="ja-JP" altLang="en-US" sz="1000" dirty="0">
                <a:solidFill>
                  <a:schemeClr val="tx1"/>
                </a:solidFill>
              </a:rPr>
              <a:t>や</a:t>
            </a:r>
            <a:r>
              <a:rPr kumimoji="1" lang="en-US" altLang="ja-JP" sz="1000" dirty="0">
                <a:solidFill>
                  <a:schemeClr val="tx1"/>
                </a:solidFill>
              </a:rPr>
              <a:t>POWER</a:t>
            </a:r>
            <a:r>
              <a:rPr kumimoji="1" lang="ja-JP" altLang="en-US" sz="1000" dirty="0">
                <a:solidFill>
                  <a:schemeClr val="tx1"/>
                </a:solidFill>
              </a:rPr>
              <a:t>はこの</a:t>
            </a:r>
            <a:r>
              <a:rPr kumimoji="1" lang="en-US" altLang="ja-JP" sz="1000" dirty="0">
                <a:solidFill>
                  <a:schemeClr val="tx1"/>
                </a:solidFill>
              </a:rPr>
              <a:t>3</a:t>
            </a:r>
            <a:r>
              <a:rPr kumimoji="1" lang="ja-JP" altLang="en-US" sz="1000" dirty="0">
                <a:solidFill>
                  <a:schemeClr val="tx1"/>
                </a:solidFill>
              </a:rPr>
              <a:t>つのパラメータより数値が大きくなる想定。（これも未決）</a:t>
            </a:r>
            <a:endParaRPr kumimoji="1" lang="en-US" altLang="ja-JP" sz="1000" dirty="0">
              <a:solidFill>
                <a:schemeClr val="tx1"/>
              </a:solidFill>
            </a:endParaRPr>
          </a:p>
        </p:txBody>
      </p:sp>
    </p:spTree>
    <p:extLst>
      <p:ext uri="{BB962C8B-B14F-4D97-AF65-F5344CB8AC3E}">
        <p14:creationId xmlns:p14="http://schemas.microsoft.com/office/powerpoint/2010/main" val="4225995036"/>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初期文字メイリオ1.potx" id="{4CC45B49-B3D3-4080-927A-D6BA33902AE7}" vid="{8A81B9CE-A1AC-4B19-889B-2A875DBDC643}"/>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4C474B7ECFB4DA4491C2F2903EDCE387" ma:contentTypeVersion="2" ma:contentTypeDescription="新しいドキュメントを作成します。" ma:contentTypeScope="" ma:versionID="1a6ed75f45edef1d1f1b8f5cdbfc0bf9">
  <xsd:schema xmlns:xsd="http://www.w3.org/2001/XMLSchema" xmlns:xs="http://www.w3.org/2001/XMLSchema" xmlns:p="http://schemas.microsoft.com/office/2006/metadata/properties" xmlns:ns2="0296febf-2773-4faf-ae76-6dee2362d0db" targetNamespace="http://schemas.microsoft.com/office/2006/metadata/properties" ma:root="true" ma:fieldsID="13ccaadd41bf1eaf321fa8ccc77f4491" ns2:_="">
    <xsd:import namespace="0296febf-2773-4faf-ae76-6dee2362d0d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96febf-2773-4faf-ae76-6dee2362d0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6B3AAA-9FDF-494F-BCE9-938ACDEA935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96febf-2773-4faf-ae76-6dee2362d0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2DE5BC1-B13E-43E4-BC50-CA58328BCA94}">
  <ds:schemaRefs>
    <ds:schemaRef ds:uri="http://schemas.microsoft.com/office/2006/documentManagement/types"/>
    <ds:schemaRef ds:uri="0296febf-2773-4faf-ae76-6dee2362d0db"/>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4C21E5D4-48FB-47F1-820F-84DA64CF866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初期文字メイリオ1</Template>
  <TotalTime>5092</TotalTime>
  <Words>2226</Words>
  <Application>Microsoft Office PowerPoint</Application>
  <PresentationFormat>画面に合わせる (4:3)</PresentationFormat>
  <Paragraphs>322</Paragraphs>
  <Slides>10</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10</vt:i4>
      </vt:variant>
    </vt:vector>
  </HeadingPairs>
  <TitlesOfParts>
    <vt:vector size="16" baseType="lpstr">
      <vt:lpstr>Bahnschrift Condensed</vt:lpstr>
      <vt:lpstr>Arial</vt:lpstr>
      <vt:lpstr>Century Gothic</vt:lpstr>
      <vt:lpstr>游ゴシック</vt:lpstr>
      <vt:lpstr>メイリオ</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真吾 宮田</dc:creator>
  <cp:lastModifiedBy>真吾 宮田</cp:lastModifiedBy>
  <cp:revision>225</cp:revision>
  <dcterms:created xsi:type="dcterms:W3CDTF">2019-06-27T02:30:15Z</dcterms:created>
  <dcterms:modified xsi:type="dcterms:W3CDTF">2019-12-23T09:41:25Z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0x0101004C474B7ECFB4DA4491C2F2903EDCE387</vt:lpwstr>
  </property>
</Properties>
</file>