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9"/>
  </p:notesMasterIdLst>
  <p:sldIdLst>
    <p:sldId id="270" r:id="rId5"/>
    <p:sldId id="256" r:id="rId6"/>
    <p:sldId id="271" r:id="rId7"/>
    <p:sldId id="272" r:id="rId8"/>
  </p:sldIdLst>
  <p:sldSz cx="9144000" cy="6858000" type="screen4x3"/>
  <p:notesSz cx="6858000" cy="9144000"/>
  <p:embeddedFontLst>
    <p:embeddedFont>
      <p:font typeface="Bahnschrift Condensed" panose="020B0502040204020203" pitchFamily="34" charset="0"/>
      <p:regular r:id="rId10"/>
      <p:bold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HG明朝E" panose="02020909000000000000" pitchFamily="17" charset="-128"/>
      <p:regular r:id="rId16"/>
    </p:embeddedFont>
    <p:embeddedFont>
      <p:font typeface="メイリオ" panose="020B0604030504040204" pitchFamily="50" charset="-128"/>
      <p:regular r:id="rId17"/>
      <p:bold r:id="rId18"/>
      <p:italic r:id="rId19"/>
      <p:boldItalic r:id="rId20"/>
    </p:embeddedFont>
    <p:embeddedFont>
      <p:font typeface="游ゴシック" panose="020B0400000000000000" pitchFamily="50" charset="-128"/>
      <p:regular r:id="rId21"/>
      <p:bold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A28"/>
    <a:srgbClr val="00698E"/>
    <a:srgbClr val="760000"/>
    <a:srgbClr val="FF7C80"/>
    <a:srgbClr val="9966FF"/>
    <a:srgbClr val="CC99FF"/>
    <a:srgbClr val="FFFF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42EEC1-6091-453A-91FC-D82C6DAB6ACA}" v="133" dt="2019-12-02T11:02:51.0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2.fntdata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72246-DBFD-4EF9-A53E-3603791B3A16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33A8A-C14E-4B21-B228-4D1831F8E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73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D6-C6A9-4C5E-9788-5C2956ACA0A8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00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6CDE-FCEC-4058-B41A-998C8FCC4EBB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3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13BB-D60E-4F0F-97CD-09689C5E4BBA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87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B36-C508-40AE-B247-FC9A50C8DBAB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59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B782-27F3-4FB3-ACB7-CDC9C0AFB335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90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18D1-0398-4067-9E1C-38DF593B8084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4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C487-9278-492A-9780-752495BDFA7F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2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08CC-CBF0-4394-86CE-A092A6A51B4B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8A3-9745-4A15-BE94-C4602B5C659F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37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E00E-426C-48D1-B2CB-F76EB1D20E37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95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257D-7C86-4F08-99ED-0A1F3A3FAC23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30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17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F90C-90C9-47DA-9961-AED210D9633D}" type="datetime1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A1D1B427-6BB8-45E6-A1F2-9E04AE67DC9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38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■属性案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BA0994-951E-4FE0-B26A-83BD0CE7793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●更新履歴</a:t>
            </a: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E6AEA78D-08BD-4515-B35D-A340838D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714636"/>
              </p:ext>
            </p:extLst>
          </p:nvPr>
        </p:nvGraphicFramePr>
        <p:xfrm>
          <a:off x="599845" y="969361"/>
          <a:ext cx="620014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2881630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60540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更新日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主な内容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2019.12.02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書類作成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91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00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■属性名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●概要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本ゲームは１体の怪獣の部位を１ぴきのモンスターと見立てるという意味合いがあり、属性については一般的な火や水などが使いづらい。</a:t>
            </a:r>
            <a:endParaRPr kumimoji="1" lang="en-US" altLang="ja-JP" sz="1000" dirty="0"/>
          </a:p>
          <a:p>
            <a:r>
              <a:rPr kumimoji="1" lang="ja-JP" altLang="en-US" sz="1000" dirty="0"/>
              <a:t>そのため以下を提案する。</a:t>
            </a:r>
            <a:endParaRPr kumimoji="1" lang="en-US" altLang="ja-JP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9D75CA-9DB8-4880-9CC4-60AD61F40630}"/>
              </a:ext>
            </a:extLst>
          </p:cNvPr>
          <p:cNvSpPr txBox="1"/>
          <p:nvPr/>
        </p:nvSpPr>
        <p:spPr>
          <a:xfrm>
            <a:off x="421599" y="147976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●属性名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E5FAA13-EC2B-441A-B70A-7513E06859CD}"/>
              </a:ext>
            </a:extLst>
          </p:cNvPr>
          <p:cNvSpPr txBox="1"/>
          <p:nvPr/>
        </p:nvSpPr>
        <p:spPr>
          <a:xfrm>
            <a:off x="920485" y="1930790"/>
            <a:ext cx="131799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88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  <a:latin typeface="HG明朝E" panose="02020909000000000000" pitchFamily="17" charset="-128"/>
                <a:ea typeface="HG明朝E" panose="02020909000000000000" pitchFamily="17" charset="-128"/>
              </a:rPr>
              <a:t>創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5049988-BF39-418F-9037-A4616FCA1F3F}"/>
              </a:ext>
            </a:extLst>
          </p:cNvPr>
          <p:cNvSpPr txBox="1"/>
          <p:nvPr/>
        </p:nvSpPr>
        <p:spPr>
          <a:xfrm>
            <a:off x="920486" y="4061764"/>
            <a:ext cx="131799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kumimoji="1" sz="88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  <a:latin typeface="HG明朝E" panose="02020909000000000000" pitchFamily="17" charset="-128"/>
                <a:ea typeface="HG明朝E" panose="02020909000000000000" pitchFamily="17" charset="-128"/>
              </a:defRPr>
            </a:lvl1pPr>
          </a:lstStyle>
          <a:p>
            <a:r>
              <a:rPr lang="ja-JP" altLang="en-US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9966FF"/>
                    </a:gs>
                    <a:gs pos="100000">
                      <a:srgbClr val="7030A0"/>
                    </a:gs>
                  </a:gsLst>
                  <a:lin ang="5400000" scaled="1"/>
                </a:gradFill>
              </a:rPr>
              <a:t>壊</a:t>
            </a:r>
          </a:p>
        </p:txBody>
      </p:sp>
      <p:sp>
        <p:nvSpPr>
          <p:cNvPr id="3" name="矢印: 上下 2">
            <a:extLst>
              <a:ext uri="{FF2B5EF4-FFF2-40B4-BE49-F238E27FC236}">
                <a16:creationId xmlns:a16="http://schemas.microsoft.com/office/drawing/2014/main" id="{5544B619-F1CD-46D4-B9EB-7FC54AB143A2}"/>
              </a:ext>
            </a:extLst>
          </p:cNvPr>
          <p:cNvSpPr/>
          <p:nvPr/>
        </p:nvSpPr>
        <p:spPr>
          <a:xfrm>
            <a:off x="1324410" y="3486016"/>
            <a:ext cx="461946" cy="728827"/>
          </a:xfrm>
          <a:prstGeom prst="upDownArrow">
            <a:avLst>
              <a:gd name="adj1" fmla="val 39235"/>
              <a:gd name="adj2" fmla="val 57775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6414262-29BD-4654-B0DD-6C4F9D118822}"/>
              </a:ext>
            </a:extLst>
          </p:cNvPr>
          <p:cNvGrpSpPr/>
          <p:nvPr/>
        </p:nvGrpSpPr>
        <p:grpSpPr>
          <a:xfrm>
            <a:off x="3479858" y="1930790"/>
            <a:ext cx="4521142" cy="3314114"/>
            <a:chOff x="3479858" y="1930790"/>
            <a:chExt cx="4521142" cy="3314114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A8CCB807-107C-4C3A-9723-0B17E01FCC41}"/>
                </a:ext>
              </a:extLst>
            </p:cNvPr>
            <p:cNvSpPr txBox="1"/>
            <p:nvPr/>
          </p:nvSpPr>
          <p:spPr>
            <a:xfrm>
              <a:off x="3479858" y="3733025"/>
              <a:ext cx="1317990" cy="14465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kumimoji="1" sz="8800" b="1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rgbClr val="9966FF"/>
                      </a:gs>
                      <a:gs pos="100000">
                        <a:srgbClr val="7030A0"/>
                      </a:gs>
                    </a:gsLst>
                    <a:lin ang="5400000" scaled="1"/>
                  </a:gradFill>
                  <a:latin typeface="HG明朝E" panose="02020909000000000000" pitchFamily="17" charset="-128"/>
                  <a:ea typeface="HG明朝E" panose="02020909000000000000" pitchFamily="17" charset="-128"/>
                </a:defRPr>
              </a:lvl1pPr>
            </a:lstStyle>
            <a:p>
              <a:r>
                <a:rPr lang="ja-JP" altLang="en-US" dirty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rgbClr val="00698E"/>
                      </a:gs>
                      <a:gs pos="100000">
                        <a:srgbClr val="0A1A28"/>
                      </a:gs>
                    </a:gsLst>
                    <a:lin ang="5400000" scaled="1"/>
                  </a:gradFill>
                </a:rPr>
                <a:t>硬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779D1F1-E39E-4B7E-B3CA-188932C16E23}"/>
                </a:ext>
              </a:extLst>
            </p:cNvPr>
            <p:cNvSpPr txBox="1"/>
            <p:nvPr/>
          </p:nvSpPr>
          <p:spPr>
            <a:xfrm>
              <a:off x="5081434" y="1930790"/>
              <a:ext cx="1317990" cy="14465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kumimoji="1" sz="8800" b="1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rgbClr val="9966FF"/>
                      </a:gs>
                      <a:gs pos="100000">
                        <a:srgbClr val="7030A0"/>
                      </a:gs>
                    </a:gsLst>
                    <a:lin ang="5400000" scaled="1"/>
                  </a:gradFill>
                  <a:latin typeface="HG明朝E" panose="02020909000000000000" pitchFamily="17" charset="-128"/>
                  <a:ea typeface="HG明朝E" panose="02020909000000000000" pitchFamily="17" charset="-128"/>
                </a:defRPr>
              </a:lvl1pPr>
            </a:lstStyle>
            <a:p>
              <a:r>
                <a:rPr lang="ja-JP" altLang="en-US" dirty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60000"/>
                          <a:lumOff val="40000"/>
                        </a:schemeClr>
                      </a:gs>
                      <a:gs pos="100000">
                        <a:schemeClr val="accent6">
                          <a:lumMod val="75000"/>
                        </a:schemeClr>
                      </a:gs>
                    </a:gsLst>
                    <a:lin ang="5400000" scaled="1"/>
                  </a:gradFill>
                </a:rPr>
                <a:t>迅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3A065B9F-BD0E-44EC-8AE0-6864B7A46DCE}"/>
                </a:ext>
              </a:extLst>
            </p:cNvPr>
            <p:cNvSpPr txBox="1"/>
            <p:nvPr/>
          </p:nvSpPr>
          <p:spPr>
            <a:xfrm>
              <a:off x="6683010" y="3798354"/>
              <a:ext cx="1317990" cy="14465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kumimoji="1" sz="8800" b="1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rgbClr val="9966FF"/>
                      </a:gs>
                      <a:gs pos="100000">
                        <a:srgbClr val="7030A0"/>
                      </a:gs>
                    </a:gsLst>
                    <a:lin ang="5400000" scaled="1"/>
                  </a:gradFill>
                  <a:latin typeface="HG明朝E" panose="02020909000000000000" pitchFamily="17" charset="-128"/>
                  <a:ea typeface="HG明朝E" panose="02020909000000000000" pitchFamily="17" charset="-128"/>
                </a:defRPr>
              </a:lvl1pPr>
            </a:lstStyle>
            <a:p>
              <a:r>
                <a:rPr lang="ja-JP" altLang="en-US" dirty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rgbClr val="FF0000"/>
                      </a:gs>
                      <a:gs pos="100000">
                        <a:srgbClr val="760000"/>
                      </a:gs>
                    </a:gsLst>
                    <a:lin ang="5400000" scaled="1"/>
                  </a:gradFill>
                </a:rPr>
                <a:t>尖</a:t>
              </a:r>
            </a:p>
          </p:txBody>
        </p:sp>
        <p:sp>
          <p:nvSpPr>
            <p:cNvPr id="4" name="フレーム (半分) 3">
              <a:extLst>
                <a:ext uri="{FF2B5EF4-FFF2-40B4-BE49-F238E27FC236}">
                  <a16:creationId xmlns:a16="http://schemas.microsoft.com/office/drawing/2014/main" id="{57BAAD8C-F4AD-469B-9750-BD3D4C7AAD4F}"/>
                </a:ext>
              </a:extLst>
            </p:cNvPr>
            <p:cNvSpPr/>
            <p:nvPr/>
          </p:nvSpPr>
          <p:spPr>
            <a:xfrm rot="8100000">
              <a:off x="5512262" y="4442353"/>
              <a:ext cx="456333" cy="456333"/>
            </a:xfrm>
            <a:prstGeom prst="halfFrame">
              <a:avLst>
                <a:gd name="adj1" fmla="val 20252"/>
                <a:gd name="adj2" fmla="val 19317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レーム (半分) 15">
              <a:extLst>
                <a:ext uri="{FF2B5EF4-FFF2-40B4-BE49-F238E27FC236}">
                  <a16:creationId xmlns:a16="http://schemas.microsoft.com/office/drawing/2014/main" id="{21647DCB-B116-4155-87BA-6921D1F83BAA}"/>
                </a:ext>
              </a:extLst>
            </p:cNvPr>
            <p:cNvSpPr/>
            <p:nvPr/>
          </p:nvSpPr>
          <p:spPr>
            <a:xfrm>
              <a:off x="6399424" y="3430900"/>
              <a:ext cx="456333" cy="456333"/>
            </a:xfrm>
            <a:prstGeom prst="halfFrame">
              <a:avLst>
                <a:gd name="adj1" fmla="val 20252"/>
                <a:gd name="adj2" fmla="val 19317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レーム (半分) 16">
              <a:extLst>
                <a:ext uri="{FF2B5EF4-FFF2-40B4-BE49-F238E27FC236}">
                  <a16:creationId xmlns:a16="http://schemas.microsoft.com/office/drawing/2014/main" id="{655CB63D-C35E-4010-8448-12388EE1FDF9}"/>
                </a:ext>
              </a:extLst>
            </p:cNvPr>
            <p:cNvSpPr/>
            <p:nvPr/>
          </p:nvSpPr>
          <p:spPr>
            <a:xfrm rot="16200000">
              <a:off x="4739467" y="3338621"/>
              <a:ext cx="456333" cy="456333"/>
            </a:xfrm>
            <a:prstGeom prst="halfFrame">
              <a:avLst>
                <a:gd name="adj1" fmla="val 20252"/>
                <a:gd name="adj2" fmla="val 19317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27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8FBFF1F-6383-45F2-A286-03D918C70C8F}"/>
              </a:ext>
            </a:extLst>
          </p:cNvPr>
          <p:cNvSpPr txBox="1"/>
          <p:nvPr/>
        </p:nvSpPr>
        <p:spPr>
          <a:xfrm>
            <a:off x="415419" y="53879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●属性について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FFA1861-4639-4899-9C55-8619D3A3849E}"/>
              </a:ext>
            </a:extLst>
          </p:cNvPr>
          <p:cNvSpPr txBox="1"/>
          <p:nvPr/>
        </p:nvSpPr>
        <p:spPr>
          <a:xfrm>
            <a:off x="529719" y="857937"/>
            <a:ext cx="4288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本ゲームの属性については、以下を想定している。</a:t>
            </a:r>
            <a:endParaRPr kumimoji="1" lang="en-US" altLang="ja-JP" sz="800" dirty="0"/>
          </a:p>
          <a:p>
            <a:r>
              <a:rPr kumimoji="1" lang="ja-JP" altLang="en-US" sz="800" dirty="0"/>
              <a:t>怪獣やＴＲカードが持つ５つの属性。硬、迅、尖の３すくみと創、壊の相互有利となる。</a:t>
            </a:r>
            <a:endParaRPr kumimoji="1" lang="en-US" altLang="ja-JP" sz="8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21A94E3-B87C-44FF-9B00-43C0DB91521F}"/>
              </a:ext>
            </a:extLst>
          </p:cNvPr>
          <p:cNvSpPr txBox="1"/>
          <p:nvPr/>
        </p:nvSpPr>
        <p:spPr>
          <a:xfrm>
            <a:off x="529719" y="130628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○３すくみ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E7677F4-8830-45EA-8CB6-806CC6ED3162}"/>
              </a:ext>
            </a:extLst>
          </p:cNvPr>
          <p:cNvSpPr txBox="1"/>
          <p:nvPr/>
        </p:nvSpPr>
        <p:spPr>
          <a:xfrm>
            <a:off x="717183" y="1552504"/>
            <a:ext cx="29546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有利属性は不利属性に対し</a:t>
            </a:r>
            <a:r>
              <a:rPr kumimoji="1" lang="en-US" altLang="ja-JP" sz="800" dirty="0"/>
              <a:t>1.2</a:t>
            </a:r>
            <a:r>
              <a:rPr kumimoji="1" lang="ja-JP" altLang="en-US" sz="800" dirty="0"/>
              <a:t>倍の攻撃力を持ち、</a:t>
            </a:r>
            <a:endParaRPr kumimoji="1" lang="en-US" altLang="ja-JP" sz="800" dirty="0"/>
          </a:p>
          <a:p>
            <a:r>
              <a:rPr kumimoji="1" lang="ja-JP" altLang="en-US" sz="800" dirty="0"/>
              <a:t>逆の場合は</a:t>
            </a:r>
            <a:r>
              <a:rPr kumimoji="1" lang="en-US" altLang="ja-JP" sz="800" dirty="0"/>
              <a:t>0.8</a:t>
            </a:r>
            <a:r>
              <a:rPr kumimoji="1" lang="ja-JP" altLang="en-US" sz="800" dirty="0"/>
              <a:t>倍の攻撃となる。</a:t>
            </a:r>
            <a:endParaRPr kumimoji="1" lang="en-US" altLang="ja-JP" sz="800" dirty="0"/>
          </a:p>
          <a:p>
            <a:r>
              <a:rPr kumimoji="1" lang="ja-JP" altLang="en-US" sz="800" dirty="0"/>
              <a:t>属性の有利不利は以下の通り</a:t>
            </a:r>
            <a:endParaRPr kumimoji="1" lang="en-US" altLang="ja-JP" sz="800" dirty="0"/>
          </a:p>
          <a:p>
            <a:endParaRPr kumimoji="1" lang="en-US" altLang="ja-JP" sz="800" dirty="0"/>
          </a:p>
          <a:p>
            <a:endParaRPr kumimoji="1" lang="en-US" altLang="ja-JP" sz="800" dirty="0"/>
          </a:p>
          <a:p>
            <a:r>
              <a:rPr kumimoji="1" lang="ja-JP" altLang="en-US" sz="800" dirty="0"/>
              <a:t>有利　　　　　　　　　　　　　　　　　　　　　　　不利</a:t>
            </a:r>
            <a:endParaRPr kumimoji="1" lang="en-US" altLang="ja-JP" sz="800" dirty="0"/>
          </a:p>
          <a:p>
            <a:endParaRPr kumimoji="1" lang="en-US" altLang="ja-JP" sz="800" dirty="0"/>
          </a:p>
          <a:p>
            <a:r>
              <a:rPr kumimoji="1" lang="en-US" altLang="ja-JP" sz="800" dirty="0"/>
              <a:t>…</a:t>
            </a:r>
            <a:r>
              <a:rPr kumimoji="1" lang="ja-JP" altLang="en-US" sz="800" dirty="0"/>
              <a:t>　＞　硬　＞　尖　＞　迅　＞　硬　＞　</a:t>
            </a:r>
            <a:r>
              <a:rPr kumimoji="1" lang="en-US" altLang="ja-JP" sz="800" dirty="0"/>
              <a:t>…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299723D-9F15-4EE8-BE02-74D2E6E8517D}"/>
              </a:ext>
            </a:extLst>
          </p:cNvPr>
          <p:cNvSpPr txBox="1"/>
          <p:nvPr/>
        </p:nvSpPr>
        <p:spPr>
          <a:xfrm>
            <a:off x="529719" y="269326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○相互有利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DB8F3A1-B28E-4BE8-BD2B-795C79EFA6E1}"/>
              </a:ext>
            </a:extLst>
          </p:cNvPr>
          <p:cNvSpPr txBox="1"/>
          <p:nvPr/>
        </p:nvSpPr>
        <p:spPr>
          <a:xfrm>
            <a:off x="717183" y="2939488"/>
            <a:ext cx="274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お互いが攻撃しあうとき、有利属性となる。創＜＞壊。</a:t>
            </a:r>
            <a:endParaRPr kumimoji="1" lang="en-US" altLang="ja-JP" sz="800" dirty="0"/>
          </a:p>
          <a:p>
            <a:r>
              <a:rPr kumimoji="1" lang="ja-JP" altLang="en-US" sz="800" dirty="0"/>
              <a:t>３すくみの場合と同様</a:t>
            </a:r>
            <a:r>
              <a:rPr kumimoji="1" lang="en-US" altLang="ja-JP" sz="800" dirty="0"/>
              <a:t>1.2</a:t>
            </a:r>
            <a:r>
              <a:rPr kumimoji="1" lang="ja-JP" altLang="en-US" sz="800" dirty="0"/>
              <a:t>倍の攻撃となる。</a:t>
            </a:r>
            <a:endParaRPr kumimoji="1" lang="en-US" altLang="ja-JP" sz="8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7A4B28E-EE7A-4357-8F4F-742803DDC10F}"/>
              </a:ext>
            </a:extLst>
          </p:cNvPr>
          <p:cNvSpPr txBox="1"/>
          <p:nvPr/>
        </p:nvSpPr>
        <p:spPr>
          <a:xfrm>
            <a:off x="529719" y="330156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○それ以外</a:t>
            </a:r>
            <a:endParaRPr kumimoji="1" lang="en-US" altLang="ja-JP" sz="10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BB5A3CC-7EC4-4140-92BA-B48566472AA6}"/>
              </a:ext>
            </a:extLst>
          </p:cNvPr>
          <p:cNvSpPr txBox="1"/>
          <p:nvPr/>
        </p:nvSpPr>
        <p:spPr>
          <a:xfrm>
            <a:off x="717183" y="3547784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3</a:t>
            </a:r>
            <a:r>
              <a:rPr kumimoji="1" lang="ja-JP" altLang="en-US" sz="800" dirty="0"/>
              <a:t>すくみの３つと相互有利の２つについては、</a:t>
            </a:r>
            <a:endParaRPr kumimoji="1" lang="en-US" altLang="ja-JP" sz="800" dirty="0"/>
          </a:p>
          <a:p>
            <a:r>
              <a:rPr kumimoji="1" lang="ja-JP" altLang="en-US" sz="800" dirty="0"/>
              <a:t>お互いに有利不利はなく、ボーナスがかかることはない。</a:t>
            </a:r>
            <a:endParaRPr kumimoji="1" lang="en-US" altLang="ja-JP" sz="800" dirty="0"/>
          </a:p>
          <a:p>
            <a:endParaRPr kumimoji="1" lang="en-US" altLang="ja-JP" sz="800" dirty="0"/>
          </a:p>
          <a:p>
            <a:r>
              <a:rPr kumimoji="1" lang="ja-JP" altLang="en-US" sz="800" dirty="0"/>
              <a:t>また、そもそも属性を持たない無属性も存在する。</a:t>
            </a:r>
            <a:endParaRPr kumimoji="1" lang="en-US" altLang="ja-JP" sz="800" dirty="0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71604D77-0B26-4C57-AC98-99640FCB8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387630"/>
              </p:ext>
            </p:extLst>
          </p:nvPr>
        </p:nvGraphicFramePr>
        <p:xfrm>
          <a:off x="635317" y="4183759"/>
          <a:ext cx="179324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30">
                  <a:extLst>
                    <a:ext uri="{9D8B030D-6E8A-4147-A177-3AD203B41FA5}">
                      <a16:colId xmlns:a16="http://schemas.microsoft.com/office/drawing/2014/main" val="1679451217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1601909623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3852834987"/>
                    </a:ext>
                  </a:extLst>
                </a:gridCol>
              </a:tblGrid>
              <a:tr h="185659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属性</a:t>
                      </a:r>
                      <a:r>
                        <a:rPr kumimoji="1" lang="en-US" altLang="ja-JP" sz="1000" dirty="0"/>
                        <a:t>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属性名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有利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332325"/>
                  </a:ext>
                </a:extLst>
              </a:tr>
              <a:tr h="185659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無属性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なし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652047"/>
                  </a:ext>
                </a:extLst>
              </a:tr>
              <a:tr h="185659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18318"/>
                  </a:ext>
                </a:extLst>
              </a:tr>
              <a:tr h="185659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362637"/>
                  </a:ext>
                </a:extLst>
              </a:tr>
              <a:tr h="185659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744513"/>
                  </a:ext>
                </a:extLst>
              </a:tr>
              <a:tr h="185659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528796"/>
                  </a:ext>
                </a:extLst>
              </a:tr>
              <a:tr h="185659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93638"/>
                  </a:ext>
                </a:extLst>
              </a:tr>
            </a:tbl>
          </a:graphicData>
        </a:graphic>
      </p:graphicFrame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■属性名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15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21A94E3-B87C-44FF-9B00-43C0DB91521F}"/>
              </a:ext>
            </a:extLst>
          </p:cNvPr>
          <p:cNvSpPr txBox="1"/>
          <p:nvPr/>
        </p:nvSpPr>
        <p:spPr>
          <a:xfrm>
            <a:off x="529719" y="543396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○複数の属性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E7677F4-8830-45EA-8CB6-806CC6ED3162}"/>
              </a:ext>
            </a:extLst>
          </p:cNvPr>
          <p:cNvSpPr txBox="1"/>
          <p:nvPr/>
        </p:nvSpPr>
        <p:spPr>
          <a:xfrm>
            <a:off x="717183" y="785345"/>
            <a:ext cx="2544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複数の属性がある場合は、以下のように仕様する。</a:t>
            </a:r>
            <a:endParaRPr kumimoji="1" lang="en-US" altLang="ja-JP" sz="8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■属性名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2714CA2-A6A5-408C-AB7F-BBBC7659B62F}"/>
              </a:ext>
            </a:extLst>
          </p:cNvPr>
          <p:cNvSpPr txBox="1"/>
          <p:nvPr/>
        </p:nvSpPr>
        <p:spPr>
          <a:xfrm>
            <a:off x="717183" y="1119627"/>
            <a:ext cx="21804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</a:t>
            </a:r>
            <a:r>
              <a:rPr kumimoji="1" lang="ja-JP" altLang="en-US" sz="1000" b="1" dirty="0"/>
              <a:t>．有利属性と不利属性がある場合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EF4927-A2BC-4904-BA70-B42190A3312C}"/>
              </a:ext>
            </a:extLst>
          </p:cNvPr>
          <p:cNvSpPr txBox="1"/>
          <p:nvPr/>
        </p:nvSpPr>
        <p:spPr>
          <a:xfrm>
            <a:off x="920485" y="1365848"/>
            <a:ext cx="34676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有利属性、不利属性は打ち消し合い、有利、不利属性はつかなくなる。</a:t>
            </a:r>
            <a:endParaRPr kumimoji="1" lang="en-US" altLang="ja-JP" sz="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E8FC874-FDB3-4D0F-BAB8-6C4FCD7BC26F}"/>
              </a:ext>
            </a:extLst>
          </p:cNvPr>
          <p:cNvSpPr txBox="1"/>
          <p:nvPr/>
        </p:nvSpPr>
        <p:spPr>
          <a:xfrm>
            <a:off x="717183" y="1722353"/>
            <a:ext cx="4104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</a:t>
            </a:r>
            <a:r>
              <a:rPr kumimoji="1" lang="ja-JP" altLang="en-US" sz="1000" b="1" dirty="0"/>
              <a:t>．有利属性と無影響属性、または不利属性と無影響属性がある場合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7184D6A-D739-4745-B560-BE7FA0644D2E}"/>
              </a:ext>
            </a:extLst>
          </p:cNvPr>
          <p:cNvSpPr txBox="1"/>
          <p:nvPr/>
        </p:nvSpPr>
        <p:spPr>
          <a:xfrm>
            <a:off x="920485" y="1968574"/>
            <a:ext cx="2749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有利、あるいは不利がつく属性が優先的に適用される。</a:t>
            </a:r>
            <a:endParaRPr kumimoji="1" lang="en-US" altLang="ja-JP" sz="800" dirty="0"/>
          </a:p>
        </p:txBody>
      </p:sp>
    </p:spTree>
    <p:extLst>
      <p:ext uri="{BB962C8B-B14F-4D97-AF65-F5344CB8AC3E}">
        <p14:creationId xmlns:p14="http://schemas.microsoft.com/office/powerpoint/2010/main" val="77916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初期文字メイリオ1.potx" id="{4CC45B49-B3D3-4080-927A-D6BA33902AE7}" vid="{8A81B9CE-A1AC-4B19-889B-2A875DBDC64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26BCAC-D0F3-42A3-AB3F-3CEC16926DC7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0296febf-2773-4faf-ae76-6dee2362d0db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EB8B026-9110-48DA-82EB-91693D10B4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847243-C9A4-472D-90A3-A8F9736457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初期文字メイリオ1</Template>
  <TotalTime>4311</TotalTime>
  <Words>341</Words>
  <Application>Microsoft Office PowerPoint</Application>
  <PresentationFormat>画面に合わせる (4:3)</PresentationFormat>
  <Paragraphs>74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メイリオ</vt:lpstr>
      <vt:lpstr>Arial</vt:lpstr>
      <vt:lpstr>Bahnschrift Condensed</vt:lpstr>
      <vt:lpstr>游ゴシック</vt:lpstr>
      <vt:lpstr>HG明朝E</vt:lpstr>
      <vt:lpstr>Century Gothic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真吾 宮田</dc:creator>
  <cp:lastModifiedBy>真吾 宮田</cp:lastModifiedBy>
  <cp:revision>226</cp:revision>
  <dcterms:created xsi:type="dcterms:W3CDTF">2019-06-27T02:30:15Z</dcterms:created>
  <dcterms:modified xsi:type="dcterms:W3CDTF">2019-12-02T11:03:45Z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