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9"/>
  </p:notesMasterIdLst>
  <p:sldIdLst>
    <p:sldId id="270" r:id="rId5"/>
    <p:sldId id="256" r:id="rId6"/>
    <p:sldId id="271" r:id="rId7"/>
    <p:sldId id="272" r:id="rId8"/>
  </p:sldIdLst>
  <p:sldSz cx="9144000" cy="6858000" type="screen4x3"/>
  <p:notesSz cx="6858000" cy="9144000"/>
  <p:embeddedFontLst>
    <p:embeddedFont>
      <p:font typeface="Bahnschrift Condensed" panose="020B0502040204020203" pitchFamily="34" charset="0"/>
      <p:regular r:id="rId10"/>
      <p:bold r:id="rId11"/>
    </p:embeddedFont>
    <p:embeddedFont>
      <p:font typeface="Century Gothic" panose="020B0502020202020204" pitchFamily="34" charset="0"/>
      <p:regular r:id="rId12"/>
      <p:bold r:id="rId13"/>
      <p:italic r:id="rId14"/>
      <p:boldItalic r:id="rId15"/>
    </p:embeddedFont>
    <p:embeddedFont>
      <p:font typeface="メイリオ" panose="020B0604030504040204" pitchFamily="50" charset="-128"/>
      <p:regular r:id="rId16"/>
      <p:bold r:id="rId17"/>
      <p:italic r:id="rId18"/>
      <p:boldItalic r:id="rId19"/>
    </p:embeddedFont>
    <p:embeddedFont>
      <p:font typeface="游ゴシック" panose="020B0400000000000000" pitchFamily="50" charset="-128"/>
      <p:regular r:id="rId20"/>
      <p:bold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47D0D-597E-402A-9CFE-C410F98A47FC}" v="700" dt="2019-12-04T08:44:56.18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9" autoAdjust="0"/>
    <p:restoredTop sz="94660"/>
  </p:normalViewPr>
  <p:slideViewPr>
    <p:cSldViewPr snapToGrid="0">
      <p:cViewPr varScale="1">
        <p:scale>
          <a:sx n="117" d="100"/>
          <a:sy n="117" d="100"/>
        </p:scale>
        <p:origin x="5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2019/12/4</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2019/12/4</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2019/12/4</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2019/12/4</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2019/12/4</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2019/12/4</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2019/12/4</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2019/12/4</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2019/12/4</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2019/12/4</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2019/12/4</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2019/12/4</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mn-ea"/>
              </a:rPr>
              <a:t>■武器パーツ仕様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3217056112"/>
              </p:ext>
            </p:extLst>
          </p:nvPr>
        </p:nvGraphicFramePr>
        <p:xfrm>
          <a:off x="599845" y="969361"/>
          <a:ext cx="6200140" cy="192024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2019.12.04</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mn-ea"/>
              </a:rPr>
              <a:t>■武器パーツ仕様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723275" cy="307777"/>
          </a:xfrm>
          <a:prstGeom prst="rect">
            <a:avLst/>
          </a:prstGeom>
          <a:noFill/>
        </p:spPr>
        <p:txBody>
          <a:bodyPr wrap="none" rtlCol="0">
            <a:spAutoFit/>
          </a:bodyPr>
          <a:lstStyle/>
          <a:p>
            <a:r>
              <a:rPr kumimoji="1" lang="ja-JP" altLang="en-US" sz="1400" b="1" dirty="0"/>
              <a:t>●概要</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4288353" cy="246221"/>
          </a:xfrm>
          <a:prstGeom prst="rect">
            <a:avLst/>
          </a:prstGeom>
          <a:noFill/>
        </p:spPr>
        <p:txBody>
          <a:bodyPr wrap="none" rtlCol="0">
            <a:spAutoFit/>
          </a:bodyPr>
          <a:lstStyle/>
          <a:p>
            <a:r>
              <a:rPr kumimoji="1" lang="ja-JP" altLang="en-US" sz="1000" dirty="0"/>
              <a:t>武器に装着することで武器のパラメータを上昇させるアイテムとなる。</a:t>
            </a:r>
            <a:endParaRPr kumimoji="1" lang="en-US" altLang="ja-JP" sz="1000" dirty="0"/>
          </a:p>
        </p:txBody>
      </p:sp>
      <p:sp>
        <p:nvSpPr>
          <p:cNvPr id="7" name="テキスト ボックス 6">
            <a:extLst>
              <a:ext uri="{FF2B5EF4-FFF2-40B4-BE49-F238E27FC236}">
                <a16:creationId xmlns:a16="http://schemas.microsoft.com/office/drawing/2014/main" id="{AF04DD65-27EF-4CB9-B861-8CB553F2EAC2}"/>
              </a:ext>
            </a:extLst>
          </p:cNvPr>
          <p:cNvSpPr txBox="1"/>
          <p:nvPr/>
        </p:nvSpPr>
        <p:spPr>
          <a:xfrm>
            <a:off x="415419" y="1215582"/>
            <a:ext cx="2698175" cy="307777"/>
          </a:xfrm>
          <a:prstGeom prst="rect">
            <a:avLst/>
          </a:prstGeom>
          <a:noFill/>
        </p:spPr>
        <p:txBody>
          <a:bodyPr wrap="none" rtlCol="0">
            <a:spAutoFit/>
          </a:bodyPr>
          <a:lstStyle/>
          <a:p>
            <a:r>
              <a:rPr kumimoji="1" lang="ja-JP" altLang="en-US" sz="1400" b="1" dirty="0"/>
              <a:t>●装着の部位と上昇パラメータ</a:t>
            </a:r>
          </a:p>
        </p:txBody>
      </p:sp>
      <p:sp>
        <p:nvSpPr>
          <p:cNvPr id="8" name="テキスト ボックス 7">
            <a:extLst>
              <a:ext uri="{FF2B5EF4-FFF2-40B4-BE49-F238E27FC236}">
                <a16:creationId xmlns:a16="http://schemas.microsoft.com/office/drawing/2014/main" id="{7470F293-ADA4-469E-96BE-6AB7182A3C12}"/>
              </a:ext>
            </a:extLst>
          </p:cNvPr>
          <p:cNvSpPr txBox="1"/>
          <p:nvPr/>
        </p:nvSpPr>
        <p:spPr>
          <a:xfrm>
            <a:off x="591845" y="1523359"/>
            <a:ext cx="5827236" cy="246221"/>
          </a:xfrm>
          <a:prstGeom prst="rect">
            <a:avLst/>
          </a:prstGeom>
          <a:noFill/>
        </p:spPr>
        <p:txBody>
          <a:bodyPr wrap="none" rtlCol="0">
            <a:spAutoFit/>
          </a:bodyPr>
          <a:lstStyle/>
          <a:p>
            <a:r>
              <a:rPr kumimoji="1" lang="ja-JP" altLang="en-US" sz="1000" dirty="0"/>
              <a:t>パーツは３つの装着部位が存在し、それぞれのパーツが上昇させるパラメータが決まっている。。</a:t>
            </a:r>
            <a:endParaRPr kumimoji="1" lang="en-US" altLang="ja-JP" sz="1000" dirty="0"/>
          </a:p>
        </p:txBody>
      </p:sp>
      <p:graphicFrame>
        <p:nvGraphicFramePr>
          <p:cNvPr id="9" name="表 8">
            <a:extLst>
              <a:ext uri="{FF2B5EF4-FFF2-40B4-BE49-F238E27FC236}">
                <a16:creationId xmlns:a16="http://schemas.microsoft.com/office/drawing/2014/main" id="{931281EA-29E4-4ADC-A66C-3E0680402FBA}"/>
              </a:ext>
            </a:extLst>
          </p:cNvPr>
          <p:cNvGraphicFramePr>
            <a:graphicFrameLocks noGrp="1"/>
          </p:cNvGraphicFramePr>
          <p:nvPr>
            <p:extLst>
              <p:ext uri="{D42A27DB-BD31-4B8C-83A1-F6EECF244321}">
                <p14:modId xmlns:p14="http://schemas.microsoft.com/office/powerpoint/2010/main" val="463302767"/>
              </p:ext>
            </p:extLst>
          </p:nvPr>
        </p:nvGraphicFramePr>
        <p:xfrm>
          <a:off x="591845" y="1817541"/>
          <a:ext cx="1412240" cy="853440"/>
        </p:xfrm>
        <a:graphic>
          <a:graphicData uri="http://schemas.openxmlformats.org/drawingml/2006/table">
            <a:tbl>
              <a:tblPr firstRow="1" bandRow="1">
                <a:tableStyleId>{5C22544A-7EE6-4342-B048-85BDC9FD1C3A}</a:tableStyleId>
              </a:tblPr>
              <a:tblGrid>
                <a:gridCol w="379730">
                  <a:extLst>
                    <a:ext uri="{9D8B030D-6E8A-4147-A177-3AD203B41FA5}">
                      <a16:colId xmlns:a16="http://schemas.microsoft.com/office/drawing/2014/main" val="2274898723"/>
                    </a:ext>
                  </a:extLst>
                </a:gridCol>
                <a:gridCol w="617855">
                  <a:extLst>
                    <a:ext uri="{9D8B030D-6E8A-4147-A177-3AD203B41FA5}">
                      <a16:colId xmlns:a16="http://schemas.microsoft.com/office/drawing/2014/main" val="3224386025"/>
                    </a:ext>
                  </a:extLst>
                </a:gridCol>
                <a:gridCol w="414655">
                  <a:extLst>
                    <a:ext uri="{9D8B030D-6E8A-4147-A177-3AD203B41FA5}">
                      <a16:colId xmlns:a16="http://schemas.microsoft.com/office/drawing/2014/main" val="2535242023"/>
                    </a:ext>
                  </a:extLst>
                </a:gridCol>
              </a:tblGrid>
              <a:tr h="0">
                <a:tc>
                  <a:txBody>
                    <a:bodyPr/>
                    <a:lstStyle/>
                    <a:p>
                      <a:r>
                        <a:rPr kumimoji="1" lang="en-US" altLang="ja-JP" sz="800" dirty="0"/>
                        <a:t>No.</a:t>
                      </a:r>
                      <a:endParaRPr kumimoji="1" lang="ja-JP" altLang="en-US" sz="800" dirty="0"/>
                    </a:p>
                  </a:txBody>
                  <a:tcPr/>
                </a:tc>
                <a:tc>
                  <a:txBody>
                    <a:bodyPr/>
                    <a:lstStyle/>
                    <a:p>
                      <a:r>
                        <a:rPr kumimoji="1" lang="ja-JP" altLang="en-US" sz="800" dirty="0"/>
                        <a:t>部位</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1</a:t>
                      </a:r>
                      <a:endParaRPr kumimoji="1" lang="ja-JP" altLang="en-US" sz="800" dirty="0"/>
                    </a:p>
                  </a:txBody>
                  <a:tcPr/>
                </a:tc>
                <a:tc>
                  <a:txBody>
                    <a:bodyPr/>
                    <a:lstStyle/>
                    <a:p>
                      <a:r>
                        <a:rPr kumimoji="1" lang="ja-JP" altLang="en-US" sz="800" dirty="0"/>
                        <a:t>バレル</a:t>
                      </a:r>
                    </a:p>
                  </a:txBody>
                  <a:tcPr/>
                </a:tc>
                <a:tc>
                  <a:txBody>
                    <a:bodyPr/>
                    <a:lstStyle/>
                    <a:p>
                      <a:r>
                        <a:rPr kumimoji="1" lang="en-US" altLang="ja-JP" sz="800" dirty="0"/>
                        <a:t>ATK</a:t>
                      </a:r>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a:t>
                      </a:r>
                      <a:endParaRPr kumimoji="1" lang="ja-JP" altLang="en-US" sz="800" dirty="0"/>
                    </a:p>
                  </a:txBody>
                  <a:tcPr/>
                </a:tc>
                <a:tc>
                  <a:txBody>
                    <a:bodyPr/>
                    <a:lstStyle/>
                    <a:p>
                      <a:r>
                        <a:rPr kumimoji="1" lang="ja-JP" altLang="en-US" sz="800" dirty="0"/>
                        <a:t>ボディ</a:t>
                      </a:r>
                    </a:p>
                  </a:txBody>
                  <a:tcPr/>
                </a:tc>
                <a:tc>
                  <a:txBody>
                    <a:bodyPr/>
                    <a:lstStyle/>
                    <a:p>
                      <a:r>
                        <a:rPr kumimoji="1" lang="en-US" altLang="ja-JP" sz="800" dirty="0"/>
                        <a:t>DEF</a:t>
                      </a:r>
                      <a:endParaRPr kumimoji="1" lang="ja-JP" altLang="en-US" sz="800" dirty="0"/>
                    </a:p>
                  </a:txBody>
                  <a:tcPr/>
                </a:tc>
                <a:extLst>
                  <a:ext uri="{0D108BD9-81ED-4DB2-BD59-A6C34878D82A}">
                    <a16:rowId xmlns:a16="http://schemas.microsoft.com/office/drawing/2014/main" val="224538453"/>
                  </a:ext>
                </a:extLst>
              </a:tr>
              <a:tr h="0">
                <a:tc>
                  <a:txBody>
                    <a:bodyPr/>
                    <a:lstStyle/>
                    <a:p>
                      <a:r>
                        <a:rPr kumimoji="1" lang="en-US" altLang="ja-JP" sz="800" dirty="0"/>
                        <a:t>3</a:t>
                      </a:r>
                      <a:endParaRPr kumimoji="1" lang="ja-JP" altLang="en-US" sz="800" dirty="0"/>
                    </a:p>
                  </a:txBody>
                  <a:tcPr/>
                </a:tc>
                <a:tc>
                  <a:txBody>
                    <a:bodyPr/>
                    <a:lstStyle/>
                    <a:p>
                      <a:r>
                        <a:rPr kumimoji="1" lang="ja-JP" altLang="en-US" sz="800" dirty="0"/>
                        <a:t>スコープ</a:t>
                      </a:r>
                      <a:endParaRPr kumimoji="1" lang="en-US" altLang="ja-JP" sz="800" dirty="0"/>
                    </a:p>
                  </a:txBody>
                  <a:tcPr/>
                </a:tc>
                <a:tc>
                  <a:txBody>
                    <a:bodyPr/>
                    <a:lstStyle/>
                    <a:p>
                      <a:r>
                        <a:rPr kumimoji="1" lang="en-US" altLang="ja-JP" sz="800" dirty="0"/>
                        <a:t>SPD</a:t>
                      </a:r>
                    </a:p>
                  </a:txBody>
                  <a:tcPr/>
                </a:tc>
                <a:extLst>
                  <a:ext uri="{0D108BD9-81ED-4DB2-BD59-A6C34878D82A}">
                    <a16:rowId xmlns:a16="http://schemas.microsoft.com/office/drawing/2014/main" val="432273792"/>
                  </a:ext>
                </a:extLst>
              </a:tr>
            </a:tbl>
          </a:graphicData>
        </a:graphic>
      </p:graphicFrame>
      <p:sp>
        <p:nvSpPr>
          <p:cNvPr id="10" name="テキスト ボックス 9">
            <a:extLst>
              <a:ext uri="{FF2B5EF4-FFF2-40B4-BE49-F238E27FC236}">
                <a16:creationId xmlns:a16="http://schemas.microsoft.com/office/drawing/2014/main" id="{FA2DEE26-6EF6-4131-AF3B-0CD7E225879B}"/>
              </a:ext>
            </a:extLst>
          </p:cNvPr>
          <p:cNvSpPr txBox="1"/>
          <p:nvPr/>
        </p:nvSpPr>
        <p:spPr>
          <a:xfrm>
            <a:off x="415419" y="2883355"/>
            <a:ext cx="1082348" cy="307777"/>
          </a:xfrm>
          <a:prstGeom prst="rect">
            <a:avLst/>
          </a:prstGeom>
          <a:noFill/>
        </p:spPr>
        <p:txBody>
          <a:bodyPr wrap="none" rtlCol="0">
            <a:spAutoFit/>
          </a:bodyPr>
          <a:lstStyle/>
          <a:p>
            <a:r>
              <a:rPr kumimoji="1" lang="ja-JP" altLang="en-US" sz="1400" b="1" dirty="0"/>
              <a:t>●武器種別</a:t>
            </a:r>
          </a:p>
        </p:txBody>
      </p:sp>
      <p:sp>
        <p:nvSpPr>
          <p:cNvPr id="11" name="テキスト ボックス 10">
            <a:extLst>
              <a:ext uri="{FF2B5EF4-FFF2-40B4-BE49-F238E27FC236}">
                <a16:creationId xmlns:a16="http://schemas.microsoft.com/office/drawing/2014/main" id="{087C0F28-BA3C-4FE3-AAF3-375232F9C40C}"/>
              </a:ext>
            </a:extLst>
          </p:cNvPr>
          <p:cNvSpPr txBox="1"/>
          <p:nvPr/>
        </p:nvSpPr>
        <p:spPr>
          <a:xfrm>
            <a:off x="591845" y="3203451"/>
            <a:ext cx="4573688" cy="400110"/>
          </a:xfrm>
          <a:prstGeom prst="rect">
            <a:avLst/>
          </a:prstGeom>
          <a:noFill/>
        </p:spPr>
        <p:txBody>
          <a:bodyPr wrap="none" rtlCol="0">
            <a:spAutoFit/>
          </a:bodyPr>
          <a:lstStyle/>
          <a:p>
            <a:r>
              <a:rPr kumimoji="1" lang="ja-JP" altLang="en-US" sz="1000" dirty="0">
                <a:latin typeface="+mn-ea"/>
              </a:rPr>
              <a:t>また、パーツは武器種によって異なる。</a:t>
            </a:r>
            <a:endParaRPr kumimoji="1" lang="en-US" altLang="ja-JP" sz="1000" dirty="0">
              <a:latin typeface="+mn-ea"/>
            </a:endParaRPr>
          </a:p>
          <a:p>
            <a:r>
              <a:rPr kumimoji="1" lang="ja-JP" altLang="en-US" sz="1000" dirty="0">
                <a:latin typeface="+mn-ea"/>
              </a:rPr>
              <a:t>武器種については</a:t>
            </a:r>
            <a:r>
              <a:rPr kumimoji="1" lang="en-US" altLang="ja-JP" sz="1000" b="1" dirty="0">
                <a:solidFill>
                  <a:srgbClr val="00B050"/>
                </a:solidFill>
                <a:latin typeface="+mn-ea"/>
              </a:rPr>
              <a:t>【GP01】</a:t>
            </a:r>
            <a:r>
              <a:rPr kumimoji="1" lang="ja-JP" altLang="en-US" sz="1000" b="1" dirty="0">
                <a:solidFill>
                  <a:srgbClr val="00B050"/>
                </a:solidFill>
                <a:latin typeface="+mn-ea"/>
              </a:rPr>
              <a:t>武器仕様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dirty="0">
                <a:latin typeface="+mn-ea"/>
              </a:rPr>
              <a:t>を参照してください。</a:t>
            </a:r>
            <a:endParaRPr kumimoji="1" lang="en-US" altLang="ja-JP" sz="1000" dirty="0">
              <a:latin typeface="+mn-ea"/>
            </a:endParaRPr>
          </a:p>
        </p:txBody>
      </p:sp>
      <p:sp>
        <p:nvSpPr>
          <p:cNvPr id="13" name="テキスト ボックス 12">
            <a:extLst>
              <a:ext uri="{FF2B5EF4-FFF2-40B4-BE49-F238E27FC236}">
                <a16:creationId xmlns:a16="http://schemas.microsoft.com/office/drawing/2014/main" id="{D229233A-1668-47EB-8C1C-C12B97361B2E}"/>
              </a:ext>
            </a:extLst>
          </p:cNvPr>
          <p:cNvSpPr txBox="1"/>
          <p:nvPr/>
        </p:nvSpPr>
        <p:spPr>
          <a:xfrm>
            <a:off x="415419" y="3819054"/>
            <a:ext cx="1800493" cy="307777"/>
          </a:xfrm>
          <a:prstGeom prst="rect">
            <a:avLst/>
          </a:prstGeom>
          <a:noFill/>
        </p:spPr>
        <p:txBody>
          <a:bodyPr wrap="none" rtlCol="0">
            <a:spAutoFit/>
          </a:bodyPr>
          <a:lstStyle/>
          <a:p>
            <a:r>
              <a:rPr kumimoji="1" lang="ja-JP" altLang="en-US" sz="1400" b="1" dirty="0"/>
              <a:t>●武器パーツの入手</a:t>
            </a:r>
          </a:p>
        </p:txBody>
      </p:sp>
      <p:sp>
        <p:nvSpPr>
          <p:cNvPr id="14" name="テキスト ボックス 13">
            <a:extLst>
              <a:ext uri="{FF2B5EF4-FFF2-40B4-BE49-F238E27FC236}">
                <a16:creationId xmlns:a16="http://schemas.microsoft.com/office/drawing/2014/main" id="{B9AAEB47-95B4-442A-A9B2-E6F1385ADF53}"/>
              </a:ext>
            </a:extLst>
          </p:cNvPr>
          <p:cNvSpPr txBox="1"/>
          <p:nvPr/>
        </p:nvSpPr>
        <p:spPr>
          <a:xfrm>
            <a:off x="591845" y="4142269"/>
            <a:ext cx="5827236" cy="553998"/>
          </a:xfrm>
          <a:prstGeom prst="rect">
            <a:avLst/>
          </a:prstGeom>
          <a:noFill/>
        </p:spPr>
        <p:txBody>
          <a:bodyPr wrap="none" rtlCol="0">
            <a:spAutoFit/>
          </a:bodyPr>
          <a:lstStyle/>
          <a:p>
            <a:r>
              <a:rPr kumimoji="1" lang="ja-JP" altLang="en-US" sz="1000" dirty="0">
                <a:latin typeface="+mn-ea"/>
              </a:rPr>
              <a:t>武器パーツの入手は武器と同様、基本的には怪獣のドロップ（＝クエスト報酬）として入手する。</a:t>
            </a:r>
            <a:endParaRPr kumimoji="1" lang="en-US" altLang="ja-JP" sz="1000" dirty="0">
              <a:latin typeface="+mn-ea"/>
            </a:endParaRPr>
          </a:p>
          <a:p>
            <a:endParaRPr kumimoji="1" lang="en-US" altLang="ja-JP" sz="1000" dirty="0">
              <a:latin typeface="+mn-ea"/>
            </a:endParaRPr>
          </a:p>
          <a:p>
            <a:r>
              <a:rPr kumimoji="1" lang="ja-JP" altLang="en-US" sz="1000" dirty="0">
                <a:latin typeface="+mn-ea"/>
              </a:rPr>
              <a:t>（こちらも武器と同様その他手段でも入手できる場合がある）</a:t>
            </a:r>
            <a:endParaRPr kumimoji="1" lang="en-US" altLang="ja-JP" sz="1000" dirty="0">
              <a:latin typeface="+mn-ea"/>
            </a:endParaRPr>
          </a:p>
        </p:txBody>
      </p:sp>
      <p:sp>
        <p:nvSpPr>
          <p:cNvPr id="17" name="テキスト ボックス 16">
            <a:extLst>
              <a:ext uri="{FF2B5EF4-FFF2-40B4-BE49-F238E27FC236}">
                <a16:creationId xmlns:a16="http://schemas.microsoft.com/office/drawing/2014/main" id="{76C55960-CBB2-4A46-AB11-A7EAD18F0F7E}"/>
              </a:ext>
            </a:extLst>
          </p:cNvPr>
          <p:cNvSpPr txBox="1"/>
          <p:nvPr/>
        </p:nvSpPr>
        <p:spPr>
          <a:xfrm>
            <a:off x="591845" y="4776808"/>
            <a:ext cx="2031325" cy="276999"/>
          </a:xfrm>
          <a:prstGeom prst="rect">
            <a:avLst/>
          </a:prstGeom>
          <a:noFill/>
        </p:spPr>
        <p:txBody>
          <a:bodyPr wrap="none" rtlCol="0">
            <a:spAutoFit/>
          </a:bodyPr>
          <a:lstStyle/>
          <a:p>
            <a:r>
              <a:rPr kumimoji="1" lang="ja-JP" altLang="en-US" sz="1200" b="1" dirty="0"/>
              <a:t>○クエスト側で決める情報</a:t>
            </a:r>
          </a:p>
        </p:txBody>
      </p:sp>
      <p:sp>
        <p:nvSpPr>
          <p:cNvPr id="18" name="テキスト ボックス 17">
            <a:extLst>
              <a:ext uri="{FF2B5EF4-FFF2-40B4-BE49-F238E27FC236}">
                <a16:creationId xmlns:a16="http://schemas.microsoft.com/office/drawing/2014/main" id="{EEAC0954-C008-4E50-B67A-D2F0473A76FE}"/>
              </a:ext>
            </a:extLst>
          </p:cNvPr>
          <p:cNvSpPr txBox="1"/>
          <p:nvPr/>
        </p:nvSpPr>
        <p:spPr>
          <a:xfrm>
            <a:off x="747400" y="5047971"/>
            <a:ext cx="6981398" cy="1169551"/>
          </a:xfrm>
          <a:prstGeom prst="rect">
            <a:avLst/>
          </a:prstGeom>
          <a:noFill/>
        </p:spPr>
        <p:txBody>
          <a:bodyPr wrap="none" rtlCol="0">
            <a:spAutoFit/>
          </a:bodyPr>
          <a:lstStyle/>
          <a:p>
            <a:r>
              <a:rPr kumimoji="1" lang="ja-JP" altLang="en-US" sz="1000" dirty="0">
                <a:latin typeface="+mn-ea"/>
              </a:rPr>
              <a:t>武器パーツの情報でクエスト側（？ドロップアイテムの基本的な情報）が決めるのとして以下を想定する。</a:t>
            </a:r>
            <a:endParaRPr kumimoji="1" lang="en-US" altLang="ja-JP" sz="1000" dirty="0">
              <a:latin typeface="+mn-ea"/>
            </a:endParaRPr>
          </a:p>
          <a:p>
            <a:endParaRPr kumimoji="1" lang="en-US" altLang="ja-JP" sz="1000" dirty="0">
              <a:latin typeface="+mn-ea"/>
            </a:endParaRPr>
          </a:p>
          <a:p>
            <a:r>
              <a:rPr kumimoji="1" lang="ja-JP" altLang="en-US" sz="1000" dirty="0">
                <a:latin typeface="+mn-ea"/>
              </a:rPr>
              <a:t>・レア度（幅）</a:t>
            </a:r>
            <a:endParaRPr kumimoji="1" lang="en-US" altLang="ja-JP" sz="1000" dirty="0">
              <a:latin typeface="+mn-ea"/>
            </a:endParaRPr>
          </a:p>
          <a:p>
            <a:r>
              <a:rPr kumimoji="1" lang="ja-JP" altLang="en-US" sz="1000" dirty="0">
                <a:latin typeface="+mn-ea"/>
              </a:rPr>
              <a:t>・武器種</a:t>
            </a:r>
            <a:endParaRPr kumimoji="1" lang="en-US" altLang="ja-JP" sz="1000" dirty="0">
              <a:latin typeface="+mn-ea"/>
            </a:endParaRPr>
          </a:p>
          <a:p>
            <a:r>
              <a:rPr kumimoji="1" lang="ja-JP" altLang="en-US" sz="1000" dirty="0">
                <a:latin typeface="+mn-ea"/>
              </a:rPr>
              <a:t>・部位</a:t>
            </a:r>
            <a:endParaRPr kumimoji="1" lang="en-US" altLang="ja-JP" sz="1000" dirty="0">
              <a:latin typeface="+mn-ea"/>
            </a:endParaRPr>
          </a:p>
          <a:p>
            <a:r>
              <a:rPr kumimoji="1" lang="ja-JP" altLang="en-US" sz="1000" dirty="0">
                <a:latin typeface="+mn-ea"/>
              </a:rPr>
              <a:t>・基礎値　</a:t>
            </a:r>
            <a:r>
              <a:rPr kumimoji="1" lang="en-US" altLang="ja-JP" sz="1000" dirty="0">
                <a:latin typeface="+mn-ea"/>
              </a:rPr>
              <a:t>※</a:t>
            </a:r>
            <a:r>
              <a:rPr kumimoji="1" lang="ja-JP" altLang="en-US" sz="1000" dirty="0">
                <a:latin typeface="+mn-ea"/>
              </a:rPr>
              <a:t>基礎値がクエストにつくことで、同じレア度でも後半のクエストの方がより強い武器パーツが入手できる</a:t>
            </a:r>
            <a:endParaRPr kumimoji="1" lang="en-US" altLang="ja-JP" sz="1000" dirty="0">
              <a:latin typeface="+mn-ea"/>
            </a:endParaRPr>
          </a:p>
          <a:p>
            <a:r>
              <a:rPr kumimoji="1" lang="ja-JP" altLang="en-US" sz="1000" dirty="0">
                <a:latin typeface="+mn-ea"/>
              </a:rPr>
              <a:t>　　　　　　という段階を多く持てる。</a:t>
            </a:r>
            <a:endParaRPr kumimoji="1" lang="en-US" altLang="ja-JP" sz="1000" dirty="0">
              <a:latin typeface="+mn-ea"/>
            </a:endParaRPr>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mn-ea"/>
              </a:rPr>
              <a:t>■武器パーツ仕様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339102" cy="307777"/>
          </a:xfrm>
          <a:prstGeom prst="rect">
            <a:avLst/>
          </a:prstGeom>
          <a:noFill/>
        </p:spPr>
        <p:txBody>
          <a:bodyPr wrap="none" rtlCol="0">
            <a:spAutoFit/>
          </a:bodyPr>
          <a:lstStyle/>
          <a:p>
            <a:r>
              <a:rPr kumimoji="1" lang="ja-JP" altLang="en-US" sz="1400" b="1" dirty="0"/>
              <a:t>●武器パーツのパラメータ</a:t>
            </a:r>
          </a:p>
        </p:txBody>
      </p:sp>
      <p:graphicFrame>
        <p:nvGraphicFramePr>
          <p:cNvPr id="17" name="表 2">
            <a:extLst>
              <a:ext uri="{FF2B5EF4-FFF2-40B4-BE49-F238E27FC236}">
                <a16:creationId xmlns:a16="http://schemas.microsoft.com/office/drawing/2014/main" id="{2624EBBD-0779-43F2-9C49-4A16248F3BA3}"/>
              </a:ext>
            </a:extLst>
          </p:cNvPr>
          <p:cNvGraphicFramePr>
            <a:graphicFrameLocks noGrp="1"/>
          </p:cNvGraphicFramePr>
          <p:nvPr>
            <p:extLst>
              <p:ext uri="{D42A27DB-BD31-4B8C-83A1-F6EECF244321}">
                <p14:modId xmlns:p14="http://schemas.microsoft.com/office/powerpoint/2010/main" val="1801688292"/>
              </p:ext>
            </p:extLst>
          </p:nvPr>
        </p:nvGraphicFramePr>
        <p:xfrm>
          <a:off x="790887" y="911327"/>
          <a:ext cx="6835795" cy="2194560"/>
        </p:xfrm>
        <a:graphic>
          <a:graphicData uri="http://schemas.openxmlformats.org/drawingml/2006/table">
            <a:tbl>
              <a:tblPr firstRow="1" bandRow="1">
                <a:tableStyleId>{5C22544A-7EE6-4342-B048-85BDC9FD1C3A}</a:tableStyleId>
              </a:tblPr>
              <a:tblGrid>
                <a:gridCol w="427355">
                  <a:extLst>
                    <a:ext uri="{9D8B030D-6E8A-4147-A177-3AD203B41FA5}">
                      <a16:colId xmlns:a16="http://schemas.microsoft.com/office/drawing/2014/main" val="419480900"/>
                    </a:ext>
                  </a:extLst>
                </a:gridCol>
                <a:gridCol w="1487805">
                  <a:extLst>
                    <a:ext uri="{9D8B030D-6E8A-4147-A177-3AD203B41FA5}">
                      <a16:colId xmlns:a16="http://schemas.microsoft.com/office/drawing/2014/main" val="1828289792"/>
                    </a:ext>
                  </a:extLst>
                </a:gridCol>
                <a:gridCol w="4920635">
                  <a:extLst>
                    <a:ext uri="{9D8B030D-6E8A-4147-A177-3AD203B41FA5}">
                      <a16:colId xmlns:a16="http://schemas.microsoft.com/office/drawing/2014/main" val="3935094572"/>
                    </a:ext>
                  </a:extLst>
                </a:gridCol>
              </a:tblGrid>
              <a:tr h="168275">
                <a:tc>
                  <a:txBody>
                    <a:bodyPr/>
                    <a:lstStyle/>
                    <a:p>
                      <a:r>
                        <a:rPr kumimoji="1" lang="en-US" altLang="ja-JP" sz="1000" dirty="0"/>
                        <a:t>No.</a:t>
                      </a:r>
                      <a:endParaRPr kumimoji="1" lang="ja-JP" altLang="en-US" sz="1000" dirty="0"/>
                    </a:p>
                  </a:txBody>
                  <a:tcPr/>
                </a:tc>
                <a:tc>
                  <a:txBody>
                    <a:bodyPr/>
                    <a:lstStyle/>
                    <a:p>
                      <a:r>
                        <a:rPr kumimoji="1" lang="ja-JP" altLang="en-US" sz="1000" dirty="0"/>
                        <a:t>項目名</a:t>
                      </a:r>
                    </a:p>
                  </a:txBody>
                  <a:tcPr/>
                </a:tc>
                <a:tc>
                  <a:txBody>
                    <a:bodyPr/>
                    <a:lstStyle/>
                    <a:p>
                      <a:r>
                        <a:rPr kumimoji="1" lang="ja-JP" altLang="en-US" sz="1000" dirty="0"/>
                        <a:t>概要</a:t>
                      </a:r>
                    </a:p>
                  </a:txBody>
                  <a:tcPr/>
                </a:tc>
                <a:extLst>
                  <a:ext uri="{0D108BD9-81ED-4DB2-BD59-A6C34878D82A}">
                    <a16:rowId xmlns:a16="http://schemas.microsoft.com/office/drawing/2014/main" val="1382172733"/>
                  </a:ext>
                </a:extLst>
              </a:tr>
              <a:tr h="168275">
                <a:tc>
                  <a:txBody>
                    <a:bodyPr/>
                    <a:lstStyle/>
                    <a:p>
                      <a:r>
                        <a:rPr kumimoji="1" lang="en-US" altLang="ja-JP" sz="1000" dirty="0"/>
                        <a:t>1</a:t>
                      </a:r>
                      <a:endParaRPr kumimoji="1" lang="ja-JP" altLang="en-US" sz="1000" dirty="0"/>
                    </a:p>
                  </a:txBody>
                  <a:tcPr/>
                </a:tc>
                <a:tc>
                  <a:txBody>
                    <a:bodyPr/>
                    <a:lstStyle/>
                    <a:p>
                      <a:r>
                        <a:rPr kumimoji="1" lang="en-US" altLang="ja-JP" sz="1000" dirty="0"/>
                        <a:t>ID</a:t>
                      </a:r>
                      <a:endParaRPr kumimoji="1" lang="ja-JP" altLang="en-US" sz="1000" dirty="0"/>
                    </a:p>
                  </a:txBody>
                  <a:tcPr/>
                </a:tc>
                <a:tc>
                  <a:txBody>
                    <a:bodyPr/>
                    <a:lstStyle/>
                    <a:p>
                      <a:r>
                        <a:rPr kumimoji="1" lang="ja-JP" altLang="en-US" sz="1000" dirty="0"/>
                        <a:t>武器パーツの</a:t>
                      </a:r>
                      <a:r>
                        <a:rPr kumimoji="1" lang="en-US" altLang="ja-JP" sz="1000" dirty="0"/>
                        <a:t>ID</a:t>
                      </a:r>
                      <a:r>
                        <a:rPr kumimoji="1" lang="ja-JP" altLang="en-US" sz="1000" dirty="0"/>
                        <a:t>。</a:t>
                      </a:r>
                    </a:p>
                  </a:txBody>
                  <a:tcPr/>
                </a:tc>
                <a:extLst>
                  <a:ext uri="{0D108BD9-81ED-4DB2-BD59-A6C34878D82A}">
                    <a16:rowId xmlns:a16="http://schemas.microsoft.com/office/drawing/2014/main" val="2124541258"/>
                  </a:ext>
                </a:extLst>
              </a:tr>
              <a:tr h="168275">
                <a:tc>
                  <a:txBody>
                    <a:bodyPr/>
                    <a:lstStyle/>
                    <a:p>
                      <a:r>
                        <a:rPr kumimoji="1" lang="en-US" altLang="ja-JP" sz="1000" dirty="0"/>
                        <a:t>2</a:t>
                      </a:r>
                      <a:endParaRPr kumimoji="1" lang="ja-JP" altLang="en-US" sz="1000" dirty="0"/>
                    </a:p>
                  </a:txBody>
                  <a:tcPr/>
                </a:tc>
                <a:tc>
                  <a:txBody>
                    <a:bodyPr/>
                    <a:lstStyle/>
                    <a:p>
                      <a:r>
                        <a:rPr kumimoji="1" lang="ja-JP" altLang="en-US" sz="1000" dirty="0"/>
                        <a:t>識別</a:t>
                      </a:r>
                      <a:r>
                        <a:rPr kumimoji="1" lang="en-US" altLang="ja-JP" sz="1000" dirty="0"/>
                        <a:t>ID</a:t>
                      </a:r>
                      <a:endParaRPr kumimoji="1" lang="ja-JP" altLang="en-US" sz="1000" dirty="0"/>
                    </a:p>
                  </a:txBody>
                  <a:tcPr/>
                </a:tc>
                <a:tc>
                  <a:txBody>
                    <a:bodyPr/>
                    <a:lstStyle/>
                    <a:p>
                      <a:r>
                        <a:rPr kumimoji="1" lang="ja-JP" altLang="en-US" sz="1000" dirty="0"/>
                        <a:t>武器パーツ個別の識別</a:t>
                      </a:r>
                      <a:r>
                        <a:rPr kumimoji="1" lang="en-US" altLang="ja-JP" sz="1000" dirty="0"/>
                        <a:t>ID</a:t>
                      </a:r>
                      <a:r>
                        <a:rPr kumimoji="1" lang="ja-JP" altLang="en-US" sz="1000" dirty="0"/>
                        <a:t>。</a:t>
                      </a:r>
                    </a:p>
                  </a:txBody>
                  <a:tcPr/>
                </a:tc>
                <a:extLst>
                  <a:ext uri="{0D108BD9-81ED-4DB2-BD59-A6C34878D82A}">
                    <a16:rowId xmlns:a16="http://schemas.microsoft.com/office/drawing/2014/main" val="2875513446"/>
                  </a:ext>
                </a:extLst>
              </a:tr>
              <a:tr h="168275">
                <a:tc>
                  <a:txBody>
                    <a:bodyPr/>
                    <a:lstStyle/>
                    <a:p>
                      <a:r>
                        <a:rPr kumimoji="1" lang="en-US" altLang="ja-JP" sz="1000" dirty="0"/>
                        <a:t>3</a:t>
                      </a:r>
                      <a:endParaRPr kumimoji="1" lang="ja-JP" altLang="en-US" sz="1000" dirty="0"/>
                    </a:p>
                  </a:txBody>
                  <a:tcPr/>
                </a:tc>
                <a:tc>
                  <a:txBody>
                    <a:bodyPr/>
                    <a:lstStyle/>
                    <a:p>
                      <a:r>
                        <a:rPr kumimoji="1" lang="ja-JP" altLang="en-US" sz="1000" dirty="0"/>
                        <a:t>武器パーツ名</a:t>
                      </a:r>
                    </a:p>
                  </a:txBody>
                  <a:tcPr/>
                </a:tc>
                <a:tc>
                  <a:txBody>
                    <a:bodyPr/>
                    <a:lstStyle/>
                    <a:p>
                      <a:r>
                        <a:rPr kumimoji="1" lang="ja-JP" altLang="en-US" sz="1000" dirty="0"/>
                        <a:t>武器パーツ名</a:t>
                      </a:r>
                    </a:p>
                  </a:txBody>
                  <a:tcPr/>
                </a:tc>
                <a:extLst>
                  <a:ext uri="{0D108BD9-81ED-4DB2-BD59-A6C34878D82A}">
                    <a16:rowId xmlns:a16="http://schemas.microsoft.com/office/drawing/2014/main" val="2062865179"/>
                  </a:ext>
                </a:extLst>
              </a:tr>
              <a:tr h="168275">
                <a:tc>
                  <a:txBody>
                    <a:bodyPr/>
                    <a:lstStyle/>
                    <a:p>
                      <a:r>
                        <a:rPr kumimoji="1" lang="en-US" altLang="ja-JP" sz="1000" dirty="0"/>
                        <a:t>4</a:t>
                      </a:r>
                    </a:p>
                  </a:txBody>
                  <a:tcPr/>
                </a:tc>
                <a:tc>
                  <a:txBody>
                    <a:bodyPr/>
                    <a:lstStyle/>
                    <a:p>
                      <a:r>
                        <a:rPr kumimoji="1" lang="ja-JP" altLang="en-US" sz="1000" dirty="0"/>
                        <a:t>武器種</a:t>
                      </a:r>
                    </a:p>
                  </a:txBody>
                  <a:tcPr/>
                </a:tc>
                <a:tc>
                  <a:txBody>
                    <a:bodyPr/>
                    <a:lstStyle/>
                    <a:p>
                      <a:r>
                        <a:rPr kumimoji="1" lang="ja-JP" altLang="en-US" sz="1000" dirty="0"/>
                        <a:t>軽連射、重連射、重爆、範囲、レーザーの内１つ</a:t>
                      </a:r>
                    </a:p>
                  </a:txBody>
                  <a:tcPr/>
                </a:tc>
                <a:extLst>
                  <a:ext uri="{0D108BD9-81ED-4DB2-BD59-A6C34878D82A}">
                    <a16:rowId xmlns:a16="http://schemas.microsoft.com/office/drawing/2014/main" val="1810347208"/>
                  </a:ext>
                </a:extLst>
              </a:tr>
              <a:tr h="168275">
                <a:tc>
                  <a:txBody>
                    <a:bodyPr/>
                    <a:lstStyle/>
                    <a:p>
                      <a:r>
                        <a:rPr kumimoji="1" lang="en-US" altLang="ja-JP" sz="1000" dirty="0"/>
                        <a:t>5</a:t>
                      </a:r>
                      <a:endParaRPr kumimoji="1" lang="ja-JP" altLang="en-US" sz="1000" dirty="0"/>
                    </a:p>
                  </a:txBody>
                  <a:tcPr/>
                </a:tc>
                <a:tc>
                  <a:txBody>
                    <a:bodyPr/>
                    <a:lstStyle/>
                    <a:p>
                      <a:r>
                        <a:rPr kumimoji="1" lang="ja-JP" altLang="en-US" sz="1000" dirty="0"/>
                        <a:t>部位</a:t>
                      </a:r>
                    </a:p>
                  </a:txBody>
                  <a:tcPr/>
                </a:tc>
                <a:tc>
                  <a:txBody>
                    <a:bodyPr/>
                    <a:lstStyle/>
                    <a:p>
                      <a:r>
                        <a:rPr kumimoji="1" lang="ja-JP" altLang="en-US" sz="1000" dirty="0"/>
                        <a:t>バレル、ボディ、スコープの内１つ</a:t>
                      </a:r>
                    </a:p>
                  </a:txBody>
                  <a:tcPr/>
                </a:tc>
                <a:extLst>
                  <a:ext uri="{0D108BD9-81ED-4DB2-BD59-A6C34878D82A}">
                    <a16:rowId xmlns:a16="http://schemas.microsoft.com/office/drawing/2014/main" val="2306162591"/>
                  </a:ext>
                </a:extLst>
              </a:tr>
              <a:tr h="168275">
                <a:tc>
                  <a:txBody>
                    <a:bodyPr/>
                    <a:lstStyle/>
                    <a:p>
                      <a:r>
                        <a:rPr kumimoji="1" lang="en-US" altLang="ja-JP" sz="1000" dirty="0"/>
                        <a:t>6</a:t>
                      </a:r>
                      <a:endParaRPr kumimoji="1" lang="ja-JP" altLang="en-US" sz="1000" dirty="0"/>
                    </a:p>
                  </a:txBody>
                  <a:tcPr/>
                </a:tc>
                <a:tc>
                  <a:txBody>
                    <a:bodyPr/>
                    <a:lstStyle/>
                    <a:p>
                      <a:r>
                        <a:rPr kumimoji="1" lang="ja-JP" altLang="en-US" sz="1000" dirty="0"/>
                        <a:t>レア度</a:t>
                      </a:r>
                    </a:p>
                  </a:txBody>
                  <a:tcPr/>
                </a:tc>
                <a:tc>
                  <a:txBody>
                    <a:bodyPr/>
                    <a:lstStyle/>
                    <a:p>
                      <a:r>
                        <a:rPr kumimoji="1" lang="ja-JP" altLang="en-US" sz="1000" dirty="0"/>
                        <a:t>★１～★３の３段階。</a:t>
                      </a:r>
                    </a:p>
                  </a:txBody>
                  <a:tcPr/>
                </a:tc>
                <a:extLst>
                  <a:ext uri="{0D108BD9-81ED-4DB2-BD59-A6C34878D82A}">
                    <a16:rowId xmlns:a16="http://schemas.microsoft.com/office/drawing/2014/main" val="1966798379"/>
                  </a:ext>
                </a:extLst>
              </a:tr>
              <a:tr h="168275">
                <a:tc>
                  <a:txBody>
                    <a:bodyPr/>
                    <a:lstStyle/>
                    <a:p>
                      <a:r>
                        <a:rPr kumimoji="1" lang="en-US" altLang="ja-JP" sz="1000" dirty="0"/>
                        <a:t>7</a:t>
                      </a:r>
                      <a:endParaRPr kumimoji="1" lang="ja-JP" altLang="en-US" sz="1000" dirty="0"/>
                    </a:p>
                  </a:txBody>
                  <a:tcPr/>
                </a:tc>
                <a:tc>
                  <a:txBody>
                    <a:bodyPr/>
                    <a:lstStyle/>
                    <a:p>
                      <a:r>
                        <a:rPr kumimoji="1" lang="ja-JP" altLang="en-US" sz="1000" dirty="0"/>
                        <a:t>基礎値</a:t>
                      </a:r>
                    </a:p>
                  </a:txBody>
                  <a:tcPr/>
                </a:tc>
                <a:tc>
                  <a:txBody>
                    <a:bodyPr/>
                    <a:lstStyle/>
                    <a:p>
                      <a:r>
                        <a:rPr kumimoji="1" lang="ja-JP" altLang="en-US" sz="1000" dirty="0"/>
                        <a:t>基礎値の決定には幅がある。</a:t>
                      </a:r>
                    </a:p>
                  </a:txBody>
                  <a:tcPr/>
                </a:tc>
                <a:extLst>
                  <a:ext uri="{0D108BD9-81ED-4DB2-BD59-A6C34878D82A}">
                    <a16:rowId xmlns:a16="http://schemas.microsoft.com/office/drawing/2014/main" val="3915325637"/>
                  </a:ext>
                </a:extLst>
              </a:tr>
              <a:tr h="168275">
                <a:tc>
                  <a:txBody>
                    <a:bodyPr/>
                    <a:lstStyle/>
                    <a:p>
                      <a:r>
                        <a:rPr kumimoji="1" lang="en-US" altLang="ja-JP" sz="1000" dirty="0"/>
                        <a:t>8</a:t>
                      </a:r>
                      <a:endParaRPr kumimoji="1" lang="ja-JP" altLang="en-US" sz="1000" dirty="0"/>
                    </a:p>
                  </a:txBody>
                  <a:tcPr/>
                </a:tc>
                <a:tc>
                  <a:txBody>
                    <a:bodyPr/>
                    <a:lstStyle/>
                    <a:p>
                      <a:r>
                        <a:rPr kumimoji="1" lang="ja-JP" altLang="en-US" sz="1000" dirty="0"/>
                        <a:t>補正値</a:t>
                      </a:r>
                    </a:p>
                  </a:txBody>
                  <a:tcPr/>
                </a:tc>
                <a:tc>
                  <a:txBody>
                    <a:bodyPr/>
                    <a:lstStyle/>
                    <a:p>
                      <a:r>
                        <a:rPr kumimoji="1" lang="ja-JP" altLang="en-US" sz="1000" dirty="0"/>
                        <a:t>基礎値からどれだけ足されるかの割合。</a:t>
                      </a:r>
                    </a:p>
                  </a:txBody>
                  <a:tcPr/>
                </a:tc>
                <a:extLst>
                  <a:ext uri="{0D108BD9-81ED-4DB2-BD59-A6C34878D82A}">
                    <a16:rowId xmlns:a16="http://schemas.microsoft.com/office/drawing/2014/main" val="1691054897"/>
                  </a:ext>
                </a:extLst>
              </a:tr>
            </a:tbl>
          </a:graphicData>
        </a:graphic>
      </p:graphicFrame>
      <p:sp>
        <p:nvSpPr>
          <p:cNvPr id="18" name="テキスト ボックス 17">
            <a:extLst>
              <a:ext uri="{FF2B5EF4-FFF2-40B4-BE49-F238E27FC236}">
                <a16:creationId xmlns:a16="http://schemas.microsoft.com/office/drawing/2014/main" id="{AED9876A-D397-45EB-8CB0-1C1DF7EBD9E0}"/>
              </a:ext>
            </a:extLst>
          </p:cNvPr>
          <p:cNvSpPr txBox="1"/>
          <p:nvPr/>
        </p:nvSpPr>
        <p:spPr>
          <a:xfrm>
            <a:off x="790887" y="3290500"/>
            <a:ext cx="1261884" cy="276999"/>
          </a:xfrm>
          <a:prstGeom prst="rect">
            <a:avLst/>
          </a:prstGeom>
          <a:noFill/>
        </p:spPr>
        <p:txBody>
          <a:bodyPr wrap="none" rtlCol="0">
            <a:spAutoFit/>
          </a:bodyPr>
          <a:lstStyle/>
          <a:p>
            <a:r>
              <a:rPr kumimoji="1" lang="ja-JP" altLang="en-US" sz="1200" b="1" dirty="0"/>
              <a:t>○武器パーツ名</a:t>
            </a:r>
          </a:p>
        </p:txBody>
      </p:sp>
      <p:sp>
        <p:nvSpPr>
          <p:cNvPr id="19" name="テキスト ボックス 18">
            <a:extLst>
              <a:ext uri="{FF2B5EF4-FFF2-40B4-BE49-F238E27FC236}">
                <a16:creationId xmlns:a16="http://schemas.microsoft.com/office/drawing/2014/main" id="{0D939D22-A663-4AD0-9A28-E677F7DC3297}"/>
              </a:ext>
            </a:extLst>
          </p:cNvPr>
          <p:cNvSpPr txBox="1"/>
          <p:nvPr/>
        </p:nvSpPr>
        <p:spPr>
          <a:xfrm>
            <a:off x="942909" y="3567499"/>
            <a:ext cx="3134191" cy="1015663"/>
          </a:xfrm>
          <a:prstGeom prst="rect">
            <a:avLst/>
          </a:prstGeom>
          <a:noFill/>
        </p:spPr>
        <p:txBody>
          <a:bodyPr wrap="none" rtlCol="0">
            <a:spAutoFit/>
          </a:bodyPr>
          <a:lstStyle/>
          <a:p>
            <a:r>
              <a:rPr kumimoji="1" lang="ja-JP" altLang="en-US" sz="1000" dirty="0"/>
              <a:t>武器パーツ名は基本的には下記のように名付ける。</a:t>
            </a:r>
            <a:endParaRPr kumimoji="1" lang="en-US" altLang="ja-JP" sz="1000" dirty="0"/>
          </a:p>
          <a:p>
            <a:endParaRPr kumimoji="1" lang="en-US" altLang="ja-JP" sz="1000" dirty="0"/>
          </a:p>
          <a:p>
            <a:r>
              <a:rPr kumimoji="1" lang="ja-JP" altLang="en-US" sz="1000" b="1" dirty="0">
                <a:solidFill>
                  <a:srgbClr val="00B050"/>
                </a:solidFill>
              </a:rPr>
              <a:t>［武器種］＋［部位］</a:t>
            </a:r>
            <a:endParaRPr kumimoji="1" lang="en-US" altLang="ja-JP" sz="1000" b="1" dirty="0">
              <a:solidFill>
                <a:srgbClr val="00B050"/>
              </a:solidFill>
            </a:endParaRPr>
          </a:p>
          <a:p>
            <a:endParaRPr kumimoji="1" lang="en-US" altLang="ja-JP" sz="1000" b="1" dirty="0">
              <a:solidFill>
                <a:srgbClr val="00B050"/>
              </a:solidFill>
            </a:endParaRPr>
          </a:p>
          <a:p>
            <a:r>
              <a:rPr kumimoji="1" lang="ja-JP" altLang="en-US" sz="1000" dirty="0"/>
              <a:t>例）</a:t>
            </a:r>
            <a:endParaRPr kumimoji="1" lang="en-US" altLang="ja-JP" sz="1000" dirty="0"/>
          </a:p>
          <a:p>
            <a:r>
              <a:rPr kumimoji="1" lang="ja-JP" altLang="en-US" sz="1000" dirty="0"/>
              <a:t>軽連射バレル、重爆ボディ　</a:t>
            </a:r>
            <a:r>
              <a:rPr kumimoji="1" lang="en-US" altLang="ja-JP" sz="1000" dirty="0"/>
              <a:t>etc.</a:t>
            </a:r>
          </a:p>
        </p:txBody>
      </p:sp>
      <p:sp>
        <p:nvSpPr>
          <p:cNvPr id="20" name="テキスト ボックス 19">
            <a:extLst>
              <a:ext uri="{FF2B5EF4-FFF2-40B4-BE49-F238E27FC236}">
                <a16:creationId xmlns:a16="http://schemas.microsoft.com/office/drawing/2014/main" id="{179A80B2-22FE-4491-B8C6-92C4B05A610A}"/>
              </a:ext>
            </a:extLst>
          </p:cNvPr>
          <p:cNvSpPr txBox="1"/>
          <p:nvPr/>
        </p:nvSpPr>
        <p:spPr>
          <a:xfrm>
            <a:off x="842183" y="4621648"/>
            <a:ext cx="1210588" cy="246221"/>
          </a:xfrm>
          <a:prstGeom prst="rect">
            <a:avLst/>
          </a:prstGeom>
          <a:noFill/>
        </p:spPr>
        <p:txBody>
          <a:bodyPr wrap="none" rtlCol="0">
            <a:spAutoFit/>
          </a:bodyPr>
          <a:lstStyle/>
          <a:p>
            <a:r>
              <a:rPr kumimoji="1" lang="ja-JP" altLang="en-US" sz="1000" b="1" dirty="0"/>
              <a:t>・特殊武器パーツ</a:t>
            </a:r>
          </a:p>
        </p:txBody>
      </p:sp>
      <p:sp>
        <p:nvSpPr>
          <p:cNvPr id="21" name="テキスト ボックス 20">
            <a:extLst>
              <a:ext uri="{FF2B5EF4-FFF2-40B4-BE49-F238E27FC236}">
                <a16:creationId xmlns:a16="http://schemas.microsoft.com/office/drawing/2014/main" id="{406CDFAD-95D5-46BB-B38A-97CEA905339C}"/>
              </a:ext>
            </a:extLst>
          </p:cNvPr>
          <p:cNvSpPr txBox="1"/>
          <p:nvPr/>
        </p:nvSpPr>
        <p:spPr>
          <a:xfrm>
            <a:off x="1074593" y="4882846"/>
            <a:ext cx="4929555" cy="553998"/>
          </a:xfrm>
          <a:prstGeom prst="rect">
            <a:avLst/>
          </a:prstGeom>
          <a:noFill/>
        </p:spPr>
        <p:txBody>
          <a:bodyPr wrap="none" rtlCol="0">
            <a:spAutoFit/>
          </a:bodyPr>
          <a:lstStyle/>
          <a:p>
            <a:r>
              <a:rPr kumimoji="1" lang="ja-JP" altLang="en-US" sz="1000" dirty="0"/>
              <a:t>今後、イベント等で特殊な武器パーツを用意する場合は、上記のルールを無視し、</a:t>
            </a:r>
            <a:endParaRPr kumimoji="1" lang="en-US" altLang="ja-JP" sz="1000" dirty="0"/>
          </a:p>
          <a:p>
            <a:r>
              <a:rPr kumimoji="1" lang="ja-JP" altLang="en-US" sz="1000" dirty="0"/>
              <a:t>独自につけることが可能にしておく。</a:t>
            </a:r>
            <a:endParaRPr kumimoji="1" lang="en-US" altLang="ja-JP" sz="1000" dirty="0"/>
          </a:p>
          <a:p>
            <a:r>
              <a:rPr kumimoji="1" lang="ja-JP" altLang="en-US" sz="1000" dirty="0"/>
              <a:t>（その他のルールは上記のパラメータリストと変わることはない）</a:t>
            </a:r>
            <a:endParaRPr kumimoji="1" lang="en-US" altLang="ja-JP" sz="1000" dirty="0"/>
          </a:p>
        </p:txBody>
      </p:sp>
    </p:spTree>
    <p:extLst>
      <p:ext uri="{BB962C8B-B14F-4D97-AF65-F5344CB8AC3E}">
        <p14:creationId xmlns:p14="http://schemas.microsoft.com/office/powerpoint/2010/main" val="146824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620957" cy="307777"/>
          </a:xfrm>
          <a:prstGeom prst="rect">
            <a:avLst/>
          </a:prstGeom>
          <a:noFill/>
        </p:spPr>
        <p:txBody>
          <a:bodyPr wrap="none" rtlCol="0">
            <a:spAutoFit/>
          </a:bodyPr>
          <a:lstStyle/>
          <a:p>
            <a:r>
              <a:rPr kumimoji="1" lang="ja-JP" altLang="en-US" sz="1400" b="1" dirty="0">
                <a:latin typeface="+mn-ea"/>
              </a:rPr>
              <a:t>■武器パーツ仕様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698175" cy="307777"/>
          </a:xfrm>
          <a:prstGeom prst="rect">
            <a:avLst/>
          </a:prstGeom>
          <a:noFill/>
        </p:spPr>
        <p:txBody>
          <a:bodyPr wrap="none" rtlCol="0">
            <a:spAutoFit/>
          </a:bodyPr>
          <a:lstStyle/>
          <a:p>
            <a:r>
              <a:rPr kumimoji="1" lang="ja-JP" altLang="en-US" sz="1400" b="1" dirty="0"/>
              <a:t>●武器パーツのパラメータ算出</a:t>
            </a:r>
          </a:p>
        </p:txBody>
      </p:sp>
      <p:sp>
        <p:nvSpPr>
          <p:cNvPr id="11" name="テキスト ボックス 10">
            <a:extLst>
              <a:ext uri="{FF2B5EF4-FFF2-40B4-BE49-F238E27FC236}">
                <a16:creationId xmlns:a16="http://schemas.microsoft.com/office/drawing/2014/main" id="{75FCB133-79E9-45DF-B6C9-F9E2E0D73970}"/>
              </a:ext>
            </a:extLst>
          </p:cNvPr>
          <p:cNvSpPr txBox="1"/>
          <p:nvPr/>
        </p:nvSpPr>
        <p:spPr>
          <a:xfrm>
            <a:off x="747759" y="1139013"/>
            <a:ext cx="4929555" cy="553998"/>
          </a:xfrm>
          <a:prstGeom prst="rect">
            <a:avLst/>
          </a:prstGeom>
          <a:noFill/>
        </p:spPr>
        <p:txBody>
          <a:bodyPr wrap="none" rtlCol="0">
            <a:spAutoFit/>
          </a:bodyPr>
          <a:lstStyle/>
          <a:p>
            <a:r>
              <a:rPr kumimoji="1" lang="ja-JP" altLang="en-US" sz="1000" dirty="0"/>
              <a:t>前述の通りクエストごとに設定されたレア度から得られる基礎値をベースとする。</a:t>
            </a:r>
            <a:endParaRPr kumimoji="1" lang="en-US" altLang="ja-JP" sz="1000" dirty="0"/>
          </a:p>
          <a:p>
            <a:r>
              <a:rPr kumimoji="1" lang="ja-JP" altLang="en-US" sz="1000" dirty="0"/>
              <a:t>　このクエストごとの基礎値は計算等はなく、バランスをみて個別に設定する。</a:t>
            </a:r>
            <a:endParaRPr kumimoji="1" lang="en-US" altLang="ja-JP" sz="1000" dirty="0"/>
          </a:p>
          <a:p>
            <a:r>
              <a:rPr kumimoji="1" lang="ja-JP" altLang="en-US" sz="1000" dirty="0"/>
              <a:t>　（右図）</a:t>
            </a:r>
            <a:endParaRPr kumimoji="1" lang="en-US" altLang="ja-JP" sz="1000" dirty="0"/>
          </a:p>
        </p:txBody>
      </p:sp>
      <p:graphicFrame>
        <p:nvGraphicFramePr>
          <p:cNvPr id="2" name="表 1">
            <a:extLst>
              <a:ext uri="{FF2B5EF4-FFF2-40B4-BE49-F238E27FC236}">
                <a16:creationId xmlns:a16="http://schemas.microsoft.com/office/drawing/2014/main" id="{453E4988-7121-49FA-A1EA-599CC1A78F46}"/>
              </a:ext>
            </a:extLst>
          </p:cNvPr>
          <p:cNvGraphicFramePr>
            <a:graphicFrameLocks noGrp="1"/>
          </p:cNvGraphicFramePr>
          <p:nvPr>
            <p:extLst>
              <p:ext uri="{D42A27DB-BD31-4B8C-83A1-F6EECF244321}">
                <p14:modId xmlns:p14="http://schemas.microsoft.com/office/powerpoint/2010/main" val="1702464785"/>
              </p:ext>
            </p:extLst>
          </p:nvPr>
        </p:nvGraphicFramePr>
        <p:xfrm>
          <a:off x="6326476" y="835902"/>
          <a:ext cx="2069765" cy="2517168"/>
        </p:xfrm>
        <a:graphic>
          <a:graphicData uri="http://schemas.openxmlformats.org/drawingml/2006/table">
            <a:tbl>
              <a:tblPr/>
              <a:tblGrid>
                <a:gridCol w="351255">
                  <a:extLst>
                    <a:ext uri="{9D8B030D-6E8A-4147-A177-3AD203B41FA5}">
                      <a16:colId xmlns:a16="http://schemas.microsoft.com/office/drawing/2014/main" val="1016401335"/>
                    </a:ext>
                  </a:extLst>
                </a:gridCol>
                <a:gridCol w="859255">
                  <a:extLst>
                    <a:ext uri="{9D8B030D-6E8A-4147-A177-3AD203B41FA5}">
                      <a16:colId xmlns:a16="http://schemas.microsoft.com/office/drawing/2014/main" val="2884984874"/>
                    </a:ext>
                  </a:extLst>
                </a:gridCol>
                <a:gridCol w="859255">
                  <a:extLst>
                    <a:ext uri="{9D8B030D-6E8A-4147-A177-3AD203B41FA5}">
                      <a16:colId xmlns:a16="http://schemas.microsoft.com/office/drawing/2014/main" val="1713620625"/>
                    </a:ext>
                  </a:extLst>
                </a:gridCol>
              </a:tblGrid>
              <a:tr h="273070">
                <a:tc>
                  <a:txBody>
                    <a:bodyPr/>
                    <a:lstStyle/>
                    <a:p>
                      <a:pPr rtl="0" fontAlgn="b"/>
                      <a:r>
                        <a:rPr lang="ja-JP" altLang="en-US" sz="1000" b="1" dirty="0">
                          <a:effectLst/>
                          <a:latin typeface="+mn-ea"/>
                          <a:ea typeface="+mn-ea"/>
                        </a:rPr>
                        <a:t>☆３</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000" dirty="0">
                          <a:effectLst/>
                          <a:latin typeface="メイリオ" panose="020B0604030504040204" pitchFamily="50" charset="-128"/>
                          <a:ea typeface="メイリオ" panose="020B0604030504040204" pitchFamily="50" charset="-128"/>
                        </a:rPr>
                        <a:t>基礎値最小値</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ja-JP" altLang="en-US" sz="1000" dirty="0">
                          <a:effectLst/>
                          <a:latin typeface="メイリオ" panose="020B0604030504040204" pitchFamily="50" charset="-128"/>
                          <a:ea typeface="メイリオ" panose="020B0604030504040204" pitchFamily="50" charset="-128"/>
                        </a:rPr>
                        <a:t>最大値</a:t>
                      </a:r>
                      <a:endParaRPr lang="zh-TW" altLang="en-US" sz="1000" dirty="0">
                        <a:effectLst/>
                        <a:latin typeface="メイリオ" panose="020B0604030504040204" pitchFamily="50" charset="-128"/>
                        <a:ea typeface="メイリオ" panose="020B0604030504040204" pitchFamily="50" charset="-128"/>
                      </a:endParaRP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76631780"/>
                  </a:ext>
                </a:extLst>
              </a:tr>
              <a:tr h="145401">
                <a:tc>
                  <a:txBody>
                    <a:bodyPr/>
                    <a:lstStyle/>
                    <a:p>
                      <a:pPr rtl="0" fontAlgn="b"/>
                      <a:r>
                        <a:rPr lang="en-US" sz="1000" dirty="0">
                          <a:effectLst/>
                          <a:latin typeface="+mn-ea"/>
                          <a:ea typeface="+mn-ea"/>
                        </a:rPr>
                        <a:t>ATK</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500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700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52875927"/>
                  </a:ext>
                </a:extLst>
              </a:tr>
              <a:tr h="145401">
                <a:tc>
                  <a:txBody>
                    <a:bodyPr/>
                    <a:lstStyle/>
                    <a:p>
                      <a:pPr rtl="0" fontAlgn="b"/>
                      <a:r>
                        <a:rPr lang="en-US" sz="1000" dirty="0">
                          <a:effectLst/>
                          <a:latin typeface="+mn-ea"/>
                          <a:ea typeface="+mn-ea"/>
                        </a:rPr>
                        <a:t>DEF</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500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700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70275483"/>
                  </a:ext>
                </a:extLst>
              </a:tr>
              <a:tr h="145401">
                <a:tc>
                  <a:txBody>
                    <a:bodyPr/>
                    <a:lstStyle/>
                    <a:p>
                      <a:pPr rtl="0" fontAlgn="b"/>
                      <a:r>
                        <a:rPr lang="en-US" sz="1000" dirty="0">
                          <a:effectLst/>
                          <a:latin typeface="+mn-ea"/>
                          <a:ea typeface="+mn-ea"/>
                        </a:rPr>
                        <a:t>SPD</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500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700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54730188"/>
                  </a:ext>
                </a:extLst>
              </a:tr>
              <a:tr h="273070">
                <a:tc>
                  <a:txBody>
                    <a:bodyPr/>
                    <a:lstStyle/>
                    <a:p>
                      <a:pPr rtl="0" fontAlgn="b"/>
                      <a:r>
                        <a:rPr lang="ja-JP" altLang="en-US" sz="1000" b="1" dirty="0">
                          <a:effectLst/>
                          <a:latin typeface="+mn-ea"/>
                          <a:ea typeface="+mn-ea"/>
                        </a:rPr>
                        <a:t>☆２</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000" dirty="0">
                          <a:effectLst/>
                          <a:latin typeface="メイリオ" panose="020B0604030504040204" pitchFamily="50" charset="-128"/>
                          <a:ea typeface="メイリオ" panose="020B0604030504040204" pitchFamily="50" charset="-128"/>
                        </a:rPr>
                        <a:t>基礎値最小値</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ja-JP" altLang="en-US" sz="1000" dirty="0">
                          <a:effectLst/>
                          <a:latin typeface="+mn-ea"/>
                          <a:ea typeface="+mn-ea"/>
                        </a:rPr>
                        <a:t>最大値</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68896623"/>
                  </a:ext>
                </a:extLst>
              </a:tr>
              <a:tr h="145401">
                <a:tc>
                  <a:txBody>
                    <a:bodyPr/>
                    <a:lstStyle/>
                    <a:p>
                      <a:pPr rtl="0" fontAlgn="b"/>
                      <a:r>
                        <a:rPr lang="en-US" sz="1000">
                          <a:effectLst/>
                          <a:latin typeface="+mn-ea"/>
                          <a:ea typeface="+mn-ea"/>
                        </a:rPr>
                        <a:t>ATK</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300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500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72211422"/>
                  </a:ext>
                </a:extLst>
              </a:tr>
              <a:tr h="145401">
                <a:tc>
                  <a:txBody>
                    <a:bodyPr/>
                    <a:lstStyle/>
                    <a:p>
                      <a:pPr rtl="0" fontAlgn="b"/>
                      <a:r>
                        <a:rPr lang="en-US" sz="1000">
                          <a:effectLst/>
                          <a:latin typeface="+mn-ea"/>
                          <a:ea typeface="+mn-ea"/>
                        </a:rPr>
                        <a:t>DEF</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300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500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62310209"/>
                  </a:ext>
                </a:extLst>
              </a:tr>
              <a:tr h="145401">
                <a:tc>
                  <a:txBody>
                    <a:bodyPr/>
                    <a:lstStyle/>
                    <a:p>
                      <a:pPr rtl="0" fontAlgn="b"/>
                      <a:r>
                        <a:rPr lang="en-US" sz="1000">
                          <a:effectLst/>
                          <a:latin typeface="+mn-ea"/>
                          <a:ea typeface="+mn-ea"/>
                        </a:rPr>
                        <a:t>SPD</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300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500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12721821"/>
                  </a:ext>
                </a:extLst>
              </a:tr>
              <a:tr h="273070">
                <a:tc>
                  <a:txBody>
                    <a:bodyPr/>
                    <a:lstStyle/>
                    <a:p>
                      <a:pPr rtl="0" fontAlgn="b"/>
                      <a:r>
                        <a:rPr lang="ja-JP" altLang="en-US" sz="1000" b="1">
                          <a:effectLst/>
                          <a:latin typeface="+mn-ea"/>
                          <a:ea typeface="+mn-ea"/>
                        </a:rPr>
                        <a:t>☆１</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zh-TW" altLang="en-US" sz="1000" dirty="0">
                          <a:effectLst/>
                          <a:latin typeface="メイリオ" panose="020B0604030504040204" pitchFamily="50" charset="-128"/>
                          <a:ea typeface="メイリオ" panose="020B0604030504040204" pitchFamily="50" charset="-128"/>
                        </a:rPr>
                        <a:t>基礎値最小値</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ja-JP" altLang="en-US" sz="1000" dirty="0">
                          <a:effectLst/>
                          <a:latin typeface="+mn-ea"/>
                          <a:ea typeface="+mn-ea"/>
                        </a:rPr>
                        <a:t>最大値</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25653676"/>
                  </a:ext>
                </a:extLst>
              </a:tr>
              <a:tr h="145401">
                <a:tc>
                  <a:txBody>
                    <a:bodyPr/>
                    <a:lstStyle/>
                    <a:p>
                      <a:pPr rtl="0" fontAlgn="b"/>
                      <a:r>
                        <a:rPr lang="en-US" sz="1000">
                          <a:effectLst/>
                          <a:latin typeface="+mn-ea"/>
                          <a:ea typeface="+mn-ea"/>
                        </a:rPr>
                        <a:t>ATK</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100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300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09279143"/>
                  </a:ext>
                </a:extLst>
              </a:tr>
              <a:tr h="145401">
                <a:tc>
                  <a:txBody>
                    <a:bodyPr/>
                    <a:lstStyle/>
                    <a:p>
                      <a:pPr rtl="0" fontAlgn="b"/>
                      <a:r>
                        <a:rPr lang="en-US" sz="1000">
                          <a:effectLst/>
                          <a:latin typeface="+mn-ea"/>
                          <a:ea typeface="+mn-ea"/>
                        </a:rPr>
                        <a:t>DEF</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100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300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18415696"/>
                  </a:ext>
                </a:extLst>
              </a:tr>
              <a:tr h="145401">
                <a:tc>
                  <a:txBody>
                    <a:bodyPr/>
                    <a:lstStyle/>
                    <a:p>
                      <a:pPr rtl="0" fontAlgn="b"/>
                      <a:r>
                        <a:rPr lang="en-US" sz="1000" dirty="0">
                          <a:effectLst/>
                          <a:latin typeface="+mn-ea"/>
                          <a:ea typeface="+mn-ea"/>
                        </a:rPr>
                        <a:t>SPD</a:t>
                      </a:r>
                    </a:p>
                  </a:txBody>
                  <a:tcPr marL="27196" marR="27196" marT="18131" marB="18131"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r>
                        <a:rPr lang="en-US" altLang="ja-JP" sz="1000" dirty="0">
                          <a:effectLst/>
                          <a:latin typeface="+mn-ea"/>
                          <a:ea typeface="+mn-ea"/>
                        </a:rPr>
                        <a:t>100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r>
                        <a:rPr lang="en-US" altLang="ja-JP" sz="1000" dirty="0">
                          <a:effectLst/>
                          <a:latin typeface="+mn-ea"/>
                          <a:ea typeface="+mn-ea"/>
                        </a:rPr>
                        <a:t>300</a:t>
                      </a:r>
                    </a:p>
                  </a:txBody>
                  <a:tcPr marL="27196" marR="27196" marT="18131" marB="18131"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067443"/>
                  </a:ext>
                </a:extLst>
              </a:tr>
            </a:tbl>
          </a:graphicData>
        </a:graphic>
      </p:graphicFrame>
      <p:sp>
        <p:nvSpPr>
          <p:cNvPr id="16" name="テキスト ボックス 15">
            <a:extLst>
              <a:ext uri="{FF2B5EF4-FFF2-40B4-BE49-F238E27FC236}">
                <a16:creationId xmlns:a16="http://schemas.microsoft.com/office/drawing/2014/main" id="{7980355C-9A51-46AA-AD55-D52089B447EF}"/>
              </a:ext>
            </a:extLst>
          </p:cNvPr>
          <p:cNvSpPr txBox="1"/>
          <p:nvPr/>
        </p:nvSpPr>
        <p:spPr>
          <a:xfrm>
            <a:off x="6326476" y="589681"/>
            <a:ext cx="1210588" cy="246221"/>
          </a:xfrm>
          <a:prstGeom prst="rect">
            <a:avLst/>
          </a:prstGeom>
          <a:noFill/>
        </p:spPr>
        <p:txBody>
          <a:bodyPr wrap="none" rtlCol="0">
            <a:spAutoFit/>
          </a:bodyPr>
          <a:lstStyle/>
          <a:p>
            <a:pPr algn="ctr"/>
            <a:r>
              <a:rPr kumimoji="1" lang="ja-JP" altLang="en-US" sz="1000" dirty="0">
                <a:latin typeface="+mn-ea"/>
              </a:rPr>
              <a:t>クエストでの設定</a:t>
            </a:r>
            <a:endParaRPr kumimoji="1" lang="en-US" altLang="ja-JP" sz="1000" dirty="0">
              <a:latin typeface="+mn-ea"/>
            </a:endParaRPr>
          </a:p>
        </p:txBody>
      </p:sp>
      <p:sp>
        <p:nvSpPr>
          <p:cNvPr id="22" name="テキスト ボックス 21">
            <a:extLst>
              <a:ext uri="{FF2B5EF4-FFF2-40B4-BE49-F238E27FC236}">
                <a16:creationId xmlns:a16="http://schemas.microsoft.com/office/drawing/2014/main" id="{2EF305E9-290E-45BC-BE93-464F7E2FCE8E}"/>
              </a:ext>
            </a:extLst>
          </p:cNvPr>
          <p:cNvSpPr txBox="1"/>
          <p:nvPr/>
        </p:nvSpPr>
        <p:spPr>
          <a:xfrm>
            <a:off x="560208" y="862014"/>
            <a:ext cx="1569660" cy="276999"/>
          </a:xfrm>
          <a:prstGeom prst="rect">
            <a:avLst/>
          </a:prstGeom>
          <a:noFill/>
        </p:spPr>
        <p:txBody>
          <a:bodyPr wrap="none" rtlCol="0">
            <a:spAutoFit/>
          </a:bodyPr>
          <a:lstStyle/>
          <a:p>
            <a:r>
              <a:rPr kumimoji="1" lang="ja-JP" altLang="en-US" sz="1200" b="1" dirty="0"/>
              <a:t>○クエストでの設定</a:t>
            </a:r>
          </a:p>
        </p:txBody>
      </p:sp>
      <p:graphicFrame>
        <p:nvGraphicFramePr>
          <p:cNvPr id="3" name="表 2">
            <a:extLst>
              <a:ext uri="{FF2B5EF4-FFF2-40B4-BE49-F238E27FC236}">
                <a16:creationId xmlns:a16="http://schemas.microsoft.com/office/drawing/2014/main" id="{530857CF-151A-449F-BB46-BA9FF9B0996D}"/>
              </a:ext>
            </a:extLst>
          </p:cNvPr>
          <p:cNvGraphicFramePr>
            <a:graphicFrameLocks noGrp="1"/>
          </p:cNvGraphicFramePr>
          <p:nvPr>
            <p:extLst>
              <p:ext uri="{D42A27DB-BD31-4B8C-83A1-F6EECF244321}">
                <p14:modId xmlns:p14="http://schemas.microsoft.com/office/powerpoint/2010/main" val="1696226633"/>
              </p:ext>
            </p:extLst>
          </p:nvPr>
        </p:nvGraphicFramePr>
        <p:xfrm>
          <a:off x="809134" y="2505188"/>
          <a:ext cx="1320734" cy="2448706"/>
        </p:xfrm>
        <a:graphic>
          <a:graphicData uri="http://schemas.openxmlformats.org/drawingml/2006/table">
            <a:tbl>
              <a:tblPr/>
              <a:tblGrid>
                <a:gridCol w="469867">
                  <a:extLst>
                    <a:ext uri="{9D8B030D-6E8A-4147-A177-3AD203B41FA5}">
                      <a16:colId xmlns:a16="http://schemas.microsoft.com/office/drawing/2014/main" val="3223623769"/>
                    </a:ext>
                  </a:extLst>
                </a:gridCol>
                <a:gridCol w="850867">
                  <a:extLst>
                    <a:ext uri="{9D8B030D-6E8A-4147-A177-3AD203B41FA5}">
                      <a16:colId xmlns:a16="http://schemas.microsoft.com/office/drawing/2014/main" val="3883884274"/>
                    </a:ext>
                  </a:extLst>
                </a:gridCol>
              </a:tblGrid>
              <a:tr h="173984">
                <a:tc>
                  <a:txBody>
                    <a:bodyPr/>
                    <a:lstStyle/>
                    <a:p>
                      <a:pPr rtl="0" fontAlgn="b"/>
                      <a:r>
                        <a:rPr lang="ja-JP" altLang="en-US" sz="1000">
                          <a:effectLst/>
                          <a:latin typeface="+mn-ea"/>
                          <a:ea typeface="+mn-ea"/>
                        </a:rPr>
                        <a:t>上昇率</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ja-JP" altLang="en-US" sz="1000">
                          <a:effectLst/>
                          <a:latin typeface="+mn-ea"/>
                          <a:ea typeface="+mn-ea"/>
                        </a:rPr>
                        <a:t>ドロップ確率</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34511050"/>
                  </a:ext>
                </a:extLst>
              </a:tr>
              <a:tr h="92641">
                <a:tc>
                  <a:txBody>
                    <a:bodyPr/>
                    <a:lstStyle/>
                    <a:p>
                      <a:pPr rtl="0" fontAlgn="b"/>
                      <a:r>
                        <a:rPr lang="en-US" altLang="ja-JP" sz="1000" dirty="0">
                          <a:effectLst/>
                          <a:latin typeface="+mn-ea"/>
                          <a:ea typeface="+mn-ea"/>
                        </a:rPr>
                        <a:t>+10%</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0.010%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06096309"/>
                  </a:ext>
                </a:extLst>
              </a:tr>
              <a:tr h="92641">
                <a:tc>
                  <a:txBody>
                    <a:bodyPr/>
                    <a:lstStyle/>
                    <a:p>
                      <a:pPr rtl="0" fontAlgn="b"/>
                      <a:r>
                        <a:rPr lang="en-US" altLang="ja-JP" sz="1000">
                          <a:effectLst/>
                          <a:latin typeface="+mn-ea"/>
                          <a:ea typeface="+mn-ea"/>
                        </a:rPr>
                        <a:t>+9%</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0.090%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09414077"/>
                  </a:ext>
                </a:extLst>
              </a:tr>
              <a:tr h="92641">
                <a:tc>
                  <a:txBody>
                    <a:bodyPr/>
                    <a:lstStyle/>
                    <a:p>
                      <a:pPr rtl="0" fontAlgn="b"/>
                      <a:r>
                        <a:rPr lang="en-US" altLang="ja-JP" sz="1000">
                          <a:effectLst/>
                          <a:latin typeface="+mn-ea"/>
                          <a:ea typeface="+mn-ea"/>
                        </a:rPr>
                        <a:t>+8%</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dirty="0">
                          <a:effectLst/>
                          <a:latin typeface="+mn-ea"/>
                          <a:ea typeface="+mn-ea"/>
                        </a:rPr>
                        <a:t>0.500%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26471871"/>
                  </a:ext>
                </a:extLst>
              </a:tr>
              <a:tr h="92641">
                <a:tc>
                  <a:txBody>
                    <a:bodyPr/>
                    <a:lstStyle/>
                    <a:p>
                      <a:pPr rtl="0" fontAlgn="b"/>
                      <a:r>
                        <a:rPr lang="en-US" altLang="ja-JP" sz="1000">
                          <a:effectLst/>
                          <a:latin typeface="+mn-ea"/>
                          <a:ea typeface="+mn-ea"/>
                        </a:rPr>
                        <a:t>+7%</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1.400%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0681683"/>
                  </a:ext>
                </a:extLst>
              </a:tr>
              <a:tr h="92641">
                <a:tc>
                  <a:txBody>
                    <a:bodyPr/>
                    <a:lstStyle/>
                    <a:p>
                      <a:pPr rtl="0" fontAlgn="b"/>
                      <a:r>
                        <a:rPr lang="en-US" altLang="ja-JP" sz="1000">
                          <a:effectLst/>
                          <a:latin typeface="+mn-ea"/>
                          <a:ea typeface="+mn-ea"/>
                        </a:rPr>
                        <a:t>+6%</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2.000%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56003082"/>
                  </a:ext>
                </a:extLst>
              </a:tr>
              <a:tr h="92641">
                <a:tc>
                  <a:txBody>
                    <a:bodyPr/>
                    <a:lstStyle/>
                    <a:p>
                      <a:pPr rtl="0" fontAlgn="b"/>
                      <a:r>
                        <a:rPr lang="en-US" altLang="ja-JP" sz="1000">
                          <a:effectLst/>
                          <a:latin typeface="+mn-ea"/>
                          <a:ea typeface="+mn-ea"/>
                        </a:rPr>
                        <a:t>+5%</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3.000%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51935232"/>
                  </a:ext>
                </a:extLst>
              </a:tr>
              <a:tr h="92641">
                <a:tc>
                  <a:txBody>
                    <a:bodyPr/>
                    <a:lstStyle/>
                    <a:p>
                      <a:pPr rtl="0" fontAlgn="b"/>
                      <a:r>
                        <a:rPr lang="en-US" altLang="ja-JP" sz="1000">
                          <a:effectLst/>
                          <a:latin typeface="+mn-ea"/>
                          <a:ea typeface="+mn-ea"/>
                        </a:rPr>
                        <a:t>+4%</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8.000%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99760014"/>
                  </a:ext>
                </a:extLst>
              </a:tr>
              <a:tr h="92641">
                <a:tc>
                  <a:txBody>
                    <a:bodyPr/>
                    <a:lstStyle/>
                    <a:p>
                      <a:pPr rtl="0" fontAlgn="b"/>
                      <a:r>
                        <a:rPr lang="en-US" altLang="ja-JP" sz="1000">
                          <a:effectLst/>
                          <a:latin typeface="+mn-ea"/>
                          <a:ea typeface="+mn-ea"/>
                        </a:rPr>
                        <a:t>+3%</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10.000%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82991379"/>
                  </a:ext>
                </a:extLst>
              </a:tr>
              <a:tr h="92641">
                <a:tc>
                  <a:txBody>
                    <a:bodyPr/>
                    <a:lstStyle/>
                    <a:p>
                      <a:pPr rtl="0" fontAlgn="b"/>
                      <a:r>
                        <a:rPr lang="en-US" altLang="ja-JP" sz="1000">
                          <a:effectLst/>
                          <a:latin typeface="+mn-ea"/>
                          <a:ea typeface="+mn-ea"/>
                        </a:rPr>
                        <a:t>+2%</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10.000%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52085304"/>
                  </a:ext>
                </a:extLst>
              </a:tr>
              <a:tr h="92641">
                <a:tc>
                  <a:txBody>
                    <a:bodyPr/>
                    <a:lstStyle/>
                    <a:p>
                      <a:pPr rtl="0" fontAlgn="b"/>
                      <a:r>
                        <a:rPr lang="en-US" altLang="ja-JP" sz="1000">
                          <a:effectLst/>
                          <a:latin typeface="+mn-ea"/>
                          <a:ea typeface="+mn-ea"/>
                        </a:rPr>
                        <a:t>+1%</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15.000%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77328025"/>
                  </a:ext>
                </a:extLst>
              </a:tr>
              <a:tr h="92641">
                <a:tc>
                  <a:txBody>
                    <a:bodyPr/>
                    <a:lstStyle/>
                    <a:p>
                      <a:pPr rtl="0" fontAlgn="b"/>
                      <a:r>
                        <a:rPr lang="en-US" altLang="ja-JP" sz="1000">
                          <a:effectLst/>
                          <a:latin typeface="+mn-ea"/>
                          <a:ea typeface="+mn-ea"/>
                        </a:rPr>
                        <a:t>+0%</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altLang="ja-JP" sz="1000">
                          <a:effectLst/>
                          <a:latin typeface="+mn-ea"/>
                          <a:ea typeface="+mn-ea"/>
                        </a:rPr>
                        <a:t>50.000%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66736101"/>
                  </a:ext>
                </a:extLst>
              </a:tr>
              <a:tr h="173984">
                <a:tc>
                  <a:txBody>
                    <a:bodyPr/>
                    <a:lstStyle/>
                    <a:p>
                      <a:pPr algn="r" rtl="0" fontAlgn="b"/>
                      <a:r>
                        <a:rPr lang="ja-JP" altLang="en-US" sz="1000">
                          <a:effectLst/>
                          <a:latin typeface="+mn-ea"/>
                          <a:ea typeface="+mn-ea"/>
                        </a:rPr>
                        <a:t>計</a:t>
                      </a:r>
                    </a:p>
                  </a:txBody>
                  <a:tcPr marL="26971" marR="26971" marT="17981" marB="17981" anchor="b">
                    <a:lnL w="2857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r" rtl="0" fontAlgn="b"/>
                      <a:r>
                        <a:rPr lang="en-US" altLang="ja-JP" sz="1000" dirty="0">
                          <a:effectLst/>
                          <a:latin typeface="+mn-ea"/>
                          <a:ea typeface="+mn-ea"/>
                        </a:rPr>
                        <a:t>100.000%</a:t>
                      </a:r>
                    </a:p>
                  </a:txBody>
                  <a:tcPr marL="26971" marR="26971" marT="17981" marB="17981" anchor="b">
                    <a:lnL w="9525" cap="flat" cmpd="sng" algn="ctr">
                      <a:solidFill>
                        <a:srgbClr val="CCCCCC"/>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696093"/>
                  </a:ext>
                </a:extLst>
              </a:tr>
            </a:tbl>
          </a:graphicData>
        </a:graphic>
      </p:graphicFrame>
      <p:sp>
        <p:nvSpPr>
          <p:cNvPr id="23" name="テキスト ボックス 22">
            <a:extLst>
              <a:ext uri="{FF2B5EF4-FFF2-40B4-BE49-F238E27FC236}">
                <a16:creationId xmlns:a16="http://schemas.microsoft.com/office/drawing/2014/main" id="{958656C5-FF8F-4FCD-945C-FF661637B1C3}"/>
              </a:ext>
            </a:extLst>
          </p:cNvPr>
          <p:cNvSpPr txBox="1"/>
          <p:nvPr/>
        </p:nvSpPr>
        <p:spPr>
          <a:xfrm>
            <a:off x="828152" y="2139335"/>
            <a:ext cx="3005951" cy="246221"/>
          </a:xfrm>
          <a:prstGeom prst="rect">
            <a:avLst/>
          </a:prstGeom>
          <a:noFill/>
        </p:spPr>
        <p:txBody>
          <a:bodyPr wrap="none" rtlCol="0">
            <a:spAutoFit/>
          </a:bodyPr>
          <a:lstStyle/>
          <a:p>
            <a:r>
              <a:rPr kumimoji="1" lang="ja-JP" altLang="en-US" sz="1000" dirty="0"/>
              <a:t>その基礎値に対して、下記の補正値で補正する。</a:t>
            </a:r>
            <a:endParaRPr kumimoji="1" lang="en-US" altLang="ja-JP" sz="1000" dirty="0"/>
          </a:p>
        </p:txBody>
      </p:sp>
      <p:sp>
        <p:nvSpPr>
          <p:cNvPr id="24" name="テキスト ボックス 23">
            <a:extLst>
              <a:ext uri="{FF2B5EF4-FFF2-40B4-BE49-F238E27FC236}">
                <a16:creationId xmlns:a16="http://schemas.microsoft.com/office/drawing/2014/main" id="{E8858D28-5685-4EA7-B464-52F623D1D08B}"/>
              </a:ext>
            </a:extLst>
          </p:cNvPr>
          <p:cNvSpPr txBox="1"/>
          <p:nvPr/>
        </p:nvSpPr>
        <p:spPr>
          <a:xfrm>
            <a:off x="560208" y="1846948"/>
            <a:ext cx="2185214" cy="276999"/>
          </a:xfrm>
          <a:prstGeom prst="rect">
            <a:avLst/>
          </a:prstGeom>
          <a:noFill/>
        </p:spPr>
        <p:txBody>
          <a:bodyPr wrap="none" rtlCol="0">
            <a:spAutoFit/>
          </a:bodyPr>
          <a:lstStyle/>
          <a:p>
            <a:r>
              <a:rPr kumimoji="1" lang="ja-JP" altLang="en-US" sz="1200" b="1" dirty="0"/>
              <a:t>○最終的なパラメータの設定</a:t>
            </a:r>
          </a:p>
        </p:txBody>
      </p:sp>
    </p:spTree>
    <p:extLst>
      <p:ext uri="{BB962C8B-B14F-4D97-AF65-F5344CB8AC3E}">
        <p14:creationId xmlns:p14="http://schemas.microsoft.com/office/powerpoint/2010/main" val="30837385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44A7D2-D659-4CCC-A4E6-135C05DBBD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2B067C-A7EE-4CF3-8D16-84690CE966AC}">
  <ds:schemaRefs>
    <ds:schemaRef ds:uri="http://schemas.microsoft.com/sharepoint/v3/contenttype/forms"/>
  </ds:schemaRefs>
</ds:datastoreItem>
</file>

<file path=customXml/itemProps3.xml><?xml version="1.0" encoding="utf-8"?>
<ds:datastoreItem xmlns:ds="http://schemas.openxmlformats.org/officeDocument/2006/customXml" ds:itemID="{15972601-581B-459E-BD4D-676ED59D710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0296febf-2773-4faf-ae76-6dee2362d0db"/>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4362</TotalTime>
  <Words>601</Words>
  <Application>Microsoft Office PowerPoint</Application>
  <PresentationFormat>画面に合わせる (4:3)</PresentationFormat>
  <Paragraphs>158</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Arial</vt:lpstr>
      <vt:lpstr>游ゴシック</vt:lpstr>
      <vt:lpstr>メイリオ</vt:lpstr>
      <vt:lpstr>Bahnschrift Condensed</vt:lpstr>
      <vt:lpstr>Century Gothic</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224</cp:revision>
  <dcterms:created xsi:type="dcterms:W3CDTF">2019-06-27T02:30:15Z</dcterms:created>
  <dcterms:modified xsi:type="dcterms:W3CDTF">2019-12-04T10:04:18Z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