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5" r:id="rId7"/>
    <p:sldId id="274" r:id="rId8"/>
    <p:sldId id="276" r:id="rId9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1"/>
      <p:bold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メイリオ" panose="020B0604030504040204" pitchFamily="50" charset="-128"/>
      <p:regular r:id="rId17"/>
      <p:bold r:id="rId18"/>
      <p:italic r:id="rId19"/>
      <p:boldItalic r:id="rId20"/>
    </p:embeddedFont>
    <p:embeddedFont>
      <p:font typeface="游ゴシック" panose="020B0400000000000000" pitchFamily="50" charset="-128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81996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武器全般の仕様。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A8D429-46A0-480D-A672-D04C3C8408EF}"/>
              </a:ext>
            </a:extLst>
          </p:cNvPr>
          <p:cNvSpPr txBox="1"/>
          <p:nvPr/>
        </p:nvSpPr>
        <p:spPr>
          <a:xfrm>
            <a:off x="415419" y="122157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●武器について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F805CC-825D-4A3B-8800-96DEFCB1D706}"/>
              </a:ext>
            </a:extLst>
          </p:cNvPr>
          <p:cNvSpPr txBox="1"/>
          <p:nvPr/>
        </p:nvSpPr>
        <p:spPr>
          <a:xfrm>
            <a:off x="558848" y="1526593"/>
            <a:ext cx="569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武器は１キャラに装備することで、キャラに対し、能力の増強や効果を付与することができる。</a:t>
            </a:r>
            <a:endParaRPr kumimoji="1" lang="en-US" altLang="ja-JP" sz="1000" dirty="0"/>
          </a:p>
          <a:p>
            <a:r>
              <a:rPr kumimoji="1" lang="ja-JP" altLang="en-US" sz="1000" dirty="0"/>
              <a:t>キャラは１つの武器を装備することが可能。</a:t>
            </a:r>
            <a:endParaRPr kumimoji="1" lang="en-US" altLang="ja-JP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923BE0-BB07-4B93-8C1C-54EF7BE79CBC}"/>
              </a:ext>
            </a:extLst>
          </p:cNvPr>
          <p:cNvSpPr txBox="1"/>
          <p:nvPr/>
        </p:nvSpPr>
        <p:spPr>
          <a:xfrm>
            <a:off x="415419" y="2046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●武器の能力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012A2C-8D35-4581-9A4D-89197F02BBDE}"/>
              </a:ext>
            </a:extLst>
          </p:cNvPr>
          <p:cNvSpPr txBox="1"/>
          <p:nvPr/>
        </p:nvSpPr>
        <p:spPr>
          <a:xfrm>
            <a:off x="643141" y="2362513"/>
            <a:ext cx="839204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武器は以下のものを備えている。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>
                <a:latin typeface="+mn-ea"/>
              </a:rPr>
              <a:t>1</a:t>
            </a:r>
            <a:r>
              <a:rPr kumimoji="1" lang="ja-JP" altLang="en-US" sz="1000" b="1" dirty="0">
                <a:latin typeface="+mn-ea"/>
              </a:rPr>
              <a:t>．武器パラメータ（</a:t>
            </a:r>
            <a:r>
              <a:rPr kumimoji="1" lang="en-US" altLang="ja-JP" sz="1000" b="1" dirty="0">
                <a:latin typeface="+mn-ea"/>
              </a:rPr>
              <a:t>ATK</a:t>
            </a:r>
            <a:r>
              <a:rPr kumimoji="1" lang="ja-JP" altLang="en-US" sz="1000" b="1" dirty="0">
                <a:latin typeface="+mn-ea"/>
              </a:rPr>
              <a:t>、</a:t>
            </a:r>
            <a:r>
              <a:rPr kumimoji="1" lang="en-US" altLang="ja-JP" sz="1000" b="1" dirty="0">
                <a:latin typeface="+mn-ea"/>
              </a:rPr>
              <a:t>DEF</a:t>
            </a:r>
            <a:r>
              <a:rPr kumimoji="1" lang="ja-JP" altLang="en-US" sz="1000" b="1" dirty="0">
                <a:latin typeface="+mn-ea"/>
              </a:rPr>
              <a:t>、</a:t>
            </a:r>
            <a:r>
              <a:rPr kumimoji="1" lang="en-US" altLang="ja-JP" sz="1000" b="1" dirty="0">
                <a:latin typeface="+mn-ea"/>
              </a:rPr>
              <a:t>SPD</a:t>
            </a:r>
            <a:r>
              <a:rPr kumimoji="1" lang="ja-JP" altLang="en-US" sz="1000" b="1" dirty="0">
                <a:latin typeface="+mn-ea"/>
              </a:rPr>
              <a:t>）</a:t>
            </a:r>
            <a:endParaRPr kumimoji="1" lang="en-US" altLang="ja-JP" sz="1000" b="1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これらのパラメータは、装備したキャラの基礎値に加算して使用される。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</a:t>
            </a:r>
            <a:r>
              <a:rPr kumimoji="1" lang="en-US" altLang="ja-JP" sz="1000" dirty="0">
                <a:latin typeface="+mn-ea"/>
              </a:rPr>
              <a:t>HP</a:t>
            </a:r>
            <a:r>
              <a:rPr kumimoji="1" lang="ja-JP" altLang="en-US" sz="1000" dirty="0">
                <a:latin typeface="+mn-ea"/>
              </a:rPr>
              <a:t>は持たない想定。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>
                <a:latin typeface="+mn-ea"/>
              </a:rPr>
              <a:t>2</a:t>
            </a:r>
            <a:r>
              <a:rPr kumimoji="1" lang="ja-JP" altLang="en-US" sz="1000" b="1" dirty="0">
                <a:latin typeface="+mn-ea"/>
              </a:rPr>
              <a:t>．パーツスロット</a:t>
            </a:r>
            <a:endParaRPr kumimoji="1" lang="en-US" altLang="ja-JP" sz="1000" b="1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バレル、ボディ、サイトの３か所を持つ。それぞれに後述の「武器パーツ」をはめることで武器のパラメータを上昇させることができる。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>
                <a:latin typeface="+mn-ea"/>
              </a:rPr>
              <a:t>3</a:t>
            </a:r>
            <a:r>
              <a:rPr kumimoji="1" lang="ja-JP" altLang="en-US" sz="1000" b="1" dirty="0">
                <a:latin typeface="+mn-ea"/>
              </a:rPr>
              <a:t>．結晶スロット</a:t>
            </a:r>
            <a:endParaRPr kumimoji="1" lang="en-US" altLang="ja-JP" sz="1000" b="1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怪獣から獲得できる「欠片」から抽出できる結晶をはめることで、武器に特殊効果を追加することが出来る。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　結晶スロットは</a:t>
            </a:r>
            <a:r>
              <a:rPr kumimoji="1" lang="en-US" altLang="ja-JP" sz="1000" dirty="0">
                <a:latin typeface="+mn-ea"/>
              </a:rPr>
              <a:t>0</a:t>
            </a:r>
            <a:r>
              <a:rPr kumimoji="1" lang="ja-JP" altLang="en-US" sz="1000" dirty="0">
                <a:latin typeface="+mn-ea"/>
              </a:rPr>
              <a:t>～</a:t>
            </a:r>
            <a:r>
              <a:rPr kumimoji="1" lang="en-US" altLang="ja-JP" sz="1000" dirty="0">
                <a:latin typeface="+mn-ea"/>
              </a:rPr>
              <a:t>3</a:t>
            </a:r>
            <a:r>
              <a:rPr kumimoji="1" lang="ja-JP" altLang="en-US" sz="1000" dirty="0">
                <a:latin typeface="+mn-ea"/>
              </a:rPr>
              <a:t>個と可変となる。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6981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武器にはレア度はないが、武器によって強弱があり、さらに同じ武器でもパラメータや結晶スロットの数に差がある。</a:t>
            </a:r>
            <a:endParaRPr kumimoji="1" lang="en-US" altLang="ja-JP" sz="1000" dirty="0"/>
          </a:p>
          <a:p>
            <a:r>
              <a:rPr kumimoji="1" lang="ja-JP" altLang="en-US" sz="1000" dirty="0"/>
              <a:t>これらの差は一定のルール内での抽選で決定される。</a:t>
            </a:r>
            <a:endParaRPr kumimoji="1" lang="en-US" altLang="ja-JP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BAF953-C0B4-45A7-8A55-CAFDB1F2F803}"/>
              </a:ext>
            </a:extLst>
          </p:cNvPr>
          <p:cNvSpPr txBox="1"/>
          <p:nvPr/>
        </p:nvSpPr>
        <p:spPr>
          <a:xfrm>
            <a:off x="591845" y="22920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○抽選方法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DBD3498-E4C1-43A2-9EE6-341249DB5A25}"/>
              </a:ext>
            </a:extLst>
          </p:cNvPr>
          <p:cNvSpPr txBox="1"/>
          <p:nvPr/>
        </p:nvSpPr>
        <p:spPr>
          <a:xfrm>
            <a:off x="817724" y="2574168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・パラメータの決定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F6484A-58F3-4128-B36C-18B719118609}"/>
              </a:ext>
            </a:extLst>
          </p:cNvPr>
          <p:cNvSpPr txBox="1"/>
          <p:nvPr/>
        </p:nvSpPr>
        <p:spPr>
          <a:xfrm>
            <a:off x="817724" y="47138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・結晶スロットの決定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AD841C-5DE8-420E-A49B-569F8F59CCBA}"/>
              </a:ext>
            </a:extLst>
          </p:cNvPr>
          <p:cNvSpPr txBox="1"/>
          <p:nvPr/>
        </p:nvSpPr>
        <p:spPr>
          <a:xfrm>
            <a:off x="588943" y="133912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○抽選タイミング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59B8FD-38F8-4669-BC25-9110B3BB2D45}"/>
              </a:ext>
            </a:extLst>
          </p:cNvPr>
          <p:cNvSpPr txBox="1"/>
          <p:nvPr/>
        </p:nvSpPr>
        <p:spPr>
          <a:xfrm>
            <a:off x="765039" y="1613269"/>
            <a:ext cx="4929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武器入手のタイミングで行う。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武器自体が報酬として抽選された時か、プレイヤーが入手した時点かは要相談。</a:t>
            </a:r>
            <a:endParaRPr kumimoji="1" lang="en-US" altLang="ja-JP" sz="1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D125E84-68CC-41C6-AAB0-6861323F16F1}"/>
              </a:ext>
            </a:extLst>
          </p:cNvPr>
          <p:cNvSpPr txBox="1"/>
          <p:nvPr/>
        </p:nvSpPr>
        <p:spPr>
          <a:xfrm>
            <a:off x="415419" y="53288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●武器の入手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B006B5-1A3A-42D7-AF6C-0710413E5B37}"/>
              </a:ext>
            </a:extLst>
          </p:cNvPr>
          <p:cNvSpPr txBox="1"/>
          <p:nvPr/>
        </p:nvSpPr>
        <p:spPr>
          <a:xfrm>
            <a:off x="574790" y="5670726"/>
            <a:ext cx="4801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武器は基本的には怪獣からドロップ（＝クエスト報酬）として入手する。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武器の質を求めてバトルを繰り返す要素となっている。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（もちろん、ログボやショップ等その他の方式での入手を設定する場合もある）</a:t>
            </a:r>
            <a:endParaRPr kumimoji="1" lang="en-US" altLang="ja-JP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8AB4DC-765D-42F8-844F-9C8456AA6660}"/>
              </a:ext>
            </a:extLst>
          </p:cNvPr>
          <p:cNvSpPr txBox="1"/>
          <p:nvPr/>
        </p:nvSpPr>
        <p:spPr>
          <a:xfrm>
            <a:off x="1068898" y="2818794"/>
            <a:ext cx="461857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各武器に初期値が決まっており、その武器の補正値を抽選する。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補正値の範囲は</a:t>
            </a:r>
            <a:r>
              <a:rPr kumimoji="1" lang="en-US" altLang="ja-JP" sz="1000" b="1" dirty="0">
                <a:solidFill>
                  <a:srgbClr val="00B0F0"/>
                </a:solidFill>
              </a:rPr>
              <a:t>-5%</a:t>
            </a:r>
            <a:r>
              <a:rPr kumimoji="1" lang="ja-JP" altLang="en-US" sz="1000" b="1" dirty="0">
                <a:solidFill>
                  <a:srgbClr val="00B0F0"/>
                </a:solidFill>
              </a:rPr>
              <a:t>～</a:t>
            </a:r>
            <a:r>
              <a:rPr kumimoji="1" lang="en-US" altLang="ja-JP" sz="1000" b="1" dirty="0">
                <a:solidFill>
                  <a:srgbClr val="00B0F0"/>
                </a:solidFill>
              </a:rPr>
              <a:t>+5%</a:t>
            </a:r>
            <a:r>
              <a:rPr kumimoji="1" lang="ja-JP" altLang="en-US" sz="1000" dirty="0"/>
              <a:t>となる。</a:t>
            </a:r>
            <a:endParaRPr kumimoji="1" lang="en-US" altLang="ja-JP" sz="1000" dirty="0"/>
          </a:p>
          <a:p>
            <a:r>
              <a:rPr kumimoji="1" lang="ja-JP" altLang="en-US" sz="1000" dirty="0"/>
              <a:t>各出現ウェイトは右。（ウェイトは調整するのでテーブルの方がいいかも）</a:t>
            </a:r>
            <a:endParaRPr kumimoji="1" lang="en-US" altLang="ja-JP" sz="1000" dirty="0"/>
          </a:p>
          <a:p>
            <a:r>
              <a:rPr kumimoji="1" lang="ja-JP" altLang="en-US" sz="1000" dirty="0"/>
              <a:t>これをパラメータ分（３回行う）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この補正値はレベルアップの際は、上昇した数値全体にかかるものとする。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（後述）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例）</a:t>
            </a:r>
            <a:endParaRPr kumimoji="1" lang="en-US" altLang="ja-JP" sz="1000" dirty="0"/>
          </a:p>
          <a:p>
            <a:r>
              <a:rPr kumimoji="1" lang="ja-JP" altLang="en-US" sz="1000" dirty="0"/>
              <a:t>アサルトライフルの初期値は</a:t>
            </a:r>
            <a:r>
              <a:rPr kumimoji="1" lang="en-US" altLang="ja-JP" sz="1000" dirty="0"/>
              <a:t>100</a:t>
            </a:r>
            <a:r>
              <a:rPr kumimoji="1" lang="ja-JP" altLang="en-US" sz="1000" dirty="0"/>
              <a:t>と設定されている。抽選の結果</a:t>
            </a:r>
            <a:r>
              <a:rPr kumimoji="1" lang="en-US" altLang="ja-JP" sz="1000" dirty="0"/>
              <a:t>+2%</a:t>
            </a:r>
            <a:r>
              <a:rPr kumimoji="1" lang="ja-JP" altLang="en-US" sz="1000" dirty="0"/>
              <a:t>を獲得。</a:t>
            </a:r>
            <a:endParaRPr kumimoji="1" lang="en-US" altLang="ja-JP" sz="1000" dirty="0"/>
          </a:p>
          <a:p>
            <a:r>
              <a:rPr kumimoji="1" lang="ja-JP" altLang="en-US" sz="1000" dirty="0"/>
              <a:t>初期値は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となる。</a:t>
            </a:r>
            <a:endParaRPr kumimoji="1" lang="en-US" altLang="ja-JP" sz="10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3F9381B-2372-40D9-921E-20D008ADB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84365"/>
              </p:ext>
            </p:extLst>
          </p:nvPr>
        </p:nvGraphicFramePr>
        <p:xfrm>
          <a:off x="6233597" y="1491528"/>
          <a:ext cx="197580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335891128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13683447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28633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補正値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ウェイト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確率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2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-5%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50.02%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82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-4%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25/01%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9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-3%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12.51%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9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-2%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6.25%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3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-1%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3.13%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7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1.56%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0.78%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0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0.39%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7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0.2%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65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0.1%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7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5%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↑の</a:t>
                      </a:r>
                      <a:r>
                        <a:rPr kumimoji="1" lang="en-US" altLang="ja-JP" sz="1000" dirty="0"/>
                        <a:t>1/2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0.05%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76283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E3C836-DB60-4389-B949-A2B785504041}"/>
              </a:ext>
            </a:extLst>
          </p:cNvPr>
          <p:cNvSpPr txBox="1"/>
          <p:nvPr/>
        </p:nvSpPr>
        <p:spPr>
          <a:xfrm>
            <a:off x="948126" y="4963259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これもパラメータ同様に</a:t>
            </a:r>
            <a:r>
              <a:rPr kumimoji="1" lang="en-US" altLang="ja-JP" sz="1000" dirty="0"/>
              <a:t>0</a:t>
            </a:r>
            <a:r>
              <a:rPr kumimoji="1" lang="ja-JP" altLang="en-US" sz="1000" dirty="0"/>
              <a:t>～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個の抽選を行う。</a:t>
            </a:r>
            <a:endParaRPr kumimoji="1" lang="en-US" altLang="ja-JP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333802-89A8-450A-97D3-A51A01CFC183}"/>
              </a:ext>
            </a:extLst>
          </p:cNvPr>
          <p:cNvSpPr txBox="1"/>
          <p:nvPr/>
        </p:nvSpPr>
        <p:spPr>
          <a:xfrm>
            <a:off x="6233597" y="124530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補正値の抽選表</a:t>
            </a:r>
            <a:endParaRPr kumimoji="1" lang="en-US" altLang="ja-JP" sz="1000" b="1" u="sng" dirty="0"/>
          </a:p>
        </p:txBody>
      </p:sp>
      <p:graphicFrame>
        <p:nvGraphicFramePr>
          <p:cNvPr id="28" name="表 2">
            <a:extLst>
              <a:ext uri="{FF2B5EF4-FFF2-40B4-BE49-F238E27FC236}">
                <a16:creationId xmlns:a16="http://schemas.microsoft.com/office/drawing/2014/main" id="{C7D24458-CCF2-4821-840E-875B55FF2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7488"/>
              </p:ext>
            </p:extLst>
          </p:nvPr>
        </p:nvGraphicFramePr>
        <p:xfrm>
          <a:off x="6233597" y="4957532"/>
          <a:ext cx="210280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335891128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13683447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28633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スロット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ウェイト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確率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2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</a:t>
                      </a:r>
                      <a:r>
                        <a:rPr kumimoji="1" lang="ja-JP" altLang="en-US" sz="100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82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55%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9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r>
                        <a:rPr kumimoji="1" lang="ja-JP" altLang="en-US" sz="100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9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r>
                        <a:rPr kumimoji="1" lang="ja-JP" altLang="en-US" sz="1000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3%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35607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E06FD2-12EA-4E70-8A54-2D462EE984D9}"/>
              </a:ext>
            </a:extLst>
          </p:cNvPr>
          <p:cNvSpPr txBox="1"/>
          <p:nvPr/>
        </p:nvSpPr>
        <p:spPr>
          <a:xfrm>
            <a:off x="6233597" y="4733749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結晶スロット数の抽選表</a:t>
            </a:r>
            <a:endParaRPr kumimoji="1" lang="en-US" altLang="ja-JP" sz="1000" b="1" u="sng" dirty="0"/>
          </a:p>
        </p:txBody>
      </p:sp>
    </p:spTree>
    <p:extLst>
      <p:ext uri="{BB962C8B-B14F-4D97-AF65-F5344CB8AC3E}">
        <p14:creationId xmlns:p14="http://schemas.microsoft.com/office/powerpoint/2010/main" val="13233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●武器種について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武器には種類があり、各種類ごとの特徴が異なる。</a:t>
            </a:r>
            <a:endParaRPr kumimoji="1" lang="en-US" altLang="ja-JP" sz="1000" dirty="0"/>
          </a:p>
          <a:p>
            <a:r>
              <a:rPr kumimoji="1" lang="ja-JP" altLang="en-US" sz="1000" dirty="0"/>
              <a:t>また、キャラの兵科によって装備できる武器種に違いがある。</a:t>
            </a:r>
            <a:endParaRPr kumimoji="1" lang="en-US" altLang="ja-JP" sz="10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21119BB-D166-4BA4-83E3-58CF80618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90572"/>
              </p:ext>
            </p:extLst>
          </p:nvPr>
        </p:nvGraphicFramePr>
        <p:xfrm>
          <a:off x="591845" y="1339850"/>
          <a:ext cx="31851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6330285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890166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662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特徴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7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軽連射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連射数大、ダメージ小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9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重連射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連射数中、ダメージ中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5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重爆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連射数小、ダメージ大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6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範囲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連射数小、ダメージ中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8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連射数特大、ダメージ小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3576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36FEC0-CD45-4C06-9279-380CDE334193}"/>
              </a:ext>
            </a:extLst>
          </p:cNvPr>
          <p:cNvSpPr txBox="1"/>
          <p:nvPr/>
        </p:nvSpPr>
        <p:spPr>
          <a:xfrm>
            <a:off x="415419" y="3121223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●武器のイメージ</a:t>
            </a:r>
            <a:r>
              <a:rPr kumimoji="1" lang="ja-JP" alt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（</a:t>
            </a:r>
            <a:r>
              <a:rPr kumimoji="1" lang="en-US" altLang="ja-JP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1st</a:t>
            </a:r>
            <a:r>
              <a:rPr kumimoji="1" lang="ja-JP" alt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のバトル仕様から移植からの改変）</a:t>
            </a:r>
            <a:endParaRPr kumimoji="1" lang="ja-JP" altLang="en-US" sz="1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57D010-35E4-4D13-9B28-4749FE0B0C07}"/>
              </a:ext>
            </a:extLst>
          </p:cNvPr>
          <p:cNvSpPr txBox="1"/>
          <p:nvPr/>
        </p:nvSpPr>
        <p:spPr>
          <a:xfrm>
            <a:off x="591845" y="3429000"/>
            <a:ext cx="2912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1st</a:t>
            </a:r>
            <a:r>
              <a:rPr kumimoji="1" lang="ja-JP" altLang="en-US" sz="1000" dirty="0"/>
              <a:t>で記載した武器種の違いのイメージの転載。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D5C2AE-8C77-428B-90A6-F503D6034386}"/>
              </a:ext>
            </a:extLst>
          </p:cNvPr>
          <p:cNvSpPr txBox="1"/>
          <p:nvPr/>
        </p:nvSpPr>
        <p:spPr>
          <a:xfrm>
            <a:off x="591845" y="3739261"/>
            <a:ext cx="3666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・アサルトライフル（軽連射系）（継続：</a:t>
            </a:r>
            <a:r>
              <a:rPr kumimoji="1" lang="en-US" altLang="ja-JP" sz="1000" b="1" dirty="0"/>
              <a:t>0/</a:t>
            </a:r>
            <a:r>
              <a:rPr kumimoji="1" lang="ja-JP" altLang="en-US" sz="1000" b="1" dirty="0"/>
              <a:t>ヒット数</a:t>
            </a:r>
            <a:r>
              <a:rPr kumimoji="1" lang="en-US" altLang="ja-JP" sz="1000" b="1" dirty="0"/>
              <a:t>12</a:t>
            </a:r>
            <a:r>
              <a:rPr kumimoji="1" lang="ja-JP" altLang="en-US" sz="1000" b="1" dirty="0"/>
              <a:t>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C4CA7CC-695A-4BF8-8DA0-1DDADBD8A43B}"/>
              </a:ext>
            </a:extLst>
          </p:cNvPr>
          <p:cNvSpPr txBox="1"/>
          <p:nvPr/>
        </p:nvSpPr>
        <p:spPr>
          <a:xfrm>
            <a:off x="590055" y="516969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・ランチャー（重爆系）（継続：</a:t>
            </a:r>
            <a:r>
              <a:rPr kumimoji="1" lang="en-US" altLang="ja-JP" sz="1000" b="1" dirty="0"/>
              <a:t>1/</a:t>
            </a:r>
            <a:r>
              <a:rPr kumimoji="1" lang="ja-JP" altLang="en-US" sz="1000" b="1" dirty="0"/>
              <a:t>ヒット数：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）</a:t>
            </a:r>
            <a:endParaRPr kumimoji="1" lang="en-US" altLang="ja-JP" sz="1000" b="1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C34504-E23A-4EB2-981A-C75937A94AE3}"/>
              </a:ext>
            </a:extLst>
          </p:cNvPr>
          <p:cNvGrpSpPr/>
          <p:nvPr/>
        </p:nvGrpSpPr>
        <p:grpSpPr>
          <a:xfrm>
            <a:off x="558372" y="5506826"/>
            <a:ext cx="1984564" cy="884022"/>
            <a:chOff x="558372" y="5117371"/>
            <a:chExt cx="1984564" cy="884022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60E9315-B917-4A3C-8AF8-FE70F64239D6}"/>
                </a:ext>
              </a:extLst>
            </p:cNvPr>
            <p:cNvSpPr txBox="1"/>
            <p:nvPr/>
          </p:nvSpPr>
          <p:spPr>
            <a:xfrm>
              <a:off x="712260" y="511737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攻撃時間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F84B2B4-6577-4784-8D68-68EAEA3E6BD5}"/>
                </a:ext>
              </a:extLst>
            </p:cNvPr>
            <p:cNvSpPr txBox="1"/>
            <p:nvPr/>
          </p:nvSpPr>
          <p:spPr>
            <a:xfrm>
              <a:off x="558372" y="5337894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発射モーション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62F7BC9-7529-4DB0-9A85-18D5B87D5CE7}"/>
                </a:ext>
              </a:extLst>
            </p:cNvPr>
            <p:cNvSpPr txBox="1"/>
            <p:nvPr/>
          </p:nvSpPr>
          <p:spPr>
            <a:xfrm>
              <a:off x="712260" y="558250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ヒット数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51AD77C-F00D-44CB-B719-5DD21D3F0D58}"/>
                </a:ext>
              </a:extLst>
            </p:cNvPr>
            <p:cNvSpPr txBox="1"/>
            <p:nvPr/>
          </p:nvSpPr>
          <p:spPr>
            <a:xfrm>
              <a:off x="637373" y="5785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リロード時間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A626CFC-4D4D-4FAC-A32E-1A62C1730CE6}"/>
                </a:ext>
              </a:extLst>
            </p:cNvPr>
            <p:cNvSpPr/>
            <p:nvPr/>
          </p:nvSpPr>
          <p:spPr>
            <a:xfrm>
              <a:off x="1481130" y="5778396"/>
              <a:ext cx="893835" cy="197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B65504-27CD-40F6-8F6C-B279B277A9B7}"/>
                </a:ext>
              </a:extLst>
            </p:cNvPr>
            <p:cNvGrpSpPr/>
            <p:nvPr/>
          </p:nvGrpSpPr>
          <p:grpSpPr>
            <a:xfrm>
              <a:off x="2373058" y="5145601"/>
              <a:ext cx="169878" cy="731629"/>
              <a:chOff x="2072434" y="5435745"/>
              <a:chExt cx="169878" cy="731629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56A05A15-A6E8-4773-8817-3BEC41974D0E}"/>
                  </a:ext>
                </a:extLst>
              </p:cNvPr>
              <p:cNvSpPr/>
              <p:nvPr/>
            </p:nvSpPr>
            <p:spPr>
              <a:xfrm>
                <a:off x="2076367" y="5435745"/>
                <a:ext cx="165945" cy="1976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4E38066-E5DB-4366-9885-8F2B6218C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367" y="5754242"/>
                <a:ext cx="235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A239F649-A4C7-4EBC-A712-BAC831CE9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312" y="5534580"/>
                <a:ext cx="0" cy="501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0430907-6E7C-44B7-9D05-F627C6C0C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434" y="5511154"/>
                <a:ext cx="6283" cy="656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A30034FC-6FE3-471C-BC7E-C3A2E5DCE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367" y="5943789"/>
                <a:ext cx="1635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989CB5F-7FC8-4853-8470-C34B05D897BC}"/>
              </a:ext>
            </a:extLst>
          </p:cNvPr>
          <p:cNvSpPr/>
          <p:nvPr/>
        </p:nvSpPr>
        <p:spPr>
          <a:xfrm>
            <a:off x="4383172" y="4715604"/>
            <a:ext cx="2912047" cy="814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メモ：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発射モーションの長さがヒット数の間隔より長い場合は、ピッチを早回しして対応する。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584C96A-E557-49C9-9086-2637BF2C23A5}"/>
              </a:ext>
            </a:extLst>
          </p:cNvPr>
          <p:cNvGrpSpPr/>
          <p:nvPr/>
        </p:nvGrpSpPr>
        <p:grpSpPr>
          <a:xfrm>
            <a:off x="558372" y="4145360"/>
            <a:ext cx="3513822" cy="875476"/>
            <a:chOff x="558372" y="3943107"/>
            <a:chExt cx="3513822" cy="875476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700F602-6195-4856-90EE-99B5CF018C3A}"/>
                </a:ext>
              </a:extLst>
            </p:cNvPr>
            <p:cNvSpPr txBox="1"/>
            <p:nvPr/>
          </p:nvSpPr>
          <p:spPr>
            <a:xfrm>
              <a:off x="712260" y="3943107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攻撃時間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AEEA0A4-F1ED-4ED0-A3D4-542F6A25CF16}"/>
                </a:ext>
              </a:extLst>
            </p:cNvPr>
            <p:cNvSpPr txBox="1"/>
            <p:nvPr/>
          </p:nvSpPr>
          <p:spPr>
            <a:xfrm>
              <a:off x="558372" y="4165447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発射モーション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D88BA7F-6377-40AB-9C92-1A82E54FEDF5}"/>
                </a:ext>
              </a:extLst>
            </p:cNvPr>
            <p:cNvSpPr txBox="1"/>
            <p:nvPr/>
          </p:nvSpPr>
          <p:spPr>
            <a:xfrm>
              <a:off x="712260" y="4365514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ヒット数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EA6EBFB-9225-4822-8CC5-0DA2F9E885B0}"/>
                </a:ext>
              </a:extLst>
            </p:cNvPr>
            <p:cNvSpPr txBox="1"/>
            <p:nvPr/>
          </p:nvSpPr>
          <p:spPr>
            <a:xfrm>
              <a:off x="609668" y="460313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dirty="0"/>
                <a:t>リロード時間</a:t>
              </a:r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167A4A2D-1E2C-4840-8577-98E94DC52FDA}"/>
                </a:ext>
              </a:extLst>
            </p:cNvPr>
            <p:cNvGrpSpPr/>
            <p:nvPr/>
          </p:nvGrpSpPr>
          <p:grpSpPr>
            <a:xfrm>
              <a:off x="1481131" y="3962791"/>
              <a:ext cx="2591063" cy="830464"/>
              <a:chOff x="1481131" y="3986683"/>
              <a:chExt cx="3227483" cy="1034443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3CE05C7-6D6F-4F7E-BAD4-F451179D7D8E}"/>
                  </a:ext>
                </a:extLst>
              </p:cNvPr>
              <p:cNvSpPr/>
              <p:nvPr/>
            </p:nvSpPr>
            <p:spPr>
              <a:xfrm>
                <a:off x="1481131" y="4774905"/>
                <a:ext cx="432412" cy="246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81358AD1-7FE9-46ED-AB0C-105CBDEC6103}"/>
                  </a:ext>
                </a:extLst>
              </p:cNvPr>
              <p:cNvSpPr/>
              <p:nvPr/>
            </p:nvSpPr>
            <p:spPr>
              <a:xfrm>
                <a:off x="1924976" y="3986683"/>
                <a:ext cx="2783638" cy="246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 dirty="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8DE84795-416C-4224-BE59-F28A9F6E748D}"/>
                  </a:ext>
                </a:extLst>
              </p:cNvPr>
              <p:cNvGrpSpPr/>
              <p:nvPr/>
            </p:nvGrpSpPr>
            <p:grpSpPr>
              <a:xfrm flipV="1">
                <a:off x="1923004" y="4335723"/>
                <a:ext cx="2781230" cy="45719"/>
                <a:chOff x="1447390" y="4736720"/>
                <a:chExt cx="2779258" cy="0"/>
              </a:xfrm>
            </p:grpSpPr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F3E678C8-E322-4246-B65D-73D1A39033DF}"/>
                    </a:ext>
                  </a:extLst>
                </p:cNvPr>
                <p:cNvCxnSpPr/>
                <p:nvPr/>
              </p:nvCxnSpPr>
              <p:spPr>
                <a:xfrm>
                  <a:off x="144739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76090B2B-4A35-4104-A3F1-590083892EFF}"/>
                    </a:ext>
                  </a:extLst>
                </p:cNvPr>
                <p:cNvCxnSpPr/>
                <p:nvPr/>
              </p:nvCxnSpPr>
              <p:spPr>
                <a:xfrm>
                  <a:off x="169885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06280289-3473-4131-9158-7CA8BC5B4F7A}"/>
                    </a:ext>
                  </a:extLst>
                </p:cNvPr>
                <p:cNvCxnSpPr/>
                <p:nvPr/>
              </p:nvCxnSpPr>
              <p:spPr>
                <a:xfrm>
                  <a:off x="195031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95C83A4D-F23A-46E7-96E2-EAFA60647A68}"/>
                    </a:ext>
                  </a:extLst>
                </p:cNvPr>
                <p:cNvCxnSpPr/>
                <p:nvPr/>
              </p:nvCxnSpPr>
              <p:spPr>
                <a:xfrm>
                  <a:off x="220177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5F8F1A7B-AE28-4341-A4B1-6DA310C6B5A8}"/>
                    </a:ext>
                  </a:extLst>
                </p:cNvPr>
                <p:cNvCxnSpPr/>
                <p:nvPr/>
              </p:nvCxnSpPr>
              <p:spPr>
                <a:xfrm>
                  <a:off x="245323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F61B930B-931E-495B-8D85-1ECFCA1E3214}"/>
                    </a:ext>
                  </a:extLst>
                </p:cNvPr>
                <p:cNvCxnSpPr/>
                <p:nvPr/>
              </p:nvCxnSpPr>
              <p:spPr>
                <a:xfrm>
                  <a:off x="270469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26F50017-EE83-4BD2-B4E7-33346B033211}"/>
                    </a:ext>
                  </a:extLst>
                </p:cNvPr>
                <p:cNvCxnSpPr/>
                <p:nvPr/>
              </p:nvCxnSpPr>
              <p:spPr>
                <a:xfrm>
                  <a:off x="295615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47186DB7-FEF5-4A96-8E1E-D4BB607B9D7E}"/>
                    </a:ext>
                  </a:extLst>
                </p:cNvPr>
                <p:cNvCxnSpPr/>
                <p:nvPr/>
              </p:nvCxnSpPr>
              <p:spPr>
                <a:xfrm>
                  <a:off x="320761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456A2998-4B6B-45D5-AA82-A95B7EEB2770}"/>
                    </a:ext>
                  </a:extLst>
                </p:cNvPr>
                <p:cNvCxnSpPr/>
                <p:nvPr/>
              </p:nvCxnSpPr>
              <p:spPr>
                <a:xfrm>
                  <a:off x="3459070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FF1C1DC7-1798-4261-B7A3-066070EE0AA9}"/>
                    </a:ext>
                  </a:extLst>
                </p:cNvPr>
                <p:cNvCxnSpPr/>
                <p:nvPr/>
              </p:nvCxnSpPr>
              <p:spPr>
                <a:xfrm>
                  <a:off x="3723728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9CF571EA-D18E-48B4-88A7-63693658954A}"/>
                    </a:ext>
                  </a:extLst>
                </p:cNvPr>
                <p:cNvCxnSpPr/>
                <p:nvPr/>
              </p:nvCxnSpPr>
              <p:spPr>
                <a:xfrm>
                  <a:off x="3975188" y="4736720"/>
                  <a:ext cx="251460" cy="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7449D7C6-6E38-4EAA-966B-D51D5FB1A030}"/>
                  </a:ext>
                </a:extLst>
              </p:cNvPr>
              <p:cNvGrpSpPr/>
              <p:nvPr/>
            </p:nvGrpSpPr>
            <p:grpSpPr>
              <a:xfrm>
                <a:off x="1923004" y="4620371"/>
                <a:ext cx="2781230" cy="45719"/>
                <a:chOff x="1447390" y="4971897"/>
                <a:chExt cx="2779258" cy="0"/>
              </a:xfrm>
            </p:grpSpPr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DD5889F4-E37F-46DD-8A95-5FE7DB832EEE}"/>
                    </a:ext>
                  </a:extLst>
                </p:cNvPr>
                <p:cNvCxnSpPr/>
                <p:nvPr/>
              </p:nvCxnSpPr>
              <p:spPr>
                <a:xfrm>
                  <a:off x="144739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E414F489-849E-42CD-83F8-D74AABF43D35}"/>
                    </a:ext>
                  </a:extLst>
                </p:cNvPr>
                <p:cNvCxnSpPr/>
                <p:nvPr/>
              </p:nvCxnSpPr>
              <p:spPr>
                <a:xfrm>
                  <a:off x="169885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BF16345D-14B8-4B96-B8C4-3F576F6457F6}"/>
                    </a:ext>
                  </a:extLst>
                </p:cNvPr>
                <p:cNvCxnSpPr/>
                <p:nvPr/>
              </p:nvCxnSpPr>
              <p:spPr>
                <a:xfrm>
                  <a:off x="195031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BD806C9F-B3FC-4FED-9A46-FB7F874BB6C4}"/>
                    </a:ext>
                  </a:extLst>
                </p:cNvPr>
                <p:cNvCxnSpPr/>
                <p:nvPr/>
              </p:nvCxnSpPr>
              <p:spPr>
                <a:xfrm>
                  <a:off x="220177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E0673C64-2F6D-4BDA-B0D9-960345AA440A}"/>
                    </a:ext>
                  </a:extLst>
                </p:cNvPr>
                <p:cNvCxnSpPr/>
                <p:nvPr/>
              </p:nvCxnSpPr>
              <p:spPr>
                <a:xfrm>
                  <a:off x="245323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5577975C-07F8-4E0A-BDB0-724A2B68F547}"/>
                    </a:ext>
                  </a:extLst>
                </p:cNvPr>
                <p:cNvCxnSpPr/>
                <p:nvPr/>
              </p:nvCxnSpPr>
              <p:spPr>
                <a:xfrm>
                  <a:off x="270469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35B2F3A2-1E3A-499D-B728-2ABEFFC676A0}"/>
                    </a:ext>
                  </a:extLst>
                </p:cNvPr>
                <p:cNvCxnSpPr/>
                <p:nvPr/>
              </p:nvCxnSpPr>
              <p:spPr>
                <a:xfrm>
                  <a:off x="295615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1561881A-F3DC-4133-804B-C993922397E2}"/>
                    </a:ext>
                  </a:extLst>
                </p:cNvPr>
                <p:cNvCxnSpPr/>
                <p:nvPr/>
              </p:nvCxnSpPr>
              <p:spPr>
                <a:xfrm>
                  <a:off x="320761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5ECA8145-D5B2-4D57-B2E5-07651859599D}"/>
                    </a:ext>
                  </a:extLst>
                </p:cNvPr>
                <p:cNvCxnSpPr/>
                <p:nvPr/>
              </p:nvCxnSpPr>
              <p:spPr>
                <a:xfrm>
                  <a:off x="3459070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F05C7D6E-2E75-4A93-8D82-6DCBB5B13B5C}"/>
                    </a:ext>
                  </a:extLst>
                </p:cNvPr>
                <p:cNvCxnSpPr/>
                <p:nvPr/>
              </p:nvCxnSpPr>
              <p:spPr>
                <a:xfrm>
                  <a:off x="3723728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B366918F-320E-4497-BD20-3768BD4EAE08}"/>
                    </a:ext>
                  </a:extLst>
                </p:cNvPr>
                <p:cNvCxnSpPr/>
                <p:nvPr/>
              </p:nvCxnSpPr>
              <p:spPr>
                <a:xfrm>
                  <a:off x="3975188" y="4971897"/>
                  <a:ext cx="25146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357DC53B-4339-4BC2-9FCB-BF2C50563BFA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4708614" y="4109794"/>
                <a:ext cx="0" cy="57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C0106E20-C467-4DCC-8C0F-973A1CD97A15}"/>
                  </a:ext>
                </a:extLst>
              </p:cNvPr>
              <p:cNvCxnSpPr>
                <a:cxnSpLocks/>
                <a:stCxn id="41" idx="1"/>
              </p:cNvCxnSpPr>
              <p:nvPr/>
            </p:nvCxnSpPr>
            <p:spPr>
              <a:xfrm flipH="1">
                <a:off x="1921540" y="4109794"/>
                <a:ext cx="3436" cy="6715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393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●武器のパラメータ</a:t>
            </a:r>
          </a:p>
        </p:txBody>
      </p:sp>
      <p:graphicFrame>
        <p:nvGraphicFramePr>
          <p:cNvPr id="8" name="表 2">
            <a:extLst>
              <a:ext uri="{FF2B5EF4-FFF2-40B4-BE49-F238E27FC236}">
                <a16:creationId xmlns:a16="http://schemas.microsoft.com/office/drawing/2014/main" id="{94300174-FD82-466B-8E6A-4680FC8B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1409"/>
              </p:ext>
            </p:extLst>
          </p:nvPr>
        </p:nvGraphicFramePr>
        <p:xfrm>
          <a:off x="790887" y="911327"/>
          <a:ext cx="68357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武器の名称。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軽連射、重連射、重爆、範囲、レーザーの内１つ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初期想定</a:t>
                      </a:r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レベルアップテーブル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レベルアップに必要な素材のテーブル。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983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ATK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武器マスターに</a:t>
                      </a:r>
                      <a:r>
                        <a:rPr kumimoji="1" lang="en-US" altLang="ja-JP" sz="1000" dirty="0"/>
                        <a:t>Lv1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20</a:t>
                      </a:r>
                      <a:r>
                        <a:rPr kumimoji="1" lang="ja-JP" altLang="en-US" sz="1000" dirty="0"/>
                        <a:t>までの数値が記載されたもの。成長曲線に影響。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5489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DEF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武器マスターに</a:t>
                      </a:r>
                      <a:r>
                        <a:rPr kumimoji="1" lang="en-US" altLang="ja-JP" sz="1000" dirty="0"/>
                        <a:t>Lv1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20</a:t>
                      </a:r>
                      <a:r>
                        <a:rPr kumimoji="1" lang="ja-JP" altLang="en-US" sz="1000" dirty="0"/>
                        <a:t>までの数値が記載されたもの。成長曲線に影響。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2072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SPD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武器マスターに</a:t>
                      </a:r>
                      <a:r>
                        <a:rPr kumimoji="1" lang="en-US" altLang="ja-JP" sz="1000" dirty="0"/>
                        <a:t>Lv1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20</a:t>
                      </a:r>
                      <a:r>
                        <a:rPr kumimoji="1" lang="ja-JP" altLang="en-US" sz="1000" dirty="0"/>
                        <a:t>までの数値が記載されたもの。成長曲線に影響。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8822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攻撃時間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その武器が持つ「１回の」発射時間。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613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継続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</a:t>
                      </a:r>
                      <a:r>
                        <a:rPr kumimoji="1" lang="ja-JP" altLang="en-US" sz="1000" dirty="0"/>
                        <a:t>：連発　</a:t>
                      </a:r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：継続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連発は</a:t>
                      </a:r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回のヒット数分だけ発射モーションを行い、継続は最初の</a:t>
                      </a:r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回だけ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発射モーションをした後、発射時間の間は発射中モーションとなる。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256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ヒット数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上記攻撃時間内に、弾を何発発射するかの回数。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この数分だけ発射モーションを行う。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51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命中率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狙った部位に対して命中するかの確率。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外れた場合はランダムで選ばれた他の部位に命中する。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3494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リロード時間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回の攻撃時間が終了した後、次に攻撃が可能となるまでの時間。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想定としてはモーション合わせとなるが、調整により、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リロードモーションの後、ニュートラルモーションを加えるかも。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4828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クリティカル発生率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クリティカルが発生する確率。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1877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クリティカル倍率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クリティカルしたときのダメージ倍率。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471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お気に入りフラグ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売却や消費が出来なくなるようなフラグ。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32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3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●武器のダメージ</a:t>
            </a:r>
            <a:r>
              <a:rPr kumimoji="1" lang="ja-JP" alt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（</a:t>
            </a:r>
            <a:r>
              <a:rPr kumimoji="1" lang="en-US" altLang="ja-JP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1st</a:t>
            </a:r>
            <a:r>
              <a:rPr kumimoji="1" lang="ja-JP" alt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のバトル仕様から移植からの改変）</a:t>
            </a:r>
            <a:endParaRPr kumimoji="1" lang="ja-JP" altLang="en-US" sz="1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638679-2402-40BA-8C69-3EA70B167CD8}"/>
              </a:ext>
            </a:extLst>
          </p:cNvPr>
          <p:cNvSpPr txBox="1"/>
          <p:nvPr/>
        </p:nvSpPr>
        <p:spPr>
          <a:xfrm>
            <a:off x="658567" y="284637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○与ダメージ計算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B605DE-C55B-4426-B0B8-34FB645D4FE6}"/>
              </a:ext>
            </a:extLst>
          </p:cNvPr>
          <p:cNvSpPr txBox="1"/>
          <p:nvPr/>
        </p:nvSpPr>
        <p:spPr>
          <a:xfrm>
            <a:off x="585092" y="3492155"/>
            <a:ext cx="6295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各ヒットダメージ＝（</a:t>
            </a:r>
            <a:r>
              <a:rPr kumimoji="1" lang="en-US" altLang="ja-JP" sz="1000" b="1" dirty="0"/>
              <a:t>ATK×</a:t>
            </a:r>
            <a:r>
              <a:rPr kumimoji="1" lang="ja-JP" altLang="en-US" sz="1000" b="1" dirty="0"/>
              <a:t>ブレ</a:t>
            </a:r>
            <a:r>
              <a:rPr kumimoji="1" lang="en-US" altLang="ja-JP" sz="1000" b="1" dirty="0"/>
              <a:t>×</a:t>
            </a:r>
            <a:r>
              <a:rPr kumimoji="1" lang="ja-JP" altLang="en-US" sz="1000" b="1" dirty="0"/>
              <a:t>部位防御係数</a:t>
            </a:r>
            <a:r>
              <a:rPr kumimoji="1" lang="en-US" altLang="ja-JP" sz="1000" b="1" dirty="0"/>
              <a:t>×</a:t>
            </a:r>
            <a:r>
              <a:rPr kumimoji="1" lang="ja-JP" altLang="en-US" sz="1000" b="1" dirty="0"/>
              <a:t>相性係数</a:t>
            </a:r>
            <a:r>
              <a:rPr kumimoji="1" lang="en-US" altLang="ja-JP" sz="1000" b="1" dirty="0"/>
              <a:t>×</a:t>
            </a:r>
            <a:r>
              <a:rPr kumimoji="1" lang="ja-JP" altLang="en-US" sz="1000" b="1" dirty="0"/>
              <a:t>属性係数</a:t>
            </a:r>
            <a:r>
              <a:rPr kumimoji="1" lang="en-US" altLang="ja-JP" sz="1000" b="1" dirty="0"/>
              <a:t>×</a:t>
            </a:r>
            <a:r>
              <a:rPr kumimoji="1" lang="ja-JP" altLang="en-US" sz="1000" b="1" dirty="0"/>
              <a:t>弱点係数</a:t>
            </a:r>
            <a:r>
              <a:rPr kumimoji="1" lang="en-US" altLang="ja-JP" sz="1000" b="1" dirty="0"/>
              <a:t>×</a:t>
            </a:r>
            <a:r>
              <a:rPr kumimoji="1" lang="ja-JP" altLang="en-US" sz="1000" b="1" dirty="0"/>
              <a:t>スキル係数）</a:t>
            </a:r>
            <a:r>
              <a:rPr kumimoji="1" lang="en-US" altLang="ja-JP" sz="1000" b="1" dirty="0"/>
              <a:t>÷</a:t>
            </a:r>
            <a:r>
              <a:rPr kumimoji="1" lang="ja-JP" altLang="en-US" sz="1000" b="1" dirty="0"/>
              <a:t>ヒット数</a:t>
            </a:r>
            <a:endParaRPr kumimoji="1" lang="en-US" altLang="ja-JP" sz="1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9DE915-FC5D-49CA-8EA5-EBA62CA1C424}"/>
              </a:ext>
            </a:extLst>
          </p:cNvPr>
          <p:cNvSpPr txBox="1"/>
          <p:nvPr/>
        </p:nvSpPr>
        <p:spPr>
          <a:xfrm>
            <a:off x="658567" y="8616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キャラが発射した攻撃に対して怪獣に与えるダメージ。</a:t>
            </a:r>
            <a:endParaRPr kumimoji="1" lang="en-US" altLang="ja-JP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7DA1B2-D59A-4734-A37F-A2B3F2886473}"/>
              </a:ext>
            </a:extLst>
          </p:cNvPr>
          <p:cNvSpPr txBox="1"/>
          <p:nvPr/>
        </p:nvSpPr>
        <p:spPr>
          <a:xfrm>
            <a:off x="658567" y="1168602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○ヒット数とダメージの関係性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E085D1-5478-4919-B238-F3AA32296148}"/>
              </a:ext>
            </a:extLst>
          </p:cNvPr>
          <p:cNvSpPr txBox="1"/>
          <p:nvPr/>
        </p:nvSpPr>
        <p:spPr>
          <a:xfrm>
            <a:off x="843116" y="1481847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本ゲームのヒット数は、防御力が高い敵には単発（＝１発の攻撃力が高いもの）、低い敵には連続攻撃（攻撃力は低いが回数が多い）</a:t>
            </a:r>
            <a:endParaRPr kumimoji="1" lang="en-US" altLang="ja-JP" sz="1000" dirty="0"/>
          </a:p>
          <a:p>
            <a:r>
              <a:rPr kumimoji="1" lang="ja-JP" altLang="en-US" sz="1000" dirty="0"/>
              <a:t>といった使い分けはないが、数値のばらつきを持たせる際、ヒット数が多い分数値を少なくし、</a:t>
            </a:r>
            <a:endParaRPr kumimoji="1" lang="en-US" altLang="ja-JP" sz="1000" dirty="0"/>
          </a:p>
          <a:p>
            <a:r>
              <a:rPr kumimoji="1" lang="ja-JP" altLang="en-US" sz="1000" dirty="0"/>
              <a:t>クリティカル判定をヒット数分行うこととする。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なお、ヒット数は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最大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の想定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87E48A-24EB-448E-A75B-08C3D41F970D}"/>
              </a:ext>
            </a:extLst>
          </p:cNvPr>
          <p:cNvSpPr txBox="1"/>
          <p:nvPr/>
        </p:nvSpPr>
        <p:spPr>
          <a:xfrm>
            <a:off x="843116" y="3126018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武器のヒット数だけ下記の計算を行う。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1BB3FA-1A12-4962-ABDC-439FCC6201DD}"/>
              </a:ext>
            </a:extLst>
          </p:cNvPr>
          <p:cNvSpPr txBox="1"/>
          <p:nvPr/>
        </p:nvSpPr>
        <p:spPr>
          <a:xfrm>
            <a:off x="658567" y="22124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○武器の攻撃力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BAA452-6839-4549-8897-40970F028485}"/>
              </a:ext>
            </a:extLst>
          </p:cNvPr>
          <p:cNvSpPr txBox="1"/>
          <p:nvPr/>
        </p:nvSpPr>
        <p:spPr>
          <a:xfrm>
            <a:off x="843116" y="2482134"/>
            <a:ext cx="6083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武器の攻撃力はクールタイム終了から次のクールタイム開始までのヒット回数を合わせた数値となる。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53A991-3668-4B53-B596-4B347DA27315}"/>
              </a:ext>
            </a:extLst>
          </p:cNvPr>
          <p:cNvSpPr txBox="1"/>
          <p:nvPr/>
        </p:nvSpPr>
        <p:spPr>
          <a:xfrm>
            <a:off x="886843" y="3847803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クリティカル判定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C7A05E-16EE-4FF6-8229-12F6A0F18DB3}"/>
              </a:ext>
            </a:extLst>
          </p:cNvPr>
          <p:cNvSpPr txBox="1"/>
          <p:nvPr/>
        </p:nvSpPr>
        <p:spPr>
          <a:xfrm>
            <a:off x="970878" y="4104135"/>
            <a:ext cx="646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各ヒットごとに</a:t>
            </a:r>
            <a:r>
              <a:rPr kumimoji="1" lang="ja-JP" altLang="en-US" sz="1000" b="1" dirty="0">
                <a:solidFill>
                  <a:srgbClr val="92D050"/>
                </a:solidFill>
              </a:rPr>
              <a:t>武器毎のクリティカル率</a:t>
            </a:r>
            <a:r>
              <a:rPr kumimoji="1" lang="ja-JP" altLang="en-US" sz="1000" dirty="0"/>
              <a:t>によりクリティカル判定を行う。</a:t>
            </a:r>
            <a:endParaRPr kumimoji="1" lang="en-US" altLang="ja-JP" sz="1000" dirty="0"/>
          </a:p>
          <a:p>
            <a:r>
              <a:rPr kumimoji="1" lang="ja-JP" altLang="en-US" sz="1000" dirty="0"/>
              <a:t>クリティカルのヒットの際は、後述の計算後、</a:t>
            </a:r>
            <a:r>
              <a:rPr kumimoji="1" lang="ja-JP" altLang="en-US" sz="1000" b="1" dirty="0">
                <a:solidFill>
                  <a:srgbClr val="92D050"/>
                </a:solidFill>
              </a:rPr>
              <a:t>武器毎のクリティカル倍率</a:t>
            </a:r>
            <a:r>
              <a:rPr kumimoji="1" lang="ja-JP" altLang="en-US" sz="1000" dirty="0"/>
              <a:t>を掛けて最終ダメージを算出する。</a:t>
            </a:r>
            <a:endParaRPr kumimoji="1" lang="en-US" altLang="ja-JP" sz="1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EEAAD6-8852-4077-A43A-698CE1EE34AB}"/>
              </a:ext>
            </a:extLst>
          </p:cNvPr>
          <p:cNvSpPr txBox="1"/>
          <p:nvPr/>
        </p:nvSpPr>
        <p:spPr>
          <a:xfrm>
            <a:off x="843116" y="453249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ブレ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C44B02-ED8A-4B69-9B12-0A2A4956F667}"/>
              </a:ext>
            </a:extLst>
          </p:cNvPr>
          <p:cNvSpPr txBox="1"/>
          <p:nvPr/>
        </p:nvSpPr>
        <p:spPr>
          <a:xfrm>
            <a:off x="970878" y="4845888"/>
            <a:ext cx="4801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各ヒットのダメージにブレを持たすための数値。ヒット数により係数が変わる。</a:t>
            </a:r>
            <a:endParaRPr kumimoji="1" lang="en-US" altLang="ja-JP" sz="10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E16BACE-87D2-452C-877D-84E4D5D9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29005"/>
              </p:ext>
            </p:extLst>
          </p:nvPr>
        </p:nvGraphicFramePr>
        <p:xfrm>
          <a:off x="970878" y="5201536"/>
          <a:ext cx="11658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405521072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435436192"/>
                    </a:ext>
                  </a:extLst>
                </a:gridCol>
              </a:tblGrid>
              <a:tr h="13204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39065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0.8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1.2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8714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0.8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1.1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0752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0.8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1.0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2207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0.7</a:t>
                      </a:r>
                      <a:r>
                        <a:rPr kumimoji="1" lang="ja-JP" altLang="en-US" sz="1000" dirty="0"/>
                        <a:t>～</a:t>
                      </a:r>
                      <a:r>
                        <a:rPr kumimoji="1" lang="en-US" altLang="ja-JP" sz="1000" dirty="0"/>
                        <a:t>1.0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0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3403B9-B873-462A-85E0-8FC4F4AC8AB4}"/>
              </a:ext>
            </a:extLst>
          </p:cNvPr>
          <p:cNvSpPr txBox="1"/>
          <p:nvPr/>
        </p:nvSpPr>
        <p:spPr>
          <a:xfrm>
            <a:off x="901732" y="1266681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相性係数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F9359B-5A4C-4A7E-8564-9FA20DA219E6}"/>
              </a:ext>
            </a:extLst>
          </p:cNvPr>
          <p:cNvSpPr txBox="1"/>
          <p:nvPr/>
        </p:nvSpPr>
        <p:spPr>
          <a:xfrm>
            <a:off x="985767" y="1523013"/>
            <a:ext cx="5570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怪獣分類（地底怪獣）に対する対抗武器（対地底怪獣兵器）が成り立っていればかかる係数。</a:t>
            </a:r>
            <a:endParaRPr kumimoji="1" lang="en-US" altLang="ja-JP" sz="10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17512D7-9ACC-4ABD-A884-44218828B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10175"/>
              </p:ext>
            </p:extLst>
          </p:nvPr>
        </p:nvGraphicFramePr>
        <p:xfrm>
          <a:off x="1046534" y="1869492"/>
          <a:ext cx="96583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4055210725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435436192"/>
                    </a:ext>
                  </a:extLst>
                </a:gridCol>
              </a:tblGrid>
              <a:tr h="158762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39065"/>
                  </a:ext>
                </a:extLst>
              </a:tr>
              <a:tr h="158762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×1.1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8714"/>
                  </a:ext>
                </a:extLst>
              </a:tr>
              <a:tr h="158762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×1.2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0752"/>
                  </a:ext>
                </a:extLst>
              </a:tr>
              <a:tr h="158762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×1.5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2207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39B2E-6E41-4EAF-A675-FF0A9F1E0F9D}"/>
              </a:ext>
            </a:extLst>
          </p:cNvPr>
          <p:cNvSpPr txBox="1"/>
          <p:nvPr/>
        </p:nvSpPr>
        <p:spPr>
          <a:xfrm>
            <a:off x="901732" y="294729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属性係数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9D92F6-FEC2-496D-A72C-E627FA62B6E9}"/>
              </a:ext>
            </a:extLst>
          </p:cNvPr>
          <p:cNvSpPr txBox="1"/>
          <p:nvPr/>
        </p:nvSpPr>
        <p:spPr>
          <a:xfrm>
            <a:off x="985767" y="319351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属性を持つ武器と属性を持つ部位の関係性でかかる係数。</a:t>
            </a:r>
            <a:endParaRPr kumimoji="1" lang="en-US" altLang="ja-JP" sz="1000" dirty="0"/>
          </a:p>
          <a:p>
            <a:r>
              <a:rPr kumimoji="1" lang="ja-JP" altLang="en-US" sz="1000" dirty="0"/>
              <a:t>どちらかが「無属性」であった場合は無視される。</a:t>
            </a:r>
            <a:endParaRPr kumimoji="1" lang="en-US" altLang="ja-JP" sz="1000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631DE14E-E27C-4CBD-9310-4923FD33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27711"/>
              </p:ext>
            </p:extLst>
          </p:nvPr>
        </p:nvGraphicFramePr>
        <p:xfrm>
          <a:off x="1046534" y="3693121"/>
          <a:ext cx="134683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4055210725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435436192"/>
                    </a:ext>
                  </a:extLst>
                </a:gridCol>
              </a:tblGrid>
              <a:tr h="13204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39065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攻撃側有利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×1.2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8714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攻撃側不利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×0.8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0752"/>
                  </a:ext>
                </a:extLst>
              </a:tr>
              <a:tr h="13204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無視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×1.0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2207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2D9B3F-F79E-40EE-AA27-4DD5D42E8408}"/>
              </a:ext>
            </a:extLst>
          </p:cNvPr>
          <p:cNvSpPr txBox="1"/>
          <p:nvPr/>
        </p:nvSpPr>
        <p:spPr>
          <a:xfrm>
            <a:off x="901732" y="5184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部位防御係数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811BEF-5D9A-49E4-A560-0B3A0478F216}"/>
              </a:ext>
            </a:extLst>
          </p:cNvPr>
          <p:cNvSpPr txBox="1"/>
          <p:nvPr/>
        </p:nvSpPr>
        <p:spPr>
          <a:xfrm>
            <a:off x="985767" y="774790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この数値分ダメージが割られる。</a:t>
            </a:r>
            <a:endParaRPr kumimoji="1" lang="en-US" altLang="ja-JP" sz="1000" dirty="0"/>
          </a:p>
          <a:p>
            <a:r>
              <a:rPr kumimoji="1" lang="ja-JP" altLang="en-US" sz="1000" dirty="0"/>
              <a:t>柔らかい部位の場合は</a:t>
            </a:r>
            <a:r>
              <a:rPr kumimoji="1" lang="en-US" altLang="ja-JP" sz="1000" dirty="0"/>
              <a:t>1</a:t>
            </a:r>
            <a:r>
              <a:rPr kumimoji="1" lang="ja-JP" altLang="en-US" sz="1000" dirty="0"/>
              <a:t>未満となることもある。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9575F8-DD1C-415F-AD24-95C6A795F294}"/>
              </a:ext>
            </a:extLst>
          </p:cNvPr>
          <p:cNvSpPr txBox="1"/>
          <p:nvPr/>
        </p:nvSpPr>
        <p:spPr>
          <a:xfrm>
            <a:off x="901731" y="4826787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弱点係数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9E9BC5-EC8A-49AC-B740-A23008E1255D}"/>
              </a:ext>
            </a:extLst>
          </p:cNvPr>
          <p:cNvSpPr txBox="1"/>
          <p:nvPr/>
        </p:nvSpPr>
        <p:spPr>
          <a:xfrm>
            <a:off x="1046534" y="5076187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怪獣ごとに設定される数値。</a:t>
            </a:r>
            <a:endParaRPr kumimoji="1" lang="en-US" altLang="ja-JP" sz="1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6E1956-3B5F-4F32-B17F-E7E77CA0C6D6}"/>
              </a:ext>
            </a:extLst>
          </p:cNvPr>
          <p:cNvSpPr txBox="1"/>
          <p:nvPr/>
        </p:nvSpPr>
        <p:spPr>
          <a:xfrm>
            <a:off x="901731" y="550724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-</a:t>
            </a:r>
            <a:r>
              <a:rPr kumimoji="1" lang="ja-JP" altLang="en-US" sz="1000" b="1" dirty="0"/>
              <a:t> スキル係数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4115F3-1F19-4F2D-960F-AC1C210A8AC9}"/>
              </a:ext>
            </a:extLst>
          </p:cNvPr>
          <p:cNvSpPr txBox="1"/>
          <p:nvPr/>
        </p:nvSpPr>
        <p:spPr>
          <a:xfrm>
            <a:off x="1046534" y="575346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スキル効果の加算値。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10242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■武器仕様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●武器の強化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5319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武器の強化は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カードと異なり経験値ではなく、怪獣の「素材」を使用し成長していく。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D842A5-6EFD-46A9-B36E-3DDB9064C681}"/>
              </a:ext>
            </a:extLst>
          </p:cNvPr>
          <p:cNvSpPr txBox="1"/>
          <p:nvPr/>
        </p:nvSpPr>
        <p:spPr>
          <a:xfrm>
            <a:off x="558848" y="115435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○強化での変化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C6810C-442E-4850-A1AF-6C59AC062BE8}"/>
              </a:ext>
            </a:extLst>
          </p:cNvPr>
          <p:cNvSpPr txBox="1"/>
          <p:nvPr/>
        </p:nvSpPr>
        <p:spPr>
          <a:xfrm>
            <a:off x="767691" y="1451507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武器の強化においては以下が変化していく。</a:t>
            </a:r>
            <a:endParaRPr kumimoji="1" lang="en-US" altLang="ja-JP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C4F5CD-17BE-4AFB-B98F-47BBA200B039}"/>
              </a:ext>
            </a:extLst>
          </p:cNvPr>
          <p:cNvSpPr txBox="1"/>
          <p:nvPr/>
        </p:nvSpPr>
        <p:spPr>
          <a:xfrm>
            <a:off x="767691" y="173912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．レベル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3A57DD-D9A9-420A-9C46-0520E9C46B02}"/>
              </a:ext>
            </a:extLst>
          </p:cNvPr>
          <p:cNvSpPr txBox="1"/>
          <p:nvPr/>
        </p:nvSpPr>
        <p:spPr>
          <a:xfrm>
            <a:off x="895453" y="198034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単純に武器がどの段階まで成長しているかを示す値。</a:t>
            </a:r>
            <a:endParaRPr kumimoji="1" lang="en-US" altLang="ja-JP" sz="1000" dirty="0"/>
          </a:p>
          <a:p>
            <a:r>
              <a:rPr kumimoji="1" lang="ja-JP" altLang="en-US" sz="1000" dirty="0"/>
              <a:t>初期想定では最大</a:t>
            </a:r>
            <a:r>
              <a:rPr kumimoji="1" lang="en-US" altLang="ja-JP" sz="1000" dirty="0"/>
              <a:t>20</a:t>
            </a:r>
            <a:r>
              <a:rPr kumimoji="1" lang="ja-JP" altLang="en-US" sz="1000" dirty="0"/>
              <a:t>レベル。</a:t>
            </a:r>
            <a:endParaRPr kumimoji="1" lang="en-US" altLang="ja-JP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C2E532-2546-4ADC-BAFE-F9F68154990C}"/>
              </a:ext>
            </a:extLst>
          </p:cNvPr>
          <p:cNvSpPr txBox="1"/>
          <p:nvPr/>
        </p:nvSpPr>
        <p:spPr>
          <a:xfrm>
            <a:off x="767691" y="2534344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2</a:t>
            </a:r>
            <a:r>
              <a:rPr kumimoji="1" lang="ja-JP" altLang="en-US" sz="1000" b="1" dirty="0"/>
              <a:t>．基本パラメータ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5D2260-A4F3-4B83-9D8B-545DC1A0A9CA}"/>
              </a:ext>
            </a:extLst>
          </p:cNvPr>
          <p:cNvSpPr txBox="1"/>
          <p:nvPr/>
        </p:nvSpPr>
        <p:spPr>
          <a:xfrm>
            <a:off x="895453" y="2779674"/>
            <a:ext cx="580319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ATK</a:t>
            </a:r>
            <a:r>
              <a:rPr kumimoji="1" lang="ja-JP" altLang="en-US" sz="1000" dirty="0"/>
              <a:t>、</a:t>
            </a:r>
            <a:r>
              <a:rPr kumimoji="1" lang="en-US" altLang="ja-JP" sz="1000" dirty="0"/>
              <a:t>DEF</a:t>
            </a:r>
            <a:r>
              <a:rPr kumimoji="1" lang="ja-JP" altLang="en-US" sz="1000" dirty="0"/>
              <a:t>、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の上昇。</a:t>
            </a:r>
            <a:endParaRPr kumimoji="1" lang="en-US" altLang="ja-JP" sz="1000" dirty="0"/>
          </a:p>
          <a:p>
            <a:r>
              <a:rPr kumimoji="1" lang="ja-JP" altLang="en-US" sz="1000" dirty="0"/>
              <a:t>武器パラメータ上昇値テーブルの数値を武器の初期値に加算し、最後に補正値を掛ける。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100" b="1" dirty="0">
                <a:solidFill>
                  <a:srgbClr val="00B050"/>
                </a:solidFill>
              </a:rPr>
              <a:t>レベルアップ後のパラメータ＝（［武器の初期値］＋［上昇値］）</a:t>
            </a:r>
            <a:r>
              <a:rPr kumimoji="1" lang="en-US" altLang="ja-JP" sz="1100" b="1" dirty="0">
                <a:solidFill>
                  <a:srgbClr val="00B050"/>
                </a:solidFill>
              </a:rPr>
              <a:t>×</a:t>
            </a:r>
            <a:r>
              <a:rPr kumimoji="1" lang="ja-JP" altLang="en-US" sz="1100" b="1" dirty="0">
                <a:solidFill>
                  <a:srgbClr val="00B050"/>
                </a:solidFill>
              </a:rPr>
              <a:t>（１＋［補正値］）</a:t>
            </a:r>
            <a:endParaRPr kumimoji="1" lang="en-US" altLang="ja-JP" sz="1100" b="1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F19D7F-F05C-494C-BBF4-9DBEBE43B43D}"/>
              </a:ext>
            </a:extLst>
          </p:cNvPr>
          <p:cNvSpPr txBox="1"/>
          <p:nvPr/>
        </p:nvSpPr>
        <p:spPr>
          <a:xfrm>
            <a:off x="600710" y="362516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○強化方法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FC63C86-3534-4668-8DCC-A9A306CFAA4C}"/>
              </a:ext>
            </a:extLst>
          </p:cNvPr>
          <p:cNvSpPr txBox="1"/>
          <p:nvPr/>
        </p:nvSpPr>
        <p:spPr>
          <a:xfrm>
            <a:off x="767691" y="390619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武器の強化は「部隊」→「装備」→「武器強化」で遷移できる武器強化画面で行う。</a:t>
            </a:r>
            <a:endParaRPr kumimoji="1" lang="en-US" altLang="ja-JP" sz="1000" dirty="0"/>
          </a:p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強化画面仕様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_[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日付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].pptx</a:t>
            </a:r>
            <a:r>
              <a:rPr kumimoji="1" lang="ja-JP" altLang="en-US" sz="800" dirty="0">
                <a:latin typeface="+mn-ea"/>
              </a:rPr>
              <a:t>を参照。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11A17C-B139-464B-942F-7F905FB18E63}"/>
              </a:ext>
            </a:extLst>
          </p:cNvPr>
          <p:cNvSpPr txBox="1"/>
          <p:nvPr/>
        </p:nvSpPr>
        <p:spPr>
          <a:xfrm>
            <a:off x="817724" y="434035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・素材とゴールド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3F6FEF-4AEB-4143-B537-889493686EF8}"/>
              </a:ext>
            </a:extLst>
          </p:cNvPr>
          <p:cNvSpPr txBox="1"/>
          <p:nvPr/>
        </p:nvSpPr>
        <p:spPr>
          <a:xfrm>
            <a:off x="1068898" y="4584984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前述の通り素材（とゴールド）でレベルアップする。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使用する素材については、レベルアップテーブルに設定された種類と個数を使用する。</a:t>
            </a:r>
            <a:endParaRPr kumimoji="1" lang="en-US" altLang="ja-JP" sz="1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010CDA-0FD3-41EC-B810-EEA019E2FE2C}"/>
              </a:ext>
            </a:extLst>
          </p:cNvPr>
          <p:cNvSpPr txBox="1"/>
          <p:nvPr/>
        </p:nvSpPr>
        <p:spPr>
          <a:xfrm>
            <a:off x="823270" y="507722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・素材の方向性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E0E5DE-0DD4-4023-9E22-418F00D26944}"/>
              </a:ext>
            </a:extLst>
          </p:cNvPr>
          <p:cNvSpPr txBox="1"/>
          <p:nvPr/>
        </p:nvSpPr>
        <p:spPr>
          <a:xfrm>
            <a:off x="1074444" y="5321848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武器種ごとに使用する素材を決め、その使用数や素材サイズが変化していき、</a:t>
            </a:r>
            <a:endParaRPr kumimoji="1" lang="en-US" altLang="ja-JP" sz="1000" dirty="0"/>
          </a:p>
          <a:p>
            <a:r>
              <a:rPr kumimoji="1" lang="ja-JP" altLang="en-US" sz="1000" dirty="0"/>
              <a:t>徐々にレベルアップしづらくなる想定。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33362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4586</TotalTime>
  <Words>1699</Words>
  <Application>Microsoft Office PowerPoint</Application>
  <PresentationFormat>画面に合わせる (4:3)</PresentationFormat>
  <Paragraphs>304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Century Gothic</vt:lpstr>
      <vt:lpstr>Arial</vt:lpstr>
      <vt:lpstr>メイリオ</vt:lpstr>
      <vt:lpstr>游ゴシック</vt:lpstr>
      <vt:lpstr>Bahnschrift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245</cp:revision>
  <dcterms:created xsi:type="dcterms:W3CDTF">2019-06-27T02:30:15Z</dcterms:created>
  <dcterms:modified xsi:type="dcterms:W3CDTF">2019-12-04T05:19:26Z</dcterms:modified>
</cp:coreProperties>
</file>