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57" r:id="rId3"/>
    <p:sldId id="271" r:id="rId4"/>
    <p:sldId id="273" r:id="rId5"/>
    <p:sldId id="263" r:id="rId6"/>
    <p:sldId id="275" r:id="rId7"/>
    <p:sldId id="274" r:id="rId8"/>
    <p:sldId id="262" r:id="rId9"/>
    <p:sldId id="277" r:id="rId10"/>
    <p:sldId id="276" r:id="rId11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06" autoAdjust="0"/>
  </p:normalViewPr>
  <p:slideViewPr>
    <p:cSldViewPr snapToGrid="0">
      <p:cViewPr varScale="1">
        <p:scale>
          <a:sx n="96" d="100"/>
          <a:sy n="96" d="100"/>
        </p:scale>
        <p:origin x="17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15.01.2024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899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245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8424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824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75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9957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55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496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s8gamnMIS0?si=ZCyoT69TT9TpWyhj&amp;t=5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rtualtrebuchet.com/user-projec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Projekt </a:t>
            </a:r>
            <a:r>
              <a:rPr lang="pl-PL" dirty="0" err="1"/>
              <a:t>MiSK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Łukasz Niemczyk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Koniec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149442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Temat: symulacja wystrzału z </a:t>
            </a:r>
            <a:r>
              <a:rPr lang="pl-PL" dirty="0" err="1"/>
              <a:t>trebusza</a:t>
            </a:r>
            <a:r>
              <a:rPr lang="pl-PL" dirty="0"/>
              <a:t> z przeciwwagą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1295400" y="1981201"/>
            <a:ext cx="5176981" cy="3809999"/>
          </a:xfrm>
        </p:spPr>
        <p:txBody>
          <a:bodyPr rtlCol="0"/>
          <a:lstStyle/>
          <a:p>
            <a:pPr rtl="0"/>
            <a:r>
              <a:rPr lang="pl-PL" dirty="0"/>
              <a:t>Model i zaplecze fizyczne: </a:t>
            </a:r>
            <a:r>
              <a:rPr lang="en-US" b="0" i="0" dirty="0">
                <a:effectLst/>
                <a:latin typeface="Arial" panose="020B0604020202020204" pitchFamily="34" charset="0"/>
              </a:rPr>
              <a:t>‘Modelling the movements of a counterweight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trebuchet while firing’</a:t>
            </a:r>
            <a:r>
              <a:rPr lang="pl-PL" b="0" i="0" dirty="0">
                <a:effectLst/>
                <a:latin typeface="Arial" panose="020B0604020202020204" pitchFamily="34" charset="0"/>
              </a:rPr>
              <a:t> by ROBIN DE JONG</a:t>
            </a:r>
            <a:endParaRPr lang="pl-PL" dirty="0"/>
          </a:p>
          <a:p>
            <a:pPr rtl="0"/>
            <a:r>
              <a:rPr lang="pl-PL" dirty="0"/>
              <a:t>Użyty język: </a:t>
            </a:r>
            <a:r>
              <a:rPr lang="pl-PL" dirty="0" err="1"/>
              <a:t>python</a:t>
            </a:r>
            <a:endParaRPr lang="pl-PL" dirty="0"/>
          </a:p>
          <a:p>
            <a:pPr rtl="0"/>
            <a:r>
              <a:rPr lang="pl-PL" dirty="0"/>
              <a:t>Użyte biblioteki: </a:t>
            </a:r>
            <a:r>
              <a:rPr lang="pl-PL" dirty="0" err="1"/>
              <a:t>pygame</a:t>
            </a:r>
            <a:r>
              <a:rPr lang="pl-PL" dirty="0"/>
              <a:t> (interfejs), </a:t>
            </a:r>
            <a:r>
              <a:rPr lang="pl-PL" dirty="0" err="1"/>
              <a:t>math</a:t>
            </a:r>
            <a:r>
              <a:rPr lang="pl-PL" dirty="0"/>
              <a:t> i </a:t>
            </a:r>
            <a:r>
              <a:rPr lang="pl-PL" dirty="0" err="1"/>
              <a:t>numpy</a:t>
            </a:r>
            <a:r>
              <a:rPr lang="pl-PL" dirty="0"/>
              <a:t> (obliczenia)</a:t>
            </a:r>
          </a:p>
          <a:p>
            <a:pPr marL="0" indent="0" rtl="0">
              <a:buNone/>
            </a:pPr>
            <a:r>
              <a:rPr lang="pl-PL" dirty="0"/>
              <a:t>Modelowane </a:t>
            </a:r>
            <a:r>
              <a:rPr lang="pl-PL"/>
              <a:t>zjawisko: </a:t>
            </a:r>
            <a:r>
              <a:rPr lang="pl-PL">
                <a:hlinkClick r:id="rId3"/>
              </a:rPr>
              <a:t>https://youtu.be/cs8gamnMIS0?si=ZCyoT69TT9TpWyhj&amp;t=57</a:t>
            </a:r>
            <a:endParaRPr lang="pl-PL" dirty="0"/>
          </a:p>
        </p:txBody>
      </p:sp>
      <p:pic>
        <p:nvPicPr>
          <p:cNvPr id="5" name="Picture 4" descr="A group of people standing near a wooden structure">
            <a:extLst>
              <a:ext uri="{FF2B5EF4-FFF2-40B4-BE49-F238E27FC236}">
                <a16:creationId xmlns:a16="http://schemas.microsoft.com/office/drawing/2014/main" id="{128463B0-872A-070B-D88B-E06DAAA4D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831" y="1899920"/>
            <a:ext cx="4941308" cy="3891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05F9A6-B6BE-FB01-B81E-67DC22610A70}"/>
              </a:ext>
            </a:extLst>
          </p:cNvPr>
          <p:cNvSpPr txBox="1"/>
          <p:nvPr/>
        </p:nvSpPr>
        <p:spPr>
          <a:xfrm>
            <a:off x="6472381" y="5797826"/>
            <a:ext cx="508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Repliki </a:t>
            </a:r>
            <a:r>
              <a:rPr lang="pl-PL" dirty="0" err="1"/>
              <a:t>trebuszy</a:t>
            </a:r>
            <a:r>
              <a:rPr lang="pl-PL" dirty="0"/>
              <a:t> w </a:t>
            </a:r>
            <a:r>
              <a:rPr lang="pl-PL" dirty="0" err="1"/>
              <a:t>Château</a:t>
            </a:r>
            <a:r>
              <a:rPr lang="pl-PL" dirty="0"/>
              <a:t> de </a:t>
            </a:r>
            <a:r>
              <a:rPr lang="pl-PL" dirty="0" err="1"/>
              <a:t>Castelnaud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Model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1068117" y="1987974"/>
            <a:ext cx="3845560" cy="3809999"/>
          </a:xfrm>
        </p:spPr>
        <p:txBody>
          <a:bodyPr rtlCol="0"/>
          <a:lstStyle/>
          <a:p>
            <a:pPr rtl="0"/>
            <a:r>
              <a:rPr lang="pl-PL" dirty="0"/>
              <a:t>Stałe: wymiary trebusza, masa pocisku, masa przeciwwagi, kąt wypuszczenia pocisku</a:t>
            </a:r>
          </a:p>
          <a:p>
            <a:pPr rtl="0"/>
            <a:r>
              <a:rPr lang="pl-PL" dirty="0"/>
              <a:t>Zmienne stanu: 3 kąty oznaczone na modelu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0A8AF-4D75-DF36-5928-90777162B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90" y="1987974"/>
            <a:ext cx="701862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Założenia modelu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979829" y="1646238"/>
            <a:ext cx="4059869" cy="4023041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Nie bierzemy pod uwagę masy szkieletu </a:t>
            </a:r>
            <a:r>
              <a:rPr lang="pl-PL" dirty="0" err="1"/>
              <a:t>trebusza</a:t>
            </a:r>
            <a:r>
              <a:rPr lang="pl-PL" dirty="0"/>
              <a:t> (dzięki sporej masie przeciwwagi), sił oporu i ruchu na prowadnicy pocisku</a:t>
            </a:r>
          </a:p>
          <a:p>
            <a:pPr rtl="0"/>
            <a:r>
              <a:rPr lang="pl-PL" dirty="0"/>
              <a:t>Długie ramie (L2) musi być dłuższe od podstawy (L3), aby mogło być przymocowane przy ziemi</a:t>
            </a:r>
          </a:p>
          <a:p>
            <a:pPr rtl="0"/>
            <a:r>
              <a:rPr lang="pl-PL" dirty="0"/>
              <a:t>L1 + L4 muszą być krótsze od podstawy L4, aby zagwarantować swobodę ruchu przeciwwagi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0A8AF-4D75-DF36-5928-90777162B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699" y="1995924"/>
            <a:ext cx="7019004" cy="36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Metodyka obliczeń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l-PL" dirty="0"/>
              <a:t>Drugie pochodne wartości trzech kątów w czasie, zmiana stanu </a:t>
            </a:r>
            <a:r>
              <a:rPr lang="pl-PL" dirty="0" err="1"/>
              <a:t>trebusza</a:t>
            </a:r>
            <a:r>
              <a:rPr lang="pl-PL" dirty="0"/>
              <a:t> obliczane za pomocą metody Eulera-</a:t>
            </a:r>
            <a:r>
              <a:rPr lang="pl-PL" dirty="0" err="1"/>
              <a:t>Lagrange’a</a:t>
            </a:r>
            <a:endParaRPr lang="pl-PL" dirty="0"/>
          </a:p>
          <a:p>
            <a:pPr rtl="0"/>
            <a:r>
              <a:rPr lang="pl-PL" dirty="0"/>
              <a:t>Pozycja każdego członu obliczana na podstawie trzech katów opisujących stan</a:t>
            </a:r>
          </a:p>
          <a:p>
            <a:pPr rtl="0"/>
            <a:r>
              <a:rPr lang="pl-PL" dirty="0"/>
              <a:t>W momencie wypuszczenia pocisku, liczona energia, prędkości i pozycja pocisku, pozwalające nam określić zasięg i siłę uderzenia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B4BD439C-F649-9712-7A88-0B18DA8A36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0602" y="2539475"/>
            <a:ext cx="4156238" cy="496267"/>
          </a:xfr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3C5FFD9-2AD4-D3C2-588A-6EA424365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129" y="3073064"/>
            <a:ext cx="6591871" cy="122692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A1D7DD9-7292-2D66-321F-233A0B615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602" y="905527"/>
            <a:ext cx="3718088" cy="1652484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1453E025-D39B-A571-B80E-D4418B0B4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4283" y="4481232"/>
            <a:ext cx="5758803" cy="11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Kroki podjęte dla lepszej efektywności i zasięgu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l-PL" dirty="0"/>
              <a:t>Przed budową:</a:t>
            </a:r>
          </a:p>
          <a:p>
            <a:r>
              <a:rPr lang="pl-PL" dirty="0"/>
              <a:t>Kąt między dłuższą częścią ramienia i podstawą zbliżony do 45 stopni</a:t>
            </a:r>
          </a:p>
          <a:p>
            <a:r>
              <a:rPr lang="pl-PL" dirty="0"/>
              <a:t>Duża różnica masy przeciwwagi i pocisku (np. 2000 i 15 kg)</a:t>
            </a:r>
          </a:p>
          <a:p>
            <a:r>
              <a:rPr lang="pl-PL" dirty="0"/>
              <a:t>Proca podobnej długości co dłuższa część ramienia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ED1A4E4-E2FE-CF5C-8C7D-23D4D214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616" y="3107687"/>
            <a:ext cx="4198984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Kroki podjęte dla lepszej efektywności i zasięgu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l-PL" dirty="0"/>
              <a:t>Po budowie:</a:t>
            </a:r>
          </a:p>
          <a:p>
            <a:r>
              <a:rPr lang="pl-PL" dirty="0"/>
              <a:t>Kąt wypuszczenia pocisku, dla większości kąt gwarantujący największy zasięg jest w okolicy 45 stopni (!kąt między poziomem a procą, my kontrolujemy nachylenie ramienia)</a:t>
            </a:r>
          </a:p>
          <a:p>
            <a:r>
              <a:rPr lang="pl-PL" dirty="0"/>
              <a:t>Ile wynosi dla naszego przykładowego modelu? (Wymiary zawarte w aplikacji)</a:t>
            </a:r>
          </a:p>
        </p:txBody>
      </p:sp>
      <p:pic>
        <p:nvPicPr>
          <p:cNvPr id="6" name="Obraz 5" descr="Obraz zawierający szkic, rysowanie, diagram, linia&#10;&#10;Opis wygenerowany automatycznie">
            <a:extLst>
              <a:ext uri="{FF2B5EF4-FFF2-40B4-BE49-F238E27FC236}">
                <a16:creationId xmlns:a16="http://schemas.microsoft.com/office/drawing/2014/main" id="{059FEA53-9DE6-A0EB-C438-F1B9B29A5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230" y="1981199"/>
            <a:ext cx="4232739" cy="3810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62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Dane dla różnych kątów wystrzału dla przykładowego trebusza</a:t>
            </a:r>
          </a:p>
        </p:txBody>
      </p:sp>
      <p:pic>
        <p:nvPicPr>
          <p:cNvPr id="7" name="Content Placeholder 6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25E9EF94-6220-42D1-2278-484A16308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6292" y="1981200"/>
            <a:ext cx="7679415" cy="3810000"/>
          </a:xfr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Przykłady dokładności symulacji z oporami, niestety jest to bardzo trudne zadanie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9534277" cy="381000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l-PL" dirty="0">
                <a:hlinkClick r:id="rId3"/>
              </a:rPr>
              <a:t>https://virtualtrebuchet.com/user-projects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05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536</TotalTime>
  <Words>334</Words>
  <Application>Microsoft Office PowerPoint</Application>
  <PresentationFormat>Panoramiczny</PresentationFormat>
  <Paragraphs>43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2" baseType="lpstr">
      <vt:lpstr>Arial</vt:lpstr>
      <vt:lpstr>Siatka rombowa 16x9</vt:lpstr>
      <vt:lpstr>Projekt MiSK</vt:lpstr>
      <vt:lpstr>Temat: symulacja wystrzału z trebusza z przeciwwagą</vt:lpstr>
      <vt:lpstr>Model</vt:lpstr>
      <vt:lpstr>Założenia modelu</vt:lpstr>
      <vt:lpstr>Metodyka obliczeń</vt:lpstr>
      <vt:lpstr>Kroki podjęte dla lepszej efektywności i zasięgu</vt:lpstr>
      <vt:lpstr>Kroki podjęte dla lepszej efektywności i zasięgu</vt:lpstr>
      <vt:lpstr>Dane dla różnych kątów wystrzału dla przykładowego trebusza</vt:lpstr>
      <vt:lpstr>Przykłady dokładności symulacji z oporami, niestety jest to bardzo trudne zadanie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MiSK</dc:title>
  <dc:creator>Łukasz Niemczyk</dc:creator>
  <cp:lastModifiedBy>Łukasz Niemczyk</cp:lastModifiedBy>
  <cp:revision>6</cp:revision>
  <dcterms:created xsi:type="dcterms:W3CDTF">2024-01-14T18:59:50Z</dcterms:created>
  <dcterms:modified xsi:type="dcterms:W3CDTF">2024-01-15T20:19:14Z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