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7" r:id="rId3"/>
    <p:sldId id="271" r:id="rId4"/>
    <p:sldId id="273" r:id="rId5"/>
    <p:sldId id="263" r:id="rId6"/>
    <p:sldId id="275" r:id="rId7"/>
    <p:sldId id="274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06" autoAdjust="0"/>
  </p:normalViewPr>
  <p:slideViewPr>
    <p:cSldViewPr snapToGrid="0">
      <p:cViewPr varScale="1">
        <p:scale>
          <a:sx n="96" d="100"/>
          <a:sy n="96" d="100"/>
        </p:scale>
        <p:origin x="1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pl-PL" noProof="0" dirty="0"/>
            <a:t>Krok 1 — tytuł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pl-PL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pl-PL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pl-PL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pl-PL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pl-PL" noProof="0" dirty="0"/>
            <a:t>Krok 2 — tytuł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pl-PL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pl-PL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pl-PL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pl-PL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pl-PL" noProof="0" dirty="0"/>
            <a:t>Krok 3 — tytuł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pl-PL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pl-PL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pl-PL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pl-PL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1 — tytuł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2 — tytuł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3 — tytuł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15.01.2024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7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2718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562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077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8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275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773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4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42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24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75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95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5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99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15.01.2024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s8gamnMIS0?si=ZCyoT69TT9TpWyhj&amp;t=5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Projekt </a:t>
            </a:r>
            <a:r>
              <a:rPr lang="pl-PL" dirty="0" err="1"/>
              <a:t>MiSK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Łukasz Niemczyk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Tytuł i zawartość z grafiką </a:t>
            </a:r>
            <a:r>
              <a:rPr lang="pl-PL" dirty="0" err="1"/>
              <a:t>SmartArt</a:t>
            </a:r>
            <a:endParaRPr lang="pl-PL" dirty="0"/>
          </a:p>
        </p:txBody>
      </p:sp>
      <p:graphicFrame>
        <p:nvGraphicFramePr>
          <p:cNvPr id="4" name="Zawartość — symbol zastępczy 3" descr="Diagram Strzałki procesu przedstawiający 3 kroki rozmieszczone od lewej do prawej z opisami zadań dla każdej grupy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79215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1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2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4</a:t>
            </a:r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5</a:t>
            </a:r>
          </a:p>
        </p:txBody>
      </p:sp>
      <p:sp>
        <p:nvSpPr>
          <p:cNvPr id="5" name="Obraz — symbol zastępczy 4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Temat: symulacja wystrzału z </a:t>
            </a:r>
            <a:r>
              <a:rPr lang="pl-PL" dirty="0" err="1"/>
              <a:t>trebusza</a:t>
            </a:r>
            <a:r>
              <a:rPr lang="pl-PL" dirty="0"/>
              <a:t> z przeciwwagą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1295400" y="1981201"/>
            <a:ext cx="5176981" cy="3809999"/>
          </a:xfrm>
        </p:spPr>
        <p:txBody>
          <a:bodyPr rtlCol="0"/>
          <a:lstStyle/>
          <a:p>
            <a:pPr rtl="0"/>
            <a:r>
              <a:rPr lang="pl-PL" dirty="0"/>
              <a:t>Model i zaplecze fizyczne: </a:t>
            </a:r>
            <a:r>
              <a:rPr lang="en-US" b="0" i="0" dirty="0">
                <a:effectLst/>
                <a:latin typeface="Arial" panose="020B0604020202020204" pitchFamily="34" charset="0"/>
              </a:rPr>
              <a:t>‘Modelling the movements of a counterweight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trebuchet while firing’</a:t>
            </a:r>
            <a:r>
              <a:rPr lang="pl-PL" b="0" i="0" dirty="0">
                <a:effectLst/>
                <a:latin typeface="Arial" panose="020B0604020202020204" pitchFamily="34" charset="0"/>
              </a:rPr>
              <a:t> by ROBIN DE JONG</a:t>
            </a:r>
            <a:endParaRPr lang="pl-PL" dirty="0"/>
          </a:p>
          <a:p>
            <a:pPr rtl="0"/>
            <a:r>
              <a:rPr lang="pl-PL" dirty="0"/>
              <a:t>Użyty język: </a:t>
            </a:r>
            <a:r>
              <a:rPr lang="pl-PL" dirty="0" err="1"/>
              <a:t>python</a:t>
            </a:r>
            <a:endParaRPr lang="pl-PL" dirty="0"/>
          </a:p>
          <a:p>
            <a:pPr rtl="0"/>
            <a:r>
              <a:rPr lang="pl-PL" dirty="0"/>
              <a:t>Użyte biblioteki: </a:t>
            </a:r>
            <a:r>
              <a:rPr lang="pl-PL" dirty="0" err="1"/>
              <a:t>pygame</a:t>
            </a:r>
            <a:r>
              <a:rPr lang="pl-PL" dirty="0"/>
              <a:t> (interfejs), </a:t>
            </a:r>
            <a:r>
              <a:rPr lang="pl-PL" dirty="0" err="1"/>
              <a:t>math</a:t>
            </a:r>
            <a:r>
              <a:rPr lang="pl-PL" dirty="0"/>
              <a:t> i </a:t>
            </a:r>
            <a:r>
              <a:rPr lang="pl-PL" dirty="0" err="1"/>
              <a:t>numpy</a:t>
            </a:r>
            <a:r>
              <a:rPr lang="pl-PL" dirty="0"/>
              <a:t> (obliczenia)</a:t>
            </a:r>
          </a:p>
          <a:p>
            <a:pPr marL="0" indent="0" rtl="0">
              <a:buNone/>
            </a:pPr>
            <a:r>
              <a:rPr lang="pl-PL" dirty="0"/>
              <a:t>Modelowane </a:t>
            </a:r>
            <a:r>
              <a:rPr lang="pl-PL"/>
              <a:t>zjawisko: </a:t>
            </a:r>
            <a:r>
              <a:rPr lang="pl-PL">
                <a:hlinkClick r:id="rId3"/>
              </a:rPr>
              <a:t>https://youtu.be/cs8gamnMIS0?si=ZCyoT69TT9TpWyhj&amp;t=57</a:t>
            </a:r>
            <a:endParaRPr lang="pl-PL" dirty="0"/>
          </a:p>
        </p:txBody>
      </p:sp>
      <p:pic>
        <p:nvPicPr>
          <p:cNvPr id="5" name="Picture 4" descr="A group of people standing near a wooden structure">
            <a:extLst>
              <a:ext uri="{FF2B5EF4-FFF2-40B4-BE49-F238E27FC236}">
                <a16:creationId xmlns:a16="http://schemas.microsoft.com/office/drawing/2014/main" id="{128463B0-872A-070B-D88B-E06DAAA4D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831" y="1899920"/>
            <a:ext cx="4941308" cy="389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5F9A6-B6BE-FB01-B81E-67DC22610A70}"/>
              </a:ext>
            </a:extLst>
          </p:cNvPr>
          <p:cNvSpPr txBox="1"/>
          <p:nvPr/>
        </p:nvSpPr>
        <p:spPr>
          <a:xfrm>
            <a:off x="6472381" y="5797826"/>
            <a:ext cx="508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Repliki </a:t>
            </a:r>
            <a:r>
              <a:rPr lang="pl-PL" dirty="0" err="1"/>
              <a:t>trebuszy</a:t>
            </a:r>
            <a:r>
              <a:rPr lang="pl-PL" dirty="0"/>
              <a:t> w </a:t>
            </a:r>
            <a:r>
              <a:rPr lang="pl-PL" dirty="0" err="1"/>
              <a:t>Château</a:t>
            </a:r>
            <a:r>
              <a:rPr lang="pl-PL" dirty="0"/>
              <a:t> de </a:t>
            </a:r>
            <a:r>
              <a:rPr lang="pl-PL" dirty="0" err="1"/>
              <a:t>Castelnaud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Model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1068117" y="1987974"/>
            <a:ext cx="3845560" cy="3809999"/>
          </a:xfrm>
        </p:spPr>
        <p:txBody>
          <a:bodyPr rtlCol="0"/>
          <a:lstStyle/>
          <a:p>
            <a:pPr rtl="0"/>
            <a:r>
              <a:rPr lang="pl-PL" dirty="0"/>
              <a:t>Stałe: wymiary trebusza, masa pocisku, masa przeciwwagi, kąt wypuszczenia pocisku</a:t>
            </a:r>
          </a:p>
          <a:p>
            <a:pPr rtl="0"/>
            <a:r>
              <a:rPr lang="pl-PL" dirty="0"/>
              <a:t>Zmienne stanu: 3 kąty oznaczone na modelu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0A8AF-4D75-DF36-5928-90777162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90" y="1987974"/>
            <a:ext cx="701862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Założenia modelu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979829" y="1646238"/>
            <a:ext cx="4059869" cy="4023041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Nie bierzemy pod uwagę masy szkieletu </a:t>
            </a:r>
            <a:r>
              <a:rPr lang="pl-PL" dirty="0" err="1"/>
              <a:t>trebusza</a:t>
            </a:r>
            <a:r>
              <a:rPr lang="pl-PL" dirty="0"/>
              <a:t> (dzięki sporej masie przeciwwagi), sił oporu i ruchu na prowadnicy pocisku</a:t>
            </a:r>
          </a:p>
          <a:p>
            <a:pPr rtl="0"/>
            <a:r>
              <a:rPr lang="pl-PL" dirty="0"/>
              <a:t>Długie ramie (L2) musi być dłuższe od podstawy (L3), aby mogło być przymocowane przy ziemi</a:t>
            </a:r>
          </a:p>
          <a:p>
            <a:pPr rtl="0"/>
            <a:r>
              <a:rPr lang="pl-PL" dirty="0"/>
              <a:t>L1 + L4 muszą być krótsze od podstawy L4, aby zagwarantować swobodę ruchu przeciwwagi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0A8AF-4D75-DF36-5928-90777162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99" y="1995924"/>
            <a:ext cx="7019004" cy="36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3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Najważniejsze wzory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l-PL"/>
              <a:t>Tutaj dodaj pierwszy punktor</a:t>
            </a:r>
          </a:p>
          <a:p>
            <a:pPr rtl="0"/>
            <a:r>
              <a:rPr lang="pl-PL"/>
              <a:t>Tutaj dodaj drugi punktor</a:t>
            </a:r>
          </a:p>
          <a:p>
            <a:pPr rtl="0"/>
            <a:r>
              <a:rPr lang="pl-PL"/>
              <a:t>Tutaj dodaj trzeci punktor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D72DF-984E-F0F3-229C-66EFED1578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Kroki podjęte dla lepszej efektywności i zasięgu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dirty="0"/>
              <a:t>Przed budową:</a:t>
            </a:r>
          </a:p>
          <a:p>
            <a:r>
              <a:rPr lang="pl-PL" dirty="0"/>
              <a:t>Kąt między dłuższą częścią ramienia i podstawą zbliżony do 45 stopni</a:t>
            </a:r>
          </a:p>
          <a:p>
            <a:r>
              <a:rPr lang="pl-PL" dirty="0"/>
              <a:t>Duża różnica masy przeciwwagi i pocisku (np. 2000 i 15 kg)</a:t>
            </a:r>
          </a:p>
          <a:p>
            <a:r>
              <a:rPr lang="pl-PL" dirty="0"/>
              <a:t>Proca podobnej długości co dłuższa część ramienia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ED1A4E4-E2FE-CF5C-8C7D-23D4D214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16" y="3107687"/>
            <a:ext cx="4198984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Kroki podjęte dla lepszej efektywności i zasięgu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l-PL" dirty="0"/>
              <a:t>Po budowie:</a:t>
            </a:r>
          </a:p>
          <a:p>
            <a:r>
              <a:rPr lang="pl-PL" dirty="0"/>
              <a:t>Kąt wypuszczenia pocisku, dla większości kąt gwarantujący największy zasięg jest w okolicy 45 stopni</a:t>
            </a:r>
          </a:p>
          <a:p>
            <a:r>
              <a:rPr lang="pl-PL" dirty="0"/>
              <a:t>Ile wynosi dla naszego przykładowego modelu? (Wymiary zawarte w aplikacji)</a:t>
            </a:r>
          </a:p>
        </p:txBody>
      </p:sp>
      <p:pic>
        <p:nvPicPr>
          <p:cNvPr id="6" name="Obraz 5" descr="Obraz zawierający szkic, rysowanie, diagram, linia&#10;&#10;Opis wygenerowany automatycznie">
            <a:extLst>
              <a:ext uri="{FF2B5EF4-FFF2-40B4-BE49-F238E27FC236}">
                <a16:creationId xmlns:a16="http://schemas.microsoft.com/office/drawing/2014/main" id="{059FEA53-9DE6-A0EB-C438-F1B9B29A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30" y="1981199"/>
            <a:ext cx="4232739" cy="3810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627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Dane dla różnych kątów wystrzału dla przykładowego trebusza</a:t>
            </a:r>
          </a:p>
        </p:txBody>
      </p:sp>
      <p:pic>
        <p:nvPicPr>
          <p:cNvPr id="7" name="Content Placeholder 6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25E9EF94-6220-42D1-2278-484A16308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6292" y="1981200"/>
            <a:ext cx="7679415" cy="3810000"/>
          </a:xfr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Koniec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49442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250</TotalTime>
  <Words>325</Words>
  <Application>Microsoft Office PowerPoint</Application>
  <PresentationFormat>Panoramiczny</PresentationFormat>
  <Paragraphs>59</Paragraphs>
  <Slides>16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8" baseType="lpstr">
      <vt:lpstr>Arial</vt:lpstr>
      <vt:lpstr>Siatka rombowa 16x9</vt:lpstr>
      <vt:lpstr>Projekt MiSK</vt:lpstr>
      <vt:lpstr>Temat: symulacja wystrzału z trebusza z przeciwwagą</vt:lpstr>
      <vt:lpstr>Model</vt:lpstr>
      <vt:lpstr>Założenia modelu</vt:lpstr>
      <vt:lpstr>Najważniejsze wzory</vt:lpstr>
      <vt:lpstr>Kroki podjęte dla lepszej efektywności i zasięgu</vt:lpstr>
      <vt:lpstr>Kroki podjęte dla lepszej efektywności i zasięgu</vt:lpstr>
      <vt:lpstr>Dane dla różnych kątów wystrzału dla przykładowego trebusza</vt:lpstr>
      <vt:lpstr>Koniec</vt:lpstr>
      <vt:lpstr>Układ Tytuł i zawartość z grafiką SmartArt</vt:lpstr>
      <vt:lpstr>Dodaj tytuł slajdu — 1</vt:lpstr>
      <vt:lpstr>Dodaj tytuł slajdu — 2</vt:lpstr>
      <vt:lpstr>Dodaj tytuł slajdu — 3</vt:lpstr>
      <vt:lpstr>Prezentacja programu PowerPoint</vt:lpstr>
      <vt:lpstr>Dodaj tytuł slajdu — 4</vt:lpstr>
      <vt:lpstr>Dodaj tytuł slajdu —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MiSK</dc:title>
  <dc:creator>Łukasz Niemczyk</dc:creator>
  <cp:lastModifiedBy>Łukasz Niemczyk</cp:lastModifiedBy>
  <cp:revision>4</cp:revision>
  <dcterms:created xsi:type="dcterms:W3CDTF">2024-01-14T18:59:50Z</dcterms:created>
  <dcterms:modified xsi:type="dcterms:W3CDTF">2024-01-15T15:29:36Z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