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3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1"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90BF3F4-504C-450D-8887-628AAC2A6A5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685800" y="1143000"/>
            <a:ext cx="5484600" cy="3084480"/>
          </a:xfrm>
          <a:prstGeom prst="rect">
            <a:avLst/>
          </a:prstGeom>
          <a:ln w="0">
            <a:noFill/>
          </a:ln>
        </p:spPr>
      </p:sp>
      <p:sp>
        <p:nvSpPr>
          <p:cNvPr id="103"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04" name="PlaceHolder 3"/>
          <p:cNvSpPr>
            <a:spLocks noGrp="1"/>
          </p:cNvSpPr>
          <p:nvPr>
            <p:ph type="sldNum" idx="4"/>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5F71D9EC-6512-473D-AF8B-EB28BE34C78D}"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685800" y="1143000"/>
            <a:ext cx="5484600" cy="3084480"/>
          </a:xfrm>
          <a:prstGeom prst="rect">
            <a:avLst/>
          </a:prstGeom>
          <a:ln w="0">
            <a:noFill/>
          </a:ln>
        </p:spPr>
      </p:sp>
      <p:sp>
        <p:nvSpPr>
          <p:cNvPr id="106"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07" name="PlaceHolder 3"/>
          <p:cNvSpPr>
            <a:spLocks noGrp="1"/>
          </p:cNvSpPr>
          <p:nvPr>
            <p:ph type="sldNum" idx="5"/>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7D73A4D2-F34D-4A87-B2D8-4FDE84A5882E}"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685800" y="1143000"/>
            <a:ext cx="5484600" cy="3084480"/>
          </a:xfrm>
          <a:prstGeom prst="rect">
            <a:avLst/>
          </a:prstGeom>
          <a:ln w="0">
            <a:noFill/>
          </a:ln>
        </p:spPr>
      </p:sp>
      <p:sp>
        <p:nvSpPr>
          <p:cNvPr id="109"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10" name="PlaceHolder 3"/>
          <p:cNvSpPr>
            <a:spLocks noGrp="1"/>
          </p:cNvSpPr>
          <p:nvPr>
            <p:ph type="sldNum" idx="6"/>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1E358BE0-0D75-43E9-AA27-10853A2BE0DE}"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685800" y="1143000"/>
            <a:ext cx="5484600" cy="3084480"/>
          </a:xfrm>
          <a:prstGeom prst="rect">
            <a:avLst/>
          </a:prstGeom>
          <a:ln w="0">
            <a:noFill/>
          </a:ln>
        </p:spPr>
      </p:sp>
      <p:sp>
        <p:nvSpPr>
          <p:cNvPr id="112"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13" name="PlaceHolder 3"/>
          <p:cNvSpPr>
            <a:spLocks noGrp="1"/>
          </p:cNvSpPr>
          <p:nvPr>
            <p:ph type="sldNum" idx="7"/>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8409D270-94E5-4045-A411-6BAD3D60A372}"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685800" y="1143000"/>
            <a:ext cx="5484600" cy="3084480"/>
          </a:xfrm>
          <a:prstGeom prst="rect">
            <a:avLst/>
          </a:prstGeom>
          <a:ln w="0">
            <a:noFill/>
          </a:ln>
        </p:spPr>
      </p:sp>
      <p:sp>
        <p:nvSpPr>
          <p:cNvPr id="115"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16" name="PlaceHolder 3"/>
          <p:cNvSpPr>
            <a:spLocks noGrp="1"/>
          </p:cNvSpPr>
          <p:nvPr>
            <p:ph type="sldNum" idx="8"/>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9E41EE9C-EE0B-4D2C-98C1-F52C2B250C99}"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4600" cy="3084480"/>
          </a:xfrm>
          <a:prstGeom prst="rect">
            <a:avLst/>
          </a:prstGeom>
          <a:ln w="0">
            <a:noFill/>
          </a:ln>
        </p:spPr>
      </p:sp>
      <p:sp>
        <p:nvSpPr>
          <p:cNvPr id="118"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19" name="PlaceHolder 3"/>
          <p:cNvSpPr>
            <a:spLocks noGrp="1"/>
          </p:cNvSpPr>
          <p:nvPr>
            <p:ph type="sldNum" idx="9"/>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E7B53CB5-3396-4F51-9085-46EBDB4056F2}"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4600" cy="3084480"/>
          </a:xfrm>
          <a:prstGeom prst="rect">
            <a:avLst/>
          </a:prstGeom>
          <a:ln w="0">
            <a:noFill/>
          </a:ln>
        </p:spPr>
      </p:sp>
      <p:sp>
        <p:nvSpPr>
          <p:cNvPr id="121"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22" name="PlaceHolder 3"/>
          <p:cNvSpPr>
            <a:spLocks noGrp="1"/>
          </p:cNvSpPr>
          <p:nvPr>
            <p:ph type="sldNum" idx="10"/>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CA4E1B9B-9FE7-416E-A469-68559536E568}"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4600" cy="3084480"/>
          </a:xfrm>
          <a:prstGeom prst="rect">
            <a:avLst/>
          </a:prstGeom>
          <a:ln w="0">
            <a:noFill/>
          </a:ln>
        </p:spPr>
      </p:sp>
      <p:sp>
        <p:nvSpPr>
          <p:cNvPr id="124"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25" name="PlaceHolder 3"/>
          <p:cNvSpPr>
            <a:spLocks noGrp="1"/>
          </p:cNvSpPr>
          <p:nvPr>
            <p:ph type="sldNum" idx="11"/>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8C1848AB-A92A-4F46-BA46-F4420BB7FA4D}"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4600" cy="3084480"/>
          </a:xfrm>
          <a:prstGeom prst="rect">
            <a:avLst/>
          </a:prstGeom>
          <a:ln w="0">
            <a:noFill/>
          </a:ln>
        </p:spPr>
      </p:sp>
      <p:sp>
        <p:nvSpPr>
          <p:cNvPr id="127"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28" name="PlaceHolder 3"/>
          <p:cNvSpPr>
            <a:spLocks noGrp="1"/>
          </p:cNvSpPr>
          <p:nvPr>
            <p:ph type="sldNum" idx="12"/>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EC3C1533-F53B-4533-8FE6-24B5FF537988}"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Shape 0"/>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5" name="Shape 1"/>
          <p:cNvSpPr/>
          <p:nvPr/>
        </p:nvSpPr>
        <p:spPr>
          <a:xfrm>
            <a:off x="36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46" name="Text 2"/>
          <p:cNvSpPr/>
          <p:nvPr/>
        </p:nvSpPr>
        <p:spPr>
          <a:xfrm>
            <a:off x="5781960" y="178200"/>
            <a:ext cx="8848440" cy="6679800"/>
          </a:xfrm>
          <a:prstGeom prst="rect">
            <a:avLst/>
          </a:prstGeom>
          <a:noFill/>
          <a:ln w="0">
            <a:noFill/>
          </a:ln>
        </p:spPr>
        <p:style>
          <a:lnRef idx="0"/>
          <a:fillRef idx="0"/>
          <a:effectRef idx="0"/>
          <a:fontRef idx="minor"/>
        </p:style>
        <p:txBody>
          <a:bodyPr lIns="90000" rIns="90000" tIns="45000" bIns="45000" anchor="t">
            <a:noAutofit/>
          </a:bodyPr>
          <a:p>
            <a:pPr algn="ctr"/>
            <a:r>
              <a:rPr b="1" lang="en-US" sz="5250" spc="-1" strike="noStrike">
                <a:solidFill>
                  <a:srgbClr val="60a9ff"/>
                </a:solidFill>
                <a:latin typeface="Barlow"/>
                <a:ea typeface="Barlow"/>
              </a:rPr>
              <a:t>Aplicația Teoriei și Practicii în Dezvoltarea Backend: O Abordare Integrată a Fundamentelor C#, OOP și MS SQL.</a:t>
            </a:r>
            <a:endParaRPr b="1" lang="en-US" sz="5250" spc="-1" strike="noStrike">
              <a:solidFill>
                <a:srgbClr val="000000"/>
              </a:solidFill>
              <a:latin typeface="Times New Roman"/>
            </a:endParaRPr>
          </a:p>
        </p:txBody>
      </p:sp>
      <p:sp>
        <p:nvSpPr>
          <p:cNvPr id="47" name="Text 3"/>
          <p:cNvSpPr/>
          <p:nvPr/>
        </p:nvSpPr>
        <p:spPr>
          <a:xfrm>
            <a:off x="5783040" y="5488560"/>
            <a:ext cx="7475760" cy="182664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eeeff5"/>
                </a:solidFill>
                <a:latin typeface="Montserrat"/>
                <a:ea typeface="Montserrat"/>
              </a:rPr>
              <a:t>Elaborat</a:t>
            </a:r>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Chirita Stanislav</a:t>
            </a:r>
            <a:endParaRPr b="0" lang="en-US" sz="1750" spc="-1" strike="noStrike">
              <a:solidFill>
                <a:srgbClr val="000000"/>
              </a:solidFill>
              <a:latin typeface="Arial"/>
            </a:endParaRPr>
          </a:p>
        </p:txBody>
      </p:sp>
      <p:pic>
        <p:nvPicPr>
          <p:cNvPr id="48" name="" descr=""/>
          <p:cNvPicPr/>
          <p:nvPr/>
        </p:nvPicPr>
        <p:blipFill>
          <a:blip r:embed="rId1"/>
          <a:stretch/>
        </p:blipFill>
        <p:spPr>
          <a:xfrm rot="16217400">
            <a:off x="-2001960" y="2038680"/>
            <a:ext cx="9262440" cy="5211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hape 0"/>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50" name="Shape 1"/>
          <p:cNvSpPr/>
          <p:nvPr/>
        </p:nvSpPr>
        <p:spPr>
          <a:xfrm>
            <a:off x="182880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51" name="Image 0" descr="preencoded.png"/>
          <p:cNvPicPr/>
          <p:nvPr/>
        </p:nvPicPr>
        <p:blipFill>
          <a:blip r:embed="rId1"/>
          <a:stretch/>
        </p:blipFill>
        <p:spPr>
          <a:xfrm>
            <a:off x="9144000" y="1800"/>
            <a:ext cx="5484600" cy="8227800"/>
          </a:xfrm>
          <a:prstGeom prst="rect">
            <a:avLst/>
          </a:prstGeom>
          <a:ln w="0">
            <a:noFill/>
          </a:ln>
        </p:spPr>
      </p:pic>
      <p:sp>
        <p:nvSpPr>
          <p:cNvPr id="52" name="Text 2"/>
          <p:cNvSpPr/>
          <p:nvPr/>
        </p:nvSpPr>
        <p:spPr>
          <a:xfrm>
            <a:off x="685800" y="457200"/>
            <a:ext cx="6231240" cy="692640"/>
          </a:xfrm>
          <a:prstGeom prst="rect">
            <a:avLst/>
          </a:prstGeom>
          <a:noFill/>
          <a:ln w="0">
            <a:noFill/>
          </a:ln>
        </p:spPr>
        <p:style>
          <a:lnRef idx="0"/>
          <a:fillRef idx="0"/>
          <a:effectRef idx="0"/>
          <a:fontRef idx="minor"/>
        </p:style>
        <p:txBody>
          <a:bodyPr wrap="none" lIns="90000" rIns="90000" tIns="45000" bIns="45000" anchor="t">
            <a:noAutofit/>
          </a:bodyPr>
          <a:p>
            <a:r>
              <a:rPr b="1" lang="en-US" sz="4370" spc="-1" strike="noStrike">
                <a:solidFill>
                  <a:srgbClr val="60a9ff"/>
                </a:solidFill>
                <a:latin typeface="Barlow"/>
                <a:ea typeface="Barlow"/>
              </a:rPr>
              <a:t>INTRODUCERE</a:t>
            </a: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a:p>
            <a:pPr>
              <a:lnSpc>
                <a:spcPct val="100000"/>
              </a:lnSpc>
            </a:pPr>
            <a:endParaRPr b="0" lang="en-US" sz="4370" spc="-1" strike="noStrike">
              <a:solidFill>
                <a:srgbClr val="000000"/>
              </a:solidFill>
              <a:latin typeface="Arial"/>
            </a:endParaRPr>
          </a:p>
        </p:txBody>
      </p:sp>
      <p:sp>
        <p:nvSpPr>
          <p:cNvPr id="53" name="Text 1"/>
          <p:cNvSpPr/>
          <p:nvPr/>
        </p:nvSpPr>
        <p:spPr>
          <a:xfrm>
            <a:off x="704520" y="1221480"/>
            <a:ext cx="8210880" cy="6550920"/>
          </a:xfrm>
          <a:prstGeom prst="rect">
            <a:avLst/>
          </a:prstGeom>
          <a:noFill/>
          <a:ln w="0">
            <a:noFill/>
          </a:ln>
        </p:spPr>
        <p:style>
          <a:lnRef idx="0"/>
          <a:fillRef idx="0"/>
          <a:effectRef idx="0"/>
          <a:fontRef idx="minor"/>
        </p:style>
        <p:txBody>
          <a:bodyPr lIns="90000" rIns="90000" tIns="45000" bIns="45000" anchor="t">
            <a:noAutofit/>
          </a:bodyPr>
          <a:p>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Importanța temei se manifestă în modul în care aceasta contribuie la evoluția și eficiența dezvoltării backend în domeniul software. Prin abordarea integrată a fundamentelor C#, OOP și MS SQL, se dezvăluie o perspectivă esențială asupra procesului de dezvoltare a aplicațiilor backend. Această abordare nu se limitează doar la teorie, ci aduce în prim-plan practica și aplicarea concretă a cunoștințelor.</a:t>
            </a:r>
            <a:endParaRPr b="0" lang="en-US" sz="1750" spc="-1" strike="noStrike">
              <a:solidFill>
                <a:srgbClr val="000000"/>
              </a:solidFill>
              <a:latin typeface="Times New Roman"/>
            </a:endParaRPr>
          </a:p>
          <a:p>
            <a:endParaRPr b="0" lang="en-US" sz="1750" spc="-1" strike="noStrike">
              <a:solidFill>
                <a:srgbClr val="000000"/>
              </a:solidFill>
              <a:latin typeface="Times New Roman"/>
            </a:endParaRPr>
          </a:p>
          <a:p>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Prin înțelegerea profundă a limbajului C#, dezvoltatorii pot construi aplicații mai consistente și mai ușor de întreținut. De asemenea, integrarea principiilor OOP permite gestionarea mai eficientă a complexității în dezvoltarea software, ceea ce duce la aplicații mai robuste și scalabile. Gestionarea bazelor de date MS SQL este esențială în asigurarea stocării și manipulării corecte a datelor, având un impact semnificativ asupra performanței și securității aplicațiilor.</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Shape 0"/>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55" name="Shape 1"/>
          <p:cNvSpPr/>
          <p:nvPr/>
        </p:nvSpPr>
        <p:spPr>
          <a:xfrm>
            <a:off x="0" y="180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56" name="Image 0" descr="preencoded.png"/>
          <p:cNvPicPr/>
          <p:nvPr/>
        </p:nvPicPr>
        <p:blipFill>
          <a:blip r:embed="rId1"/>
          <a:stretch/>
        </p:blipFill>
        <p:spPr>
          <a:xfrm>
            <a:off x="0" y="0"/>
            <a:ext cx="3655800" cy="8227800"/>
          </a:xfrm>
          <a:prstGeom prst="rect">
            <a:avLst/>
          </a:prstGeom>
          <a:ln w="0">
            <a:noFill/>
          </a:ln>
        </p:spPr>
      </p:pic>
      <p:sp>
        <p:nvSpPr>
          <p:cNvPr id="57" name="Text 2"/>
          <p:cNvSpPr/>
          <p:nvPr/>
        </p:nvSpPr>
        <p:spPr>
          <a:xfrm>
            <a:off x="4490640" y="1499040"/>
            <a:ext cx="9050760" cy="692640"/>
          </a:xfrm>
          <a:prstGeom prst="rect">
            <a:avLst/>
          </a:prstGeom>
          <a:noFill/>
          <a:ln w="0">
            <a:noFill/>
          </a:ln>
        </p:spPr>
        <p:style>
          <a:lnRef idx="0"/>
          <a:fillRef idx="0"/>
          <a:effectRef idx="0"/>
          <a:fontRef idx="minor"/>
        </p:style>
        <p:txBody>
          <a:bodyPr wrap="none" lIns="90000" rIns="90000" tIns="45000" bIns="45000" anchor="t">
            <a:noAutofit/>
          </a:bodyPr>
          <a:p>
            <a:r>
              <a:rPr b="1" lang="en-US" sz="4370" spc="-1" strike="noStrike">
                <a:solidFill>
                  <a:srgbClr val="60a9ff"/>
                </a:solidFill>
                <a:latin typeface="Barlow"/>
                <a:ea typeface="Barlow"/>
              </a:rPr>
              <a:t>Descrierea tehnologiilor utilizate</a:t>
            </a:r>
            <a:endParaRPr b="0" lang="en-US" sz="4370" spc="-1" strike="noStrike">
              <a:solidFill>
                <a:srgbClr val="000000"/>
              </a:solidFill>
              <a:latin typeface="Arial"/>
            </a:endParaRPr>
          </a:p>
        </p:txBody>
      </p:sp>
      <p:sp>
        <p:nvSpPr>
          <p:cNvPr id="58" name="Text 4"/>
          <p:cNvSpPr/>
          <p:nvPr/>
        </p:nvSpPr>
        <p:spPr>
          <a:xfrm>
            <a:off x="4800600" y="2743200"/>
            <a:ext cx="2220120" cy="3452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US" sz="2190" spc="-1" strike="noStrike">
                <a:solidFill>
                  <a:srgbClr val="60a9ff"/>
                </a:solidFill>
                <a:latin typeface="Barlow"/>
                <a:ea typeface="Barlow"/>
              </a:rPr>
              <a:t>C# (C-Sharp)</a:t>
            </a:r>
            <a:endParaRPr b="0" lang="en-US" sz="2190" spc="-1" strike="noStrike">
              <a:solidFill>
                <a:srgbClr val="000000"/>
              </a:solidFill>
              <a:latin typeface="Arial"/>
            </a:endParaRPr>
          </a:p>
        </p:txBody>
      </p:sp>
      <p:sp>
        <p:nvSpPr>
          <p:cNvPr id="59" name="Text 5"/>
          <p:cNvSpPr/>
          <p:nvPr/>
        </p:nvSpPr>
        <p:spPr>
          <a:xfrm>
            <a:off x="4713120" y="3229200"/>
            <a:ext cx="4096080" cy="1064520"/>
          </a:xfrm>
          <a:prstGeom prst="rect">
            <a:avLst/>
          </a:prstGeom>
          <a:noFill/>
          <a:ln w="0">
            <a:noFill/>
          </a:ln>
        </p:spPr>
        <p:style>
          <a:lnRef idx="0"/>
          <a:fillRef idx="0"/>
          <a:effectRef idx="0"/>
          <a:fontRef idx="minor"/>
        </p:style>
        <p:txBody>
          <a:bodyPr lIns="90000" rIns="90000" tIns="45000" bIns="45000" anchor="t">
            <a:noAutofit/>
          </a:bodyPr>
          <a:p>
            <a:r>
              <a:rPr b="0" lang="en-US" sz="1750" spc="-1" strike="noStrike">
                <a:solidFill>
                  <a:srgbClr val="eeeff5"/>
                </a:solidFill>
                <a:latin typeface="Montserrat"/>
                <a:ea typeface="Montserrat"/>
              </a:rPr>
              <a:t>Este un limbaj de programare modern, dezvoltat de Microsoft, utilizat pentru dezvoltarea aplicațiilor pe platforma .NET. C# oferă o sintaxă clară și robustă, suport pentru programarea orientată pe obiect și facilitează dezvoltarea aplicațiilor scalabile și securizate.</a:t>
            </a:r>
            <a:endParaRPr b="0" lang="en-US" sz="1750" spc="-1" strike="noStrike">
              <a:solidFill>
                <a:srgbClr val="000000"/>
              </a:solidFill>
              <a:latin typeface="Arial"/>
            </a:endParaRPr>
          </a:p>
        </p:txBody>
      </p:sp>
      <p:sp>
        <p:nvSpPr>
          <p:cNvPr id="60" name="Shape 6"/>
          <p:cNvSpPr/>
          <p:nvPr/>
        </p:nvSpPr>
        <p:spPr>
          <a:xfrm>
            <a:off x="8915400" y="2526480"/>
            <a:ext cx="4540320" cy="2344680"/>
          </a:xfrm>
          <a:prstGeom prst="roundRect">
            <a:avLst>
              <a:gd name="adj" fmla="val 5682"/>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61" name="Text 7"/>
          <p:cNvSpPr/>
          <p:nvPr/>
        </p:nvSpPr>
        <p:spPr>
          <a:xfrm>
            <a:off x="9477360" y="2748600"/>
            <a:ext cx="3754800" cy="3452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US" sz="2190" spc="-1" strike="noStrike">
                <a:solidFill>
                  <a:srgbClr val="60a9ff"/>
                </a:solidFill>
                <a:latin typeface="Barlow"/>
                <a:ea typeface="Barlow"/>
              </a:rPr>
              <a:t>Programarea Orientata pe Obiect</a:t>
            </a:r>
            <a:endParaRPr b="0" lang="en-US" sz="2190" spc="-1" strike="noStrike">
              <a:solidFill>
                <a:srgbClr val="000000"/>
              </a:solidFill>
              <a:latin typeface="Arial"/>
            </a:endParaRPr>
          </a:p>
          <a:p>
            <a:pPr>
              <a:lnSpc>
                <a:spcPct val="100000"/>
              </a:lnSpc>
            </a:pPr>
            <a:r>
              <a:rPr b="1" lang="en-US" sz="2190" spc="-1" strike="noStrike">
                <a:solidFill>
                  <a:srgbClr val="60a9ff"/>
                </a:solidFill>
                <a:latin typeface="Barlow"/>
                <a:ea typeface="Barlow"/>
              </a:rPr>
              <a:t>(OOP)</a:t>
            </a:r>
            <a:endParaRPr b="0" lang="en-US" sz="2190" spc="-1" strike="noStrike">
              <a:solidFill>
                <a:srgbClr val="000000"/>
              </a:solidFill>
              <a:latin typeface="Arial"/>
            </a:endParaRPr>
          </a:p>
        </p:txBody>
      </p:sp>
      <p:sp>
        <p:nvSpPr>
          <p:cNvPr id="62" name="Text 8"/>
          <p:cNvSpPr/>
          <p:nvPr/>
        </p:nvSpPr>
        <p:spPr>
          <a:xfrm>
            <a:off x="9477360" y="3451320"/>
            <a:ext cx="4096080" cy="1419840"/>
          </a:xfrm>
          <a:prstGeom prst="rect">
            <a:avLst/>
          </a:prstGeom>
          <a:noFill/>
          <a:ln w="0">
            <a:noFill/>
          </a:ln>
        </p:spPr>
        <p:style>
          <a:lnRef idx="0"/>
          <a:fillRef idx="0"/>
          <a:effectRef idx="0"/>
          <a:fontRef idx="minor"/>
        </p:style>
        <p:txBody>
          <a:bodyPr lIns="90000" rIns="90000" tIns="45000" bIns="45000" anchor="t">
            <a:noAutofit/>
          </a:bodyPr>
          <a:p>
            <a:r>
              <a:rPr b="0" lang="en-US" sz="1750" spc="-1" strike="noStrike">
                <a:solidFill>
                  <a:srgbClr val="eeeff5"/>
                </a:solidFill>
                <a:latin typeface="Montserrat"/>
                <a:ea typeface="Montserrat"/>
              </a:rPr>
              <a:t>Este o paradigmă de programare care se concentrează pe organizarea codului în jurul obiectelor și a interacțiunilor între acestea. OOP facilitează dezvoltarea modulară și reutilizarea codului.</a:t>
            </a:r>
            <a:endParaRPr b="0" lang="en-US" sz="1750" spc="-1" strike="noStrike">
              <a:solidFill>
                <a:srgbClr val="000000"/>
              </a:solidFill>
              <a:latin typeface="Arial"/>
            </a:endParaRPr>
          </a:p>
        </p:txBody>
      </p:sp>
      <p:sp>
        <p:nvSpPr>
          <p:cNvPr id="63" name="Text 10"/>
          <p:cNvSpPr/>
          <p:nvPr/>
        </p:nvSpPr>
        <p:spPr>
          <a:xfrm>
            <a:off x="4800600" y="6716880"/>
            <a:ext cx="3114720" cy="3452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US" sz="2190" spc="-1" strike="noStrike">
                <a:solidFill>
                  <a:srgbClr val="60a9ff"/>
                </a:solidFill>
                <a:latin typeface="Barlow"/>
                <a:ea typeface="Barlow"/>
              </a:rPr>
              <a:t> </a:t>
            </a:r>
            <a:r>
              <a:rPr b="1" lang="en-US" sz="2190" spc="-1" strike="noStrike">
                <a:solidFill>
                  <a:srgbClr val="60a9ff"/>
                </a:solidFill>
                <a:latin typeface="Barlow"/>
                <a:ea typeface="Barlow"/>
              </a:rPr>
              <a:t>Microsoft SQL(MS SQL)</a:t>
            </a:r>
            <a:endParaRPr b="0" lang="en-US" sz="2190" spc="-1" strike="noStrike">
              <a:solidFill>
                <a:srgbClr val="000000"/>
              </a:solidFill>
              <a:latin typeface="Arial"/>
            </a:endParaRPr>
          </a:p>
        </p:txBody>
      </p:sp>
      <p:sp>
        <p:nvSpPr>
          <p:cNvPr id="64" name="Text 11"/>
          <p:cNvSpPr/>
          <p:nvPr/>
        </p:nvSpPr>
        <p:spPr>
          <a:xfrm>
            <a:off x="4626360" y="7062840"/>
            <a:ext cx="8860320" cy="708840"/>
          </a:xfrm>
          <a:prstGeom prst="rect">
            <a:avLst/>
          </a:prstGeom>
          <a:noFill/>
          <a:ln w="0">
            <a:noFill/>
          </a:ln>
        </p:spPr>
        <p:style>
          <a:lnRef idx="0"/>
          <a:fillRef idx="0"/>
          <a:effectRef idx="0"/>
          <a:fontRef idx="minor"/>
        </p:style>
        <p:txBody>
          <a:bodyPr lIns="90000" rIns="90000" tIns="45000" bIns="45000" anchor="t">
            <a:noAutofit/>
          </a:bodyPr>
          <a:p>
            <a:r>
              <a:rPr b="0" lang="en-US" sz="1750" spc="-1" strike="noStrike">
                <a:solidFill>
                  <a:srgbClr val="eeeff5"/>
                </a:solidFill>
                <a:latin typeface="Montserrat"/>
                <a:ea typeface="Montserrat"/>
              </a:rPr>
              <a:t>Este un sistem de management al bazelor de date relaționale dezvoltat de Microsoft. MS SQL oferă funcționalități avansate pentru stocarea și gestionarea datelor, inclusiv suport pentru tranzacții, securitate și optimizare a interogărilor.</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Shape 0"/>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66" name="Shape 1"/>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67" name="Image 0" descr="preencoded.png"/>
          <p:cNvPicPr/>
          <p:nvPr/>
        </p:nvPicPr>
        <p:blipFill>
          <a:blip r:embed="rId1"/>
          <a:stretch/>
        </p:blipFill>
        <p:spPr>
          <a:xfrm>
            <a:off x="0" y="0"/>
            <a:ext cx="14628600" cy="8227800"/>
          </a:xfrm>
          <a:prstGeom prst="rect">
            <a:avLst/>
          </a:prstGeom>
          <a:ln w="0">
            <a:noFill/>
          </a:ln>
        </p:spPr>
      </p:pic>
      <p:sp>
        <p:nvSpPr>
          <p:cNvPr id="68" name="Shape 2"/>
          <p:cNvSpPr/>
          <p:nvPr/>
        </p:nvSpPr>
        <p:spPr>
          <a:xfrm>
            <a:off x="0" y="0"/>
            <a:ext cx="14628600" cy="8227800"/>
          </a:xfrm>
          <a:prstGeom prst="rect">
            <a:avLst/>
          </a:prstGeom>
          <a:solidFill>
            <a:srgbClr val="282c32">
              <a:alpha val="80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69" name="Text 3"/>
          <p:cNvSpPr/>
          <p:nvPr/>
        </p:nvSpPr>
        <p:spPr>
          <a:xfrm>
            <a:off x="1166760" y="-7560"/>
            <a:ext cx="9348120" cy="692640"/>
          </a:xfrm>
          <a:prstGeom prst="rect">
            <a:avLst/>
          </a:prstGeom>
          <a:noFill/>
          <a:ln w="0">
            <a:noFill/>
          </a:ln>
        </p:spPr>
        <p:style>
          <a:lnRef idx="0"/>
          <a:fillRef idx="0"/>
          <a:effectRef idx="0"/>
          <a:fontRef idx="minor"/>
        </p:style>
        <p:txBody>
          <a:bodyPr wrap="none" lIns="90000" rIns="90000" tIns="45000" bIns="45000" anchor="t">
            <a:noAutofit/>
          </a:bodyPr>
          <a:p>
            <a:r>
              <a:rPr b="1" lang="en-US" sz="4370" spc="-1" strike="noStrike">
                <a:solidFill>
                  <a:srgbClr val="60a9ff"/>
                </a:solidFill>
                <a:latin typeface="Barlow"/>
                <a:ea typeface="Barlow"/>
              </a:rPr>
              <a:t>Modelarea și proiectarea </a:t>
            </a:r>
            <a:endParaRPr b="0" lang="en-US" sz="4370" spc="-1" strike="noStrike">
              <a:solidFill>
                <a:srgbClr val="000000"/>
              </a:solidFill>
              <a:latin typeface="Arial"/>
            </a:endParaRPr>
          </a:p>
        </p:txBody>
      </p:sp>
      <p:sp>
        <p:nvSpPr>
          <p:cNvPr id="70" name=""/>
          <p:cNvSpPr/>
          <p:nvPr/>
        </p:nvSpPr>
        <p:spPr>
          <a:xfrm>
            <a:off x="4800600" y="685080"/>
            <a:ext cx="9829800" cy="6161760"/>
          </a:xfrm>
          <a:custGeom>
            <a:avLst/>
            <a:gdLst/>
            <a:ahLst/>
            <a:rect l="0" t="0" r="r" b="b"/>
            <a:pathLst>
              <a:path w="27305" h="17116">
                <a:moveTo>
                  <a:pt x="0" y="17116"/>
                </a:moveTo>
                <a:cubicBezTo>
                  <a:pt x="0" y="11411"/>
                  <a:pt x="0" y="5705"/>
                  <a:pt x="0" y="0"/>
                </a:cubicBezTo>
                <a:cubicBezTo>
                  <a:pt x="9102" y="0"/>
                  <a:pt x="18203" y="0"/>
                  <a:pt x="27305" y="0"/>
                </a:cubicBezTo>
                <a:cubicBezTo>
                  <a:pt x="27305" y="5705"/>
                  <a:pt x="27305" y="11411"/>
                  <a:pt x="27305" y="17116"/>
                </a:cubicBezTo>
                <a:cubicBezTo>
                  <a:pt x="18203" y="17116"/>
                  <a:pt x="9102" y="17116"/>
                  <a:pt x="0" y="17116"/>
                </a:cubicBezTo>
                <a:close/>
              </a:path>
            </a:pathLst>
          </a:custGeom>
          <a:blipFill rotWithShape="0">
            <a:blip r:embed="rId2"/>
            <a:stretch/>
          </a:blipFill>
          <a:ln w="0">
            <a:noFill/>
          </a:ln>
        </p:spPr>
        <p:txBody>
          <a:bodyPr lIns="90000" rIns="90000" tIns="45000" bIns="45000" anchor="ctr" anchorCtr="1">
            <a:noAutofit/>
          </a:bodyPr>
          <a:p>
            <a:endParaRPr b="0" lang="en-US" sz="1800" spc="-1" strike="noStrike">
              <a:solidFill>
                <a:srgbClr val="000000"/>
              </a:solidFill>
              <a:latin typeface="Arial"/>
            </a:endParaRPr>
          </a:p>
        </p:txBody>
      </p:sp>
      <p:sp>
        <p:nvSpPr>
          <p:cNvPr id="71" name="Text 12"/>
          <p:cNvSpPr/>
          <p:nvPr/>
        </p:nvSpPr>
        <p:spPr>
          <a:xfrm>
            <a:off x="525240" y="764280"/>
            <a:ext cx="4275360" cy="7008120"/>
          </a:xfrm>
          <a:prstGeom prst="rect">
            <a:avLst/>
          </a:prstGeom>
          <a:noFill/>
          <a:ln w="0">
            <a:noFill/>
          </a:ln>
        </p:spPr>
        <p:style>
          <a:lnRef idx="0"/>
          <a:fillRef idx="0"/>
          <a:effectRef idx="0"/>
          <a:fontRef idx="minor"/>
        </p:style>
        <p:txBody>
          <a:bodyPr lIns="90000" rIns="90000" tIns="45000" bIns="45000" anchor="t">
            <a:noAutofit/>
          </a:bodyPr>
          <a:p>
            <a:pPr algn="just"/>
            <a:r>
              <a:rPr b="0" lang="en-US" sz="1400" spc="-1" strike="noStrike">
                <a:solidFill>
                  <a:srgbClr val="eeeff5"/>
                </a:solidFill>
                <a:latin typeface="TImes New Roman"/>
                <a:ea typeface="Montserrat"/>
              </a:rPr>
              <a:t>Sarcina 4 implică crearea unei ierarhii de clase pentru a gestiona animalele și hrana lor. Mai întâi, a fost creată o clasă de bază numită "Animal" cu proprietățile "Nume" și "Energie". Apoi, au fost create două clase derivate, "Carnivoră" și "Erbivor", fiecare cu proprietățile lor specifice ("TipCarne" pentru carnivore și "TipPlanta" pentru erbivore).</a:t>
            </a:r>
            <a:endParaRPr b="0" lang="en-US" sz="1400" spc="-1" strike="noStrike">
              <a:solidFill>
                <a:srgbClr val="000000"/>
              </a:solidFill>
              <a:latin typeface="TImes New Roman"/>
            </a:endParaRPr>
          </a:p>
          <a:p>
            <a:pPr algn="just"/>
            <a:endParaRPr b="0" lang="en-US" sz="1400" spc="-1" strike="noStrike">
              <a:solidFill>
                <a:srgbClr val="000000"/>
              </a:solidFill>
              <a:latin typeface="TImes New Roman"/>
            </a:endParaRPr>
          </a:p>
          <a:p>
            <a:pPr algn="just"/>
            <a:r>
              <a:rPr b="0" lang="en-US" sz="1400" spc="-1" strike="noStrike">
                <a:solidFill>
                  <a:srgbClr val="eeeff5"/>
                </a:solidFill>
                <a:latin typeface="TImes New Roman"/>
                <a:ea typeface="Montserrat"/>
              </a:rPr>
              <a:t>În plus, a fost creată o clasă separată numită "Mâncare" cu proprietățile "Nume" și "Energie" pentru a gestiona informații despre alimente.</a:t>
            </a:r>
            <a:endParaRPr b="0" lang="en-US" sz="1400" spc="-1" strike="noStrike">
              <a:solidFill>
                <a:srgbClr val="000000"/>
              </a:solidFill>
              <a:latin typeface="TImes New Roman"/>
            </a:endParaRPr>
          </a:p>
          <a:p>
            <a:pPr algn="just"/>
            <a:endParaRPr b="0" lang="en-US" sz="1400" spc="-1" strike="noStrike">
              <a:solidFill>
                <a:srgbClr val="000000"/>
              </a:solidFill>
              <a:latin typeface="TImes New Roman"/>
            </a:endParaRPr>
          </a:p>
          <a:p>
            <a:pPr algn="just"/>
            <a:r>
              <a:rPr b="0" lang="en-US" sz="1400" spc="-1" strike="noStrike">
                <a:solidFill>
                  <a:srgbClr val="eeeff5"/>
                </a:solidFill>
                <a:latin typeface="TImes New Roman"/>
                <a:ea typeface="Montserrat"/>
              </a:rPr>
              <a:t>Pentru a testa funcționalitatea acestor clase, a fost creată o clasă de testare numită "Test", care include metode pentru crearea, modificarea și utilizarea obiectelor de tip "Animal", "Carnivoră", "Erbivor" și "Mâncare". Aceasta oferă o structură de bază pentru lucrul cu animale și hrana lor în cadrul programului.</a:t>
            </a:r>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2" presetSubtype="4">
                                  <p:stCondLst>
                                    <p:cond delay="0"/>
                                  </p:stCondLst>
                                  <p:childTnLst>
                                    <p:set>
                                      <p:cBhvr>
                                        <p:cTn id="6" dur="0" fill="hold">
                                          <p:stCondLst>
                                            <p:cond delay="0"/>
                                          </p:stCondLst>
                                        </p:cTn>
                                        <p:tgtEl>
                                          <p:spTgt spid="70"/>
                                        </p:tgtEl>
                                        <p:attrNameLst>
                                          <p:attrName>style.visibility</p:attrName>
                                        </p:attrNameLst>
                                      </p:cBhvr>
                                      <p:to>
                                        <p:strVal val="visible"/>
                                      </p:to>
                                    </p:set>
                                    <p:animEffect filter="slide(fromBottom)" transition="in">
                                      <p:cBhvr additive="repl">
                                        <p:cTn id="7" dur="25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Shape 18"/>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73" name="Shape 23"/>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74" name="Image 7" descr="preencoded.png"/>
          <p:cNvPicPr/>
          <p:nvPr/>
        </p:nvPicPr>
        <p:blipFill>
          <a:blip r:embed="rId1"/>
          <a:stretch/>
        </p:blipFill>
        <p:spPr>
          <a:xfrm>
            <a:off x="0" y="0"/>
            <a:ext cx="14628600" cy="8227800"/>
          </a:xfrm>
          <a:prstGeom prst="rect">
            <a:avLst/>
          </a:prstGeom>
          <a:ln w="0">
            <a:noFill/>
          </a:ln>
        </p:spPr>
      </p:pic>
      <p:sp>
        <p:nvSpPr>
          <p:cNvPr id="75" name="Shape 24"/>
          <p:cNvSpPr/>
          <p:nvPr/>
        </p:nvSpPr>
        <p:spPr>
          <a:xfrm>
            <a:off x="0" y="0"/>
            <a:ext cx="14628600" cy="8227800"/>
          </a:xfrm>
          <a:prstGeom prst="rect">
            <a:avLst/>
          </a:prstGeom>
          <a:solidFill>
            <a:srgbClr val="282c32">
              <a:alpha val="80000"/>
            </a:srgbClr>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76" name="Text 37"/>
          <p:cNvSpPr/>
          <p:nvPr/>
        </p:nvSpPr>
        <p:spPr>
          <a:xfrm>
            <a:off x="1166760" y="-7560"/>
            <a:ext cx="9348120" cy="692640"/>
          </a:xfrm>
          <a:prstGeom prst="rect">
            <a:avLst/>
          </a:prstGeom>
          <a:noFill/>
          <a:ln w="0">
            <a:noFill/>
          </a:ln>
        </p:spPr>
        <p:style>
          <a:lnRef idx="0"/>
          <a:fillRef idx="0"/>
          <a:effectRef idx="0"/>
          <a:fontRef idx="minor"/>
        </p:style>
        <p:txBody>
          <a:bodyPr wrap="none" lIns="90000" rIns="90000" tIns="45000" bIns="45000" anchor="t">
            <a:noAutofit/>
          </a:bodyPr>
          <a:p>
            <a:r>
              <a:rPr b="1" lang="en-US" sz="4370" spc="-1" strike="noStrike">
                <a:solidFill>
                  <a:srgbClr val="60a9ff"/>
                </a:solidFill>
                <a:latin typeface="Barlow"/>
                <a:ea typeface="Barlow"/>
              </a:rPr>
              <a:t>Crearea unei clase de bază </a:t>
            </a:r>
            <a:endParaRPr b="0" lang="en-US" sz="4370" spc="-1" strike="noStrike">
              <a:solidFill>
                <a:srgbClr val="000000"/>
              </a:solidFill>
              <a:latin typeface="Arial"/>
            </a:endParaRPr>
          </a:p>
          <a:p>
            <a:r>
              <a:rPr b="1" lang="en-US" sz="4370" spc="-1" strike="noStrike">
                <a:solidFill>
                  <a:srgbClr val="60a9ff"/>
                </a:solidFill>
                <a:latin typeface="Barlow"/>
                <a:ea typeface="Barlow"/>
              </a:rPr>
              <a:t>pentru toate animalele</a:t>
            </a:r>
            <a:endParaRPr b="0" lang="en-US" sz="4370" spc="-1" strike="noStrike">
              <a:solidFill>
                <a:srgbClr val="000000"/>
              </a:solidFill>
              <a:latin typeface="Arial"/>
            </a:endParaRPr>
          </a:p>
        </p:txBody>
      </p:sp>
      <p:pic>
        <p:nvPicPr>
          <p:cNvPr id="77" name="" descr=""/>
          <p:cNvPicPr/>
          <p:nvPr/>
        </p:nvPicPr>
        <p:blipFill>
          <a:blip r:embed="rId2"/>
          <a:stretch/>
        </p:blipFill>
        <p:spPr>
          <a:xfrm>
            <a:off x="1371600" y="1371600"/>
            <a:ext cx="5257800" cy="6863760"/>
          </a:xfrm>
          <a:prstGeom prst="rect">
            <a:avLst/>
          </a:prstGeom>
          <a:ln w="0">
            <a:noFill/>
          </a:ln>
        </p:spPr>
      </p:pic>
      <p:pic>
        <p:nvPicPr>
          <p:cNvPr id="78" name="" descr=""/>
          <p:cNvPicPr/>
          <p:nvPr/>
        </p:nvPicPr>
        <p:blipFill>
          <a:blip r:embed="rId3"/>
          <a:stretch/>
        </p:blipFill>
        <p:spPr>
          <a:xfrm>
            <a:off x="6858000" y="2863800"/>
            <a:ext cx="7619760" cy="2857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Shape 8"/>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sp>
        <p:nvSpPr>
          <p:cNvPr id="80" name="Shape 11"/>
          <p:cNvSpPr/>
          <p:nvPr/>
        </p:nvSpPr>
        <p:spPr>
          <a:xfrm>
            <a:off x="360" y="36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pic>
        <p:nvPicPr>
          <p:cNvPr id="81" name="Image 2" descr="preencoded.png"/>
          <p:cNvPicPr/>
          <p:nvPr/>
        </p:nvPicPr>
        <p:blipFill>
          <a:blip r:embed="rId1"/>
          <a:stretch/>
        </p:blipFill>
        <p:spPr>
          <a:xfrm>
            <a:off x="0" y="0"/>
            <a:ext cx="5484600" cy="8227800"/>
          </a:xfrm>
          <a:prstGeom prst="rect">
            <a:avLst/>
          </a:prstGeom>
          <a:ln w="0">
            <a:noFill/>
          </a:ln>
        </p:spPr>
      </p:pic>
      <p:sp>
        <p:nvSpPr>
          <p:cNvPr id="82" name="Text 15"/>
          <p:cNvSpPr/>
          <p:nvPr/>
        </p:nvSpPr>
        <p:spPr>
          <a:xfrm>
            <a:off x="6172200" y="228600"/>
            <a:ext cx="4442040" cy="69264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1" lang="en-US" sz="4370" spc="-1" strike="noStrike">
                <a:solidFill>
                  <a:srgbClr val="60a9ff"/>
                </a:solidFill>
                <a:latin typeface="Barlow"/>
                <a:ea typeface="Barlow"/>
              </a:rPr>
              <a:t>Sarcina 5</a:t>
            </a:r>
            <a:endParaRPr b="0" lang="en-US" sz="4370" spc="-1" strike="noStrike">
              <a:solidFill>
                <a:srgbClr val="000000"/>
              </a:solidFill>
              <a:latin typeface="Arial"/>
            </a:endParaRPr>
          </a:p>
        </p:txBody>
      </p:sp>
      <p:sp>
        <p:nvSpPr>
          <p:cNvPr id="83" name="Text 19"/>
          <p:cNvSpPr/>
          <p:nvPr/>
        </p:nvSpPr>
        <p:spPr>
          <a:xfrm>
            <a:off x="6172200" y="1143000"/>
            <a:ext cx="7315200" cy="5943600"/>
          </a:xfrm>
          <a:prstGeom prst="rect">
            <a:avLst/>
          </a:prstGeom>
          <a:noFill/>
          <a:ln w="0">
            <a:noFill/>
          </a:ln>
        </p:spPr>
        <p:style>
          <a:lnRef idx="0"/>
          <a:fillRef idx="0"/>
          <a:effectRef idx="0"/>
          <a:fontRef idx="minor"/>
        </p:style>
        <p:txBody>
          <a:bodyPr lIns="90000" rIns="90000" tIns="45000" bIns="45000" anchor="t">
            <a:noAutofit/>
          </a:bodyPr>
          <a:p>
            <a:pPr algn="just"/>
            <a:r>
              <a:rPr b="0" lang="en-US" sz="1400" spc="-1" strike="noStrike">
                <a:solidFill>
                  <a:srgbClr val="eeeff5"/>
                </a:solidFill>
                <a:latin typeface="Times New Roman"/>
                <a:ea typeface="Montserrat"/>
              </a:rPr>
              <a:t> </a:t>
            </a:r>
            <a:r>
              <a:rPr b="0" lang="en-US" sz="1400" spc="-1" strike="noStrike">
                <a:solidFill>
                  <a:srgbClr val="eeeff5"/>
                </a:solidFill>
                <a:latin typeface="Times New Roman"/>
                <a:ea typeface="Montserrat"/>
              </a:rPr>
              <a:t>Din programul de practică "Your first program architecture" durează 10 zile și constă în crearea unui proiect pentru proiectarea unei ierarhii de clase ce alcătuiesc un Espressor. Candidații trebuie să utilizeze toate conceptele de Programare Orientată pe Obiect (POO) cunoscute pentru a crea această ierarhie, incluzând o clasă principală numită Espressor și diverse componente. Proiectul trebuie să includă metode publice user-friendly pentru interacțiunea cu sistemul, iar structura sistemului trebuie să fie cât mai apropiată de limbajul natural și de structura unui espressor fizic. În punctul de intrare al aplicației, trebuie să se instanțieze Espressorul și să se expună opțiuni de interacțiune la consolă pentru utilizator.</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Shape 10"/>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sp>
        <p:nvSpPr>
          <p:cNvPr id="85" name="Shape 12"/>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pic>
        <p:nvPicPr>
          <p:cNvPr id="86" name="Image 6" descr="preencoded.png"/>
          <p:cNvPicPr/>
          <p:nvPr/>
        </p:nvPicPr>
        <p:blipFill>
          <a:blip r:embed="rId1"/>
          <a:stretch/>
        </p:blipFill>
        <p:spPr>
          <a:xfrm>
            <a:off x="0" y="0"/>
            <a:ext cx="14628600" cy="8227800"/>
          </a:xfrm>
          <a:prstGeom prst="rect">
            <a:avLst/>
          </a:prstGeom>
          <a:ln w="0">
            <a:noFill/>
          </a:ln>
        </p:spPr>
      </p:pic>
      <p:sp>
        <p:nvSpPr>
          <p:cNvPr id="87" name="Shape 13"/>
          <p:cNvSpPr/>
          <p:nvPr/>
        </p:nvSpPr>
        <p:spPr>
          <a:xfrm>
            <a:off x="0" y="0"/>
            <a:ext cx="14628600" cy="8227800"/>
          </a:xfrm>
          <a:prstGeom prst="rect">
            <a:avLst/>
          </a:prstGeom>
          <a:solidFill>
            <a:srgbClr val="282c32">
              <a:alpha val="8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sp>
        <p:nvSpPr>
          <p:cNvPr id="88" name="Text 16"/>
          <p:cNvSpPr/>
          <p:nvPr/>
        </p:nvSpPr>
        <p:spPr>
          <a:xfrm>
            <a:off x="1166760" y="-7560"/>
            <a:ext cx="9348120" cy="692640"/>
          </a:xfrm>
          <a:prstGeom prst="rect">
            <a:avLst/>
          </a:prstGeom>
          <a:noFill/>
          <a:ln w="0">
            <a:noFill/>
          </a:ln>
        </p:spPr>
        <p:style>
          <a:lnRef idx="0"/>
          <a:fillRef idx="0"/>
          <a:effectRef idx="0"/>
          <a:fontRef idx="minor"/>
        </p:style>
        <p:txBody>
          <a:bodyPr wrap="none" lIns="90000" rIns="90000" tIns="45000" bIns="45000" anchor="t">
            <a:noAutofit/>
          </a:bodyPr>
          <a:p>
            <a:pPr algn="ctr"/>
            <a:r>
              <a:rPr b="1" lang="en-US" sz="4370" spc="-1" strike="noStrike">
                <a:solidFill>
                  <a:srgbClr val="60a9ff"/>
                </a:solidFill>
                <a:latin typeface="Barlow"/>
                <a:ea typeface="Barlow"/>
              </a:rPr>
              <a:t>Diagrama UML (Espressor)</a:t>
            </a:r>
            <a:endParaRPr b="0" lang="en-US" sz="4370" spc="-1" strike="noStrike">
              <a:solidFill>
                <a:srgbClr val="000000"/>
              </a:solidFill>
              <a:latin typeface="Arial"/>
            </a:endParaRPr>
          </a:p>
        </p:txBody>
      </p:sp>
      <p:pic>
        <p:nvPicPr>
          <p:cNvPr id="89" name="" descr=""/>
          <p:cNvPicPr/>
          <p:nvPr/>
        </p:nvPicPr>
        <p:blipFill>
          <a:blip r:embed="rId2"/>
          <a:stretch/>
        </p:blipFill>
        <p:spPr>
          <a:xfrm>
            <a:off x="1143000" y="1077840"/>
            <a:ext cx="13365720" cy="3722760"/>
          </a:xfrm>
          <a:prstGeom prst="rect">
            <a:avLst/>
          </a:prstGeom>
          <a:ln w="0">
            <a:noFill/>
          </a:ln>
        </p:spPr>
      </p:pic>
      <p:sp>
        <p:nvSpPr>
          <p:cNvPr id="90" name="Text 17"/>
          <p:cNvSpPr/>
          <p:nvPr/>
        </p:nvSpPr>
        <p:spPr>
          <a:xfrm>
            <a:off x="1161720" y="5029200"/>
            <a:ext cx="13240080" cy="2514600"/>
          </a:xfrm>
          <a:prstGeom prst="rect">
            <a:avLst/>
          </a:prstGeom>
          <a:noFill/>
          <a:ln w="0">
            <a:noFill/>
          </a:ln>
        </p:spPr>
        <p:style>
          <a:lnRef idx="0"/>
          <a:fillRef idx="0"/>
          <a:effectRef idx="0"/>
          <a:fontRef idx="minor"/>
        </p:style>
        <p:txBody>
          <a:bodyPr lIns="90000" rIns="90000" tIns="45000" bIns="45000" anchor="t">
            <a:noAutofit/>
          </a:bodyPr>
          <a:p>
            <a:pPr algn="just"/>
            <a:r>
              <a:rPr b="0" lang="en-US" sz="1400" spc="-1" strike="noStrike">
                <a:solidFill>
                  <a:srgbClr val="eeeff5"/>
                </a:solidFill>
                <a:latin typeface="Montserrat"/>
                <a:ea typeface="Montserrat"/>
              </a:rPr>
              <a:t>Diagrama UML prezentată ilustrează arhitectura unei mașini de espresso, evidențiind clasele și relațiile dintre acestea. Clasa centrală, </a:t>
            </a:r>
            <a:r>
              <a:rPr b="0" lang="en-US" sz="1750" spc="-1" strike="noStrike">
                <a:solidFill>
                  <a:srgbClr val="eeeff5"/>
                </a:solidFill>
                <a:latin typeface="Liberation Mono;Courier New"/>
                <a:ea typeface="Liberation Mono;Courier New"/>
              </a:rPr>
              <a:t>EspressoMachine</a:t>
            </a:r>
            <a:r>
              <a:rPr b="0" lang="en-US" sz="1400" spc="-1" strike="noStrike">
                <a:solidFill>
                  <a:srgbClr val="eeeff5"/>
                </a:solidFill>
                <a:latin typeface="Montserrat"/>
                <a:ea typeface="Montserrat"/>
              </a:rPr>
              <a:t>, conține multiple instanțe ale altor clase care reprezintă diverse componente ale espressorului. De exemplu, </a:t>
            </a:r>
            <a:r>
              <a:rPr b="0" lang="en-US" sz="1750" spc="-1" strike="noStrike">
                <a:solidFill>
                  <a:srgbClr val="eeeff5"/>
                </a:solidFill>
                <a:latin typeface="Liberation Mono;Courier New"/>
                <a:ea typeface="Liberation Mono;Courier New"/>
              </a:rPr>
              <a:t>EspressoMachine</a:t>
            </a:r>
            <a:r>
              <a:rPr b="0" lang="en-US" sz="1400" spc="-1" strike="noStrike">
                <a:solidFill>
                  <a:srgbClr val="eeeff5"/>
                </a:solidFill>
                <a:latin typeface="Montserrat"/>
                <a:ea typeface="Montserrat"/>
              </a:rPr>
              <a:t> are un </a:t>
            </a:r>
            <a:r>
              <a:rPr b="0" lang="en-US" sz="1750" spc="-1" strike="noStrike">
                <a:solidFill>
                  <a:srgbClr val="eeeff5"/>
                </a:solidFill>
                <a:latin typeface="Liberation Mono;Courier New"/>
                <a:ea typeface="Liberation Mono;Courier New"/>
              </a:rPr>
              <a:t>WaterTank</a:t>
            </a:r>
            <a:r>
              <a:rPr b="0" lang="en-US" sz="1400" spc="-1" strike="noStrike">
                <a:solidFill>
                  <a:srgbClr val="eeeff5"/>
                </a:solidFill>
                <a:latin typeface="Montserrat"/>
                <a:ea typeface="Montserrat"/>
              </a:rPr>
              <a:t>, un </a:t>
            </a:r>
            <a:r>
              <a:rPr b="0" lang="en-US" sz="1750" spc="-1" strike="noStrike">
                <a:solidFill>
                  <a:srgbClr val="eeeff5"/>
                </a:solidFill>
                <a:latin typeface="Liberation Mono;Courier New"/>
                <a:ea typeface="Liberation Mono;Courier New"/>
              </a:rPr>
              <a:t>Boiler</a:t>
            </a:r>
            <a:r>
              <a:rPr b="0" lang="en-US" sz="1400" spc="-1" strike="noStrike">
                <a:solidFill>
                  <a:srgbClr val="eeeff5"/>
                </a:solidFill>
                <a:latin typeface="Montserrat"/>
                <a:ea typeface="Montserrat"/>
              </a:rPr>
              <a:t>, un </a:t>
            </a:r>
            <a:r>
              <a:rPr b="0" lang="en-US" sz="1750" spc="-1" strike="noStrike">
                <a:solidFill>
                  <a:srgbClr val="eeeff5"/>
                </a:solidFill>
                <a:latin typeface="Liberation Mono;Courier New"/>
                <a:ea typeface="Liberation Mono;Courier New"/>
              </a:rPr>
              <a:t>PressureValve</a:t>
            </a:r>
            <a:r>
              <a:rPr b="0" lang="en-US" sz="1400" spc="-1" strike="noStrike">
                <a:solidFill>
                  <a:srgbClr val="eeeff5"/>
                </a:solidFill>
                <a:latin typeface="Montserrat"/>
                <a:ea typeface="Montserrat"/>
              </a:rPr>
              <a:t>, și așa mai departe. Fiecare clasă componente are metode specifice, precum </a:t>
            </a:r>
            <a:r>
              <a:rPr b="0" lang="en-US" sz="1750" spc="-1" strike="noStrike">
                <a:solidFill>
                  <a:srgbClr val="eeeff5"/>
                </a:solidFill>
                <a:latin typeface="Liberation Mono;Courier New"/>
                <a:ea typeface="Liberation Mono;Courier New"/>
              </a:rPr>
              <a:t>refillWater()</a:t>
            </a:r>
            <a:r>
              <a:rPr b="0" lang="en-US" sz="1400" spc="-1" strike="noStrike">
                <a:solidFill>
                  <a:srgbClr val="eeeff5"/>
                </a:solidFill>
                <a:latin typeface="Montserrat"/>
                <a:ea typeface="Montserrat"/>
              </a:rPr>
              <a:t> pentru </a:t>
            </a:r>
            <a:r>
              <a:rPr b="0" lang="en-US" sz="1750" spc="-1" strike="noStrike">
                <a:solidFill>
                  <a:srgbClr val="eeeff5"/>
                </a:solidFill>
                <a:latin typeface="Liberation Mono;Courier New"/>
                <a:ea typeface="Liberation Mono;Courier New"/>
              </a:rPr>
              <a:t>WaterTank</a:t>
            </a:r>
            <a:r>
              <a:rPr b="0" lang="en-US" sz="1400" spc="-1" strike="noStrike">
                <a:solidFill>
                  <a:srgbClr val="eeeff5"/>
                </a:solidFill>
                <a:latin typeface="Montserrat"/>
                <a:ea typeface="Montserrat"/>
              </a:rPr>
              <a:t>, sau </a:t>
            </a:r>
            <a:r>
              <a:rPr b="0" lang="en-US" sz="1750" spc="-1" strike="noStrike">
                <a:solidFill>
                  <a:srgbClr val="eeeff5"/>
                </a:solidFill>
                <a:latin typeface="Liberation Mono;Courier New"/>
                <a:ea typeface="Liberation Mono;Courier New"/>
              </a:rPr>
              <a:t>heatWater()</a:t>
            </a:r>
            <a:r>
              <a:rPr b="0" lang="en-US" sz="1400" spc="-1" strike="noStrike">
                <a:solidFill>
                  <a:srgbClr val="eeeff5"/>
                </a:solidFill>
                <a:latin typeface="Montserrat"/>
                <a:ea typeface="Montserrat"/>
              </a:rPr>
              <a:t> pentru </a:t>
            </a:r>
            <a:r>
              <a:rPr b="0" lang="en-US" sz="1750" spc="-1" strike="noStrike">
                <a:solidFill>
                  <a:srgbClr val="eeeff5"/>
                </a:solidFill>
                <a:latin typeface="Liberation Mono;Courier New"/>
                <a:ea typeface="Liberation Mono;Courier New"/>
              </a:rPr>
              <a:t>Boiler</a:t>
            </a:r>
            <a:r>
              <a:rPr b="0" lang="en-US" sz="1400" spc="-1" strike="noStrike">
                <a:solidFill>
                  <a:srgbClr val="eeeff5"/>
                </a:solidFill>
                <a:latin typeface="Montserrat"/>
                <a:ea typeface="Montserrat"/>
              </a:rPr>
              <a:t>. Relațiile sunt reprezentate prin linii care conectează </a:t>
            </a:r>
            <a:r>
              <a:rPr b="0" lang="en-US" sz="1750" spc="-1" strike="noStrike">
                <a:solidFill>
                  <a:srgbClr val="eeeff5"/>
                </a:solidFill>
                <a:latin typeface="Liberation Mono;Courier New"/>
                <a:ea typeface="Liberation Mono;Courier New"/>
              </a:rPr>
              <a:t>EspressoMachine</a:t>
            </a:r>
            <a:r>
              <a:rPr b="0" lang="en-US" sz="1400" spc="-1" strike="noStrike">
                <a:solidFill>
                  <a:srgbClr val="eeeff5"/>
                </a:solidFill>
                <a:latin typeface="Montserrat"/>
                <a:ea typeface="Montserrat"/>
              </a:rPr>
              <a:t> cu fiecare componentă, semnificând că </a:t>
            </a:r>
            <a:r>
              <a:rPr b="0" lang="en-US" sz="1750" spc="-1" strike="noStrike">
                <a:solidFill>
                  <a:srgbClr val="eeeff5"/>
                </a:solidFill>
                <a:latin typeface="Liberation Mono;Courier New"/>
                <a:ea typeface="Liberation Mono;Courier New"/>
              </a:rPr>
              <a:t>EspressoMachine</a:t>
            </a:r>
            <a:r>
              <a:rPr b="0" lang="en-US" sz="1400" spc="-1" strike="noStrike">
                <a:solidFill>
                  <a:srgbClr val="eeeff5"/>
                </a:solidFill>
                <a:latin typeface="Montserrat"/>
                <a:ea typeface="Montserrat"/>
              </a:rPr>
              <a:t> conține sau folosește aceste componente în procesul de preparare a cafelei. Diagrama servește drept un ghid pentru structura de cod și interacțiunile dintre obiectele dintr-un program de simulare a funcționării unui espressor de cafea.</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Shape 3"/>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sp>
        <p:nvSpPr>
          <p:cNvPr id="92" name="Shape 4"/>
          <p:cNvSpPr/>
          <p:nvPr/>
        </p:nvSpPr>
        <p:spPr>
          <a:xfrm>
            <a:off x="182880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a typeface="DejaVu Sans"/>
            </a:endParaRPr>
          </a:p>
        </p:txBody>
      </p:sp>
      <p:pic>
        <p:nvPicPr>
          <p:cNvPr id="93" name="Image 4" descr="preencoded.png"/>
          <p:cNvPicPr/>
          <p:nvPr/>
        </p:nvPicPr>
        <p:blipFill>
          <a:blip r:embed="rId1"/>
          <a:stretch/>
        </p:blipFill>
        <p:spPr>
          <a:xfrm>
            <a:off x="9144000" y="1800"/>
            <a:ext cx="5484600" cy="8227800"/>
          </a:xfrm>
          <a:prstGeom prst="rect">
            <a:avLst/>
          </a:prstGeom>
          <a:ln w="0">
            <a:noFill/>
          </a:ln>
        </p:spPr>
      </p:pic>
      <p:sp>
        <p:nvSpPr>
          <p:cNvPr id="94" name="Text 6"/>
          <p:cNvSpPr/>
          <p:nvPr/>
        </p:nvSpPr>
        <p:spPr>
          <a:xfrm>
            <a:off x="685800" y="457200"/>
            <a:ext cx="6231240" cy="692640"/>
          </a:xfrm>
          <a:prstGeom prst="rect">
            <a:avLst/>
          </a:prstGeom>
          <a:noFill/>
          <a:ln w="0">
            <a:noFill/>
          </a:ln>
        </p:spPr>
        <p:style>
          <a:lnRef idx="0"/>
          <a:fillRef idx="0"/>
          <a:effectRef idx="0"/>
          <a:fontRef idx="minor"/>
        </p:style>
        <p:txBody>
          <a:bodyPr wrap="none" lIns="90000" rIns="90000" tIns="45000" bIns="45000" anchor="t">
            <a:noAutofit/>
          </a:bodyPr>
          <a:p>
            <a:pPr algn="just"/>
            <a:r>
              <a:rPr b="1" lang="en-US" sz="4370" spc="-1" strike="noStrike">
                <a:solidFill>
                  <a:srgbClr val="60a9ff"/>
                </a:solidFill>
                <a:latin typeface="Barlow"/>
                <a:ea typeface="Barlow"/>
              </a:rPr>
              <a:t>Codul</a:t>
            </a:r>
            <a:endParaRPr b="0" lang="en-US" sz="4370" spc="-1" strike="noStrike">
              <a:solidFill>
                <a:srgbClr val="000000"/>
              </a:solidFill>
              <a:latin typeface="Arial"/>
            </a:endParaRPr>
          </a:p>
        </p:txBody>
      </p:sp>
      <p:sp>
        <p:nvSpPr>
          <p:cNvPr id="95" name="Text 9"/>
          <p:cNvSpPr/>
          <p:nvPr/>
        </p:nvSpPr>
        <p:spPr>
          <a:xfrm>
            <a:off x="704520" y="1221480"/>
            <a:ext cx="8210880" cy="6550920"/>
          </a:xfrm>
          <a:prstGeom prst="rect">
            <a:avLst/>
          </a:prstGeom>
          <a:noFill/>
          <a:ln w="0">
            <a:noFill/>
          </a:ln>
        </p:spPr>
        <p:style>
          <a:lnRef idx="0"/>
          <a:fillRef idx="0"/>
          <a:effectRef idx="0"/>
          <a:fontRef idx="minor"/>
        </p:style>
        <p:txBody>
          <a:bodyPr lIns="90000" rIns="90000" tIns="45000" bIns="45000" anchor="t">
            <a:noAutofit/>
          </a:bodyPr>
          <a:p>
            <a:pPr algn="just"/>
            <a:r>
              <a:rPr b="0" lang="en-US" sz="1400" spc="-1" strike="noStrike">
                <a:solidFill>
                  <a:srgbClr val="eeeff5"/>
                </a:solidFill>
                <a:latin typeface="Times New Roman"/>
                <a:ea typeface="Montserrat"/>
              </a:rPr>
              <a:t>Codul prezentat descrie funcționarea unui aparat de făcut espresso, folosind principiile programării orientate pe obiect. Fiecare componentă a espressorului este reprezentată printr-o clasă distinctă, cum ar fi </a:t>
            </a:r>
            <a:r>
              <a:rPr b="0" lang="en-US" sz="1400" spc="-1" strike="noStrike">
                <a:solidFill>
                  <a:srgbClr val="eeeff5"/>
                </a:solidFill>
                <a:latin typeface="Liberation Mono;Courier New"/>
                <a:ea typeface="Times New Roman"/>
              </a:rPr>
              <a:t>WaterTank</a:t>
            </a:r>
            <a:r>
              <a:rPr b="0" lang="en-US" sz="1400" spc="-1" strike="noStrike">
                <a:solidFill>
                  <a:srgbClr val="eeeff5"/>
                </a:solidFill>
                <a:latin typeface="Times New Roman"/>
                <a:ea typeface="Montserrat"/>
              </a:rPr>
              <a:t>, </a:t>
            </a:r>
            <a:r>
              <a:rPr b="0" lang="en-US" sz="1400" spc="-1" strike="noStrike">
                <a:solidFill>
                  <a:srgbClr val="eeeff5"/>
                </a:solidFill>
                <a:latin typeface="Liberation Mono;Courier New"/>
                <a:ea typeface="Times New Roman"/>
              </a:rPr>
              <a:t>Boiler</a:t>
            </a:r>
            <a:r>
              <a:rPr b="0" lang="en-US" sz="1400" spc="-1" strike="noStrike">
                <a:solidFill>
                  <a:srgbClr val="eeeff5"/>
                </a:solidFill>
                <a:latin typeface="Times New Roman"/>
                <a:ea typeface="Montserrat"/>
              </a:rPr>
              <a:t>, </a:t>
            </a:r>
            <a:r>
              <a:rPr b="0" lang="en-US" sz="1400" spc="-1" strike="noStrike">
                <a:solidFill>
                  <a:srgbClr val="eeeff5"/>
                </a:solidFill>
                <a:latin typeface="Liberation Mono;Courier New"/>
                <a:ea typeface="Times New Roman"/>
              </a:rPr>
              <a:t>PressureValve</a:t>
            </a:r>
            <a:r>
              <a:rPr b="0" lang="en-US" sz="1400" spc="-1" strike="noStrike">
                <a:solidFill>
                  <a:srgbClr val="eeeff5"/>
                </a:solidFill>
                <a:latin typeface="Times New Roman"/>
                <a:ea typeface="Montserrat"/>
              </a:rPr>
              <a:t>, etc. Aceste clase conțin metode care simulează diferite acțiuni ale componentelor reale, cum ar fi umplerea rezervorului cu apă, încălzirea apei și eliberarea presiunii. Clasa principală, </a:t>
            </a:r>
            <a:r>
              <a:rPr b="0" lang="en-US" sz="1400" spc="-1" strike="noStrike">
                <a:solidFill>
                  <a:srgbClr val="eeeff5"/>
                </a:solidFill>
                <a:latin typeface="Liberation Mono;Courier New"/>
                <a:ea typeface="Times New Roman"/>
              </a:rPr>
              <a:t>EspressoMachine</a:t>
            </a:r>
            <a:r>
              <a:rPr b="0" lang="en-US" sz="1400" spc="-1" strike="noStrike">
                <a:solidFill>
                  <a:srgbClr val="eeeff5"/>
                </a:solidFill>
                <a:latin typeface="Times New Roman"/>
                <a:ea typeface="Montserrat"/>
              </a:rPr>
              <a:t>, integrează toate aceste componente și oferă o metodă </a:t>
            </a:r>
            <a:r>
              <a:rPr b="0" lang="en-US" sz="1400" spc="-1" strike="noStrike">
                <a:solidFill>
                  <a:srgbClr val="eeeff5"/>
                </a:solidFill>
                <a:latin typeface="Liberation Mono;Courier New"/>
                <a:ea typeface="Times New Roman"/>
              </a:rPr>
              <a:t>MakeCoffee</a:t>
            </a:r>
            <a:r>
              <a:rPr b="0" lang="en-US" sz="1400" spc="-1" strike="noStrike">
                <a:solidFill>
                  <a:srgbClr val="eeeff5"/>
                </a:solidFill>
                <a:latin typeface="Times New Roman"/>
                <a:ea typeface="Montserrat"/>
              </a:rPr>
              <a:t> pentru a simula procesul de preparare a cafelei. Metoda </a:t>
            </a:r>
            <a:r>
              <a:rPr b="0" lang="en-US" sz="1400" spc="-1" strike="noStrike">
                <a:solidFill>
                  <a:srgbClr val="eeeff5"/>
                </a:solidFill>
                <a:latin typeface="Liberation Mono;Courier New"/>
                <a:ea typeface="Times New Roman"/>
              </a:rPr>
              <a:t>MakeCoffee</a:t>
            </a:r>
            <a:r>
              <a:rPr b="0" lang="en-US" sz="1400" spc="-1" strike="noStrike">
                <a:solidFill>
                  <a:srgbClr val="eeeff5"/>
                </a:solidFill>
                <a:latin typeface="Times New Roman"/>
                <a:ea typeface="Montserrat"/>
              </a:rPr>
              <a:t> coordonează acțiunile diferitelor componente, verificând senzorii și controlând luminile indicatoare pentru a finaliza procesul de preparare a cafelei. Programul este testat în metoda </a:t>
            </a:r>
            <a:r>
              <a:rPr b="0" lang="en-US" sz="1400" spc="-1" strike="noStrike">
                <a:solidFill>
                  <a:srgbClr val="eeeff5"/>
                </a:solidFill>
                <a:latin typeface="Liberation Mono;Courier New"/>
                <a:ea typeface="Times New Roman"/>
              </a:rPr>
              <a:t>Main</a:t>
            </a:r>
            <a:r>
              <a:rPr b="0" lang="en-US" sz="1400" spc="-1" strike="noStrike">
                <a:solidFill>
                  <a:srgbClr val="eeeff5"/>
                </a:solidFill>
                <a:latin typeface="Times New Roman"/>
                <a:ea typeface="Montserrat"/>
              </a:rPr>
              <a:t> a clasei </a:t>
            </a:r>
            <a:r>
              <a:rPr b="0" lang="en-US" sz="1400" spc="-1" strike="noStrike">
                <a:solidFill>
                  <a:srgbClr val="eeeff5"/>
                </a:solidFill>
                <a:latin typeface="Liberation Mono;Courier New"/>
                <a:ea typeface="Times New Roman"/>
              </a:rPr>
              <a:t>Program</a:t>
            </a:r>
            <a:r>
              <a:rPr b="0" lang="en-US" sz="1400" spc="-1" strike="noStrike">
                <a:solidFill>
                  <a:srgbClr val="eeeff5"/>
                </a:solidFill>
                <a:latin typeface="Times New Roman"/>
                <a:ea typeface="Montserrat"/>
              </a:rPr>
              <a:t>, unde se creează o instanță a </a:t>
            </a:r>
            <a:r>
              <a:rPr b="0" lang="en-US" sz="1400" spc="-1" strike="noStrike">
                <a:solidFill>
                  <a:srgbClr val="eeeff5"/>
                </a:solidFill>
                <a:latin typeface="Liberation Mono;Courier New"/>
                <a:ea typeface="Times New Roman"/>
              </a:rPr>
              <a:t>EspressoMachine</a:t>
            </a:r>
            <a:r>
              <a:rPr b="0" lang="en-US" sz="1400" spc="-1" strike="noStrike">
                <a:solidFill>
                  <a:srgbClr val="eeeff5"/>
                </a:solidFill>
                <a:latin typeface="Times New Roman"/>
                <a:ea typeface="Montserrat"/>
              </a:rPr>
              <a:t> și se apelează metoda </a:t>
            </a:r>
            <a:r>
              <a:rPr b="0" lang="en-US" sz="1400" spc="-1" strike="noStrike">
                <a:solidFill>
                  <a:srgbClr val="eeeff5"/>
                </a:solidFill>
                <a:latin typeface="Liberation Mono;Courier New"/>
                <a:ea typeface="Times New Roman"/>
              </a:rPr>
              <a:t>MakeCoffee</a:t>
            </a:r>
            <a:r>
              <a:rPr b="0" lang="en-US" sz="1400" spc="-1" strike="noStrike">
                <a:solidFill>
                  <a:srgbClr val="eeeff5"/>
                </a:solidFill>
                <a:latin typeface="Times New Roman"/>
                <a:ea typeface="Montserrat"/>
              </a:rPr>
              <a:t>.</a:t>
            </a:r>
            <a:endParaRPr b="0" lang="en-US" sz="1400" spc="-1" strike="noStrike">
              <a:solidFill>
                <a:srgbClr val="000000"/>
              </a:solidFill>
              <a:latin typeface="Arial"/>
            </a:endParaRPr>
          </a:p>
        </p:txBody>
      </p:sp>
      <p:pic>
        <p:nvPicPr>
          <p:cNvPr id="96" name="" descr=""/>
          <p:cNvPicPr/>
          <p:nvPr/>
        </p:nvPicPr>
        <p:blipFill>
          <a:blip r:embed="rId2"/>
          <a:stretch/>
        </p:blipFill>
        <p:spPr>
          <a:xfrm>
            <a:off x="9144000" y="1800"/>
            <a:ext cx="5943600" cy="81507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Shape 0"/>
          <p:cNvSpPr/>
          <p:nvPr/>
        </p:nvSpPr>
        <p:spPr>
          <a:xfrm>
            <a:off x="0" y="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98" name="Shape 1"/>
          <p:cNvSpPr/>
          <p:nvPr/>
        </p:nvSpPr>
        <p:spPr>
          <a:xfrm>
            <a:off x="360" y="360"/>
            <a:ext cx="14628600" cy="8227800"/>
          </a:xfrm>
          <a:prstGeom prst="rect">
            <a:avLst/>
          </a:prstGeom>
          <a:solidFill>
            <a:srgbClr val="282c32"/>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pic>
        <p:nvPicPr>
          <p:cNvPr id="99" name="Image 0" descr="preencoded.png"/>
          <p:cNvPicPr/>
          <p:nvPr/>
        </p:nvPicPr>
        <p:blipFill>
          <a:blip r:embed="rId1"/>
          <a:stretch/>
        </p:blipFill>
        <p:spPr>
          <a:xfrm>
            <a:off x="0" y="0"/>
            <a:ext cx="5484600" cy="8227800"/>
          </a:xfrm>
          <a:prstGeom prst="rect">
            <a:avLst/>
          </a:prstGeom>
          <a:ln w="0">
            <a:noFill/>
          </a:ln>
        </p:spPr>
      </p:pic>
      <p:sp>
        <p:nvSpPr>
          <p:cNvPr id="100" name="Text 2"/>
          <p:cNvSpPr/>
          <p:nvPr/>
        </p:nvSpPr>
        <p:spPr>
          <a:xfrm>
            <a:off x="6319440" y="3067920"/>
            <a:ext cx="4442040" cy="69264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1" lang="en-US" sz="4370" spc="-1" strike="noStrike">
                <a:solidFill>
                  <a:srgbClr val="60a9ff"/>
                </a:solidFill>
                <a:latin typeface="Barlow"/>
                <a:ea typeface="Barlow"/>
              </a:rPr>
              <a:t>Concluzii</a:t>
            </a:r>
            <a:endParaRPr b="0" lang="en-US" sz="4370" spc="-1" strike="noStrike">
              <a:solidFill>
                <a:srgbClr val="000000"/>
              </a:solidFill>
              <a:latin typeface="Arial"/>
            </a:endParaRPr>
          </a:p>
        </p:txBody>
      </p:sp>
      <p:sp>
        <p:nvSpPr>
          <p:cNvPr id="101" name="Text 3"/>
          <p:cNvSpPr/>
          <p:nvPr/>
        </p:nvSpPr>
        <p:spPr>
          <a:xfrm>
            <a:off x="6319440" y="4095360"/>
            <a:ext cx="7475760" cy="1064520"/>
          </a:xfrm>
          <a:prstGeom prst="rect">
            <a:avLst/>
          </a:prstGeom>
          <a:noFill/>
          <a:ln w="0">
            <a:noFill/>
          </a:ln>
        </p:spPr>
        <p:style>
          <a:lnRef idx="0"/>
          <a:fillRef idx="0"/>
          <a:effectRef idx="0"/>
          <a:fontRef idx="minor"/>
        </p:style>
        <p:txBody>
          <a:bodyPr lIns="90000" rIns="90000" tIns="45000" bIns="45000" anchor="t">
            <a:noAutofit/>
          </a:bodyPr>
          <a:p>
            <a:pPr algn="just"/>
            <a:r>
              <a:rPr b="0" lang="en-US" sz="1750" spc="-1" strike="noStrike">
                <a:solidFill>
                  <a:srgbClr val="eeeff5"/>
                </a:solidFill>
                <a:latin typeface="Montserrat"/>
                <a:ea typeface="Montserrat"/>
              </a:rPr>
              <a:t>În concluzie, abordarea integrată a fundamentelor C#, programării orientate pe obiect (OOP) și utilizării bazei de date Microsoft SQL (MS SQL) în dezvoltarea backend reprezintă o strategie eficientă pentru crearea aplicațiilor backend robuste și scalabile. Această abordare oferă dezvoltatorilor un set de instrumente și cunoștințe necesare pentru a proiecta, dezvolta și întreține soluții software de înaltă calitate.</a:t>
            </a:r>
            <a:endParaRPr b="0" lang="en-US" sz="1750" spc="-1" strike="noStrike">
              <a:solidFill>
                <a:srgbClr val="000000"/>
              </a:solidFill>
              <a:latin typeface="TImes New Roman"/>
            </a:endParaRPr>
          </a:p>
          <a:p>
            <a:pPr algn="just"/>
            <a:r>
              <a:rPr b="0" lang="en-US" sz="1750" spc="-1" strike="noStrike">
                <a:solidFill>
                  <a:srgbClr val="eeeff5"/>
                </a:solidFill>
                <a:latin typeface="Montserrat"/>
                <a:ea typeface="Montserrat"/>
              </a:rPr>
              <a:t>	</a:t>
            </a:r>
            <a:r>
              <a:rPr b="0" lang="en-US" sz="1750" spc="-1" strike="noStrike">
                <a:solidFill>
                  <a:srgbClr val="eeeff5"/>
                </a:solidFill>
                <a:latin typeface="Montserrat"/>
                <a:ea typeface="Montserrat"/>
              </a:rPr>
              <a:t>Prin combinarea puterii limbajului C# pentru implementarea logicii de afaceri, principiilor OOP pentru structurarea și modularizarea codului și MS SQL pentru gestionarea datelor, dezvoltatorii pot crea aplicații care îndeplinesc cerințele complexe ale industriei IT actuală. Această abordare permite dezvoltatorilor să creeze aplicații eficiente, ușor de întreținut și scalabile, esențiale pentru satisfacerea nevoilor organizațiilor și a utilizatorilor finali.</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152</TotalTime>
  <Application>LibreOffice/7.5.8.2$Linux_X86_64 LibreOffice_project/50$Build-2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2023-12-12T11:04:56Z</dcterms:created>
  <dc:creator>PptxGenJS</dc:creator>
  <dc:description/>
  <dc:language>en-US</dc:language>
  <cp:lastModifiedBy/>
  <dcterms:modified xsi:type="dcterms:W3CDTF">2023-12-17T12:45:49Z</dcterms:modified>
  <cp:revision>8</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(16:9)</vt:lpwstr>
  </property>
  <property fmtid="{D5CDD505-2E9C-101B-9397-08002B2CF9AE}" pid="4" name="Slides">
    <vt:i4>8</vt:i4>
  </property>
</Properties>
</file>