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jpeg" ContentType="image/jpeg"/>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notesSlides/_rels/notesSlide2.xml.rels" ContentType="application/vnd.openxmlformats-package.relationships+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4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1" name="PlaceHolder 4"/>
          <p:cNvSpPr>
            <a:spLocks noGrp="1"/>
          </p:cNvSpPr>
          <p:nvPr>
            <p:ph type="dt" idx="2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2" name="PlaceHolder 5"/>
          <p:cNvSpPr>
            <a:spLocks noGrp="1"/>
          </p:cNvSpPr>
          <p:nvPr>
            <p:ph type="ftr" idx="2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6"/>
          <p:cNvSpPr>
            <a:spLocks noGrp="1"/>
          </p:cNvSpPr>
          <p:nvPr>
            <p:ph type="sldNum" idx="2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F4C13FA-CBF8-4765-99D5-291B34F3C30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Img"/>
          </p:nvPr>
        </p:nvSpPr>
        <p:spPr>
          <a:xfrm>
            <a:off x="1371600" y="1143000"/>
            <a:ext cx="4114440" cy="3085920"/>
          </a:xfrm>
          <a:prstGeom prst="rect">
            <a:avLst/>
          </a:prstGeom>
          <a:ln w="0">
            <a:noFill/>
          </a:ln>
        </p:spPr>
      </p:sp>
      <p:sp>
        <p:nvSpPr>
          <p:cNvPr id="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Testarea configurării corecte a serverului web și a infrastructurii: Verificarea configurării corecte a serverului web și a altor componente ale infrastructurii, cum ar fi firewall-urile și sistemele de detecție a intruziunilor, pentru a preveni expunerea inutilă la riscuri de securitate.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Testarea împotriva amenințărilor de tip zero-day: Evaluarea capacității aplicației web de a detecta și de a se proteja împotriva amenințărilor de securitate noi și neidentificate anterior.</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Testarea în cadrul ciclului de dezvoltare (DevSecOps): Integrarea testării de securitate în cadrul ciclului de dezvoltare a aplicației web pentru a identifica și a remedia vulnerabilitățile într-un mod continuu și automatizat.</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100" name="PlaceHolder 3"/>
          <p:cNvSpPr>
            <a:spLocks noGrp="1"/>
          </p:cNvSpPr>
          <p:nvPr>
            <p:ph type="sldNum" idx="2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F22C07E-04F5-4EF3-A410-3DCB614553E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i bullet-uri">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9ACB349-6B21-4313-A36E-D70690363EC7}" type="slidenum">
              <a:t>&lt;#&gt;</a:t>
            </a:fld>
          </a:p>
        </p:txBody>
      </p:sp>
      <p:sp>
        <p:nvSpPr>
          <p:cNvPr id="3" name="PlaceHolder 2"/>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20"/>
          </p:nvPr>
        </p:nvSpPr>
        <p:spPr/>
        <p:txBody>
          <a:bodyPr/>
          <a:p>
            <a:fld id="{1615B53D-7B5F-48B3-98FB-C36FF885FEE1}" type="slidenum">
              <a:t>&lt;#&gt;</a:t>
            </a:fld>
          </a:p>
        </p:txBody>
      </p:sp>
      <p:sp>
        <p:nvSpPr>
          <p:cNvPr id="3" name="PlaceHolder 2"/>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A0F75D45-472A-438D-A727-D7E99E31AAA5}" type="slidenum">
              <a:t>&lt;#&gt;</a:t>
            </a:fld>
          </a:p>
        </p:txBody>
      </p:sp>
      <p:sp>
        <p:nvSpPr>
          <p:cNvPr id="3" name="PlaceHolder 2"/>
          <p:cNvSpPr>
            <a:spLocks noGrp="1"/>
          </p:cNvSpPr>
          <p:nvPr>
            <p:ph type="dt" idx="2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
        <p:nvSpPr>
          <p:cNvPr id="2" name="PlaceHolder 1"/>
          <p:cNvSpPr>
            <a:spLocks noGrp="1"/>
          </p:cNvSpPr>
          <p:nvPr>
            <p:ph type="sldNum" idx="24"/>
          </p:nvPr>
        </p:nvSpPr>
        <p:spPr/>
        <p:txBody>
          <a:bodyPr/>
          <a:p>
            <a:fld id="{D9E1F72B-DCEB-4312-B8B0-3BA34602AD30}" type="slidenum">
              <a:t>&lt;#&gt;</a:t>
            </a:fld>
          </a:p>
        </p:txBody>
      </p:sp>
      <p:sp>
        <p:nvSpPr>
          <p:cNvPr id="3" name="PlaceHolder 2"/>
          <p:cNvSpPr>
            <a:spLocks noGrp="1"/>
          </p:cNvSpPr>
          <p:nvPr>
            <p:ph type="dt" idx="2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i text simplu">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3A09EFC-9A4E-4921-B000-9A7A69EA2C87}" type="slidenum">
              <a:t>&lt;#&gt;</a:t>
            </a:fld>
          </a:p>
        </p:txBody>
      </p:sp>
      <p:sp>
        <p:nvSpPr>
          <p:cNvPr id="3" name="PlaceHolder 2"/>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simplu">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89F523F9-6D67-405C-A6A8-59291D76B7FE}" type="slidenum">
              <a:t>&lt;#&gt;</a:t>
            </a:fld>
          </a:p>
        </p:txBody>
      </p:sp>
      <p:sp>
        <p:nvSpPr>
          <p:cNvPr id="3" name="PlaceHolder 2"/>
          <p:cNvSpPr>
            <a:spLocks noGrp="1"/>
          </p:cNvSpPr>
          <p:nvPr>
            <p:ph type="dt" idx="5"/>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 cu bullet-uri">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D50401AF-56C2-49E4-8AF0-A5E4A0C228FB}" type="slidenum">
              <a:t>&lt;#&gt;</a:t>
            </a:fld>
          </a:p>
        </p:txBody>
      </p:sp>
      <p:sp>
        <p:nvSpPr>
          <p:cNvPr id="3" name="PlaceHolder 2"/>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i 2 boxuri cu bullet-uri">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6E842B9C-E9D6-4AED-B300-C535ACDF8B9E}" type="slidenum">
              <a:t>&lt;#&gt;</a:t>
            </a:fld>
          </a:p>
        </p:txBody>
      </p:sp>
      <p:sp>
        <p:nvSpPr>
          <p:cNvPr id="3" name="PlaceHolder 2"/>
          <p:cNvSpPr>
            <a:spLocks noGrp="1"/>
          </p:cNvSpPr>
          <p:nvPr>
            <p:ph type="dt" idx="9"/>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i douta boxe cu text simplu">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C9C0BCA9-C1D4-4EA5-ADF8-D8C9DBCA33F7}" type="slidenum">
              <a:t>&lt;#&gt;</a:t>
            </a:fld>
          </a:p>
        </p:txBody>
      </p:sp>
      <p:sp>
        <p:nvSpPr>
          <p:cNvPr id="3" name="PlaceHolder 2"/>
          <p:cNvSpPr>
            <a:spLocks noGrp="1"/>
          </p:cNvSpPr>
          <p:nvPr>
            <p:ph type="dt" idx="1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6DB7DEA2-E38A-4BB9-84F9-F73861BD66BD}" type="slidenum">
              <a:t>&lt;#&gt;</a:t>
            </a:fld>
          </a:p>
        </p:txBody>
      </p:sp>
      <p:sp>
        <p:nvSpPr>
          <p:cNvPr id="3" name="PlaceHolder 2"/>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E86BF3F7-EE2E-463F-95B0-24C2FC8E66A0}" type="slidenum">
              <a:t>&lt;#&gt;</a:t>
            </a:fld>
          </a:p>
        </p:txBody>
      </p:sp>
      <p:sp>
        <p:nvSpPr>
          <p:cNvPr id="3" name="PlaceHolder 2"/>
          <p:cNvSpPr>
            <a:spLocks noGrp="1"/>
          </p:cNvSpPr>
          <p:nvPr>
            <p:ph type="dt" idx="15"/>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p>
            <a:fld id="{1968B817-4A7F-40F2-91C1-0FE9E23F7E4E}" type="slidenum">
              <a:t>&lt;#&gt;</a:t>
            </a:fld>
          </a:p>
        </p:txBody>
      </p:sp>
      <p:sp>
        <p:nvSpPr>
          <p:cNvPr id="3" name="PlaceHolder 2"/>
          <p:cNvSpPr>
            <a:spLocks noGrp="1"/>
          </p:cNvSpPr>
          <p:nvPr>
            <p:ph type="dt" idx="1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628560" y="2786400"/>
            <a:ext cx="788652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1" name="PlaceHolder 2"/>
          <p:cNvSpPr>
            <a:spLocks noGrp="1"/>
          </p:cNvSpPr>
          <p:nvPr>
            <p:ph type="dt" idx="1"/>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2" name="PlaceHolder 3"/>
          <p:cNvSpPr>
            <a:spLocks noGrp="1"/>
          </p:cNvSpPr>
          <p:nvPr>
            <p:ph type="sldNum" idx="2"/>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BA439CB6-4B60-449B-9FB2-D04DF147FC1B}"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
        <p:nvSpPr>
          <p:cNvPr id="3" name="PlaceHolder 4"/>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dt" idx="19"/>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36" name="PlaceHolder 2"/>
          <p:cNvSpPr>
            <a:spLocks noGrp="1"/>
          </p:cNvSpPr>
          <p:nvPr>
            <p:ph type="sldNum" idx="20"/>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DCB21E08-BE45-4286-A58D-E80FCA42256D}"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
        <p:nvSpPr>
          <p:cNvPr id="37" name="PlaceHolder 3"/>
          <p:cNvSpPr>
            <a:spLocks noGrp="1"/>
          </p:cNvSpPr>
          <p:nvPr>
            <p:ph type="body"/>
          </p:nvPr>
        </p:nvSpPr>
        <p:spPr>
          <a:xfrm>
            <a:off x="623880" y="1900080"/>
            <a:ext cx="7886520" cy="43268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dt" idx="21"/>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39" name="PlaceHolder 2"/>
          <p:cNvSpPr>
            <a:spLocks noGrp="1"/>
          </p:cNvSpPr>
          <p:nvPr>
            <p:ph type="sldNum" idx="22"/>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0CFD3BBD-1724-45DE-AC01-4128EC905FC3}"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
        <p:nvSpPr>
          <p:cNvPr id="40" name="PlaceHolder 3"/>
          <p:cNvSpPr>
            <a:spLocks noGrp="1"/>
          </p:cNvSpPr>
          <p:nvPr>
            <p:ph type="body"/>
          </p:nvPr>
        </p:nvSpPr>
        <p:spPr>
          <a:xfrm>
            <a:off x="628560" y="2786400"/>
            <a:ext cx="388584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41" name="PlaceHolder 4"/>
          <p:cNvSpPr>
            <a:spLocks noGrp="1"/>
          </p:cNvSpPr>
          <p:nvPr>
            <p:ph type="body"/>
          </p:nvPr>
        </p:nvSpPr>
        <p:spPr>
          <a:xfrm>
            <a:off x="4646880" y="2776680"/>
            <a:ext cx="388584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42" name="PlaceHolder 5"/>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dt" idx="23"/>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44" name="PlaceHolder 2"/>
          <p:cNvSpPr>
            <a:spLocks noGrp="1"/>
          </p:cNvSpPr>
          <p:nvPr>
            <p:ph type="sldNum" idx="24"/>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AAEB9B5E-4DF7-46FF-9B74-A64C87CA76D8}"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
        <p:nvSpPr>
          <p:cNvPr id="45" name="PlaceHolder 3"/>
          <p:cNvSpPr>
            <a:spLocks noGrp="1"/>
          </p:cNvSpPr>
          <p:nvPr>
            <p:ph type="body"/>
          </p:nvPr>
        </p:nvSpPr>
        <p:spPr>
          <a:xfrm>
            <a:off x="628560" y="2786400"/>
            <a:ext cx="3885840" cy="3081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46" name="PlaceHolder 4"/>
          <p:cNvSpPr>
            <a:spLocks noGrp="1"/>
          </p:cNvSpPr>
          <p:nvPr>
            <p:ph type="body"/>
          </p:nvPr>
        </p:nvSpPr>
        <p:spPr>
          <a:xfrm>
            <a:off x="4646880" y="2776680"/>
            <a:ext cx="3885840" cy="3081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47" name="PlaceHolder 5"/>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body"/>
          </p:nvPr>
        </p:nvSpPr>
        <p:spPr>
          <a:xfrm>
            <a:off x="623880" y="2783880"/>
            <a:ext cx="7886520" cy="308412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5" name="PlaceHolder 2"/>
          <p:cNvSpPr>
            <a:spLocks noGrp="1"/>
          </p:cNvSpPr>
          <p:nvPr>
            <p:ph type="dt" idx="3"/>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6" name="PlaceHolder 3"/>
          <p:cNvSpPr>
            <a:spLocks noGrp="1"/>
          </p:cNvSpPr>
          <p:nvPr>
            <p:ph type="sldNum" idx="4"/>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A2EC2A55-6DB5-4157-BE21-F6CFC8AD786A}"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
        <p:nvSpPr>
          <p:cNvPr id="7" name="PlaceHolder 4"/>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body"/>
          </p:nvPr>
        </p:nvSpPr>
        <p:spPr>
          <a:xfrm>
            <a:off x="623880" y="1900080"/>
            <a:ext cx="7886520" cy="43268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9" name="PlaceHolder 2"/>
          <p:cNvSpPr>
            <a:spLocks noGrp="1"/>
          </p:cNvSpPr>
          <p:nvPr>
            <p:ph type="dt" idx="5"/>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10" name="PlaceHolder 3"/>
          <p:cNvSpPr>
            <a:spLocks noGrp="1"/>
          </p:cNvSpPr>
          <p:nvPr>
            <p:ph type="sldNum" idx="6"/>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B74EE411-AF98-492F-AE4D-8A90F686AB1F}"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dt" idx="7"/>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12" name="PlaceHolder 2"/>
          <p:cNvSpPr>
            <a:spLocks noGrp="1"/>
          </p:cNvSpPr>
          <p:nvPr>
            <p:ph type="sldNum" idx="8"/>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88097B56-89C3-460A-AE46-A7E423F4A98B}"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
        <p:nvSpPr>
          <p:cNvPr id="13" name="PlaceHolder 3"/>
          <p:cNvSpPr>
            <a:spLocks noGrp="1"/>
          </p:cNvSpPr>
          <p:nvPr>
            <p:ph type="body"/>
          </p:nvPr>
        </p:nvSpPr>
        <p:spPr>
          <a:xfrm>
            <a:off x="623880" y="1900080"/>
            <a:ext cx="7886520" cy="432684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dt" idx="9"/>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15" name="PlaceHolder 2"/>
          <p:cNvSpPr>
            <a:spLocks noGrp="1"/>
          </p:cNvSpPr>
          <p:nvPr>
            <p:ph type="sldNum" idx="10"/>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0A8FBE0B-E284-4451-B0A7-A09A097EF5DA}"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
        <p:nvSpPr>
          <p:cNvPr id="16" name="PlaceHolder 3"/>
          <p:cNvSpPr>
            <a:spLocks noGrp="1"/>
          </p:cNvSpPr>
          <p:nvPr>
            <p:ph type="body"/>
          </p:nvPr>
        </p:nvSpPr>
        <p:spPr>
          <a:xfrm>
            <a:off x="628560" y="2786400"/>
            <a:ext cx="388584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17" name="PlaceHolder 4"/>
          <p:cNvSpPr>
            <a:spLocks noGrp="1"/>
          </p:cNvSpPr>
          <p:nvPr>
            <p:ph type="body"/>
          </p:nvPr>
        </p:nvSpPr>
        <p:spPr>
          <a:xfrm>
            <a:off x="4646880" y="2776680"/>
            <a:ext cx="388584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18" name="PlaceHolder 5"/>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dt" idx="11"/>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rgbClr val="8b8b8b"/>
                </a:solidFill>
                <a:latin typeface="PT Sans"/>
                <a:ea typeface="PT Sans"/>
              </a:defRPr>
            </a:lvl1pPr>
          </a:lstStyle>
          <a:p>
            <a:pPr indent="0" defTabSz="914400">
              <a:lnSpc>
                <a:spcPct val="100000"/>
              </a:lnSpc>
              <a:buNone/>
            </a:pPr>
            <a:r>
              <a:rPr b="0" lang="en-US" sz="1200" spc="-1" strike="noStrike">
                <a:solidFill>
                  <a:srgbClr val="8b8b8b"/>
                </a:solidFill>
                <a:latin typeface="PT Sans"/>
                <a:ea typeface="PT Sans"/>
              </a:rPr>
              <a:t>&lt;date/time&gt;</a:t>
            </a:r>
            <a:endParaRPr b="0" lang="en-US" sz="1200" spc="-1" strike="noStrike">
              <a:solidFill>
                <a:srgbClr val="000000"/>
              </a:solidFill>
              <a:latin typeface="Times New Roman"/>
            </a:endParaRPr>
          </a:p>
        </p:txBody>
      </p:sp>
      <p:sp>
        <p:nvSpPr>
          <p:cNvPr id="20" name="PlaceHolder 2"/>
          <p:cNvSpPr>
            <a:spLocks noGrp="1"/>
          </p:cNvSpPr>
          <p:nvPr>
            <p:ph type="sldNum" idx="12"/>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rgbClr val="8b8b8b"/>
                </a:solidFill>
                <a:latin typeface="PT Sans"/>
                <a:ea typeface="PT Sans"/>
              </a:defRPr>
            </a:lvl1pPr>
          </a:lstStyle>
          <a:p>
            <a:pPr indent="0" algn="r" defTabSz="914400">
              <a:lnSpc>
                <a:spcPct val="100000"/>
              </a:lnSpc>
              <a:buNone/>
            </a:pPr>
            <a:fld id="{34A48D85-1DBD-4263-A95C-FCE5E92BE940}" type="slidenum">
              <a:rPr b="0" lang="en-US" sz="1200" spc="-1" strike="noStrike">
                <a:solidFill>
                  <a:srgbClr val="8b8b8b"/>
                </a:solidFill>
                <a:latin typeface="PT Sans"/>
                <a:ea typeface="PT Sans"/>
              </a:rPr>
              <a:t>&lt;number&gt;</a:t>
            </a:fld>
            <a:endParaRPr b="0" lang="en-US" sz="1200" spc="-1" strike="noStrike">
              <a:solidFill>
                <a:srgbClr val="000000"/>
              </a:solidFill>
              <a:latin typeface="Times New Roman"/>
            </a:endParaRPr>
          </a:p>
        </p:txBody>
      </p:sp>
      <p:sp>
        <p:nvSpPr>
          <p:cNvPr id="21" name="PlaceHolder 3"/>
          <p:cNvSpPr>
            <a:spLocks noGrp="1"/>
          </p:cNvSpPr>
          <p:nvPr>
            <p:ph type="body"/>
          </p:nvPr>
        </p:nvSpPr>
        <p:spPr>
          <a:xfrm>
            <a:off x="628560" y="2786400"/>
            <a:ext cx="3885840" cy="3081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22" name="PlaceHolder 4"/>
          <p:cNvSpPr>
            <a:spLocks noGrp="1"/>
          </p:cNvSpPr>
          <p:nvPr>
            <p:ph type="body"/>
          </p:nvPr>
        </p:nvSpPr>
        <p:spPr>
          <a:xfrm>
            <a:off x="4646880" y="2776680"/>
            <a:ext cx="3885840" cy="3081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23" name="PlaceHolder 5"/>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body"/>
          </p:nvPr>
        </p:nvSpPr>
        <p:spPr>
          <a:xfrm>
            <a:off x="628560" y="2786400"/>
            <a:ext cx="7886520" cy="308160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PT Sans"/>
                <a:ea typeface="PT Sans"/>
              </a:rPr>
              <a:t>Introduceți text cu bullet-uri</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1800" spc="-1" strike="noStrike">
                <a:solidFill>
                  <a:schemeClr val="dk1"/>
                </a:solidFill>
                <a:latin typeface="PT Sans"/>
                <a:ea typeface="PT Sans"/>
              </a:rPr>
              <a:t>Second level</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1600" spc="-1" strike="noStrike">
                <a:solidFill>
                  <a:schemeClr val="dk1"/>
                </a:solidFill>
                <a:latin typeface="PT Sans"/>
                <a:ea typeface="PT Sans"/>
              </a:rPr>
              <a:t>Third level</a:t>
            </a:r>
            <a:endParaRPr b="0" lang="en-US" sz="16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Fourth level</a:t>
            </a:r>
            <a:endParaRPr b="0" lang="en-US" sz="14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400" spc="-1" strike="noStrike">
                <a:solidFill>
                  <a:schemeClr val="dk1"/>
                </a:solidFill>
                <a:latin typeface="PT Sans"/>
                <a:ea typeface="PT Sans"/>
              </a:rPr>
              <a:t>Fifth level</a:t>
            </a:r>
            <a:endParaRPr b="0" lang="en-US" sz="1400" spc="-1" strike="noStrike">
              <a:solidFill>
                <a:schemeClr val="dk1"/>
              </a:solidFill>
              <a:latin typeface="Calibri"/>
            </a:endParaRPr>
          </a:p>
        </p:txBody>
      </p:sp>
      <p:sp>
        <p:nvSpPr>
          <p:cNvPr id="25" name="PlaceHolder 2"/>
          <p:cNvSpPr>
            <a:spLocks noGrp="1"/>
          </p:cNvSpPr>
          <p:nvPr>
            <p:ph type="dt" idx="13"/>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26" name="PlaceHolder 3"/>
          <p:cNvSpPr>
            <a:spLocks noGrp="1"/>
          </p:cNvSpPr>
          <p:nvPr>
            <p:ph type="sldNum" idx="14"/>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0D494917-EFA9-42E1-8644-FF462C2BC55C}"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
        <p:nvSpPr>
          <p:cNvPr id="27" name="PlaceHolder 4"/>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body"/>
          </p:nvPr>
        </p:nvSpPr>
        <p:spPr>
          <a:xfrm>
            <a:off x="623880" y="2783880"/>
            <a:ext cx="7886520" cy="308412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29" name="PlaceHolder 2"/>
          <p:cNvSpPr>
            <a:spLocks noGrp="1"/>
          </p:cNvSpPr>
          <p:nvPr>
            <p:ph type="dt" idx="15"/>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30" name="PlaceHolder 3"/>
          <p:cNvSpPr>
            <a:spLocks noGrp="1"/>
          </p:cNvSpPr>
          <p:nvPr>
            <p:ph type="sldNum" idx="16"/>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D645B56F-5A40-4B3F-A944-B028CE64C130}"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
        <p:nvSpPr>
          <p:cNvPr id="31" name="PlaceHolder 4"/>
          <p:cNvSpPr>
            <a:spLocks noGrp="1"/>
          </p:cNvSpPr>
          <p:nvPr>
            <p:ph type="title"/>
          </p:nvPr>
        </p:nvSpPr>
        <p:spPr>
          <a:xfrm>
            <a:off x="628560" y="188316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Introduceți Subcapitol</a:t>
            </a:r>
            <a:endParaRPr b="0" lang="en-US" sz="3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body"/>
          </p:nvPr>
        </p:nvSpPr>
        <p:spPr>
          <a:xfrm>
            <a:off x="623880" y="1900080"/>
            <a:ext cx="7886520" cy="43268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Introduceți text simplu</a:t>
            </a:r>
            <a:endParaRPr b="0" lang="en-US" sz="2000" spc="-1" strike="noStrike">
              <a:solidFill>
                <a:schemeClr val="dk1"/>
              </a:solidFill>
              <a:latin typeface="Calibri"/>
            </a:endParaRPr>
          </a:p>
        </p:txBody>
      </p:sp>
      <p:sp>
        <p:nvSpPr>
          <p:cNvPr id="33" name="PlaceHolder 2"/>
          <p:cNvSpPr>
            <a:spLocks noGrp="1"/>
          </p:cNvSpPr>
          <p:nvPr>
            <p:ph type="dt" idx="17"/>
          </p:nvPr>
        </p:nvSpPr>
        <p:spPr>
          <a:xfrm>
            <a:off x="628560" y="6356520"/>
            <a:ext cx="20570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PT Sans"/>
                <a:ea typeface="PT Sans"/>
              </a:defRPr>
            </a:lvl1pPr>
          </a:lstStyle>
          <a:p>
            <a:pPr indent="0" defTabSz="914400">
              <a:lnSpc>
                <a:spcPct val="100000"/>
              </a:lnSpc>
              <a:buNone/>
            </a:pPr>
            <a:r>
              <a:rPr b="0" lang="en-US" sz="1200" spc="-1" strike="noStrike">
                <a:solidFill>
                  <a:schemeClr val="dk1">
                    <a:tint val="75000"/>
                  </a:schemeClr>
                </a:solidFill>
                <a:latin typeface="PT Sans"/>
                <a:ea typeface="PT Sans"/>
              </a:rPr>
              <a:t>&lt;date/time&gt;</a:t>
            </a:r>
            <a:endParaRPr b="0" lang="en-US" sz="1200" spc="-1" strike="noStrike">
              <a:solidFill>
                <a:srgbClr val="000000"/>
              </a:solidFill>
              <a:latin typeface="Times New Roman"/>
            </a:endParaRPr>
          </a:p>
        </p:txBody>
      </p:sp>
      <p:sp>
        <p:nvSpPr>
          <p:cNvPr id="34" name="PlaceHolder 3"/>
          <p:cNvSpPr>
            <a:spLocks noGrp="1"/>
          </p:cNvSpPr>
          <p:nvPr>
            <p:ph type="sldNum" idx="18"/>
          </p:nvPr>
        </p:nvSpPr>
        <p:spPr>
          <a:xfrm>
            <a:off x="6458040" y="6356520"/>
            <a:ext cx="20570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PT Sans"/>
                <a:ea typeface="PT Sans"/>
              </a:defRPr>
            </a:lvl1pPr>
          </a:lstStyle>
          <a:p>
            <a:pPr indent="0" algn="r" defTabSz="914400">
              <a:lnSpc>
                <a:spcPct val="100000"/>
              </a:lnSpc>
              <a:buNone/>
            </a:pPr>
            <a:fld id="{07C890B5-73EB-4F4A-9FF8-D25D21709CB3}" type="slidenum">
              <a:rPr b="0" lang="en-US" sz="1200" spc="-1" strike="noStrike">
                <a:solidFill>
                  <a:schemeClr val="dk1">
                    <a:tint val="75000"/>
                  </a:schemeClr>
                </a:solidFill>
                <a:latin typeface="PT Sans"/>
                <a:ea typeface="PT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www.facebook.com/UTM.FacultateaCIM/" TargetMode="External"/><Relationship Id="rId3" Type="http://schemas.openxmlformats.org/officeDocument/2006/relationships/hyperlink" Target="https://www.facebook.com/UTM.FacultateaCIM/" TargetMode="External"/><Relationship Id="rId4" Type="http://schemas.openxmlformats.org/officeDocument/2006/relationships/hyperlink" Target="https://www.facebook.com/UTM.FacultateaCIM/" TargetMode="External"/><Relationship Id="rId5" Type="http://schemas.openxmlformats.org/officeDocument/2006/relationships/hyperlink" Target="https://www.facebook.com/UTM.FacultateaCIM/" TargetMode="External"/><Relationship Id="rId6" Type="http://schemas.openxmlformats.org/officeDocument/2006/relationships/hyperlink" Target="https://www.facebook.com/UTM.FacultateaCIM/" TargetMode="External"/><Relationship Id="rId7" Type="http://schemas.openxmlformats.org/officeDocument/2006/relationships/hyperlink" Target="https://www.facebook.com/UTM.FacultateaCIM/" TargetMode="External"/><Relationship Id="rId8" Type="http://schemas.openxmlformats.org/officeDocument/2006/relationships/hyperlink" Target="https://www.facebook.com/UTM.FacultateaCIM/" TargetMode="External"/><Relationship Id="rId9" Type="http://schemas.openxmlformats.org/officeDocument/2006/relationships/hyperlink" Target="https://www.facebook.com/UTM.FacultateaCIM/" TargetMode="External"/><Relationship Id="rId10" Type="http://schemas.openxmlformats.org/officeDocument/2006/relationships/hyperlink" Target="https://www.facebook.com/UTM.FacultateaCIM/" TargetMode="External"/><Relationship Id="rId11" Type="http://schemas.openxmlformats.org/officeDocument/2006/relationships/slideLayout" Target="../slideLayouts/slideLayout8.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1.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9.jpe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4" name="Title 1"/>
          <p:cNvSpPr/>
          <p:nvPr/>
        </p:nvSpPr>
        <p:spPr>
          <a:xfrm>
            <a:off x="227160" y="1569240"/>
            <a:ext cx="8421840" cy="1516320"/>
          </a:xfrm>
          <a:prstGeom prst="rect">
            <a:avLst/>
          </a:prstGeom>
          <a:noFill/>
          <a:ln w="0">
            <a:noFill/>
          </a:ln>
        </p:spPr>
        <p:style>
          <a:lnRef idx="0"/>
          <a:fillRef idx="0"/>
          <a:effectRef idx="0"/>
          <a:fontRef idx="minor"/>
        </p:style>
        <p:txBody>
          <a:bodyPr anchor="ctr">
            <a:noAutofit/>
          </a:bodyPr>
          <a:p>
            <a:pPr defTabSz="914400">
              <a:lnSpc>
                <a:spcPct val="90000"/>
              </a:lnSpc>
            </a:pPr>
            <a:r>
              <a:rPr b="1" lang="en-US" sz="3600" spc="-1" strike="noStrike">
                <a:solidFill>
                  <a:schemeClr val="accent1"/>
                </a:solidFill>
                <a:latin typeface="PT Sans"/>
                <a:ea typeface="Times New Roman"/>
              </a:rPr>
              <a:t>Securizarea aplicaţiilor web.</a:t>
            </a:r>
            <a:endParaRPr b="0" lang="en-US" sz="3600" spc="-1" strike="noStrike">
              <a:solidFill>
                <a:srgbClr val="000000"/>
              </a:solidFill>
              <a:latin typeface="Arial"/>
            </a:endParaRPr>
          </a:p>
        </p:txBody>
      </p:sp>
      <p:sp>
        <p:nvSpPr>
          <p:cNvPr id="55" name="TextBox 4"/>
          <p:cNvSpPr/>
          <p:nvPr/>
        </p:nvSpPr>
        <p:spPr>
          <a:xfrm>
            <a:off x="227160" y="3853440"/>
            <a:ext cx="5706720" cy="851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ro-MD" sz="1600" spc="-1" strike="noStrike">
                <a:solidFill>
                  <a:srgbClr val="404040"/>
                </a:solidFill>
                <a:latin typeface="PT Sans"/>
                <a:ea typeface="PT Sans"/>
              </a:rPr>
              <a:t>Prezentator</a:t>
            </a:r>
            <a:r>
              <a:rPr b="0" lang="en-US" sz="1600" spc="-1" strike="noStrike">
                <a:solidFill>
                  <a:srgbClr val="404040"/>
                </a:solidFill>
                <a:latin typeface="PT Sans"/>
                <a:ea typeface="PT Sans"/>
              </a:rPr>
              <a:t>: Chiri</a:t>
            </a:r>
            <a:r>
              <a:rPr b="0" lang="ro-RO" sz="1600" spc="-1" strike="noStrike">
                <a:solidFill>
                  <a:srgbClr val="404040"/>
                </a:solidFill>
                <a:latin typeface="PT Sans"/>
                <a:ea typeface="PT Sans"/>
              </a:rPr>
              <a:t>ța Stanislav</a:t>
            </a:r>
            <a:endParaRPr b="0" lang="en-US" sz="1600" spc="-1" strike="noStrike">
              <a:solidFill>
                <a:srgbClr val="000000"/>
              </a:solidFill>
              <a:latin typeface="Arial"/>
            </a:endParaRPr>
          </a:p>
          <a:p>
            <a:pPr defTabSz="914400">
              <a:lnSpc>
                <a:spcPct val="100000"/>
              </a:lnSpc>
              <a:tabLst>
                <a:tab algn="l" pos="0"/>
              </a:tabLst>
            </a:pPr>
            <a:r>
              <a:rPr b="0" lang="ro-MD" sz="1600" spc="-1" strike="noStrike">
                <a:solidFill>
                  <a:srgbClr val="404040"/>
                </a:solidFill>
                <a:latin typeface="PT Sans"/>
                <a:ea typeface="PT Sans"/>
              </a:rPr>
              <a:t>Grupa: SI-211</a:t>
            </a:r>
            <a:endParaRPr b="0" lang="en-US" sz="1600" spc="-1" strike="noStrike">
              <a:solidFill>
                <a:srgbClr val="000000"/>
              </a:solidFill>
              <a:latin typeface="Arial"/>
            </a:endParaRPr>
          </a:p>
          <a:p>
            <a:pPr defTabSz="914400">
              <a:lnSpc>
                <a:spcPct val="100000"/>
              </a:lnSpc>
              <a:tabLst>
                <a:tab algn="l" pos="0"/>
              </a:tabLst>
            </a:pPr>
            <a:r>
              <a:rPr b="0" lang="ro-RO" sz="1600" spc="-1" strike="noStrike">
                <a:solidFill>
                  <a:schemeClr val="dk1"/>
                </a:solidFill>
                <a:latin typeface="PT Sans"/>
                <a:ea typeface="Calibri"/>
              </a:rPr>
              <a:t>A verificat dr. conf.univ.</a:t>
            </a:r>
            <a:r>
              <a:rPr b="0" lang="en-US" sz="1600" spc="-1" strike="noStrike">
                <a:solidFill>
                  <a:schemeClr val="dk1"/>
                </a:solidFill>
                <a:latin typeface="PT Sans"/>
                <a:ea typeface="Calibri"/>
              </a:rPr>
              <a:t>: Prisacaru </a:t>
            </a:r>
            <a:r>
              <a:rPr b="0" lang="ro-RO" sz="1600" spc="-1" strike="noStrike">
                <a:solidFill>
                  <a:schemeClr val="dk1"/>
                </a:solidFill>
                <a:latin typeface="PT Sans"/>
                <a:ea typeface="Calibri"/>
              </a:rPr>
              <a:t>A.</a:t>
            </a:r>
            <a:r>
              <a:rPr b="0" lang="ro-RO" sz="1800" spc="-1" strike="noStrike">
                <a:solidFill>
                  <a:schemeClr val="dk1"/>
                </a:solidFill>
                <a:latin typeface="Times New Roman"/>
                <a:ea typeface="Calibri"/>
              </a:rPr>
              <a:t> </a:t>
            </a:r>
            <a:endParaRPr b="0" lang="en-US" sz="1800" spc="-1" strike="noStrike">
              <a:solidFill>
                <a:srgbClr val="000000"/>
              </a:solidFill>
              <a:latin typeface="Arial"/>
            </a:endParaRPr>
          </a:p>
        </p:txBody>
      </p:sp>
      <p:sp>
        <p:nvSpPr>
          <p:cNvPr id="56" name="TextBox 5"/>
          <p:cNvSpPr/>
          <p:nvPr/>
        </p:nvSpPr>
        <p:spPr>
          <a:xfrm>
            <a:off x="100440" y="2767680"/>
            <a:ext cx="8660160" cy="1500120"/>
          </a:xfrm>
          <a:prstGeom prst="rect">
            <a:avLst/>
          </a:prstGeom>
          <a:noFill/>
          <a:ln w="0">
            <a:noFill/>
          </a:ln>
        </p:spPr>
        <p:style>
          <a:lnRef idx="0"/>
          <a:fillRef idx="0"/>
          <a:effectRef idx="0"/>
          <a:fontRef idx="minor"/>
        </p:style>
        <p:txBody>
          <a:bodyPr lIns="90000" rIns="90000" tIns="45000" bIns="45000" anchor="t">
            <a:spAutoFit/>
          </a:bodyPr>
          <a:p>
            <a:pPr algn="ctr" defTabSz="914400">
              <a:lnSpc>
                <a:spcPts val="2551"/>
              </a:lnSpc>
              <a:spcAft>
                <a:spcPts val="1726"/>
              </a:spcAft>
            </a:pPr>
            <a:r>
              <a:rPr b="0" lang="en-US" sz="1800" spc="-1" strike="noStrike">
                <a:solidFill>
                  <a:srgbClr val="1f1f1f"/>
                </a:solidFill>
                <a:latin typeface="Times New Roman"/>
                <a:ea typeface="Times New Roman"/>
              </a:rPr>
              <a:t>Universitatea Tehnica din Moldova,</a:t>
            </a:r>
            <a:endParaRPr b="0" lang="en-US" sz="1800" spc="-1" strike="noStrike">
              <a:solidFill>
                <a:srgbClr val="000000"/>
              </a:solidFill>
              <a:latin typeface="Arial"/>
            </a:endParaRPr>
          </a:p>
          <a:p>
            <a:pPr algn="ctr" defTabSz="914400">
              <a:lnSpc>
                <a:spcPts val="2551"/>
              </a:lnSpc>
              <a:spcAft>
                <a:spcPts val="1726"/>
              </a:spcAft>
            </a:pPr>
            <a:r>
              <a:rPr b="0" lang="en-US" sz="1800" spc="-1" strike="noStrike">
                <a:solidFill>
                  <a:schemeClr val="dk1"/>
                </a:solidFill>
                <a:latin typeface="Times New Roman"/>
                <a:ea typeface="Calibri"/>
              </a:rPr>
              <a:t> </a:t>
            </a:r>
            <a:r>
              <a:rPr b="0" lang="en-US" sz="1800" spc="-1" strike="noStrike">
                <a:solidFill>
                  <a:srgbClr val="0563c1"/>
                </a:solidFill>
                <a:latin typeface="Times New Roman"/>
                <a:ea typeface="Calibri"/>
                <a:hlinkClick r:id="rId2"/>
              </a:rPr>
              <a:t>Facultatea</a:t>
            </a:r>
            <a:r>
              <a:rPr b="0" lang="en-US" sz="1800" spc="-1" strike="noStrike">
                <a:solidFill>
                  <a:srgbClr val="0563c1"/>
                </a:solidFill>
                <a:latin typeface="Times New Roman"/>
                <a:ea typeface="Calibri"/>
                <a:hlinkClick r:id="rId3"/>
              </a:rPr>
              <a:t> </a:t>
            </a:r>
            <a:r>
              <a:rPr b="0" lang="en-US" sz="1800" spc="-1" strike="noStrike">
                <a:solidFill>
                  <a:srgbClr val="0563c1"/>
                </a:solidFill>
                <a:latin typeface="Times New Roman"/>
                <a:ea typeface="Calibri"/>
                <a:hlinkClick r:id="rId4"/>
              </a:rPr>
              <a:t>Calculatoare</a:t>
            </a:r>
            <a:r>
              <a:rPr b="0" lang="en-US" sz="1800" spc="-1" strike="noStrike">
                <a:solidFill>
                  <a:srgbClr val="0563c1"/>
                </a:solidFill>
                <a:latin typeface="Times New Roman"/>
                <a:ea typeface="Calibri"/>
                <a:hlinkClick r:id="rId5"/>
              </a:rPr>
              <a:t>, </a:t>
            </a:r>
            <a:r>
              <a:rPr b="0" lang="en-US" sz="1800" spc="-1" strike="noStrike">
                <a:solidFill>
                  <a:srgbClr val="0563c1"/>
                </a:solidFill>
                <a:latin typeface="Times New Roman"/>
                <a:ea typeface="Calibri"/>
                <a:hlinkClick r:id="rId6"/>
              </a:rPr>
              <a:t>Informatică</a:t>
            </a:r>
            <a:r>
              <a:rPr b="0" lang="en-US" sz="1800" spc="-1" strike="noStrike">
                <a:solidFill>
                  <a:srgbClr val="0563c1"/>
                </a:solidFill>
                <a:latin typeface="Times New Roman"/>
                <a:ea typeface="Calibri"/>
                <a:hlinkClick r:id="rId7"/>
              </a:rPr>
              <a:t> </a:t>
            </a:r>
            <a:r>
              <a:rPr b="0" lang="en-US" sz="1800" spc="-1" strike="noStrike">
                <a:solidFill>
                  <a:srgbClr val="0563c1"/>
                </a:solidFill>
                <a:latin typeface="Times New Roman"/>
                <a:ea typeface="Calibri"/>
                <a:hlinkClick r:id="rId8"/>
              </a:rPr>
              <a:t>și</a:t>
            </a:r>
            <a:r>
              <a:rPr b="0" lang="en-US" sz="1800" spc="-1" strike="noStrike">
                <a:solidFill>
                  <a:srgbClr val="0563c1"/>
                </a:solidFill>
                <a:latin typeface="Times New Roman"/>
                <a:ea typeface="Calibri"/>
                <a:hlinkClick r:id="rId9"/>
              </a:rPr>
              <a:t> </a:t>
            </a:r>
            <a:r>
              <a:rPr b="0" lang="en-US" sz="1800" spc="-1" strike="noStrike">
                <a:solidFill>
                  <a:srgbClr val="0563c1"/>
                </a:solidFill>
                <a:latin typeface="Times New Roman"/>
                <a:ea typeface="Calibri"/>
                <a:hlinkClick r:id="rId10"/>
              </a:rPr>
              <a:t>Microelectronică</a:t>
            </a:r>
            <a:endParaRPr b="0" lang="en-US" sz="1800" spc="-1" strike="noStrike">
              <a:solidFill>
                <a:srgbClr val="000000"/>
              </a:solidFill>
              <a:latin typeface="Arial"/>
            </a:endParaRPr>
          </a:p>
          <a:p>
            <a:pPr algn="ctr" defTabSz="914400">
              <a:lnSpc>
                <a:spcPts val="2551"/>
              </a:lnSpc>
              <a:spcAft>
                <a:spcPts val="1726"/>
              </a:spcAf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Brute Force </a:t>
            </a:r>
            <a:r>
              <a:rPr b="1" lang="en-US" sz="3000" spc="-1" strike="noStrike">
                <a:solidFill>
                  <a:schemeClr val="dk1"/>
                </a:solidFill>
                <a:latin typeface="PT Sans"/>
                <a:ea typeface="PT Sans"/>
              </a:rPr>
              <a:t> </a:t>
            </a:r>
            <a:br>
              <a:rPr sz="3000"/>
            </a:br>
            <a:r>
              <a:rPr b="1" lang="en-US" sz="3000" spc="-1" strike="noStrike">
                <a:solidFill>
                  <a:schemeClr val="dk1"/>
                </a:solidFill>
                <a:latin typeface="PT Sans"/>
                <a:ea typeface="PT Sans"/>
              </a:rPr>
              <a:t>cont de administrator</a:t>
            </a:r>
            <a:endParaRPr b="0" lang="en-US" sz="3000" spc="-1" strike="noStrike">
              <a:solidFill>
                <a:schemeClr val="dk1"/>
              </a:solidFill>
              <a:latin typeface="Calibri"/>
            </a:endParaRPr>
          </a:p>
        </p:txBody>
      </p:sp>
      <p:sp>
        <p:nvSpPr>
          <p:cNvPr id="84" name="PlaceHolder 2"/>
          <p:cNvSpPr>
            <a:spLocks noGrp="1"/>
          </p:cNvSpPr>
          <p:nvPr>
            <p:ph/>
          </p:nvPr>
        </p:nvSpPr>
        <p:spPr>
          <a:xfrm>
            <a:off x="628560" y="2620080"/>
            <a:ext cx="7886160" cy="38120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pc="-1" strike="noStrike">
                <a:solidFill>
                  <a:schemeClr val="dk1"/>
                </a:solidFill>
                <a:latin typeface="PT Sans"/>
                <a:ea typeface="PT Sans"/>
              </a:rPr>
              <a:t>Să ne imaginăm că avem o aplicație web care are un cont de administrator, care are acces la funcționalități și date sensibile. Atunci când autentificarea securizată nu este implementată corespunzător, un atacator poate încerca să spargă parola acestui cont folosind o tehnică cunoscută sub numele de 'Brute Force'.</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Într-un atac de tip 'Brute Force', un atacator încearcă să ghicească parola unui cont prin încercarea repetată a diferitelor combinații de caractere, până când găsește parola corectă. Această tactică poate fi eficientă în special dacă parola este slabă sau ușor de ghicit.</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De exemplu, un atacator poate utiliza un program automatizat pentru a încerca toate combinațiile posibile de litere, cifre și/sau simboluri până când găsește parola corectă pentru contul de administrator. Odată ce parola este găsită, atacatorul poate obține acces neautorizat la funcționalitățile și datele protejate ale aplicației web.</a:t>
            </a:r>
            <a:endParaRPr b="0" lang="en-US" sz="1800" spc="-1" strike="noStrike">
              <a:solidFill>
                <a:schemeClr val="dk1"/>
              </a:solidFill>
              <a:latin typeface="Calibri"/>
            </a:endParaRPr>
          </a:p>
          <a:p>
            <a:pPr indent="0" defTabSz="914400">
              <a:lnSpc>
                <a:spcPct val="90000"/>
              </a:lnSpc>
              <a:spcBef>
                <a:spcPts val="1001"/>
              </a:spcBef>
              <a:buNone/>
              <a:tabLst>
                <a:tab algn="l" pos="0"/>
              </a:tabLst>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Brute Force </a:t>
            </a:r>
            <a:r>
              <a:rPr b="1" lang="en-US" sz="3000" spc="-1" strike="noStrike">
                <a:solidFill>
                  <a:schemeClr val="dk1"/>
                </a:solidFill>
                <a:latin typeface="PT Sans"/>
                <a:ea typeface="PT Sans"/>
              </a:rPr>
              <a:t> </a:t>
            </a:r>
            <a:br>
              <a:rPr sz="3000"/>
            </a:br>
            <a:r>
              <a:rPr b="1" lang="ro-RO" sz="3000" spc="-1" strike="noStrike">
                <a:solidFill>
                  <a:schemeClr val="dk1"/>
                </a:solidFill>
                <a:latin typeface="PT Sans"/>
                <a:ea typeface="PT Sans"/>
              </a:rPr>
              <a:t>Exemplu</a:t>
            </a:r>
            <a:endParaRPr b="0" lang="en-US" sz="3000" spc="-1" strike="noStrike">
              <a:solidFill>
                <a:schemeClr val="dk1"/>
              </a:solidFill>
              <a:latin typeface="Calibri"/>
            </a:endParaRPr>
          </a:p>
        </p:txBody>
      </p:sp>
      <p:sp>
        <p:nvSpPr>
          <p:cNvPr id="86" name="PlaceHolder 2"/>
          <p:cNvSpPr>
            <a:spLocks noGrp="1"/>
          </p:cNvSpPr>
          <p:nvPr>
            <p:ph/>
          </p:nvPr>
        </p:nvSpPr>
        <p:spPr>
          <a:xfrm>
            <a:off x="628560" y="2372400"/>
            <a:ext cx="7886160" cy="13618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rgbClr val="242438"/>
                </a:solidFill>
                <a:latin typeface="Roboto"/>
                <a:ea typeface="PT Sans"/>
              </a:rPr>
              <a:t>Bruteforce parola contului Administratorului!</a:t>
            </a:r>
            <a:endParaRPr b="0" lang="en-US"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242438"/>
                </a:solidFill>
                <a:latin typeface="Roboto"/>
                <a:ea typeface="PT Sans"/>
              </a:rPr>
              <a:t>Să încercăm un atac de forță brută! Vom capta din nou o cerere de conectare, dar în loc să o trimitem prin proxy, o vom trimite la Intruder.</a:t>
            </a:r>
            <a:endParaRPr b="0" lang="en-US"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rgbClr val="242438"/>
                </a:solidFill>
                <a:latin typeface="Roboto"/>
                <a:ea typeface="PT Sans"/>
              </a:rPr>
              <a:t>Accesați Poziții și apoi selectați butonul Ștergeți. În câmpul de parolă plasați două § în ghilimele. Pentru a clarifica, § § nu este două intrări sperate, ci mai degrabă implementarea lui Burp a citatelor de ex. "". Cererea trebuie să arate ca imaginea de mai jos.</a:t>
            </a:r>
            <a:endParaRPr b="0" lang="en-US" sz="1600" spc="-1" strike="noStrike">
              <a:solidFill>
                <a:schemeClr val="dk1"/>
              </a:solidFill>
              <a:latin typeface="Calibri"/>
            </a:endParaRPr>
          </a:p>
        </p:txBody>
      </p:sp>
      <p:pic>
        <p:nvPicPr>
          <p:cNvPr id="87" name="Рисунок 5" descr=""/>
          <p:cNvPicPr/>
          <p:nvPr/>
        </p:nvPicPr>
        <p:blipFill>
          <a:blip r:embed="rId2"/>
          <a:stretch/>
        </p:blipFill>
        <p:spPr>
          <a:xfrm>
            <a:off x="1627920" y="3990240"/>
            <a:ext cx="5887800" cy="2761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Brute Force </a:t>
            </a:r>
            <a:r>
              <a:rPr b="1" lang="en-US" sz="3000" spc="-1" strike="noStrike">
                <a:solidFill>
                  <a:schemeClr val="dk1"/>
                </a:solidFill>
                <a:latin typeface="PT Sans"/>
                <a:ea typeface="PT Sans"/>
              </a:rPr>
              <a:t> </a:t>
            </a:r>
            <a:br>
              <a:rPr sz="3000"/>
            </a:br>
            <a:r>
              <a:rPr b="1" lang="ro-RO" sz="3000" spc="-1" strike="noStrike">
                <a:solidFill>
                  <a:schemeClr val="dk1"/>
                </a:solidFill>
                <a:latin typeface="PT Sans"/>
                <a:ea typeface="PT Sans"/>
              </a:rPr>
              <a:t>Exemplu</a:t>
            </a:r>
            <a:endParaRPr b="0" lang="en-US" sz="3000" spc="-1" strike="noStrike">
              <a:solidFill>
                <a:schemeClr val="dk1"/>
              </a:solidFill>
              <a:latin typeface="Calibri"/>
            </a:endParaRPr>
          </a:p>
        </p:txBody>
      </p:sp>
      <p:sp>
        <p:nvSpPr>
          <p:cNvPr id="89" name="PlaceHolder 2"/>
          <p:cNvSpPr>
            <a:spLocks noGrp="1"/>
          </p:cNvSpPr>
          <p:nvPr>
            <p:ph/>
          </p:nvPr>
        </p:nvSpPr>
        <p:spPr>
          <a:xfrm>
            <a:off x="766800" y="2392200"/>
            <a:ext cx="2626560" cy="34218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ro-RO" sz="1800" spc="-1" strike="noStrike">
                <a:solidFill>
                  <a:srgbClr val="242438"/>
                </a:solidFill>
                <a:latin typeface="PT Sans"/>
                <a:ea typeface="PT Sans"/>
              </a:rPr>
              <a:t>V</a:t>
            </a:r>
            <a:r>
              <a:rPr b="0" lang="en-US" sz="1800" spc="-1" strike="noStrike">
                <a:solidFill>
                  <a:srgbClr val="242438"/>
                </a:solidFill>
                <a:latin typeface="PT Sans"/>
                <a:ea typeface="PT Sans"/>
              </a:rPr>
              <a:t>om folosi best1050.txt de la Seclists.</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rgbClr val="242438"/>
                </a:solidFill>
                <a:latin typeface="PT Sans"/>
                <a:ea typeface="PT Sans"/>
              </a:rPr>
              <a:t>(Ce poate fi instalat prin: apt-get install seclists) </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rgbClr val="242438"/>
                </a:solidFill>
                <a:latin typeface="PT Sans"/>
                <a:ea typeface="PT Sans"/>
              </a:rPr>
              <a:t>Odată ce fișierul este încărcat în Burp, porniți atacul. Veți dori să filtrați cererea după stare. </a:t>
            </a:r>
            <a:endParaRPr b="0" lang="en-US" sz="1800" spc="-1" strike="noStrike">
              <a:solidFill>
                <a:schemeClr val="dk1"/>
              </a:solidFill>
              <a:latin typeface="Calibri"/>
            </a:endParaRPr>
          </a:p>
        </p:txBody>
      </p:sp>
      <p:pic>
        <p:nvPicPr>
          <p:cNvPr id="90" name="Рисунок 5" descr=""/>
          <p:cNvPicPr/>
          <p:nvPr/>
        </p:nvPicPr>
        <p:blipFill>
          <a:blip r:embed="rId2"/>
          <a:stretch/>
        </p:blipFill>
        <p:spPr>
          <a:xfrm>
            <a:off x="3255840" y="2392200"/>
            <a:ext cx="5887800" cy="2761200"/>
          </a:xfrm>
          <a:prstGeom prst="rect">
            <a:avLst/>
          </a:prstGeom>
          <a:ln w="0">
            <a:noFill/>
          </a:ln>
        </p:spPr>
      </p:pic>
      <p:sp>
        <p:nvSpPr>
          <p:cNvPr id="91" name="TextBox 6"/>
          <p:cNvSpPr/>
          <p:nvPr/>
        </p:nvSpPr>
        <p:spPr>
          <a:xfrm>
            <a:off x="3179160" y="5221440"/>
            <a:ext cx="45716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242438"/>
                </a:solidFill>
                <a:latin typeface="Roboto"/>
              </a:rPr>
              <a:t>O cerere eșuată va primi un 401 neautorizat Întrucât o cerere de succes va returna un 200 OK.</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Brute Force </a:t>
            </a:r>
            <a:r>
              <a:rPr b="1" lang="en-US" sz="3000" spc="-1" strike="noStrike">
                <a:solidFill>
                  <a:schemeClr val="dk1"/>
                </a:solidFill>
                <a:latin typeface="PT Sans"/>
                <a:ea typeface="PT Sans"/>
              </a:rPr>
              <a:t> </a:t>
            </a:r>
            <a:br>
              <a:rPr sz="3000"/>
            </a:br>
            <a:r>
              <a:rPr b="1" lang="ro-RO" sz="3000" spc="-1" strike="noStrike">
                <a:solidFill>
                  <a:schemeClr val="dk1"/>
                </a:solidFill>
                <a:latin typeface="PT Sans"/>
                <a:ea typeface="PT Sans"/>
              </a:rPr>
              <a:t>pass</a:t>
            </a:r>
            <a:r>
              <a:rPr b="1" lang="en-US" sz="3000" spc="-1" strike="noStrike">
                <a:solidFill>
                  <a:schemeClr val="dk1"/>
                </a:solidFill>
                <a:latin typeface="PT Sans"/>
                <a:ea typeface="PT Sans"/>
              </a:rPr>
              <a:t>: admin123 (are you serios)</a:t>
            </a:r>
            <a:endParaRPr b="0" lang="en-US" sz="3000" spc="-1" strike="noStrike">
              <a:solidFill>
                <a:schemeClr val="dk1"/>
              </a:solidFill>
              <a:latin typeface="Calibri"/>
            </a:endParaRPr>
          </a:p>
        </p:txBody>
      </p:sp>
      <p:sp>
        <p:nvSpPr>
          <p:cNvPr id="93" name="PlaceHolder 2"/>
          <p:cNvSpPr>
            <a:spLocks noGrp="1"/>
          </p:cNvSpPr>
          <p:nvPr>
            <p:ph/>
          </p:nvPr>
        </p:nvSpPr>
        <p:spPr>
          <a:xfrm>
            <a:off x="766800" y="2392200"/>
            <a:ext cx="7334640" cy="10364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pc="-1" strike="noStrike">
                <a:solidFill>
                  <a:srgbClr val="242438"/>
                </a:solidFill>
                <a:latin typeface="Roboto"/>
              </a:rPr>
              <a:t>O cerere eșuată va primi un 401 neautorizat </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rgbClr val="242438"/>
                </a:solidFill>
                <a:latin typeface="Roboto"/>
              </a:rPr>
              <a:t>Întrucât o cerere de succes va returna un 200 OK.</a:t>
            </a:r>
            <a:endParaRPr b="0" lang="en-US" sz="1800" spc="-1" strike="noStrike">
              <a:solidFill>
                <a:schemeClr val="dk1"/>
              </a:solidFill>
              <a:latin typeface="Calibri"/>
            </a:endParaRPr>
          </a:p>
        </p:txBody>
      </p:sp>
      <p:pic>
        <p:nvPicPr>
          <p:cNvPr id="94" name="Рисунок 3" descr=""/>
          <p:cNvPicPr/>
          <p:nvPr/>
        </p:nvPicPr>
        <p:blipFill>
          <a:blip r:embed="rId2"/>
          <a:stretch/>
        </p:blipFill>
        <p:spPr>
          <a:xfrm>
            <a:off x="1486080" y="3176640"/>
            <a:ext cx="6171840" cy="3800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defTabSz="914400">
              <a:lnSpc>
                <a:spcPct val="90000"/>
              </a:lnSpc>
              <a:buNone/>
            </a:pPr>
            <a:r>
              <a:rPr b="1" lang="en-US" sz="3000" spc="-1" strike="noStrike">
                <a:solidFill>
                  <a:schemeClr val="dk1"/>
                </a:solidFill>
                <a:latin typeface="PT Sans"/>
                <a:ea typeface="PT Sans"/>
              </a:rPr>
              <a:t>Concluzie:</a:t>
            </a:r>
            <a:endParaRPr b="0" lang="en-US" sz="3000" spc="-1" strike="noStrike">
              <a:solidFill>
                <a:schemeClr val="dk1"/>
              </a:solidFill>
              <a:latin typeface="Calibri"/>
            </a:endParaRPr>
          </a:p>
        </p:txBody>
      </p:sp>
      <p:sp>
        <p:nvSpPr>
          <p:cNvPr id="96" name="PlaceHolder 2"/>
          <p:cNvSpPr>
            <a:spLocks noGrp="1"/>
          </p:cNvSpPr>
          <p:nvPr>
            <p:ph/>
          </p:nvPr>
        </p:nvSpPr>
        <p:spPr>
          <a:xfrm>
            <a:off x="766800" y="2392200"/>
            <a:ext cx="8015400" cy="44654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pc="-1" strike="noStrike">
                <a:solidFill>
                  <a:schemeClr val="dk1"/>
                </a:solidFill>
                <a:latin typeface="PT Sans"/>
                <a:ea typeface="PT Sans"/>
              </a:rPr>
              <a:t>În final, este evident că securitatea aplicațiilor web este un aspect vital și nesatisfăcător de multe ori, care necesită atenție sporită și acțiuni concrete pentru a minimiza riscurile și a proteja datele sensibile ale utilizatorilor și ale organizațiilor.</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Prin analiza și ilustrarea vulnerabilităților de tip Brute Force, XSS și SQL Injection, am evidențiat natura complexă și variată a amenințărilor cu care se confruntă aplicațiile web. Exemplele concrete au demonstrat cum atacatorii pot exploata aceste vulnerabilități pentru a obține acces neautorizat la date, a compromite integritatea și confidențialitatea informațiilor și a afecta funcționarea normală a aplicațiilor web.</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Într-un mediu online tot mai interconectat și predispus la atacuri cibernetice, este esențial să ne angajăm într-o abordare proactivă și continuă în ceea ce privește securitatea aplicațiilor web. Implementarea unor practici de dezvoltare secură, adoptarea unor politici și proceduri stricte de securitate și utilizarea unor soluții tehnologice avansate pot contribui semnificativ la reducerea expunerii la riscuri și la protejarea datelor și a reputației organizațiilor.</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628560" y="3889800"/>
            <a:ext cx="7886520" cy="905040"/>
          </a:xfrm>
          <a:prstGeom prst="rect">
            <a:avLst/>
          </a:prstGeom>
          <a:noFill/>
          <a:ln w="0">
            <a:noFill/>
          </a:ln>
        </p:spPr>
        <p:txBody>
          <a:bodyPr lIns="91440" rIns="91440" tIns="45720" bIns="45720" anchor="ctr">
            <a:noAutofit/>
          </a:bodyPr>
          <a:p>
            <a:pPr indent="0" algn="ctr" defTabSz="914400">
              <a:lnSpc>
                <a:spcPct val="90000"/>
              </a:lnSpc>
              <a:buNone/>
            </a:pPr>
            <a:r>
              <a:rPr b="1" lang="en-US" sz="9600" spc="-1" strike="noStrike">
                <a:solidFill>
                  <a:schemeClr val="dk1"/>
                </a:solidFill>
                <a:latin typeface="PT Sans"/>
                <a:ea typeface="PT Sans"/>
              </a:rPr>
              <a:t>Q/A:</a:t>
            </a:r>
            <a:endParaRPr b="0" lang="en-US" sz="9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Autofit/>
          </a:bodyPr>
          <a:p>
            <a:pPr indent="0" algn="ctr" defTabSz="914400">
              <a:lnSpc>
                <a:spcPct val="90000"/>
              </a:lnSpc>
              <a:buNone/>
            </a:pPr>
            <a:r>
              <a:rPr b="1" lang="ro-MD" sz="3000" spc="-1" strike="noStrike">
                <a:solidFill>
                  <a:schemeClr val="dk1"/>
                </a:solidFill>
                <a:latin typeface="PT Sans"/>
                <a:ea typeface="PT Sans"/>
              </a:rPr>
              <a:t>Scopul și obiective</a:t>
            </a:r>
            <a:endParaRPr b="0" lang="en-US" sz="3000" spc="-1" strike="noStrike">
              <a:solidFill>
                <a:schemeClr val="dk1"/>
              </a:solidFill>
              <a:latin typeface="Calibri"/>
            </a:endParaRPr>
          </a:p>
        </p:txBody>
      </p:sp>
      <p:sp>
        <p:nvSpPr>
          <p:cNvPr id="58" name="PlaceHolder 2"/>
          <p:cNvSpPr>
            <a:spLocks noGrp="1"/>
          </p:cNvSpPr>
          <p:nvPr>
            <p:ph/>
          </p:nvPr>
        </p:nvSpPr>
        <p:spPr>
          <a:xfrm>
            <a:off x="628560" y="2476800"/>
            <a:ext cx="7886520" cy="1191240"/>
          </a:xfrm>
          <a:prstGeom prst="rect">
            <a:avLst/>
          </a:prstGeom>
          <a:noFill/>
          <a:ln w="0">
            <a:noFill/>
          </a:ln>
        </p:spPr>
        <p:txBody>
          <a:bodyPr lIns="91440" rIns="91440" tIns="45720" bIns="45720" anchor="t">
            <a:normAutofit/>
          </a:bodyPr>
          <a:p>
            <a:pPr indent="0" algn="ctr" defTabSz="914400">
              <a:lnSpc>
                <a:spcPct val="90000"/>
              </a:lnSpc>
              <a:spcBef>
                <a:spcPts val="1001"/>
              </a:spcBef>
              <a:buNone/>
              <a:tabLst>
                <a:tab algn="l" pos="0"/>
              </a:tabLst>
            </a:pPr>
            <a:r>
              <a:rPr b="0" lang="en-US" sz="1600" spc="-1" strike="noStrike">
                <a:solidFill>
                  <a:schemeClr val="dk1"/>
                </a:solidFill>
                <a:latin typeface="PT Sans"/>
                <a:ea typeface="PT Sans"/>
              </a:rPr>
              <a:t>Scopul:</a:t>
            </a:r>
            <a:endParaRPr b="0" lang="en-US" sz="1600" spc="-1" strike="noStrike">
              <a:solidFill>
                <a:schemeClr val="dk1"/>
              </a:solidFill>
              <a:latin typeface="Calibri"/>
            </a:endParaRPr>
          </a:p>
          <a:p>
            <a:pPr indent="0" algn="just" defTabSz="914400">
              <a:lnSpc>
                <a:spcPct val="90000"/>
              </a:lnSpc>
              <a:spcBef>
                <a:spcPts val="1001"/>
              </a:spcBef>
              <a:buNone/>
              <a:tabLst>
                <a:tab algn="l" pos="0"/>
              </a:tabLst>
            </a:pPr>
            <a:r>
              <a:rPr b="0" lang="en-US" sz="1600" spc="-1" strike="noStrike">
                <a:solidFill>
                  <a:schemeClr val="dk1"/>
                </a:solidFill>
                <a:latin typeface="PT Sans"/>
                <a:ea typeface="PT Sans"/>
              </a:rPr>
              <a:t>Asigurarea că aplicațiile web sunt protejate împotriva amenințărilor de securitate cunoscute și că datele sensibile ale utilizatorilor sunt protejate împotriva accesului neautorizat sau al modificărilor.</a:t>
            </a:r>
            <a:endParaRPr b="0" lang="en-US" sz="1600" spc="-1" strike="noStrike">
              <a:solidFill>
                <a:schemeClr val="dk1"/>
              </a:solidFill>
              <a:latin typeface="Calibri"/>
            </a:endParaRPr>
          </a:p>
        </p:txBody>
      </p:sp>
      <p:sp>
        <p:nvSpPr>
          <p:cNvPr id="59" name="TextBox 4"/>
          <p:cNvSpPr/>
          <p:nvPr/>
        </p:nvSpPr>
        <p:spPr>
          <a:xfrm>
            <a:off x="628560" y="3752640"/>
            <a:ext cx="7802640" cy="3107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pc="-1" strike="noStrike">
                <a:solidFill>
                  <a:schemeClr val="dk1"/>
                </a:solidFill>
                <a:latin typeface="Calibri"/>
              </a:rPr>
              <a:t>Obiective: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Identificarea și evaluarea vulnerabilităților de securitate: Realizarea unui audit complet al aplicației web pentru identificarea și evaluarea potențialelor puncte slabe și vulnerabilități de securitate, cum ar fi injecțiile SQL, cross-site scripting (XSS), cross-site request forgery (CSRF) etc.</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Testarea autentificării și autorizării: Verificarea robusteței mecanismelor de autentificare și autorizare ale aplicației web pentru a asigura că doar utilizatorii autorizați au acces la resursele și funcționalitățile adecvate.</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Testarea criptării și a managementului sesiunii: Evaluarea modului în care datele sensibile sunt criptate în tranzit și în repaus, și verificarea securității managementului sesiunii pentru a preveni atacurile de sesiune.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Autofit/>
          </a:bodyPr>
          <a:p>
            <a:pPr indent="0" algn="ctr" defTabSz="914400">
              <a:lnSpc>
                <a:spcPct val="90000"/>
              </a:lnSpc>
              <a:buNone/>
            </a:pPr>
            <a:r>
              <a:rPr b="1" lang="en-US" sz="3000" spc="-1" strike="noStrike">
                <a:solidFill>
                  <a:schemeClr val="dk1"/>
                </a:solidFill>
                <a:latin typeface="PT Sans"/>
                <a:ea typeface="PT Sans"/>
              </a:rPr>
              <a:t>SQL-injection</a:t>
            </a:r>
            <a:endParaRPr b="0" lang="en-US" sz="3000" spc="-1" strike="noStrike">
              <a:solidFill>
                <a:schemeClr val="dk1"/>
              </a:solidFill>
              <a:latin typeface="Calibri"/>
            </a:endParaRPr>
          </a:p>
        </p:txBody>
      </p:sp>
      <p:sp>
        <p:nvSpPr>
          <p:cNvPr id="61" name="PlaceHolder 2"/>
          <p:cNvSpPr>
            <a:spLocks noGrp="1"/>
          </p:cNvSpPr>
          <p:nvPr>
            <p:ph/>
          </p:nvPr>
        </p:nvSpPr>
        <p:spPr>
          <a:xfrm>
            <a:off x="628560" y="2476800"/>
            <a:ext cx="7886520" cy="39776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1600" spc="-1" strike="noStrike">
                <a:solidFill>
                  <a:schemeClr val="dk1"/>
                </a:solidFill>
                <a:latin typeface="PT Sans"/>
                <a:ea typeface="PT Sans"/>
              </a:rPr>
              <a:t>Să presupunem că avem o aplicație web de autentificare care folosește o interogare SQL pentru a verifica credențialele utilizatorilor. Interogarea SQL ar putea arăta ceva de genul:</a:t>
            </a:r>
            <a:endParaRPr b="0" lang="en-US" sz="1600" spc="-1" strike="noStrike">
              <a:solidFill>
                <a:schemeClr val="dk1"/>
              </a:solidFill>
              <a:latin typeface="Calibri"/>
            </a:endParaRPr>
          </a:p>
          <a:p>
            <a:pPr indent="0" defTabSz="914400">
              <a:lnSpc>
                <a:spcPct val="90000"/>
              </a:lnSpc>
              <a:spcBef>
                <a:spcPts val="1001"/>
              </a:spcBef>
              <a:buNone/>
              <a:tabLst>
                <a:tab algn="l" pos="0"/>
              </a:tabLst>
            </a:pPr>
            <a:endParaRPr b="0" lang="en-US" sz="1600" spc="-1" strike="noStrike">
              <a:solidFill>
                <a:schemeClr val="dk1"/>
              </a:solidFill>
              <a:latin typeface="Calibri"/>
            </a:endParaRPr>
          </a:p>
          <a:p>
            <a:pPr indent="0" algn="ctr" defTabSz="914400">
              <a:lnSpc>
                <a:spcPct val="90000"/>
              </a:lnSpc>
              <a:spcBef>
                <a:spcPts val="1001"/>
              </a:spcBef>
              <a:buNone/>
              <a:tabLst>
                <a:tab algn="l" pos="0"/>
              </a:tabLst>
            </a:pPr>
            <a:r>
              <a:rPr b="1" lang="en-US" sz="1600" spc="-1" strike="noStrike">
                <a:solidFill>
                  <a:schemeClr val="dk1"/>
                </a:solidFill>
                <a:latin typeface="PT Sans"/>
                <a:ea typeface="PT Sans"/>
              </a:rPr>
              <a:t>SELECT * FROM users WHERE username = ‘utilizator’ AND password = ‘parol</a:t>
            </a:r>
            <a:r>
              <a:rPr b="1" lang="ro-RO" sz="1600" spc="-1" strike="noStrike">
                <a:solidFill>
                  <a:schemeClr val="dk1"/>
                </a:solidFill>
                <a:latin typeface="PT Sans"/>
                <a:ea typeface="PT Sans"/>
              </a:rPr>
              <a:t>e</a:t>
            </a:r>
            <a:r>
              <a:rPr b="1" lang="en-US" sz="1600" spc="-1" strike="noStrike">
                <a:solidFill>
                  <a:schemeClr val="dk1"/>
                </a:solidFill>
                <a:latin typeface="PT Sans"/>
                <a:ea typeface="PT Sans"/>
              </a:rPr>
              <a:t>’;</a:t>
            </a:r>
            <a:endParaRPr b="0" lang="en-US" sz="1600" spc="-1" strike="noStrike">
              <a:solidFill>
                <a:schemeClr val="dk1"/>
              </a:solidFill>
              <a:latin typeface="Calibri"/>
            </a:endParaRPr>
          </a:p>
          <a:p>
            <a:pPr indent="0" algn="ctr" defTabSz="914400">
              <a:lnSpc>
                <a:spcPct val="90000"/>
              </a:lnSpc>
              <a:spcBef>
                <a:spcPts val="1001"/>
              </a:spcBef>
              <a:buNone/>
              <a:tabLst>
                <a:tab algn="l" pos="0"/>
              </a:tabLst>
            </a:pPr>
            <a:endParaRPr b="0" lang="en-US" sz="1600" spc="-1" strike="noStrike">
              <a:solidFill>
                <a:schemeClr val="dk1"/>
              </a:solidFill>
              <a:latin typeface="Calibri"/>
            </a:endParaRPr>
          </a:p>
          <a:p>
            <a:pPr indent="0" defTabSz="914400">
              <a:lnSpc>
                <a:spcPct val="90000"/>
              </a:lnSpc>
              <a:spcBef>
                <a:spcPts val="1001"/>
              </a:spcBef>
              <a:buNone/>
              <a:tabLst>
                <a:tab algn="l" pos="0"/>
              </a:tabLst>
            </a:pPr>
            <a:r>
              <a:rPr b="0" lang="en-US" sz="1600" spc="-1" strike="noStrike">
                <a:solidFill>
                  <a:schemeClr val="dk1"/>
                </a:solidFill>
                <a:latin typeface="PT Sans"/>
                <a:ea typeface="PT Sans"/>
              </a:rPr>
              <a:t>Un atacator ar putea insera o instrucțiune SQL malitioasă în câmpul de autentificare pentru parolă, cum ar fi:</a:t>
            </a:r>
            <a:endParaRPr b="0" lang="en-US" sz="1600" spc="-1" strike="noStrike">
              <a:solidFill>
                <a:schemeClr val="dk1"/>
              </a:solidFill>
              <a:latin typeface="Calibri"/>
            </a:endParaRPr>
          </a:p>
          <a:p>
            <a:pPr indent="0" algn="ctr" defTabSz="914400">
              <a:lnSpc>
                <a:spcPct val="90000"/>
              </a:lnSpc>
              <a:spcBef>
                <a:spcPts val="1001"/>
              </a:spcBef>
              <a:buNone/>
              <a:tabLst>
                <a:tab algn="l" pos="0"/>
              </a:tabLst>
            </a:pPr>
            <a:r>
              <a:rPr b="1" lang="en-US" sz="1800" spc="-1" strike="noStrike">
                <a:solidFill>
                  <a:schemeClr val="dk1"/>
                </a:solidFill>
                <a:latin typeface="PT Sans"/>
                <a:ea typeface="PT Sans"/>
              </a:rPr>
              <a:t>‘ </a:t>
            </a:r>
            <a:r>
              <a:rPr b="1" lang="en-US" sz="1800" spc="-1" strike="noStrike">
                <a:solidFill>
                  <a:schemeClr val="dk1"/>
                </a:solidFill>
                <a:latin typeface="PT Sans"/>
                <a:ea typeface="PT Sans"/>
              </a:rPr>
              <a:t>OR 1=1 –</a:t>
            </a:r>
            <a:endParaRPr b="0" lang="en-US" sz="1800" spc="-1" strike="noStrike">
              <a:solidFill>
                <a:schemeClr val="dk1"/>
              </a:solidFill>
              <a:latin typeface="Calibri"/>
            </a:endParaRPr>
          </a:p>
          <a:p>
            <a:pPr indent="0" defTabSz="914400">
              <a:lnSpc>
                <a:spcPct val="90000"/>
              </a:lnSpc>
              <a:spcBef>
                <a:spcPts val="1001"/>
              </a:spcBef>
              <a:buNone/>
              <a:tabLst>
                <a:tab algn="l" pos="0"/>
              </a:tabLst>
            </a:pPr>
            <a:r>
              <a:rPr b="0" lang="pt-BR" sz="1600" spc="-1" strike="noStrike">
                <a:solidFill>
                  <a:schemeClr val="dk1"/>
                </a:solidFill>
                <a:latin typeface="PT Sans"/>
                <a:ea typeface="PT Sans"/>
              </a:rPr>
              <a:t>Astfel, interogarea finală ar deveni:</a:t>
            </a:r>
            <a:endParaRPr b="0" lang="en-US" sz="1600" spc="-1" strike="noStrike">
              <a:solidFill>
                <a:schemeClr val="dk1"/>
              </a:solidFill>
              <a:latin typeface="Calibri"/>
            </a:endParaRPr>
          </a:p>
          <a:p>
            <a:pPr indent="0" algn="ctr" defTabSz="914400">
              <a:lnSpc>
                <a:spcPct val="90000"/>
              </a:lnSpc>
              <a:spcBef>
                <a:spcPts val="1001"/>
              </a:spcBef>
              <a:buNone/>
              <a:tabLst>
                <a:tab algn="l" pos="0"/>
              </a:tabLst>
            </a:pPr>
            <a:r>
              <a:rPr b="1" lang="en-US" sz="1800" spc="-1" strike="noStrike">
                <a:solidFill>
                  <a:schemeClr val="dk1"/>
                </a:solidFill>
                <a:latin typeface="PT Sans"/>
                <a:ea typeface="PT Sans"/>
              </a:rPr>
              <a:t>SELECT * FROM users WHERE username = 'utilizator' AND password = '' OR '1'='1'</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en-US" sz="3000" spc="-1" strike="noStrike">
                <a:solidFill>
                  <a:schemeClr val="dk1"/>
                </a:solidFill>
                <a:latin typeface="PT Sans"/>
                <a:ea typeface="PT Sans"/>
              </a:rPr>
              <a:t>SQL-injection </a:t>
            </a:r>
            <a:br>
              <a:rPr sz="3000"/>
            </a:br>
            <a:r>
              <a:rPr b="1" lang="en-US" sz="3000" spc="-1" strike="noStrike">
                <a:solidFill>
                  <a:schemeClr val="dk1"/>
                </a:solidFill>
                <a:latin typeface="PT Sans"/>
                <a:ea typeface="PT Sans"/>
              </a:rPr>
              <a:t>Exemplu</a:t>
            </a:r>
            <a:endParaRPr b="0" lang="en-US" sz="3000" spc="-1" strike="noStrike">
              <a:solidFill>
                <a:schemeClr val="dk1"/>
              </a:solidFill>
              <a:latin typeface="Calibri"/>
            </a:endParaRPr>
          </a:p>
        </p:txBody>
      </p:sp>
      <p:sp>
        <p:nvSpPr>
          <p:cNvPr id="63" name="PlaceHolder 2"/>
          <p:cNvSpPr>
            <a:spLocks noGrp="1"/>
          </p:cNvSpPr>
          <p:nvPr>
            <p:ph/>
          </p:nvPr>
        </p:nvSpPr>
        <p:spPr>
          <a:xfrm>
            <a:off x="628560" y="3768480"/>
            <a:ext cx="4400280" cy="10742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După ce navigați la pagina de conectare, introduceți câteva date în câmpurile de e-mail și parolă.</a:t>
            </a:r>
            <a:endParaRPr b="0" lang="en-US" sz="2000" spc="-1" strike="noStrike">
              <a:solidFill>
                <a:schemeClr val="dk1"/>
              </a:solidFill>
              <a:latin typeface="Calibri"/>
            </a:endParaRPr>
          </a:p>
        </p:txBody>
      </p:sp>
      <p:pic>
        <p:nvPicPr>
          <p:cNvPr id="64" name="Рисунок 5" descr=""/>
          <p:cNvPicPr/>
          <p:nvPr/>
        </p:nvPicPr>
        <p:blipFill>
          <a:blip r:embed="rId2"/>
          <a:stretch/>
        </p:blipFill>
        <p:spPr>
          <a:xfrm>
            <a:off x="5029200" y="2476800"/>
            <a:ext cx="4029840" cy="3657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en-US" sz="3000" spc="-1" strike="noStrike">
                <a:solidFill>
                  <a:schemeClr val="dk1"/>
                </a:solidFill>
                <a:latin typeface="PT Sans"/>
                <a:ea typeface="PT Sans"/>
              </a:rPr>
              <a:t>SQL-injection </a:t>
            </a:r>
            <a:br>
              <a:rPr sz="3000"/>
            </a:br>
            <a:r>
              <a:rPr b="1" lang="en-US" sz="3000" spc="-1" strike="noStrike">
                <a:solidFill>
                  <a:schemeClr val="dk1"/>
                </a:solidFill>
                <a:latin typeface="PT Sans"/>
                <a:ea typeface="PT Sans"/>
              </a:rPr>
              <a:t>Burpt Suite </a:t>
            </a:r>
            <a:endParaRPr b="0" lang="en-US" sz="3000" spc="-1" strike="noStrike">
              <a:solidFill>
                <a:schemeClr val="dk1"/>
              </a:solidFill>
              <a:latin typeface="Calibri"/>
            </a:endParaRPr>
          </a:p>
        </p:txBody>
      </p:sp>
      <p:sp>
        <p:nvSpPr>
          <p:cNvPr id="66" name="PlaceHolder 2"/>
          <p:cNvSpPr>
            <a:spLocks noGrp="1"/>
          </p:cNvSpPr>
          <p:nvPr>
            <p:ph/>
          </p:nvPr>
        </p:nvSpPr>
        <p:spPr>
          <a:xfrm>
            <a:off x="628560" y="2741760"/>
            <a:ext cx="3024000" cy="15260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000" spc="-1" strike="noStrike">
                <a:solidFill>
                  <a:schemeClr val="dk1"/>
                </a:solidFill>
                <a:latin typeface="PT Sans"/>
                <a:ea typeface="PT Sans"/>
              </a:rPr>
              <a:t>Interceptarea la traffic ne va permite să vedem datele trimise către server!</a:t>
            </a:r>
            <a:endParaRPr b="0" lang="en-US" sz="2000" spc="-1" strike="noStrike">
              <a:solidFill>
                <a:schemeClr val="dk1"/>
              </a:solidFill>
              <a:latin typeface="Calibri"/>
            </a:endParaRPr>
          </a:p>
        </p:txBody>
      </p:sp>
      <p:pic>
        <p:nvPicPr>
          <p:cNvPr id="67" name="Рисунок 6" descr=""/>
          <p:cNvPicPr/>
          <p:nvPr/>
        </p:nvPicPr>
        <p:blipFill>
          <a:blip r:embed="rId2"/>
          <a:stretch/>
        </p:blipFill>
        <p:spPr>
          <a:xfrm>
            <a:off x="239400" y="3902040"/>
            <a:ext cx="5944680" cy="2839680"/>
          </a:xfrm>
          <a:prstGeom prst="rect">
            <a:avLst/>
          </a:prstGeom>
          <a:ln w="0">
            <a:noFill/>
          </a:ln>
        </p:spPr>
      </p:pic>
      <p:pic>
        <p:nvPicPr>
          <p:cNvPr id="68" name="Рисунок 3" descr=""/>
          <p:cNvPicPr/>
          <p:nvPr/>
        </p:nvPicPr>
        <p:blipFill>
          <a:blip r:embed="rId3"/>
          <a:stretch/>
        </p:blipFill>
        <p:spPr>
          <a:xfrm>
            <a:off x="3652920" y="2741760"/>
            <a:ext cx="5490720" cy="2631960"/>
          </a:xfrm>
          <a:prstGeom prst="rect">
            <a:avLst/>
          </a:prstGeom>
          <a:ln w="0">
            <a:noFill/>
          </a:ln>
        </p:spPr>
      </p:pic>
      <p:sp>
        <p:nvSpPr>
          <p:cNvPr id="69" name="TextBox 11"/>
          <p:cNvSpPr/>
          <p:nvPr/>
        </p:nvSpPr>
        <p:spPr>
          <a:xfrm>
            <a:off x="6184440" y="5322240"/>
            <a:ext cx="2959200" cy="1614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ru-RU" sz="2000" spc="-1" strike="noStrike">
                <a:solidFill>
                  <a:schemeClr val="dk1"/>
                </a:solidFill>
                <a:latin typeface="PT Sans"/>
              </a:rPr>
              <a:t>Vom schimba acum "admin" de lângă e-mail la: ‘ </a:t>
            </a:r>
            <a:r>
              <a:rPr b="0" lang="en-US" sz="2000" spc="-1" strike="noStrike">
                <a:solidFill>
                  <a:schemeClr val="dk1"/>
                </a:solidFill>
                <a:latin typeface="PT Sans"/>
              </a:rPr>
              <a:t>or</a:t>
            </a:r>
            <a:r>
              <a:rPr b="0" lang="ru-RU" sz="2000" spc="-1" strike="noStrike">
                <a:solidFill>
                  <a:schemeClr val="dk1"/>
                </a:solidFill>
                <a:latin typeface="PT Sans"/>
              </a:rPr>
              <a:t> 1=1-</a:t>
            </a:r>
            <a:r>
              <a:rPr b="0" lang="en-US" sz="2000" spc="-1" strike="noStrike">
                <a:solidFill>
                  <a:schemeClr val="dk1"/>
                </a:solidFill>
                <a:latin typeface="PT Sans"/>
              </a:rPr>
              <a:t>-</a:t>
            </a:r>
            <a:r>
              <a:rPr b="0" lang="ru-RU" sz="2000" spc="-1" strike="noStrike">
                <a:solidFill>
                  <a:schemeClr val="dk1"/>
                </a:solidFill>
                <a:latin typeface="PT Sans"/>
              </a:rPr>
              <a:t> și îl vom transmite serverului.</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en-US" sz="3000" spc="-1" strike="noStrike">
                <a:solidFill>
                  <a:schemeClr val="dk1"/>
                </a:solidFill>
                <a:latin typeface="PT Sans"/>
                <a:ea typeface="PT Sans"/>
              </a:rPr>
              <a:t>SQL-injection </a:t>
            </a:r>
            <a:br>
              <a:rPr sz="3000"/>
            </a:br>
            <a:r>
              <a:rPr b="1" lang="en-US" sz="3000" spc="-1" strike="noStrike">
                <a:solidFill>
                  <a:schemeClr val="dk1"/>
                </a:solidFill>
                <a:latin typeface="PT Sans"/>
                <a:ea typeface="PT Sans"/>
              </a:rPr>
              <a:t>Explica</a:t>
            </a:r>
            <a:r>
              <a:rPr b="1" lang="ro-RO" sz="3000" spc="-1" strike="noStrike">
                <a:solidFill>
                  <a:schemeClr val="dk1"/>
                </a:solidFill>
                <a:latin typeface="PT Sans"/>
                <a:ea typeface="PT Sans"/>
              </a:rPr>
              <a:t>ție</a:t>
            </a:r>
            <a:r>
              <a:rPr b="1" lang="en-US" sz="3000" spc="-1" strike="noStrike">
                <a:solidFill>
                  <a:schemeClr val="dk1"/>
                </a:solidFill>
                <a:latin typeface="PT Sans"/>
                <a:ea typeface="PT Sans"/>
              </a:rPr>
              <a:t> </a:t>
            </a:r>
            <a:endParaRPr b="0" lang="en-US" sz="3000" spc="-1" strike="noStrike">
              <a:solidFill>
                <a:schemeClr val="dk1"/>
              </a:solidFill>
              <a:latin typeface="Calibri"/>
            </a:endParaRPr>
          </a:p>
        </p:txBody>
      </p:sp>
      <p:sp>
        <p:nvSpPr>
          <p:cNvPr id="71" name="PlaceHolder 2"/>
          <p:cNvSpPr>
            <a:spLocks noGrp="1"/>
          </p:cNvSpPr>
          <p:nvPr>
            <p:ph/>
          </p:nvPr>
        </p:nvSpPr>
        <p:spPr>
          <a:xfrm>
            <a:off x="628560" y="2476800"/>
            <a:ext cx="5431680" cy="3977640"/>
          </a:xfrm>
          <a:prstGeom prst="rect">
            <a:avLst/>
          </a:prstGeom>
          <a:noFill/>
          <a:ln w="0">
            <a:noFill/>
          </a:ln>
        </p:spPr>
        <p:txBody>
          <a:bodyPr lIns="91440" rIns="91440" tIns="45720" bIns="45720" anchor="t">
            <a:normAutofit fontScale="97938" lnSpcReduction="10000"/>
          </a:bodyPr>
          <a:p>
            <a:pPr indent="0" defTabSz="914400">
              <a:lnSpc>
                <a:spcPct val="90000"/>
              </a:lnSpc>
              <a:spcBef>
                <a:spcPts val="1001"/>
              </a:spcBef>
              <a:buNone/>
              <a:tabLst>
                <a:tab algn="l" pos="0"/>
              </a:tabLst>
            </a:pPr>
            <a:r>
              <a:rPr b="0" lang="fr-FR" sz="1800" spc="-1" strike="noStrike">
                <a:solidFill>
                  <a:srgbClr val="242438"/>
                </a:solidFill>
                <a:latin typeface="PT Sans"/>
                <a:ea typeface="PT Sans"/>
              </a:rPr>
              <a:t>De ce funcționează acest lucru?</a:t>
            </a:r>
            <a:endParaRPr b="0" lang="en-US" sz="1800" spc="-1" strike="noStrike">
              <a:solidFill>
                <a:schemeClr val="dk1"/>
              </a:solidFill>
              <a:latin typeface="Calibri"/>
            </a:endParaRPr>
          </a:p>
          <a:p>
            <a:pPr marL="399960" indent="-399960" defTabSz="914400">
              <a:lnSpc>
                <a:spcPct val="90000"/>
              </a:lnSpc>
              <a:spcBef>
                <a:spcPts val="1001"/>
              </a:spcBef>
              <a:buClr>
                <a:srgbClr val="242438"/>
              </a:buClr>
              <a:buFont typeface="Calibri Light"/>
              <a:buAutoNum type="romanUcPeriod"/>
              <a:tabLst>
                <a:tab algn="l" pos="0"/>
              </a:tabLst>
            </a:pPr>
            <a:r>
              <a:rPr b="0" lang="en-US" sz="1800" spc="-1" strike="noStrike">
                <a:solidFill>
                  <a:srgbClr val="242438"/>
                </a:solidFill>
                <a:latin typeface="PT Sans"/>
                <a:ea typeface="PT Sans"/>
              </a:rPr>
              <a:t>Caracterul ' va închide paranteze în interogarea SQL 'OR' într-o instrucțiune SQL va reveni adevărat dacă oricare parte a acesteia este adevărată. Deoarece 1=1 este întotdeauna adevărat, întreaga afirmație este adevărată. Astfel, va spune serverului că e-mailul este valid și ne va conecta la id-ul utilizatorului 0, care se întâmplă să fie contul de administrator.</a:t>
            </a:r>
            <a:endParaRPr b="0" lang="en-US" sz="1800" spc="-1" strike="noStrike">
              <a:solidFill>
                <a:schemeClr val="dk1"/>
              </a:solidFill>
              <a:latin typeface="Calibri"/>
            </a:endParaRPr>
          </a:p>
          <a:p>
            <a:pPr marL="399960" indent="-399960" defTabSz="914400">
              <a:lnSpc>
                <a:spcPct val="90000"/>
              </a:lnSpc>
              <a:spcBef>
                <a:spcPts val="1001"/>
              </a:spcBef>
              <a:buClr>
                <a:srgbClr val="242438"/>
              </a:buClr>
              <a:buFont typeface="Calibri Light"/>
              <a:buAutoNum type="romanUcPeriod"/>
              <a:tabLst>
                <a:tab algn="l" pos="0"/>
              </a:tabLst>
            </a:pPr>
            <a:r>
              <a:rPr b="0" lang="en-US" sz="1800" spc="-1" strike="noStrike">
                <a:solidFill>
                  <a:srgbClr val="242438"/>
                </a:solidFill>
                <a:latin typeface="PT Sans"/>
                <a:ea typeface="PT Sans"/>
              </a:rPr>
              <a:t>Caracterul -- este utilizat în SQL pentru a comenta datele, orice restricții privind autentificarea nu vor mai funcționa, deoarece acestea sunt interpretate ca un comentariu. Acest lucru este ca # și // comentariu în python și, respectiv, javascript.</a:t>
            </a:r>
            <a:endParaRPr b="0" lang="en-US" sz="1800" spc="-1" strike="noStrike">
              <a:solidFill>
                <a:schemeClr val="dk1"/>
              </a:solidFill>
              <a:latin typeface="Calibri"/>
            </a:endParaRPr>
          </a:p>
        </p:txBody>
      </p:sp>
      <p:pic>
        <p:nvPicPr>
          <p:cNvPr id="72" name="Рисунок 6" descr=""/>
          <p:cNvPicPr/>
          <p:nvPr/>
        </p:nvPicPr>
        <p:blipFill>
          <a:blip r:embed="rId2"/>
          <a:stretch/>
        </p:blipFill>
        <p:spPr>
          <a:xfrm>
            <a:off x="6410880" y="3125880"/>
            <a:ext cx="2018880" cy="23238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XSS</a:t>
            </a:r>
            <a:br>
              <a:rPr sz="3000"/>
            </a:br>
            <a:r>
              <a:rPr b="1" lang="ro-RO" sz="3000" spc="-1" strike="noStrike">
                <a:solidFill>
                  <a:schemeClr val="dk1"/>
                </a:solidFill>
                <a:latin typeface="PT Sans"/>
                <a:ea typeface="PT Sans"/>
              </a:rPr>
              <a:t>Cross-site scripting</a:t>
            </a:r>
            <a:endParaRPr b="0" lang="en-US" sz="3000" spc="-1" strike="noStrike">
              <a:solidFill>
                <a:schemeClr val="dk1"/>
              </a:solidFill>
              <a:latin typeface="Calibri"/>
            </a:endParaRPr>
          </a:p>
        </p:txBody>
      </p:sp>
      <p:sp>
        <p:nvSpPr>
          <p:cNvPr id="74" name="PlaceHolder 2"/>
          <p:cNvSpPr>
            <a:spLocks noGrp="1"/>
          </p:cNvSpPr>
          <p:nvPr>
            <p:ph/>
          </p:nvPr>
        </p:nvSpPr>
        <p:spPr>
          <a:xfrm>
            <a:off x="628560" y="2476800"/>
            <a:ext cx="8259840" cy="3966120"/>
          </a:xfrm>
          <a:prstGeom prst="rect">
            <a:avLst/>
          </a:prstGeom>
          <a:noFill/>
          <a:ln w="0">
            <a:noFill/>
          </a:ln>
        </p:spPr>
        <p:txBody>
          <a:bodyPr lIns="91440" rIns="91440" tIns="45720" bIns="45720" anchor="t">
            <a:normAutofit fontScale="97938" lnSpcReduction="10000"/>
          </a:bodyPr>
          <a:p>
            <a:pPr indent="0" defTabSz="914400">
              <a:lnSpc>
                <a:spcPct val="90000"/>
              </a:lnSpc>
              <a:spcBef>
                <a:spcPts val="1001"/>
              </a:spcBef>
              <a:buNone/>
              <a:tabLst>
                <a:tab algn="l" pos="0"/>
              </a:tabLst>
            </a:pPr>
            <a:r>
              <a:rPr b="0" lang="en-US" sz="1800" spc="-1" strike="noStrike">
                <a:solidFill>
                  <a:srgbClr val="242438"/>
                </a:solidFill>
                <a:latin typeface="PT Sans"/>
                <a:ea typeface="PT Sans"/>
              </a:rPr>
              <a:t>XSS sau Cross-site scripting este o vulnerabilitate care permite atacatorilor să ruleze javascript în aplicații web. Acestea sunt una dintre cele mai găsite bug-uri în aplicațiile web. Complexitatea lor variază de la ușor la extrem de greu, deoarece fiecare aplicație web analizează interogările într-un mod diferit.</a:t>
            </a:r>
            <a:endParaRPr b="0" lang="en-US" sz="1800" spc="-1" strike="noStrike">
              <a:solidFill>
                <a:schemeClr val="dk1"/>
              </a:solidFill>
              <a:latin typeface="Calibri"/>
            </a:endParaRPr>
          </a:p>
          <a:p>
            <a:pPr indent="0" defTabSz="914400">
              <a:lnSpc>
                <a:spcPct val="90000"/>
              </a:lnSpc>
              <a:spcBef>
                <a:spcPts val="1001"/>
              </a:spcBef>
              <a:buNone/>
              <a:tabLst>
                <a:tab algn="l" pos="0"/>
              </a:tabLst>
            </a:pPr>
            <a:endParaRPr b="0" lang="en-US" sz="14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Să luăm în considerare o aplicație web care permite utilizatorilor să efectueze căutări pe un site. Utilizatorii introduc termenii de căutare într-un câmp de căutare, iar rezultatele căutării sunt afișate ulterior pe pagină. Dacă aplicația web nu validează sau nu scapă corect datele introduse de utilizatori în câmpul de căutare, un atacator ar putea injecta cod JavaScript malitios, cum ar fi:</a:t>
            </a:r>
            <a:endParaRPr b="0" lang="en-US" sz="1800" spc="-1" strike="noStrike">
              <a:solidFill>
                <a:schemeClr val="dk1"/>
              </a:solidFill>
              <a:latin typeface="Calibri"/>
            </a:endParaRPr>
          </a:p>
          <a:p>
            <a:pPr indent="0" defTabSz="914400">
              <a:lnSpc>
                <a:spcPct val="90000"/>
              </a:lnSpc>
              <a:spcBef>
                <a:spcPts val="1001"/>
              </a:spcBef>
              <a:buNone/>
              <a:tabLst>
                <a:tab algn="l" pos="0"/>
              </a:tabLst>
            </a:pPr>
            <a:endParaRPr b="0" lang="en-US" sz="1800" spc="-1" strike="noStrike">
              <a:solidFill>
                <a:schemeClr val="dk1"/>
              </a:solidFill>
              <a:latin typeface="Calibri"/>
            </a:endParaRPr>
          </a:p>
          <a:p>
            <a:pPr indent="0" algn="ctr" defTabSz="914400">
              <a:lnSpc>
                <a:spcPct val="90000"/>
              </a:lnSpc>
              <a:spcBef>
                <a:spcPts val="1001"/>
              </a:spcBef>
              <a:buNone/>
              <a:tabLst>
                <a:tab algn="l" pos="0"/>
              </a:tabLst>
            </a:pPr>
            <a:r>
              <a:rPr b="0" lang="ro-RO" sz="2000" spc="-1" strike="noStrike">
                <a:solidFill>
                  <a:srgbClr val="242438"/>
                </a:solidFill>
                <a:latin typeface="PT Sans"/>
                <a:ea typeface="PT Sans"/>
              </a:rPr>
              <a:t>&lt;script&gt;alert('Atac XSS la TPP!')&lt;/script&gt;</a:t>
            </a:r>
            <a:endParaRPr b="0" lang="en-US" sz="2000" spc="-1" strike="noStrike">
              <a:solidFill>
                <a:schemeClr val="dk1"/>
              </a:solidFill>
              <a:latin typeface="Calibri"/>
            </a:endParaRPr>
          </a:p>
          <a:p>
            <a:pPr indent="0" defTabSz="914400">
              <a:lnSpc>
                <a:spcPct val="90000"/>
              </a:lnSpc>
              <a:spcBef>
                <a:spcPts val="1001"/>
              </a:spcBef>
              <a:buNone/>
              <a:tabLst>
                <a:tab algn="l" pos="0"/>
              </a:tabLst>
            </a:pPr>
            <a:endParaRPr b="0" lang="en-US" sz="1400" spc="-1" strike="noStrike">
              <a:solidFill>
                <a:schemeClr val="dk1"/>
              </a:solidFill>
              <a:latin typeface="Calibri"/>
            </a:endParaRPr>
          </a:p>
          <a:p>
            <a:pPr indent="0" defTabSz="914400">
              <a:lnSpc>
                <a:spcPct val="90000"/>
              </a:lnSpc>
              <a:spcBef>
                <a:spcPts val="1001"/>
              </a:spcBef>
              <a:buNone/>
              <a:tabLst>
                <a:tab algn="l" pos="0"/>
              </a:tabLst>
            </a:pPr>
            <a:endParaRPr b="0" lang="en-US" sz="16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ro-RO" sz="3000" spc="-1" strike="noStrike">
                <a:solidFill>
                  <a:schemeClr val="dk1"/>
                </a:solidFill>
                <a:latin typeface="PT Sans"/>
                <a:ea typeface="PT Sans"/>
              </a:rPr>
              <a:t>XSS</a:t>
            </a:r>
            <a:br>
              <a:rPr sz="3000"/>
            </a:br>
            <a:r>
              <a:rPr b="1" lang="en-US" sz="3000" spc="-1" strike="noStrike">
                <a:solidFill>
                  <a:schemeClr val="dk1"/>
                </a:solidFill>
                <a:latin typeface="PT Sans"/>
                <a:ea typeface="PT Sans"/>
              </a:rPr>
              <a:t>Exemplu</a:t>
            </a:r>
            <a:endParaRPr b="0" lang="en-US" sz="3000" spc="-1" strike="noStrike">
              <a:solidFill>
                <a:schemeClr val="dk1"/>
              </a:solidFill>
              <a:latin typeface="Calibri"/>
            </a:endParaRPr>
          </a:p>
        </p:txBody>
      </p:sp>
      <p:sp>
        <p:nvSpPr>
          <p:cNvPr id="76" name="PlaceHolder 2"/>
          <p:cNvSpPr>
            <a:spLocks noGrp="1"/>
          </p:cNvSpPr>
          <p:nvPr>
            <p:ph/>
          </p:nvPr>
        </p:nvSpPr>
        <p:spPr>
          <a:xfrm>
            <a:off x="628560" y="2514600"/>
            <a:ext cx="7601040" cy="39398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1800" spc="-1" strike="noStrike">
                <a:solidFill>
                  <a:schemeClr val="dk1"/>
                </a:solidFill>
                <a:latin typeface="PT Sans"/>
                <a:ea typeface="PT Sans"/>
              </a:rPr>
              <a:t>Vom folosi elementul iframe cu o etichetă de alertă javascript:</a:t>
            </a:r>
            <a:endParaRPr b="0" lang="en-US" sz="1800" spc="-1" strike="noStrike">
              <a:solidFill>
                <a:schemeClr val="dk1"/>
              </a:solidFill>
              <a:latin typeface="Calibri"/>
            </a:endParaRPr>
          </a:p>
          <a:p>
            <a:pPr indent="0" algn="ctr" defTabSz="914400">
              <a:lnSpc>
                <a:spcPct val="90000"/>
              </a:lnSpc>
              <a:spcBef>
                <a:spcPts val="1001"/>
              </a:spcBef>
              <a:buNone/>
              <a:tabLst>
                <a:tab algn="l" pos="0"/>
              </a:tabLst>
            </a:pPr>
            <a:r>
              <a:rPr b="1" lang="en-US" sz="1600" spc="-1" strike="noStrike">
                <a:solidFill>
                  <a:schemeClr val="dk1"/>
                </a:solidFill>
                <a:latin typeface="PT Sans"/>
                <a:ea typeface="PT Sans"/>
              </a:rPr>
              <a:t>&lt;iframe src="javascript:alert(</a:t>
            </a:r>
            <a:r>
              <a:rPr b="1" lang="ro-RO" sz="1600" spc="-1" strike="noStrike">
                <a:solidFill>
                  <a:srgbClr val="242438"/>
                </a:solidFill>
                <a:latin typeface="PT Sans"/>
                <a:ea typeface="PT Sans"/>
              </a:rPr>
              <a:t>'Atac XSS la TPP!’</a:t>
            </a:r>
            <a:r>
              <a:rPr b="1" lang="en-US" sz="1600" spc="-1" strike="noStrike">
                <a:solidFill>
                  <a:schemeClr val="dk1"/>
                </a:solidFill>
                <a:latin typeface="PT Sans"/>
                <a:ea typeface="PT Sans"/>
              </a:rPr>
              <a:t>)”&gt;</a:t>
            </a:r>
            <a:endParaRPr b="0" lang="en-US" sz="1600" spc="-1" strike="noStrike">
              <a:solidFill>
                <a:schemeClr val="dk1"/>
              </a:solidFill>
              <a:latin typeface="Calibri"/>
            </a:endParaRPr>
          </a:p>
          <a:p>
            <a:pPr indent="0" defTabSz="914400">
              <a:lnSpc>
                <a:spcPct val="90000"/>
              </a:lnSpc>
              <a:spcBef>
                <a:spcPts val="1001"/>
              </a:spcBef>
              <a:buNone/>
              <a:tabLst>
                <a:tab algn="l" pos="0"/>
              </a:tabLst>
            </a:pPr>
            <a:r>
              <a:rPr b="0" lang="en-US" sz="1800" spc="-1" strike="noStrike">
                <a:solidFill>
                  <a:schemeClr val="dk1"/>
                </a:solidFill>
                <a:latin typeface="PT Sans"/>
                <a:ea typeface="PT Sans"/>
              </a:rPr>
              <a:t>Introducerea acestui lucru în bara de căutare va declanșa alerta.</a:t>
            </a:r>
            <a:endParaRPr b="0" lang="en-US" sz="1800" spc="-1" strike="noStrike">
              <a:solidFill>
                <a:schemeClr val="dk1"/>
              </a:solidFill>
              <a:latin typeface="Calibri"/>
            </a:endParaRPr>
          </a:p>
        </p:txBody>
      </p:sp>
      <p:pic>
        <p:nvPicPr>
          <p:cNvPr id="77" name="Рисунок 6" descr=""/>
          <p:cNvPicPr/>
          <p:nvPr/>
        </p:nvPicPr>
        <p:blipFill>
          <a:blip r:embed="rId2"/>
          <a:stretch/>
        </p:blipFill>
        <p:spPr>
          <a:xfrm>
            <a:off x="1143000" y="3819960"/>
            <a:ext cx="6486120" cy="523440"/>
          </a:xfrm>
          <a:prstGeom prst="rect">
            <a:avLst/>
          </a:prstGeom>
          <a:ln w="0">
            <a:noFill/>
          </a:ln>
        </p:spPr>
      </p:pic>
      <p:pic>
        <p:nvPicPr>
          <p:cNvPr id="78" name="Рисунок 9" descr=""/>
          <p:cNvPicPr/>
          <p:nvPr/>
        </p:nvPicPr>
        <p:blipFill>
          <a:blip r:embed="rId3"/>
          <a:stretch/>
        </p:blipFill>
        <p:spPr>
          <a:xfrm>
            <a:off x="1143000" y="4800600"/>
            <a:ext cx="6486120" cy="590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28560" y="1486800"/>
            <a:ext cx="7886520" cy="905040"/>
          </a:xfrm>
          <a:prstGeom prst="rect">
            <a:avLst/>
          </a:prstGeom>
          <a:noFill/>
          <a:ln w="0">
            <a:noFill/>
          </a:ln>
        </p:spPr>
        <p:txBody>
          <a:bodyPr lIns="91440" rIns="91440" tIns="45720" bIns="45720" anchor="ctr">
            <a:normAutofit/>
          </a:bodyPr>
          <a:p>
            <a:pPr indent="0" algn="ctr" defTabSz="914400">
              <a:lnSpc>
                <a:spcPct val="90000"/>
              </a:lnSpc>
              <a:buNone/>
            </a:pPr>
            <a:r>
              <a:rPr b="1" lang="en-US" sz="3000" spc="-1" strike="noStrike">
                <a:solidFill>
                  <a:schemeClr val="dk1"/>
                </a:solidFill>
                <a:latin typeface="PT Sans"/>
                <a:ea typeface="PT Sans"/>
              </a:rPr>
              <a:t>XSS</a:t>
            </a:r>
            <a:br>
              <a:rPr sz="3000"/>
            </a:br>
            <a:r>
              <a:rPr b="1" lang="en-US" sz="3000" spc="-1" strike="noStrike">
                <a:solidFill>
                  <a:schemeClr val="dk1"/>
                </a:solidFill>
                <a:latin typeface="PT Sans"/>
                <a:ea typeface="PT Sans"/>
              </a:rPr>
              <a:t>Explica</a:t>
            </a:r>
            <a:r>
              <a:rPr b="1" lang="ro-RO" sz="3000" spc="-1" strike="noStrike">
                <a:solidFill>
                  <a:schemeClr val="dk1"/>
                </a:solidFill>
                <a:latin typeface="PT Sans"/>
                <a:ea typeface="PT Sans"/>
              </a:rPr>
              <a:t>ție</a:t>
            </a:r>
            <a:endParaRPr b="0" lang="en-US" sz="3000" spc="-1" strike="noStrike">
              <a:solidFill>
                <a:schemeClr val="dk1"/>
              </a:solidFill>
              <a:latin typeface="Calibri"/>
            </a:endParaRPr>
          </a:p>
        </p:txBody>
      </p:sp>
      <p:sp>
        <p:nvSpPr>
          <p:cNvPr id="80" name="PlaceHolder 2"/>
          <p:cNvSpPr>
            <a:spLocks noGrp="1"/>
          </p:cNvSpPr>
          <p:nvPr>
            <p:ph/>
          </p:nvPr>
        </p:nvSpPr>
        <p:spPr>
          <a:xfrm>
            <a:off x="628560" y="2476800"/>
            <a:ext cx="3857760" cy="39776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1800" spc="-1" strike="noStrike">
                <a:solidFill>
                  <a:srgbClr val="242438"/>
                </a:solidFill>
                <a:latin typeface="Roboto"/>
                <a:ea typeface="PT Sans"/>
              </a:rPr>
              <a:t>Rețineți că folosim iframe, care este un element comun HTML găsit în multe aplicații web, există și altele care produc același rezultat. Acest tip de XSS este, de asemenea, numit XFS (Cross-Frame Scripting), este una dintre cele mai comune forme de detectare a XSS în cadrul aplicațiilor web. Site-urile web care permit utilizatorului să modifice iframe sau alte elemente DOM vor fi cel mai probabil vulnerabile la XSS.</a:t>
            </a:r>
            <a:endParaRPr b="0" lang="en-US" sz="1800" spc="-1" strike="noStrike">
              <a:solidFill>
                <a:schemeClr val="dk1"/>
              </a:solidFill>
              <a:latin typeface="Calibri"/>
            </a:endParaRPr>
          </a:p>
        </p:txBody>
      </p:sp>
      <p:pic>
        <p:nvPicPr>
          <p:cNvPr id="81" name="Рисунок 3" descr=""/>
          <p:cNvPicPr/>
          <p:nvPr/>
        </p:nvPicPr>
        <p:blipFill>
          <a:blip r:embed="rId2"/>
          <a:stretch/>
        </p:blipFill>
        <p:spPr>
          <a:xfrm>
            <a:off x="4656960" y="2476800"/>
            <a:ext cx="4333680" cy="1275840"/>
          </a:xfrm>
          <a:prstGeom prst="rect">
            <a:avLst/>
          </a:prstGeom>
          <a:ln w="0">
            <a:noFill/>
          </a:ln>
        </p:spPr>
      </p:pic>
      <p:sp>
        <p:nvSpPr>
          <p:cNvPr id="82" name="Объект 7"/>
          <p:cNvSpPr/>
          <p:nvPr/>
        </p:nvSpPr>
        <p:spPr>
          <a:xfrm>
            <a:off x="4656960" y="3837600"/>
            <a:ext cx="3857760" cy="3977640"/>
          </a:xfrm>
          <a:prstGeom prst="rect">
            <a:avLst/>
          </a:prstGeom>
          <a:noFill/>
          <a:ln w="0">
            <a:noFill/>
          </a:ln>
        </p:spPr>
        <p:style>
          <a:lnRef idx="0"/>
          <a:fillRef idx="0"/>
          <a:effectRef idx="0"/>
          <a:fontRef idx="minor"/>
        </p:style>
        <p:txBody>
          <a:bodyPr anchor="t">
            <a:normAutofit/>
          </a:bodyPr>
          <a:p>
            <a:pPr defTabSz="914400">
              <a:lnSpc>
                <a:spcPct val="90000"/>
              </a:lnSpc>
              <a:spcBef>
                <a:spcPts val="1001"/>
              </a:spcBef>
              <a:tabLst>
                <a:tab algn="l" pos="0"/>
              </a:tabLst>
            </a:pPr>
            <a:r>
              <a:rPr b="0" lang="en-US" sz="2000" spc="-1" strike="noStrike">
                <a:solidFill>
                  <a:srgbClr val="242438"/>
                </a:solidFill>
                <a:latin typeface="Roboto"/>
                <a:ea typeface="PT Sans"/>
              </a:rPr>
              <a:t>De ce funcționează acest lucru? Este o practică obișnuită ca bara de căutare să trimită o cerere serverului în care va trimite apoi informațiile conexe, dar aici se află defectul. Fără salubritate de intrare corectă, suntem capabili să efectuăm un atac XSS împotriva barei de căutare.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4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6338</TotalTime>
  <Application>LibreOffice/24.2.0.3$Linux_X86_64 LibreOffice_project/420$Build-3</Application>
  <AppVersion>15.0000</AppVersion>
  <Words>1381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2016-11-09T12:50:21Z</dcterms:created>
  <dc:creator/>
  <dc:description/>
  <dc:language>en-US</dc:language>
  <cp:lastModifiedBy/>
  <dcterms:modified xsi:type="dcterms:W3CDTF">2024-04-15T14:14:19Z</dcterms:modified>
  <cp:revision>128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Экран (4:3)</vt:lpwstr>
  </property>
  <property fmtid="{D5CDD505-2E9C-101B-9397-08002B2CF9AE}" pid="4" name="Slides">
    <vt:i4>15</vt:i4>
  </property>
</Properties>
</file>