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jpeg" ContentType="image/jpeg"/>
  <Override PartName="/ppt/media/image2.jpeg" ContentType="image/jpe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2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2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2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90214DA-0944-42FC-9A39-E098BA7FB22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Testarea configurării corecte a serverului web și a infrastructurii: Verificarea configurării corecte a serverului web și a altor componente ale infrastructurii, cum ar fi firewall-urile și sistemele de detecție a intruziunilor, pentru a preveni expunerea inutilă la riscuri de securitate.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Testarea împotriva amenințărilor de tip zero-day: Evaluarea capacității aplicației web de a detecta și de a se proteja împotriva amenințărilor de securitate noi și neidentificate anterior.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Testarea în cadrul ciclului de dezvoltare (DevSecOps): Integrarea testării de securitate în cadrul ciclului de dezvoltare a aplicației web pentru a identifica și a remedia vulnerabilitățile într-un mod continuu și automatizat.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7A64E5-D7BA-42B3-AC34-67AAAD8FCB1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Testarea configurării corecte a serverului web și a infrastructurii: Verificarea configurării corecte a serverului web și a altor componente ale infrastructurii, cum ar fi firewall-urile și sistemele de detecție a intruziunilor, pentru a preveni expunerea inutilă la riscuri de securitate.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Testarea împotriva amenințărilor de tip zero-day: Evaluarea capacității aplicației web de a detecta și de a se proteja împotriva amenințărilor de securitate noi și neidentificate anterior.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Testarea în cadrul ciclului de dezvoltare (DevSecOps): Integrarea testării de securitate în cadrul ciclului de dezvoltare a aplicației web pentru a identifica și a remedia vulnerabilitățile într-un mod continuu și automatizat.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BC7F53-0CCC-42F6-898C-F493777D32A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Testarea configurării corecte a serverului web și a infrastructurii: Verificarea configurării corecte a serverului web și a altor componente ale infrastructurii, cum ar fi firewall-urile și sistemele de detecție a intruziunilor, pentru a preveni expunerea inutilă la riscuri de securitate.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Testarea împotriva amenințărilor de tip zero-day: Evaluarea capacității aplicației web de a detecta și de a se proteja împotriva amenințărilor de securitate noi și neidentificate anterior.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Testarea în cadrul ciclului de dezvoltare (DevSecOps): Integrarea testării de securitate în cadrul ciclului de dezvoltare a aplicației web pentru a identifica și a remedia vulnerabilitățile într-un mod continuu și automatizat.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897095-3B45-4BCF-AFFB-454FB61D667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Testarea configurării corecte a serverului web și a infrastructurii: Verificarea configurării corecte a serverului web și a altor componente ale infrastructurii, cum ar fi firewall-urile și sistemele de detecție a intruziunilor, pentru a preveni expunerea inutilă la riscuri de securitate.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Testarea împotriva amenințărilor de tip zero-day: Evaluarea capacității aplicației web de a detecta și de a se proteja împotriva amenințărilor de securitate noi și neidentificate anterior.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Testarea în cadrul ciclului de dezvoltare (DevSecOps): Integrarea testării de securitate în cadrul ciclului de dezvoltare a aplicației web pentru a identifica și a remedia vulnerabilitățile într-un mod continuu și automatizat.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089A37-9DA3-49E7-B5D5-D82AEA3D9FD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Testarea configurării corecte a serverului web și a infrastructurii: Verificarea configurării corecte a serverului web și a altor componente ale infrastructurii, cum ar fi firewall-urile și sistemele de detecție a intruziunilor, pentru a preveni expunerea inutilă la riscuri de securitate.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Testarea împotriva amenințărilor de tip zero-day: Evaluarea capacității aplicației web de a detecta și de a se proteja împotriva amenințărilor de securitate noi și neidentificate anterior.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Testarea în cadrul ciclului de dezvoltare (DevSecOps): Integrarea testării de securitate în cadrul ciclului de dezvoltare a aplicației web pentru a identifica și a remedia vulnerabilitățile într-un mod continuu și automatizat.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97081C-7C17-4CCF-AB56-D387CE37E0E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i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676154E-1332-489C-9102-2FB7F1742E8B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15B9D924-51ED-40C1-946D-2D47B307989E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E226131-B302-4524-8C24-84494AE1F832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2C2F2C3-5BDD-4330-8D25-EDF345448A6D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i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A79DE9-1735-4C4A-AFFD-D1F2C16BC64D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FBFAE8-C457-4AE4-9305-CA6FDF622480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D3A0071-39DF-46FC-91E7-1D208CD48812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i 2 boxuri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8629D64-0A73-463C-B05F-B8BB257FC2A1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i douta boxe cu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369A38F-E45B-42EB-A37C-4D7A198B3E2B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EE144260-BDC5-4D8D-8D0C-3C9F4A84E708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61A8071-4834-428E-84CB-F0406DD9DF8A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14762A7-0D90-4B83-9ADC-91D8A89FD231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PT Sans"/>
                <a:ea typeface="PT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848ABAF-67EB-436F-94C4-EA1D90F1EE74}" type="slidenum">
              <a:rPr b="0" lang="en-US" sz="1200" spc="-1" strike="noStrike">
                <a:solidFill>
                  <a:srgbClr val="8b8b8b"/>
                </a:solidFill>
                <a:latin typeface="PT Sans"/>
                <a:ea typeface="PT Sans"/>
              </a:rPr>
              <a:t>4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2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ldNum" idx="19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FD83A1A-3B0F-4C0E-977A-E29FB494070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dt" idx="20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ldNum" idx="21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12A804D-17E0-4329-94E4-5CB56A700BB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dt" idx="22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ldNum" idx="23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2CA2AAC-F515-4459-A529-355750F8D25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dt" idx="24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3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PT Sans"/>
                <a:ea typeface="PT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5B8F9CF-48D4-4867-A05A-34B61DB83D21}" type="slidenum">
              <a:rPr b="0" lang="en-US" sz="1200" spc="-1" strike="noStrike">
                <a:solidFill>
                  <a:srgbClr val="8b8b8b"/>
                </a:solidFill>
                <a:latin typeface="PT Sans"/>
                <a:ea typeface="PT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4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sldNum" idx="5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PT Sans"/>
                <a:ea typeface="PT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16272CB-C1A4-4A25-B59F-0E54D9022F86}" type="slidenum">
              <a:rPr b="0" lang="en-US" sz="1200" spc="-1" strike="noStrike">
                <a:solidFill>
                  <a:srgbClr val="8b8b8b"/>
                </a:solidFill>
                <a:latin typeface="PT Sans"/>
                <a:ea typeface="PT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6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ldNum" idx="7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PT Sans"/>
                <a:ea typeface="PT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9275370-B138-42A5-BA07-47B6F85B2EB8}" type="slidenum">
              <a:rPr b="0" lang="en-US" sz="1200" spc="-1" strike="noStrike">
                <a:solidFill>
                  <a:srgbClr val="8b8b8b"/>
                </a:solidFill>
                <a:latin typeface="PT Sans"/>
                <a:ea typeface="PT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dt" idx="8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ldNum" idx="9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PT Sans"/>
                <a:ea typeface="PT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83C9356-ABBB-46EF-BB77-5F30CB2AC61C}" type="slidenum">
              <a:rPr b="0" lang="en-US" sz="1200" spc="-1" strike="noStrike">
                <a:solidFill>
                  <a:srgbClr val="8b8b8b"/>
                </a:solidFill>
                <a:latin typeface="PT Sans"/>
                <a:ea typeface="PT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dt" idx="10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ldNum" idx="11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PT Sans"/>
                <a:ea typeface="PT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B6FA20A-C5B9-40F8-AFA5-A09F4C192D2A}" type="slidenum">
              <a:rPr b="0" lang="en-US" sz="1200" spc="-1" strike="noStrike">
                <a:solidFill>
                  <a:srgbClr val="8b8b8b"/>
                </a:solidFill>
                <a:latin typeface="PT Sans"/>
                <a:ea typeface="PT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dt" idx="12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ldNum" idx="13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E9B2FCA-193A-42C2-88F9-19AD57BDB7F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dt" idx="14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ldNum" idx="15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99789E0-A6B9-421A-9A9F-3E3D2A8E700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dt" idx="16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ldNum" idx="17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718504E-A431-430B-8FC4-5353A28353B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PT Sans"/>
                <a:ea typeface="PT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dt" idx="18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s://www.facebook.com/UTM.FacultateaCIM/" TargetMode="External"/><Relationship Id="rId3" Type="http://schemas.openxmlformats.org/officeDocument/2006/relationships/hyperlink" Target="https://www.facebook.com/UTM.FacultateaCIM/" TargetMode="External"/><Relationship Id="rId4" Type="http://schemas.openxmlformats.org/officeDocument/2006/relationships/hyperlink" Target="https://www.facebook.com/UTM.FacultateaCIM/" TargetMode="External"/><Relationship Id="rId5" Type="http://schemas.openxmlformats.org/officeDocument/2006/relationships/hyperlink" Target="https://www.facebook.com/UTM.FacultateaCIM/" TargetMode="External"/><Relationship Id="rId6" Type="http://schemas.openxmlformats.org/officeDocument/2006/relationships/hyperlink" Target="https://www.facebook.com/UTM.FacultateaCIM/" TargetMode="External"/><Relationship Id="rId7" Type="http://schemas.openxmlformats.org/officeDocument/2006/relationships/hyperlink" Target="https://www.facebook.com/UTM.FacultateaCIM/" TargetMode="External"/><Relationship Id="rId8" Type="http://schemas.openxmlformats.org/officeDocument/2006/relationships/hyperlink" Target="https://www.facebook.com/UTM.FacultateaCIM/" TargetMode="External"/><Relationship Id="rId9" Type="http://schemas.openxmlformats.org/officeDocument/2006/relationships/hyperlink" Target="https://www.facebook.com/UTM.FacultateaCIM/" TargetMode="External"/><Relationship Id="rId10" Type="http://schemas.openxmlformats.org/officeDocument/2006/relationships/hyperlink" Target="https://www.facebook.com/UTM.FacultateaCIM/" TargetMode="External"/><Relationship Id="rId11" Type="http://schemas.openxmlformats.org/officeDocument/2006/relationships/slideLayout" Target="../slideLayouts/slideLayout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/>
          <p:nvPr/>
        </p:nvSpPr>
        <p:spPr>
          <a:xfrm>
            <a:off x="228600" y="1251360"/>
            <a:ext cx="8421120" cy="151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o-RO" sz="3000" spc="-1" strike="noStrike">
                <a:solidFill>
                  <a:schemeClr val="accent1"/>
                </a:solidFill>
                <a:latin typeface="PT Sans"/>
                <a:ea typeface="Times New Roman"/>
              </a:rPr>
              <a:t>Aplicarea Sistemului de Management al Securității Informaționale în domeniul serviciilor Cloud.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TextBox 4"/>
          <p:cNvSpPr/>
          <p:nvPr/>
        </p:nvSpPr>
        <p:spPr>
          <a:xfrm>
            <a:off x="227160" y="4343400"/>
            <a:ext cx="5706000" cy="15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ro-MD" sz="1600" spc="-1" strike="noStrike">
                <a:solidFill>
                  <a:srgbClr val="404040"/>
                </a:solidFill>
                <a:latin typeface="PT Sans"/>
                <a:ea typeface="PT Sans"/>
              </a:rPr>
              <a:t>Efectuat</a:t>
            </a:r>
            <a:r>
              <a:rPr b="0" lang="en-US" sz="1600" spc="-1" strike="noStrike">
                <a:solidFill>
                  <a:srgbClr val="404040"/>
                </a:solidFill>
                <a:latin typeface="PT Sans"/>
                <a:ea typeface="PT Sans"/>
              </a:rPr>
              <a:t>:</a:t>
            </a:r>
            <a:r>
              <a:rPr b="0" lang="en-US" sz="1600" spc="-1" strike="noStrike">
                <a:solidFill>
                  <a:srgbClr val="404040"/>
                </a:solidFill>
                <a:latin typeface="PT Sans"/>
                <a:ea typeface="PT Sans"/>
              </a:rPr>
              <a:t>	</a:t>
            </a:r>
            <a:r>
              <a:rPr b="0" lang="en-US" sz="1600" spc="-1" strike="noStrike">
                <a:solidFill>
                  <a:srgbClr val="404040"/>
                </a:solidFill>
                <a:latin typeface="PT Sans"/>
                <a:ea typeface="PT Sans"/>
              </a:rPr>
              <a:t>Chiri</a:t>
            </a:r>
            <a:r>
              <a:rPr b="0" lang="ro-RO" sz="1600" spc="-1" strike="noStrike">
                <a:solidFill>
                  <a:srgbClr val="404040"/>
                </a:solidFill>
                <a:latin typeface="PT Sans"/>
                <a:ea typeface="PT Sans"/>
              </a:rPr>
              <a:t>ța Stanislav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ro-RO" sz="1600" spc="-1" strike="noStrike">
                <a:solidFill>
                  <a:srgbClr val="404040"/>
                </a:solidFill>
                <a:latin typeface="PT Sans"/>
                <a:ea typeface="PT Sans"/>
              </a:rPr>
              <a:t>	</a:t>
            </a:r>
            <a:r>
              <a:rPr b="0" lang="ro-RO" sz="1600" spc="-1" strike="noStrike">
                <a:solidFill>
                  <a:srgbClr val="404040"/>
                </a:solidFill>
                <a:latin typeface="PT Sans"/>
                <a:ea typeface="PT Sans"/>
              </a:rPr>
              <a:t>Boboc Sandu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ro-RO" sz="1600" spc="-1" strike="noStrike">
                <a:solidFill>
                  <a:srgbClr val="404040"/>
                </a:solidFill>
                <a:latin typeface="PT Sans"/>
                <a:ea typeface="PT Sans"/>
              </a:rPr>
              <a:t>	</a:t>
            </a:r>
            <a:r>
              <a:rPr b="0" lang="ro-RO" sz="1600" spc="-1" strike="noStrike">
                <a:solidFill>
                  <a:srgbClr val="404040"/>
                </a:solidFill>
                <a:latin typeface="PT Sans"/>
                <a:ea typeface="PT Sans"/>
              </a:rPr>
              <a:t>Chihai Andrian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ro-RO" sz="1600" spc="-1" strike="noStrike">
                <a:solidFill>
                  <a:srgbClr val="404040"/>
                </a:solidFill>
                <a:latin typeface="PT Sans"/>
                <a:ea typeface="PT Sans"/>
              </a:rPr>
              <a:t>	</a:t>
            </a:r>
            <a:r>
              <a:rPr b="0" lang="ro-RO" sz="1600" spc="-1" strike="noStrike">
                <a:solidFill>
                  <a:srgbClr val="404040"/>
                </a:solidFill>
                <a:latin typeface="PT Sans"/>
                <a:ea typeface="PT Sans"/>
              </a:rPr>
              <a:t>Vozian Vladimir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ro-MD" sz="1600" spc="-1" strike="noStrike">
                <a:solidFill>
                  <a:srgbClr val="404040"/>
                </a:solidFill>
                <a:latin typeface="PT Sans"/>
                <a:ea typeface="PT Sans"/>
              </a:rPr>
              <a:t>Grupa: SI-211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ro-RO" sz="1600" spc="-1" strike="noStrike">
                <a:solidFill>
                  <a:schemeClr val="dk1"/>
                </a:solidFill>
                <a:latin typeface="PT Sans"/>
                <a:ea typeface="Calibri"/>
              </a:rPr>
              <a:t>A verificat dr. conf.univ.</a:t>
            </a:r>
            <a:r>
              <a:rPr b="0" lang="en-US" sz="1600" spc="-1" strike="noStrike">
                <a:solidFill>
                  <a:schemeClr val="dk1"/>
                </a:solidFill>
                <a:latin typeface="PT Sans"/>
                <a:ea typeface="Calibri"/>
              </a:rPr>
              <a:t>: Bulai Rodica</a:t>
            </a:r>
            <a:r>
              <a:rPr b="0" lang="ro-RO" sz="1800" spc="-1" strike="noStrike">
                <a:solidFill>
                  <a:schemeClr val="dk1"/>
                </a:solidFill>
                <a:latin typeface="Times New Roman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TextBox 5"/>
          <p:cNvSpPr/>
          <p:nvPr/>
        </p:nvSpPr>
        <p:spPr>
          <a:xfrm>
            <a:off x="100440" y="2767680"/>
            <a:ext cx="8659440" cy="15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ts val="2551"/>
              </a:lnSpc>
              <a:spcAft>
                <a:spcPts val="1726"/>
              </a:spcAft>
            </a:pPr>
            <a:r>
              <a:rPr b="0" lang="en-US" sz="1800" spc="-1" strike="noStrike">
                <a:solidFill>
                  <a:srgbClr val="1f1f1f"/>
                </a:solidFill>
                <a:latin typeface="Times New Roman"/>
                <a:ea typeface="Times New Roman"/>
              </a:rPr>
              <a:t>Universitatea Tehnica din Moldova,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2551"/>
              </a:lnSpc>
              <a:spcAft>
                <a:spcPts val="1726"/>
              </a:spcAft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  <a:ea typeface="Calibri"/>
              </a:rPr>
              <a:t>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Times New Roman"/>
                <a:ea typeface="Calibri"/>
                <a:hlinkClick r:id="rId2"/>
              </a:rPr>
              <a:t>Facultatea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Times New Roman"/>
                <a:ea typeface="Calibri"/>
                <a:hlinkClick r:id="rId3"/>
              </a:rPr>
              <a:t>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Times New Roman"/>
                <a:ea typeface="Calibri"/>
                <a:hlinkClick r:id="rId4"/>
              </a:rPr>
              <a:t>Calculatoare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Times New Roman"/>
                <a:ea typeface="Calibri"/>
                <a:hlinkClick r:id="rId5"/>
              </a:rPr>
              <a:t>,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Times New Roman"/>
                <a:ea typeface="Calibri"/>
                <a:hlinkClick r:id="rId6"/>
              </a:rPr>
              <a:t>Informatică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Times New Roman"/>
                <a:ea typeface="Calibri"/>
                <a:hlinkClick r:id="rId7"/>
              </a:rPr>
              <a:t>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Times New Roman"/>
                <a:ea typeface="Calibri"/>
                <a:hlinkClick r:id="rId8"/>
              </a:rPr>
              <a:t>și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Times New Roman"/>
                <a:ea typeface="Calibri"/>
                <a:hlinkClick r:id="rId9"/>
              </a:rPr>
              <a:t>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Times New Roman"/>
                <a:ea typeface="Calibri"/>
                <a:hlinkClick r:id="rId10"/>
              </a:rPr>
              <a:t>Microelectronică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2551"/>
              </a:lnSpc>
              <a:spcAft>
                <a:spcPts val="1726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28600" y="1371600"/>
            <a:ext cx="7885800" cy="90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o-MD" sz="3000" spc="-1" strike="noStrike">
                <a:solidFill>
                  <a:schemeClr val="dk1"/>
                </a:solidFill>
                <a:latin typeface="PT Sans"/>
                <a:ea typeface="PT Sans"/>
              </a:rPr>
              <a:t>Cuprins: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72040" y="2286000"/>
            <a:ext cx="7885800" cy="11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777" lnSpcReduction="20000"/>
          </a:bodyPr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… 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Slide 1: Titlu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Titlul prezentării: Aplicarea Sistemului de Management al Securității Informaționale în domeniul ...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Numele prezentatorului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Data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Slide 2: Introducere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Scopul prezentării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Importanța securității informaționale în domeniul ales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Slide 3: Definirea contextului întreprinderii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Descrierea domeniului de interes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Tipurile de date gestionate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Infrastructura TIC relevantă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Slide 4: Cadrul legal aplicabil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Normele și reglementările relevante (R. Moldova și UE)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Standardele de securitate aplicabile (ISO 27001, NIST, CIS Controls)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Slide 5: Proiectarea politicilor de securitate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Structura documentației de securitate (Politici, Proceduri, Norme, Regulamente, Instrucțiuni)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Prezentarea echipei SMSI și a fiselor de post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Slide 6: Metodologia de gestionare a riscurilor de securitate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Metodologii de analiză și evaluare a riscurilor (Microsoft, ISO 27005, NUSP SP 800-30)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Lista activelor, vulnerabilităților și amenințărilor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Raportul de evaluare și tratare a riscurilor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Slide 7: Declarația de aplicabilitate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Controalele aplicabile pentru domeniul ales (ISO 27002, NIST SP 800-53, CIS Controls)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Nivelul de maturitate după Cobit v.5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Slide 8: Controalele de securitate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Politicile specifice controalelor de securitate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Programe de training și conștientizare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Slide 9: Revizuirea și optimizarea SMSI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Procedurile de audit intern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Instrumentele pentru optimizarea etapelor SMSI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Slide 10: Concluzii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Rezumatul principalelor puncte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Importanța implementării unui SMSI robust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Slide 11: Întrebări și Răspunsuri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PT Sans"/>
                <a:ea typeface="PT Sans"/>
              </a:rPr>
              <a:t>Invitație pentru întrebări din partea audienței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TextBox 4"/>
          <p:cNvSpPr/>
          <p:nvPr/>
        </p:nvSpPr>
        <p:spPr>
          <a:xfrm>
            <a:off x="276120" y="1938240"/>
            <a:ext cx="8915040" cy="55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PT Sans"/>
              </a:rPr>
              <a:t>Introducere: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PT Sans"/>
              </a:rPr>
              <a:t>    </a:t>
            </a:r>
            <a:r>
              <a:rPr b="0" lang="en-US" sz="1800" spc="-1" strike="noStrike">
                <a:solidFill>
                  <a:schemeClr val="dk1"/>
                </a:solidFill>
                <a:latin typeface="PT Sans"/>
              </a:rPr>
              <a:t>Scopul prezentării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PT Sans"/>
              </a:rPr>
              <a:t>    </a:t>
            </a:r>
            <a:r>
              <a:rPr b="0" lang="en-US" sz="1800" spc="-1" strike="noStrike">
                <a:solidFill>
                  <a:schemeClr val="dk1"/>
                </a:solidFill>
                <a:latin typeface="PT Sans"/>
              </a:rPr>
              <a:t>Importanța securității informaționale în domeniul ales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PT Sans"/>
              </a:rPr>
              <a:t>Definirea contextului întreprinderii: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PT Sans"/>
              </a:rPr>
              <a:t>    </a:t>
            </a:r>
            <a:r>
              <a:rPr b="0" lang="en-US" sz="1800" spc="-1" strike="noStrike">
                <a:solidFill>
                  <a:schemeClr val="dk1"/>
                </a:solidFill>
                <a:latin typeface="PT Sans"/>
              </a:rPr>
              <a:t>Descrierea domeniului de interes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PT Sans"/>
              </a:rPr>
              <a:t>    </a:t>
            </a:r>
            <a:r>
              <a:rPr b="0" lang="en-US" sz="1800" spc="-1" strike="noStrike">
                <a:solidFill>
                  <a:schemeClr val="dk1"/>
                </a:solidFill>
                <a:latin typeface="PT Sans"/>
              </a:rPr>
              <a:t>Tipurile de date gestionate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PT Sans"/>
              </a:rPr>
              <a:t>    </a:t>
            </a:r>
            <a:r>
              <a:rPr b="0" lang="en-US" sz="1800" spc="-1" strike="noStrike">
                <a:solidFill>
                  <a:schemeClr val="dk1"/>
                </a:solidFill>
                <a:latin typeface="PT Sans"/>
              </a:rPr>
              <a:t>Infrastructura TIC relevantă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PT Sans"/>
              </a:rPr>
              <a:t>Cadrul legal aplicabil: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PT Sans"/>
              </a:rPr>
              <a:t>    </a:t>
            </a:r>
            <a:r>
              <a:rPr b="0" lang="en-US" sz="1800" spc="-1" strike="noStrike">
                <a:solidFill>
                  <a:schemeClr val="dk1"/>
                </a:solidFill>
                <a:latin typeface="PT Sans"/>
              </a:rPr>
              <a:t>Normele și reglementările relevante (R. Moldova și UE)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PT Sans"/>
              </a:rPr>
              <a:t>    </a:t>
            </a:r>
            <a:r>
              <a:rPr b="0" lang="en-US" sz="1800" spc="-1" strike="noStrike">
                <a:solidFill>
                  <a:schemeClr val="dk1"/>
                </a:solidFill>
                <a:latin typeface="PT Sans"/>
              </a:rPr>
              <a:t>Standardele de securitate aplicabile (ISO 27001, NIST, CIS Controls)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PT Sans"/>
              </a:rPr>
              <a:t>Proiectarea politicilor de securitate: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PT Sans"/>
              </a:rPr>
              <a:t>    </a:t>
            </a:r>
            <a:r>
              <a:rPr b="0" lang="en-US" sz="1800" spc="-1" strike="noStrike">
                <a:solidFill>
                  <a:schemeClr val="dk1"/>
                </a:solidFill>
                <a:latin typeface="PT Sans"/>
              </a:rPr>
              <a:t>Structura documentației de securitate (Politici, Proceduri, Norme,  Regulamente,  Instrucțiuni)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PT Sans"/>
              </a:rPr>
              <a:t>    </a:t>
            </a:r>
            <a:r>
              <a:rPr b="0" lang="en-US" sz="1800" spc="-1" strike="noStrike">
                <a:solidFill>
                  <a:schemeClr val="dk1"/>
                </a:solidFill>
                <a:latin typeface="PT Sans"/>
              </a:rPr>
              <a:t>Prezentarea echipei SMSI și a fiselor de post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PT Sans"/>
              </a:rPr>
              <a:t>Metodologia de gestionare a riscurilor de securitate: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PT Sans"/>
              </a:rPr>
              <a:t>    </a:t>
            </a:r>
            <a:r>
              <a:rPr b="0" lang="en-US" sz="1800" spc="-1" strike="noStrike">
                <a:solidFill>
                  <a:schemeClr val="dk1"/>
                </a:solidFill>
                <a:latin typeface="PT Sans"/>
              </a:rPr>
              <a:t>Lista activelor, vulnerabilităților și amenințărilor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PT Sans"/>
              </a:rPr>
              <a:t>    </a:t>
            </a:r>
            <a:r>
              <a:rPr b="0" lang="en-US" sz="1800" spc="-1" strike="noStrike">
                <a:solidFill>
                  <a:schemeClr val="dk1"/>
                </a:solidFill>
                <a:latin typeface="PT Sans"/>
              </a:rPr>
              <a:t>Raportul de evaluare și tratare a riscurilor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28560" y="1486800"/>
            <a:ext cx="7885800" cy="90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900" spc="-1" strike="noStrike">
                <a:solidFill>
                  <a:schemeClr val="dk1"/>
                </a:solidFill>
                <a:latin typeface="PT Sans"/>
                <a:ea typeface="PT Sans"/>
              </a:rPr>
              <a:t>Introducere: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2391480"/>
            <a:ext cx="4343040" cy="461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757"/>
              </a:spcBef>
              <a:spcAft>
                <a:spcPts val="1559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PT Sans"/>
                <a:ea typeface="PT Sans"/>
              </a:rPr>
              <a:t>Scopul Prezentării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757"/>
              </a:spcBef>
              <a:spcAft>
                <a:spcPts val="1559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PT Sans"/>
                <a:ea typeface="PT Sans"/>
              </a:rPr>
              <a:t>Prezentarea scopului: Această prezentare are ca scop să ofere o imagine de ansamblu asupra aplicării Sistemului de Management al Securității Informaționale (SMSI) în cadrul serviciilor de cloud oferite de CloudSentinel.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757"/>
              </a:spcBef>
              <a:spcAft>
                <a:spcPts val="1559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PT Sans"/>
                <a:ea typeface="PT Sans"/>
              </a:rPr>
              <a:t>Obiectivele prezentării: Vom explora aspecte cheie ale securității informaționale, inclusiv politicile, procedurile și controalele necesare pentru protejarea datelor și infrastructurii CloudSentinel.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757"/>
              </a:spcBef>
              <a:spcAft>
                <a:spcPts val="155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568"/>
              </a:spcBef>
              <a:spcAft>
                <a:spcPts val="850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14"/>
          <p:cNvSpPr/>
          <p:nvPr/>
        </p:nvSpPr>
        <p:spPr>
          <a:xfrm>
            <a:off x="4800960" y="2391480"/>
            <a:ext cx="4343040" cy="461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8333" lnSpcReduction="10000"/>
          </a:bodyPr>
          <a:p>
            <a:pPr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PT Sans"/>
                <a:ea typeface="PT Sans"/>
              </a:rPr>
              <a:t>Importanța Securității Informaționale în Domeniul Cloud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PT Sans"/>
                <a:ea typeface="PT Sans"/>
              </a:rPr>
              <a:t>Conformitate cu reglementările: CloudSentinel trebuie să respecte reglementările și standardele internaționale (ex: ISO 27001) pentru a garanta securitatea și legalitatea operațiunilor sale.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PT Sans"/>
                <a:ea typeface="PT Sans"/>
              </a:rPr>
              <a:t>Protecția împotriva amenințărilor: Mediul cloud este supus unui spectru larg de amenințări cibernetice. Implementarea unui SMSI robust ajută la identificarea, evaluarea și gestionarea riscurilor în mod eficient.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PT Sans"/>
                <a:ea typeface="PT Sans"/>
              </a:rPr>
              <a:t>Continuitatea afacerii: Securitatea informațională adecvată asigură continuitatea afacerii prin prevenirea și gestionarea incidentelor de securitate.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28560" y="1486800"/>
            <a:ext cx="7885800" cy="90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chemeClr val="dk1"/>
                </a:solidFill>
                <a:latin typeface="PT Sans"/>
                <a:ea typeface="PT Sans"/>
              </a:rPr>
              <a:t>Definirea contextului întreprinderii: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28560" y="2238480"/>
            <a:ext cx="3943440" cy="119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3472" lnSpcReduction="20000"/>
          </a:bodyPr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Domeniul de interes pentru un serviciu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cloud: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Un serviciu cloud se referă la furnizarea de resurse IT, cum ar fi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servere, stocare, baze de date, rețele, software, analize și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inteligență, toate acestea fiind disponibile pe Internet ("cloud").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Aceste servicii sunt proiectate să ofere o scalabilitate și flexibilitate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ridicată, reducând astfel costurile și complexitatea legate de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gestionarea infrastructurii IT proprii.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TextBox 2"/>
          <p:cNvSpPr/>
          <p:nvPr/>
        </p:nvSpPr>
        <p:spPr>
          <a:xfrm>
            <a:off x="670680" y="3524760"/>
            <a:ext cx="7801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PT Sans"/>
              </a:rPr>
              <a:t>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1486800"/>
            <a:ext cx="7885800" cy="90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ro-MD" sz="3000" spc="-1" strike="noStrike">
                <a:solidFill>
                  <a:schemeClr val="dk1"/>
                </a:solidFill>
                <a:latin typeface="PT Sans"/>
                <a:ea typeface="PT Sans"/>
              </a:rPr>
              <a:t>Infrastructura TIC relevantă: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115200" y="2467080"/>
            <a:ext cx="7885800" cy="119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PT Sans"/>
                <a:ea typeface="PT Sans"/>
              </a:rPr>
              <a:t>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Box 3"/>
          <p:cNvSpPr/>
          <p:nvPr/>
        </p:nvSpPr>
        <p:spPr>
          <a:xfrm>
            <a:off x="670680" y="3524760"/>
            <a:ext cx="7801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PT Sans"/>
              </a:rPr>
              <a:t>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2971800"/>
            <a:ext cx="7885800" cy="90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o-MD" sz="6000" spc="-1" strike="noStrike">
                <a:solidFill>
                  <a:schemeClr val="dk1"/>
                </a:solidFill>
                <a:latin typeface="PT Sans"/>
                <a:ea typeface="PT Sans"/>
              </a:rPr>
              <a:t>Q&amp;A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4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4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4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2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4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4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4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6368</TotalTime>
  <Application>LibreOffice/24.2.3.2$Linux_X86_64 LibreOffice_project/4f88f79086d18691a72ac668802d5bc5b5a88122</Application>
  <AppVersion>15.0000</AppVersion>
  <Words>1381</Words>
  <Paragraphs>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2016-11-09T12:50:21Z</dcterms:created>
  <dc:creator/>
  <dc:description/>
  <dc:language>en-US</dc:language>
  <cp:lastModifiedBy/>
  <dcterms:modified xsi:type="dcterms:W3CDTF">2024-06-06T09:57:40Z</dcterms:modified>
  <cp:revision>133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Экран (4:3)</vt:lpwstr>
  </property>
  <property fmtid="{D5CDD505-2E9C-101B-9397-08002B2CF9AE}" pid="4" name="Slides">
    <vt:i4>15</vt:i4>
  </property>
</Properties>
</file>