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4" r:id="rId7"/>
    <p:sldId id="265" r:id="rId8"/>
    <p:sldId id="266"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93409038-CDA3-46AE-843F-58141F8E2A92}" type="datetimeFigureOut">
              <a:rPr lang="ru-RU" smtClean="0"/>
              <a:t>06.11.2023</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044359D-0164-4033-A164-DC4596ED6F4F}" type="slidenum">
              <a:rPr lang="ru-RU" smtClean="0"/>
              <a:t>‹#›</a:t>
            </a:fld>
            <a:endParaRPr lang="ru-RU"/>
          </a:p>
        </p:txBody>
      </p:sp>
    </p:spTree>
    <p:extLst>
      <p:ext uri="{BB962C8B-B14F-4D97-AF65-F5344CB8AC3E}">
        <p14:creationId xmlns:p14="http://schemas.microsoft.com/office/powerpoint/2010/main" val="1098888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3409038-CDA3-46AE-843F-58141F8E2A92}" type="datetimeFigureOut">
              <a:rPr lang="ru-RU" smtClean="0"/>
              <a:t>06.11.2023</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044359D-0164-4033-A164-DC4596ED6F4F}" type="slidenum">
              <a:rPr lang="ru-RU" smtClean="0"/>
              <a:t>‹#›</a:t>
            </a:fld>
            <a:endParaRPr lang="ru-RU"/>
          </a:p>
        </p:txBody>
      </p:sp>
    </p:spTree>
    <p:extLst>
      <p:ext uri="{BB962C8B-B14F-4D97-AF65-F5344CB8AC3E}">
        <p14:creationId xmlns:p14="http://schemas.microsoft.com/office/powerpoint/2010/main" val="2076366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3409038-CDA3-46AE-843F-58141F8E2A92}" type="datetimeFigureOut">
              <a:rPr lang="ru-RU" smtClean="0"/>
              <a:t>06.11.2023</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044359D-0164-4033-A164-DC4596ED6F4F}" type="slidenum">
              <a:rPr lang="ru-RU" smtClean="0"/>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7826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93409038-CDA3-46AE-843F-58141F8E2A92}" type="datetimeFigureOut">
              <a:rPr lang="ru-RU" smtClean="0"/>
              <a:t>06.11.2023</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44359D-0164-4033-A164-DC4596ED6F4F}" type="slidenum">
              <a:rPr lang="ru-RU" smtClean="0"/>
              <a:t>‹#›</a:t>
            </a:fld>
            <a:endParaRPr lang="ru-RU"/>
          </a:p>
        </p:txBody>
      </p:sp>
    </p:spTree>
    <p:extLst>
      <p:ext uri="{BB962C8B-B14F-4D97-AF65-F5344CB8AC3E}">
        <p14:creationId xmlns:p14="http://schemas.microsoft.com/office/powerpoint/2010/main" val="383339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93409038-CDA3-46AE-843F-58141F8E2A92}" type="datetimeFigureOut">
              <a:rPr lang="ru-RU" smtClean="0"/>
              <a:t>06.11.2023</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44359D-0164-4033-A164-DC4596ED6F4F}" type="slidenum">
              <a:rPr lang="ru-RU" smtClean="0"/>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09459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93409038-CDA3-46AE-843F-58141F8E2A92}" type="datetimeFigureOut">
              <a:rPr lang="ru-RU" smtClean="0"/>
              <a:t>06.11.2023</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44359D-0164-4033-A164-DC4596ED6F4F}" type="slidenum">
              <a:rPr lang="ru-RU" smtClean="0"/>
              <a:t>‹#›</a:t>
            </a:fld>
            <a:endParaRPr lang="ru-RU"/>
          </a:p>
        </p:txBody>
      </p:sp>
    </p:spTree>
    <p:extLst>
      <p:ext uri="{BB962C8B-B14F-4D97-AF65-F5344CB8AC3E}">
        <p14:creationId xmlns:p14="http://schemas.microsoft.com/office/powerpoint/2010/main" val="1650750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3409038-CDA3-46AE-843F-58141F8E2A92}" type="datetimeFigureOut">
              <a:rPr lang="ru-RU" smtClean="0"/>
              <a:t>06.11.2023</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044359D-0164-4033-A164-DC4596ED6F4F}" type="slidenum">
              <a:rPr lang="ru-RU" smtClean="0"/>
              <a:t>‹#›</a:t>
            </a:fld>
            <a:endParaRPr lang="ru-RU"/>
          </a:p>
        </p:txBody>
      </p:sp>
    </p:spTree>
    <p:extLst>
      <p:ext uri="{BB962C8B-B14F-4D97-AF65-F5344CB8AC3E}">
        <p14:creationId xmlns:p14="http://schemas.microsoft.com/office/powerpoint/2010/main" val="1777988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3409038-CDA3-46AE-843F-58141F8E2A92}" type="datetimeFigureOut">
              <a:rPr lang="ru-RU" smtClean="0"/>
              <a:t>06.11.2023</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044359D-0164-4033-A164-DC4596ED6F4F}" type="slidenum">
              <a:rPr lang="ru-RU" smtClean="0"/>
              <a:t>‹#›</a:t>
            </a:fld>
            <a:endParaRPr lang="ru-RU"/>
          </a:p>
        </p:txBody>
      </p:sp>
    </p:spTree>
    <p:extLst>
      <p:ext uri="{BB962C8B-B14F-4D97-AF65-F5344CB8AC3E}">
        <p14:creationId xmlns:p14="http://schemas.microsoft.com/office/powerpoint/2010/main" val="179714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3409038-CDA3-46AE-843F-58141F8E2A92}" type="datetimeFigureOut">
              <a:rPr lang="ru-RU" smtClean="0"/>
              <a:t>06.11.2023</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044359D-0164-4033-A164-DC4596ED6F4F}" type="slidenum">
              <a:rPr lang="ru-RU" smtClean="0"/>
              <a:t>‹#›</a:t>
            </a:fld>
            <a:endParaRPr lang="ru-RU"/>
          </a:p>
        </p:txBody>
      </p:sp>
    </p:spTree>
    <p:extLst>
      <p:ext uri="{BB962C8B-B14F-4D97-AF65-F5344CB8AC3E}">
        <p14:creationId xmlns:p14="http://schemas.microsoft.com/office/powerpoint/2010/main" val="1326511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3409038-CDA3-46AE-843F-58141F8E2A92}" type="datetimeFigureOut">
              <a:rPr lang="ru-RU" smtClean="0"/>
              <a:t>06.11.2023</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044359D-0164-4033-A164-DC4596ED6F4F}" type="slidenum">
              <a:rPr lang="ru-RU" smtClean="0"/>
              <a:t>‹#›</a:t>
            </a:fld>
            <a:endParaRPr lang="ru-RU"/>
          </a:p>
        </p:txBody>
      </p:sp>
    </p:spTree>
    <p:extLst>
      <p:ext uri="{BB962C8B-B14F-4D97-AF65-F5344CB8AC3E}">
        <p14:creationId xmlns:p14="http://schemas.microsoft.com/office/powerpoint/2010/main" val="671070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3409038-CDA3-46AE-843F-58141F8E2A92}" type="datetimeFigureOut">
              <a:rPr lang="ru-RU" smtClean="0"/>
              <a:t>06.11.2023</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044359D-0164-4033-A164-DC4596ED6F4F}" type="slidenum">
              <a:rPr lang="ru-RU" smtClean="0"/>
              <a:t>‹#›</a:t>
            </a:fld>
            <a:endParaRPr lang="ru-RU"/>
          </a:p>
        </p:txBody>
      </p:sp>
    </p:spTree>
    <p:extLst>
      <p:ext uri="{BB962C8B-B14F-4D97-AF65-F5344CB8AC3E}">
        <p14:creationId xmlns:p14="http://schemas.microsoft.com/office/powerpoint/2010/main" val="745985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3409038-CDA3-46AE-843F-58141F8E2A92}" type="datetimeFigureOut">
              <a:rPr lang="ru-RU" smtClean="0"/>
              <a:t>06.11.2023</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044359D-0164-4033-A164-DC4596ED6F4F}" type="slidenum">
              <a:rPr lang="ru-RU" smtClean="0"/>
              <a:t>‹#›</a:t>
            </a:fld>
            <a:endParaRPr lang="ru-RU"/>
          </a:p>
        </p:txBody>
      </p:sp>
    </p:spTree>
    <p:extLst>
      <p:ext uri="{BB962C8B-B14F-4D97-AF65-F5344CB8AC3E}">
        <p14:creationId xmlns:p14="http://schemas.microsoft.com/office/powerpoint/2010/main" val="676582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93409038-CDA3-46AE-843F-58141F8E2A92}" type="datetimeFigureOut">
              <a:rPr lang="ru-RU" smtClean="0"/>
              <a:t>06.11.2023</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044359D-0164-4033-A164-DC4596ED6F4F}" type="slidenum">
              <a:rPr lang="ru-RU" smtClean="0"/>
              <a:t>‹#›</a:t>
            </a:fld>
            <a:endParaRPr lang="ru-RU"/>
          </a:p>
        </p:txBody>
      </p:sp>
    </p:spTree>
    <p:extLst>
      <p:ext uri="{BB962C8B-B14F-4D97-AF65-F5344CB8AC3E}">
        <p14:creationId xmlns:p14="http://schemas.microsoft.com/office/powerpoint/2010/main" val="3047134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409038-CDA3-46AE-843F-58141F8E2A92}" type="datetimeFigureOut">
              <a:rPr lang="ru-RU" smtClean="0"/>
              <a:t>06.11.2023</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044359D-0164-4033-A164-DC4596ED6F4F}" type="slidenum">
              <a:rPr lang="ru-RU" smtClean="0"/>
              <a:t>‹#›</a:t>
            </a:fld>
            <a:endParaRPr lang="ru-RU"/>
          </a:p>
        </p:txBody>
      </p:sp>
    </p:spTree>
    <p:extLst>
      <p:ext uri="{BB962C8B-B14F-4D97-AF65-F5344CB8AC3E}">
        <p14:creationId xmlns:p14="http://schemas.microsoft.com/office/powerpoint/2010/main" val="2705950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93409038-CDA3-46AE-843F-58141F8E2A92}" type="datetimeFigureOut">
              <a:rPr lang="ru-RU" smtClean="0"/>
              <a:t>06.11.2023</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044359D-0164-4033-A164-DC4596ED6F4F}" type="slidenum">
              <a:rPr lang="ru-RU" smtClean="0"/>
              <a:t>‹#›</a:t>
            </a:fld>
            <a:endParaRPr lang="ru-RU"/>
          </a:p>
        </p:txBody>
      </p:sp>
    </p:spTree>
    <p:extLst>
      <p:ext uri="{BB962C8B-B14F-4D97-AF65-F5344CB8AC3E}">
        <p14:creationId xmlns:p14="http://schemas.microsoft.com/office/powerpoint/2010/main" val="4103514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93409038-CDA3-46AE-843F-58141F8E2A92}" type="datetimeFigureOut">
              <a:rPr lang="ru-RU" smtClean="0"/>
              <a:t>06.11.2023</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44359D-0164-4033-A164-DC4596ED6F4F}" type="slidenum">
              <a:rPr lang="ru-RU" smtClean="0"/>
              <a:t>‹#›</a:t>
            </a:fld>
            <a:endParaRPr lang="ru-RU"/>
          </a:p>
        </p:txBody>
      </p:sp>
    </p:spTree>
    <p:extLst>
      <p:ext uri="{BB962C8B-B14F-4D97-AF65-F5344CB8AC3E}">
        <p14:creationId xmlns:p14="http://schemas.microsoft.com/office/powerpoint/2010/main" val="2221956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3409038-CDA3-46AE-843F-58141F8E2A92}" type="datetimeFigureOut">
              <a:rPr lang="ru-RU" smtClean="0"/>
              <a:t>06.11.2023</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044359D-0164-4033-A164-DC4596ED6F4F}" type="slidenum">
              <a:rPr lang="ru-RU" smtClean="0"/>
              <a:t>‹#›</a:t>
            </a:fld>
            <a:endParaRPr lang="ru-RU"/>
          </a:p>
        </p:txBody>
      </p:sp>
    </p:spTree>
    <p:extLst>
      <p:ext uri="{BB962C8B-B14F-4D97-AF65-F5344CB8AC3E}">
        <p14:creationId xmlns:p14="http://schemas.microsoft.com/office/powerpoint/2010/main" val="45476248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A9E0C0-9AB0-FD13-1D8F-234B815E4235}"/>
              </a:ext>
            </a:extLst>
          </p:cNvPr>
          <p:cNvSpPr>
            <a:spLocks noGrp="1"/>
          </p:cNvSpPr>
          <p:nvPr>
            <p:ph type="ctrTitle"/>
          </p:nvPr>
        </p:nvSpPr>
        <p:spPr>
          <a:xfrm>
            <a:off x="2589213" y="1304636"/>
            <a:ext cx="8915399" cy="2262781"/>
          </a:xfrm>
        </p:spPr>
        <p:txBody>
          <a:bodyPr/>
          <a:lstStyle/>
          <a:p>
            <a:r>
              <a:rPr lang="en-US" dirty="0"/>
              <a:t>Cerin</a:t>
            </a:r>
            <a:r>
              <a:rPr lang="ro-MD" dirty="0"/>
              <a:t>țe non-funcționale</a:t>
            </a:r>
            <a:endParaRPr lang="ru-RU" dirty="0"/>
          </a:p>
        </p:txBody>
      </p:sp>
      <p:sp>
        <p:nvSpPr>
          <p:cNvPr id="3" name="Подзаголовок 2">
            <a:extLst>
              <a:ext uri="{FF2B5EF4-FFF2-40B4-BE49-F238E27FC236}">
                <a16:creationId xmlns:a16="http://schemas.microsoft.com/office/drawing/2014/main" id="{41B8A046-143D-CCA2-F00C-F5C22A342E93}"/>
              </a:ext>
            </a:extLst>
          </p:cNvPr>
          <p:cNvSpPr>
            <a:spLocks noGrp="1"/>
          </p:cNvSpPr>
          <p:nvPr>
            <p:ph type="subTitle" idx="1"/>
          </p:nvPr>
        </p:nvSpPr>
        <p:spPr/>
        <p:txBody>
          <a:bodyPr/>
          <a:lstStyle/>
          <a:p>
            <a:pPr algn="r"/>
            <a:r>
              <a:rPr lang="ro-MD" dirty="0"/>
              <a:t>Realizat: Valciuc Andrei TI-204</a:t>
            </a:r>
            <a:endParaRPr lang="ru-RU" dirty="0"/>
          </a:p>
        </p:txBody>
      </p:sp>
    </p:spTree>
    <p:extLst>
      <p:ext uri="{BB962C8B-B14F-4D97-AF65-F5344CB8AC3E}">
        <p14:creationId xmlns:p14="http://schemas.microsoft.com/office/powerpoint/2010/main" val="1604626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57EE8A-6B79-726B-EF9B-7C20014F2F00}"/>
              </a:ext>
            </a:extLst>
          </p:cNvPr>
          <p:cNvSpPr>
            <a:spLocks noGrp="1"/>
          </p:cNvSpPr>
          <p:nvPr>
            <p:ph type="title"/>
          </p:nvPr>
        </p:nvSpPr>
        <p:spPr/>
        <p:txBody>
          <a:bodyPr/>
          <a:lstStyle/>
          <a:p>
            <a:pPr algn="ctr"/>
            <a:r>
              <a:rPr lang="ro-MD" dirty="0"/>
              <a:t>Cum documentăm NFR</a:t>
            </a:r>
            <a:endParaRPr lang="ru-RU" dirty="0"/>
          </a:p>
        </p:txBody>
      </p:sp>
      <p:sp>
        <p:nvSpPr>
          <p:cNvPr id="3" name="Объект 2">
            <a:extLst>
              <a:ext uri="{FF2B5EF4-FFF2-40B4-BE49-F238E27FC236}">
                <a16:creationId xmlns:a16="http://schemas.microsoft.com/office/drawing/2014/main" id="{7DFDB0F8-2F4F-F724-EA2A-213CC33EE899}"/>
              </a:ext>
            </a:extLst>
          </p:cNvPr>
          <p:cNvSpPr>
            <a:spLocks noGrp="1"/>
          </p:cNvSpPr>
          <p:nvPr>
            <p:ph idx="1"/>
          </p:nvPr>
        </p:nvSpPr>
        <p:spPr>
          <a:xfrm>
            <a:off x="2506085" y="1905000"/>
            <a:ext cx="8915400" cy="3777622"/>
          </a:xfrm>
        </p:spPr>
        <p:txBody>
          <a:bodyPr/>
          <a:lstStyle/>
          <a:p>
            <a:pPr marL="0" indent="0">
              <a:buNone/>
            </a:pPr>
            <a:r>
              <a:rPr lang="ro-MD" dirty="0"/>
              <a:t>Cerințele non-funcționale specificate trebuie:</a:t>
            </a:r>
          </a:p>
          <a:p>
            <a:r>
              <a:rPr lang="ro-RO" dirty="0"/>
              <a:t>să fie scrise într-un limbaj clar și concis, care să fie ușor de înțeles de către toate părțile interesate.</a:t>
            </a:r>
          </a:p>
          <a:p>
            <a:r>
              <a:rPr lang="ro-RO" dirty="0"/>
              <a:t>să fie specifice și să ofere suficiente informații pentru a fi îndeplinite.</a:t>
            </a:r>
          </a:p>
          <a:p>
            <a:r>
              <a:rPr lang="ro-RO" dirty="0"/>
              <a:t>să fie măsurabile, astfel încât să poată fi verificate pentru a se asigura că sunt îndeplinite.</a:t>
            </a:r>
          </a:p>
          <a:p>
            <a:r>
              <a:rPr lang="ro-RO" dirty="0"/>
              <a:t>să fie complete și să acopere toate aspectele relevante ale sistemului.</a:t>
            </a:r>
            <a:endParaRPr lang="ru-RU" dirty="0"/>
          </a:p>
        </p:txBody>
      </p:sp>
    </p:spTree>
    <p:extLst>
      <p:ext uri="{BB962C8B-B14F-4D97-AF65-F5344CB8AC3E}">
        <p14:creationId xmlns:p14="http://schemas.microsoft.com/office/powerpoint/2010/main" val="3795236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9359C0-6688-1ECF-0F8A-9BB6E2BD2172}"/>
              </a:ext>
            </a:extLst>
          </p:cNvPr>
          <p:cNvSpPr>
            <a:spLocks noGrp="1"/>
          </p:cNvSpPr>
          <p:nvPr>
            <p:ph type="title"/>
          </p:nvPr>
        </p:nvSpPr>
        <p:spPr/>
        <p:txBody>
          <a:bodyPr/>
          <a:lstStyle/>
          <a:p>
            <a:pPr algn="ctr"/>
            <a:r>
              <a:rPr lang="ro-MD" dirty="0"/>
              <a:t>Concluzii</a:t>
            </a:r>
            <a:endParaRPr lang="ru-RU" dirty="0"/>
          </a:p>
        </p:txBody>
      </p:sp>
      <p:sp>
        <p:nvSpPr>
          <p:cNvPr id="3" name="Объект 2">
            <a:extLst>
              <a:ext uri="{FF2B5EF4-FFF2-40B4-BE49-F238E27FC236}">
                <a16:creationId xmlns:a16="http://schemas.microsoft.com/office/drawing/2014/main" id="{216E2C60-5CC2-65AD-ADBE-C42FDB0AA98F}"/>
              </a:ext>
            </a:extLst>
          </p:cNvPr>
          <p:cNvSpPr>
            <a:spLocks noGrp="1"/>
          </p:cNvSpPr>
          <p:nvPr>
            <p:ph idx="1"/>
          </p:nvPr>
        </p:nvSpPr>
        <p:spPr>
          <a:xfrm>
            <a:off x="2589212" y="2071255"/>
            <a:ext cx="8915400" cy="3777622"/>
          </a:xfrm>
        </p:spPr>
        <p:txBody>
          <a:bodyPr/>
          <a:lstStyle/>
          <a:p>
            <a:pPr marL="0" indent="0" algn="just">
              <a:buNone/>
            </a:pPr>
            <a:r>
              <a:rPr lang="ro-RO" dirty="0"/>
              <a:t>Cerințele non-funcționale au un impact semnificativ asupra calității și performanței produsului final. Aceste cerințe nu se referă doar la funcționalitățile software, ci și la aspecte precum performanța, securitatea, scalabilitatea și experiența utilizatorului. Ignorarea sau neglijarea acestor cerințe poate duce la probleme grave, cum ar fi produse ineficiente, nesigure sau inaccesibile, ceea ce poate afecta atât utilizatorii, cât și reputația organizației. </a:t>
            </a:r>
            <a:endParaRPr lang="ru-RU" dirty="0"/>
          </a:p>
        </p:txBody>
      </p:sp>
    </p:spTree>
    <p:extLst>
      <p:ext uri="{BB962C8B-B14F-4D97-AF65-F5344CB8AC3E}">
        <p14:creationId xmlns:p14="http://schemas.microsoft.com/office/powerpoint/2010/main" val="2588182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EEFCFE-89A1-EB6C-E096-45FACDF0CC41}"/>
              </a:ext>
            </a:extLst>
          </p:cNvPr>
          <p:cNvSpPr>
            <a:spLocks noGrp="1"/>
          </p:cNvSpPr>
          <p:nvPr>
            <p:ph type="title"/>
          </p:nvPr>
        </p:nvSpPr>
        <p:spPr>
          <a:xfrm>
            <a:off x="2589212" y="624110"/>
            <a:ext cx="8911687" cy="1280890"/>
          </a:xfrm>
        </p:spPr>
        <p:txBody>
          <a:bodyPr/>
          <a:lstStyle/>
          <a:p>
            <a:pPr algn="ctr"/>
            <a:r>
              <a:rPr lang="ro-MD" dirty="0"/>
              <a:t>Ce reprezintă cerințele non-funcționale?</a:t>
            </a:r>
            <a:endParaRPr lang="ru-RU" dirty="0"/>
          </a:p>
        </p:txBody>
      </p:sp>
      <p:sp>
        <p:nvSpPr>
          <p:cNvPr id="3" name="Объект 2">
            <a:extLst>
              <a:ext uri="{FF2B5EF4-FFF2-40B4-BE49-F238E27FC236}">
                <a16:creationId xmlns:a16="http://schemas.microsoft.com/office/drawing/2014/main" id="{85E61417-00E8-5C69-7A69-8154245E3E4D}"/>
              </a:ext>
            </a:extLst>
          </p:cNvPr>
          <p:cNvSpPr>
            <a:spLocks noGrp="1"/>
          </p:cNvSpPr>
          <p:nvPr>
            <p:ph idx="1"/>
          </p:nvPr>
        </p:nvSpPr>
        <p:spPr>
          <a:xfrm>
            <a:off x="2097394" y="2133600"/>
            <a:ext cx="4947661" cy="3777622"/>
          </a:xfrm>
        </p:spPr>
        <p:txBody>
          <a:bodyPr>
            <a:normAutofit fontScale="92500" lnSpcReduction="10000"/>
          </a:bodyPr>
          <a:lstStyle/>
          <a:p>
            <a:pPr algn="just"/>
            <a:r>
              <a:rPr lang="ro-RO" dirty="0"/>
              <a:t>Cerinţele non-funcţionale surprind criteriile care pot fi folosite pentru a analiza aspectele legate de operaţionalitatea sistemului, şi nu de comportamentul acestuia. </a:t>
            </a:r>
          </a:p>
          <a:p>
            <a:pPr algn="just"/>
            <a:r>
              <a:rPr lang="ro-RO" dirty="0"/>
              <a:t> Acestea impun constrângeri la nivel de proiectare sau de implementare asupra cerinţelor funcţionale (de exemplu, cerinţe legate de performanţă, securitate sau fiabilitate). Cerinţele non-funcţionale sunt deseori referite prin termenul de calităţi ale unui sistem, dar pot fi menţionate şi ca atribute de calitate, obiective de calitate, caracteristici de calitate sau constrângeri. </a:t>
            </a:r>
            <a:endParaRPr lang="ru-RU" dirty="0"/>
          </a:p>
        </p:txBody>
      </p:sp>
      <p:pic>
        <p:nvPicPr>
          <p:cNvPr id="5" name="Рисунок 4">
            <a:extLst>
              <a:ext uri="{FF2B5EF4-FFF2-40B4-BE49-F238E27FC236}">
                <a16:creationId xmlns:a16="http://schemas.microsoft.com/office/drawing/2014/main" id="{BB5AFC36-1C75-52AB-8F38-F7B02D653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7522" y="1905000"/>
            <a:ext cx="3810532" cy="3896269"/>
          </a:xfrm>
          <a:prstGeom prst="rect">
            <a:avLst/>
          </a:prstGeom>
        </p:spPr>
      </p:pic>
    </p:spTree>
    <p:extLst>
      <p:ext uri="{BB962C8B-B14F-4D97-AF65-F5344CB8AC3E}">
        <p14:creationId xmlns:p14="http://schemas.microsoft.com/office/powerpoint/2010/main" val="3476015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2993AE-6162-ED7F-77B1-97141DAD4E4D}"/>
              </a:ext>
            </a:extLst>
          </p:cNvPr>
          <p:cNvSpPr>
            <a:spLocks noGrp="1"/>
          </p:cNvSpPr>
          <p:nvPr>
            <p:ph type="title"/>
          </p:nvPr>
        </p:nvSpPr>
        <p:spPr/>
        <p:txBody>
          <a:bodyPr/>
          <a:lstStyle/>
          <a:p>
            <a:pPr algn="ctr"/>
            <a:r>
              <a:rPr lang="ro-MD" dirty="0"/>
              <a:t>Tipuri de cerințe non-funcționale</a:t>
            </a:r>
            <a:endParaRPr lang="ru-RU" dirty="0"/>
          </a:p>
        </p:txBody>
      </p:sp>
      <p:sp>
        <p:nvSpPr>
          <p:cNvPr id="3" name="Объект 2">
            <a:extLst>
              <a:ext uri="{FF2B5EF4-FFF2-40B4-BE49-F238E27FC236}">
                <a16:creationId xmlns:a16="http://schemas.microsoft.com/office/drawing/2014/main" id="{3B4539A1-D046-5D60-2258-04A244806BD4}"/>
              </a:ext>
            </a:extLst>
          </p:cNvPr>
          <p:cNvSpPr>
            <a:spLocks noGrp="1"/>
          </p:cNvSpPr>
          <p:nvPr>
            <p:ph idx="1"/>
          </p:nvPr>
        </p:nvSpPr>
        <p:spPr>
          <a:xfrm>
            <a:off x="1720994" y="2258291"/>
            <a:ext cx="4375006" cy="3211945"/>
          </a:xfrm>
        </p:spPr>
        <p:txBody>
          <a:bodyPr/>
          <a:lstStyle/>
          <a:p>
            <a:pPr marL="0" indent="0">
              <a:buNone/>
            </a:pPr>
            <a:r>
              <a:rPr lang="ro-MD" b="1" dirty="0"/>
              <a:t>Cerințele non-funcționale pot fi:</a:t>
            </a:r>
          </a:p>
          <a:p>
            <a:r>
              <a:rPr lang="ro-RO" dirty="0"/>
              <a:t>Cerinţele de performanță</a:t>
            </a:r>
          </a:p>
          <a:p>
            <a:r>
              <a:rPr lang="ro-RO" dirty="0"/>
              <a:t>Cerinţele de felxibilitate</a:t>
            </a:r>
          </a:p>
          <a:p>
            <a:r>
              <a:rPr lang="ro-RO" dirty="0"/>
              <a:t>Cerinţele de securitate</a:t>
            </a:r>
          </a:p>
          <a:p>
            <a:r>
              <a:rPr lang="ro-RO" dirty="0"/>
              <a:t>Cerinţele de mentenanță</a:t>
            </a:r>
          </a:p>
          <a:p>
            <a:r>
              <a:rPr lang="ro-RO" dirty="0"/>
              <a:t>Cerinţele de interfaţă</a:t>
            </a:r>
            <a:endParaRPr lang="ru-RU" dirty="0"/>
          </a:p>
        </p:txBody>
      </p:sp>
      <p:pic>
        <p:nvPicPr>
          <p:cNvPr id="8" name="Рисунок 7">
            <a:extLst>
              <a:ext uri="{FF2B5EF4-FFF2-40B4-BE49-F238E27FC236}">
                <a16:creationId xmlns:a16="http://schemas.microsoft.com/office/drawing/2014/main" id="{5D3C120A-9A87-C1AD-1299-F1C05950D5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3945" y="1715654"/>
            <a:ext cx="6681291" cy="3754582"/>
          </a:xfrm>
          <a:prstGeom prst="rect">
            <a:avLst/>
          </a:prstGeom>
        </p:spPr>
      </p:pic>
    </p:spTree>
    <p:extLst>
      <p:ext uri="{BB962C8B-B14F-4D97-AF65-F5344CB8AC3E}">
        <p14:creationId xmlns:p14="http://schemas.microsoft.com/office/powerpoint/2010/main" val="3215818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91C9D9-1B57-F3DE-B7C8-0BF6CA6F9722}"/>
              </a:ext>
            </a:extLst>
          </p:cNvPr>
          <p:cNvSpPr>
            <a:spLocks noGrp="1"/>
          </p:cNvSpPr>
          <p:nvPr>
            <p:ph type="title"/>
          </p:nvPr>
        </p:nvSpPr>
        <p:spPr/>
        <p:txBody>
          <a:bodyPr/>
          <a:lstStyle/>
          <a:p>
            <a:pPr algn="ctr"/>
            <a:r>
              <a:rPr lang="ro-MD" dirty="0"/>
              <a:t>Cerințe de performanță</a:t>
            </a:r>
            <a:endParaRPr lang="ru-RU" dirty="0"/>
          </a:p>
        </p:txBody>
      </p:sp>
      <p:sp>
        <p:nvSpPr>
          <p:cNvPr id="3" name="Объект 2">
            <a:extLst>
              <a:ext uri="{FF2B5EF4-FFF2-40B4-BE49-F238E27FC236}">
                <a16:creationId xmlns:a16="http://schemas.microsoft.com/office/drawing/2014/main" id="{A1E6B75A-95B6-3056-812B-83C6DD6297FD}"/>
              </a:ext>
            </a:extLst>
          </p:cNvPr>
          <p:cNvSpPr>
            <a:spLocks noGrp="1"/>
          </p:cNvSpPr>
          <p:nvPr>
            <p:ph idx="1"/>
          </p:nvPr>
        </p:nvSpPr>
        <p:spPr>
          <a:xfrm>
            <a:off x="2235200" y="1514764"/>
            <a:ext cx="6092969" cy="4719126"/>
          </a:xfrm>
        </p:spPr>
        <p:txBody>
          <a:bodyPr>
            <a:normAutofit fontScale="92500" lnSpcReduction="20000"/>
          </a:bodyPr>
          <a:lstStyle/>
          <a:p>
            <a:pPr marL="0" indent="0" algn="just">
              <a:buNone/>
            </a:pPr>
            <a:r>
              <a:rPr lang="ro-MD" dirty="0"/>
              <a:t>Cerințele de performanță descriu modul în care un sistem trebuie să funcționeze în ceea ce privește viteza, timpul de răspuns, utilizarea resurselor etc. Acestea sunt importante pentru a asigura că sistemul este capabil să îndeplinească așteptările utilizatorilor și să respecte cerințele de afaceri.</a:t>
            </a:r>
          </a:p>
          <a:p>
            <a:pPr marL="0" indent="0" algn="just">
              <a:buNone/>
            </a:pPr>
            <a:r>
              <a:rPr lang="ro-MD" dirty="0"/>
              <a:t>Aspectele cheie ale cerințelor de peformanță sunt:</a:t>
            </a:r>
          </a:p>
          <a:p>
            <a:pPr algn="just"/>
            <a:r>
              <a:rPr lang="ro-MD" b="1" dirty="0"/>
              <a:t>Timpul de răspuns: </a:t>
            </a:r>
            <a:r>
              <a:rPr lang="ro-MD" dirty="0"/>
              <a:t>Este timpul necesar sistemului pentru a răspunde la o solicitare.</a:t>
            </a:r>
          </a:p>
          <a:p>
            <a:pPr algn="just"/>
            <a:r>
              <a:rPr lang="ro-MD" b="1" dirty="0"/>
              <a:t>Timpul de procesare: </a:t>
            </a:r>
            <a:r>
              <a:rPr lang="ro-MD" dirty="0"/>
              <a:t>Este timpul necesar sistemului pentru a finaliza o sarcină.</a:t>
            </a:r>
          </a:p>
          <a:p>
            <a:pPr algn="just"/>
            <a:r>
              <a:rPr lang="ro-MD" b="1" dirty="0"/>
              <a:t>Capacitatea de procesare: </a:t>
            </a:r>
            <a:r>
              <a:rPr lang="ro-MD" dirty="0"/>
              <a:t>Este numărul de solicitări sau sarcini pe care sistemul le poate procesa într-o anumită perioadă de timp.</a:t>
            </a:r>
          </a:p>
          <a:p>
            <a:r>
              <a:rPr lang="ro-MD" b="1" dirty="0"/>
              <a:t>Utilizarea resurselor: </a:t>
            </a:r>
            <a:r>
              <a:rPr lang="ro-MD" dirty="0"/>
              <a:t>Este cantitatea de resurse, cum ar fi CPU, memorie, stocare etc., pe care sistemul le utilizează.</a:t>
            </a:r>
            <a:br>
              <a:rPr lang="ro-MD" dirty="0"/>
            </a:br>
            <a:endParaRPr lang="ru-RU" dirty="0"/>
          </a:p>
        </p:txBody>
      </p:sp>
      <p:pic>
        <p:nvPicPr>
          <p:cNvPr id="5" name="Рисунок 4">
            <a:extLst>
              <a:ext uri="{FF2B5EF4-FFF2-40B4-BE49-F238E27FC236}">
                <a16:creationId xmlns:a16="http://schemas.microsoft.com/office/drawing/2014/main" id="{B88E58D2-FCF6-9EB9-70A6-79067CEC4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8170" y="2133600"/>
            <a:ext cx="3048000" cy="2590800"/>
          </a:xfrm>
          <a:prstGeom prst="rect">
            <a:avLst/>
          </a:prstGeom>
        </p:spPr>
      </p:pic>
    </p:spTree>
    <p:extLst>
      <p:ext uri="{BB962C8B-B14F-4D97-AF65-F5344CB8AC3E}">
        <p14:creationId xmlns:p14="http://schemas.microsoft.com/office/powerpoint/2010/main" val="3248911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6648E7-C87D-144E-2704-6365723BAC42}"/>
              </a:ext>
            </a:extLst>
          </p:cNvPr>
          <p:cNvSpPr>
            <a:spLocks noGrp="1"/>
          </p:cNvSpPr>
          <p:nvPr>
            <p:ph type="title"/>
          </p:nvPr>
        </p:nvSpPr>
        <p:spPr/>
        <p:txBody>
          <a:bodyPr/>
          <a:lstStyle/>
          <a:p>
            <a:pPr algn="ctr"/>
            <a:r>
              <a:rPr lang="ro-MD" dirty="0"/>
              <a:t>Cerințe de flexibilitate</a:t>
            </a:r>
            <a:endParaRPr lang="ru-RU" dirty="0"/>
          </a:p>
        </p:txBody>
      </p:sp>
      <p:sp>
        <p:nvSpPr>
          <p:cNvPr id="3" name="Объект 2">
            <a:extLst>
              <a:ext uri="{FF2B5EF4-FFF2-40B4-BE49-F238E27FC236}">
                <a16:creationId xmlns:a16="http://schemas.microsoft.com/office/drawing/2014/main" id="{9E757267-779B-B11A-B6E0-E7467C77FE23}"/>
              </a:ext>
            </a:extLst>
          </p:cNvPr>
          <p:cNvSpPr>
            <a:spLocks noGrp="1"/>
          </p:cNvSpPr>
          <p:nvPr>
            <p:ph idx="1"/>
          </p:nvPr>
        </p:nvSpPr>
        <p:spPr>
          <a:xfrm>
            <a:off x="2589212" y="2133600"/>
            <a:ext cx="5455662" cy="4165600"/>
          </a:xfrm>
        </p:spPr>
        <p:txBody>
          <a:bodyPr>
            <a:normAutofit fontScale="85000" lnSpcReduction="10000"/>
          </a:bodyPr>
          <a:lstStyle/>
          <a:p>
            <a:pPr marL="0" indent="0">
              <a:buNone/>
            </a:pPr>
            <a:r>
              <a:rPr lang="ro-RO" dirty="0"/>
              <a:t>Cerințele de flexibilitate se referă la capacitatea unui sistem sau produs de a se adapta la schimbări în mediul sau în cerințele sale, fără a necesita modificări majore sau costuri semnificative.</a:t>
            </a:r>
          </a:p>
          <a:p>
            <a:pPr marL="0" indent="0">
              <a:buNone/>
            </a:pPr>
            <a:r>
              <a:rPr lang="ro-RO" dirty="0"/>
              <a:t>Aspecte cheie:</a:t>
            </a:r>
          </a:p>
          <a:p>
            <a:r>
              <a:rPr lang="ro-RO" b="1" dirty="0"/>
              <a:t>Modularitate:</a:t>
            </a:r>
            <a:r>
              <a:rPr lang="ro-RO" dirty="0"/>
              <a:t> Un sistem software flexibil este de obicei compus din module sau componente independente care pot fi adăugate, eliminate sau schimbate fără a afecta întregul sistem. Aceasta permite o dezvoltare mai ușoară și o mai mare adaptabilitate la schimbările cerințelor.</a:t>
            </a:r>
          </a:p>
          <a:p>
            <a:r>
              <a:rPr lang="ro-RO" b="1" dirty="0"/>
              <a:t>Interoperabilitate:</a:t>
            </a:r>
            <a:r>
              <a:rPr lang="ro-RO" dirty="0"/>
              <a:t> Sistemele trebuie să fie capabile să funcționeze bine cu alte sisteme, fie ele din aceeași organizație sau de la terți. Interoperabilitatea este crucială pentru integrarea cu alte soluții software sau pentru schimbul de date și informații între diferite aplicații.</a:t>
            </a:r>
            <a:endParaRPr lang="ru-RU" dirty="0"/>
          </a:p>
        </p:txBody>
      </p:sp>
      <p:pic>
        <p:nvPicPr>
          <p:cNvPr id="5" name="Рисунок 4">
            <a:extLst>
              <a:ext uri="{FF2B5EF4-FFF2-40B4-BE49-F238E27FC236}">
                <a16:creationId xmlns:a16="http://schemas.microsoft.com/office/drawing/2014/main" id="{169D74A4-7A1E-E438-146C-C734992D8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9101" y="2133600"/>
            <a:ext cx="3497263" cy="3676794"/>
          </a:xfrm>
          <a:prstGeom prst="rect">
            <a:avLst/>
          </a:prstGeom>
        </p:spPr>
      </p:pic>
    </p:spTree>
    <p:extLst>
      <p:ext uri="{BB962C8B-B14F-4D97-AF65-F5344CB8AC3E}">
        <p14:creationId xmlns:p14="http://schemas.microsoft.com/office/powerpoint/2010/main" val="856288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9D0B99-E173-539C-ABC2-C454B3F3FCB9}"/>
              </a:ext>
            </a:extLst>
          </p:cNvPr>
          <p:cNvSpPr>
            <a:spLocks noGrp="1"/>
          </p:cNvSpPr>
          <p:nvPr>
            <p:ph type="title"/>
          </p:nvPr>
        </p:nvSpPr>
        <p:spPr/>
        <p:txBody>
          <a:bodyPr/>
          <a:lstStyle/>
          <a:p>
            <a:pPr algn="ctr"/>
            <a:r>
              <a:rPr lang="ro-MD" dirty="0"/>
              <a:t>Cerințe de securitate</a:t>
            </a:r>
            <a:endParaRPr lang="ru-RU" dirty="0"/>
          </a:p>
        </p:txBody>
      </p:sp>
      <p:sp>
        <p:nvSpPr>
          <p:cNvPr id="3" name="Объект 2">
            <a:extLst>
              <a:ext uri="{FF2B5EF4-FFF2-40B4-BE49-F238E27FC236}">
                <a16:creationId xmlns:a16="http://schemas.microsoft.com/office/drawing/2014/main" id="{738BBD61-4244-4276-C211-DC17F9BEC7AD}"/>
              </a:ext>
            </a:extLst>
          </p:cNvPr>
          <p:cNvSpPr>
            <a:spLocks noGrp="1"/>
          </p:cNvSpPr>
          <p:nvPr>
            <p:ph idx="1"/>
          </p:nvPr>
        </p:nvSpPr>
        <p:spPr>
          <a:xfrm>
            <a:off x="2182812" y="2032000"/>
            <a:ext cx="5584970" cy="4201890"/>
          </a:xfrm>
        </p:spPr>
        <p:txBody>
          <a:bodyPr>
            <a:normAutofit/>
          </a:bodyPr>
          <a:lstStyle/>
          <a:p>
            <a:pPr marL="0" indent="0">
              <a:buNone/>
            </a:pPr>
            <a:r>
              <a:rPr lang="ro-RO" dirty="0"/>
              <a:t>Cerințele de securitate descriu modul în care un sistem trebuie să fie protejat de acces neautorizat, deteriorare sau utilizare abuzivă. Acestea sunt importante pentru a asigura că sistemul este protejat de atacuri cibernetice, pierderi de date și alte amenințări.</a:t>
            </a:r>
          </a:p>
          <a:p>
            <a:pPr marL="0" indent="0">
              <a:buNone/>
            </a:pPr>
            <a:r>
              <a:rPr lang="ro-RO" dirty="0"/>
              <a:t>Cerințele de securitate pot fi clasificate după următoarele criterii:</a:t>
            </a:r>
          </a:p>
          <a:p>
            <a:pPr marL="0" indent="0">
              <a:buNone/>
            </a:pPr>
            <a:r>
              <a:rPr lang="ro-RO" b="1" dirty="0"/>
              <a:t>Protejare:</a:t>
            </a:r>
            <a:r>
              <a:rPr lang="ro-RO" dirty="0"/>
              <a:t> Sistemul trebuie să protejeze datele și confidențialitatea utilizatorilor.</a:t>
            </a:r>
          </a:p>
          <a:p>
            <a:pPr marL="0" indent="0">
              <a:buNone/>
            </a:pPr>
            <a:r>
              <a:rPr lang="ro-RO" b="1" dirty="0"/>
              <a:t>Siguranță:</a:t>
            </a:r>
            <a:r>
              <a:rPr lang="ro-RO" dirty="0"/>
              <a:t> Sistemul trebuie să fie sigur împotriva accesului neautorizat, deteriorarii sau utilizării abuzive.</a:t>
            </a:r>
          </a:p>
        </p:txBody>
      </p:sp>
      <p:pic>
        <p:nvPicPr>
          <p:cNvPr id="5" name="Рисунок 4">
            <a:extLst>
              <a:ext uri="{FF2B5EF4-FFF2-40B4-BE49-F238E27FC236}">
                <a16:creationId xmlns:a16="http://schemas.microsoft.com/office/drawing/2014/main" id="{19E4F2B8-E554-5509-E4D5-1FB3CD75C2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1271" y="1905000"/>
            <a:ext cx="3607232" cy="3923524"/>
          </a:xfrm>
          <a:prstGeom prst="rect">
            <a:avLst/>
          </a:prstGeom>
        </p:spPr>
      </p:pic>
    </p:spTree>
    <p:extLst>
      <p:ext uri="{BB962C8B-B14F-4D97-AF65-F5344CB8AC3E}">
        <p14:creationId xmlns:p14="http://schemas.microsoft.com/office/powerpoint/2010/main" val="3516946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E091E5-5CD0-F30F-4FE7-34D787D3DE35}"/>
              </a:ext>
            </a:extLst>
          </p:cNvPr>
          <p:cNvSpPr>
            <a:spLocks noGrp="1"/>
          </p:cNvSpPr>
          <p:nvPr>
            <p:ph type="title"/>
          </p:nvPr>
        </p:nvSpPr>
        <p:spPr/>
        <p:txBody>
          <a:bodyPr/>
          <a:lstStyle/>
          <a:p>
            <a:pPr algn="ctr"/>
            <a:r>
              <a:rPr lang="ro-MD" dirty="0"/>
              <a:t>Cerințe de mentenabilitate</a:t>
            </a:r>
            <a:endParaRPr lang="ru-RU" dirty="0"/>
          </a:p>
        </p:txBody>
      </p:sp>
      <p:sp>
        <p:nvSpPr>
          <p:cNvPr id="3" name="Объект 2">
            <a:extLst>
              <a:ext uri="{FF2B5EF4-FFF2-40B4-BE49-F238E27FC236}">
                <a16:creationId xmlns:a16="http://schemas.microsoft.com/office/drawing/2014/main" id="{E8E1A0A3-E688-1242-B00B-B1E504DAB5F0}"/>
              </a:ext>
            </a:extLst>
          </p:cNvPr>
          <p:cNvSpPr>
            <a:spLocks noGrp="1"/>
          </p:cNvSpPr>
          <p:nvPr>
            <p:ph idx="1"/>
          </p:nvPr>
        </p:nvSpPr>
        <p:spPr>
          <a:xfrm>
            <a:off x="1979612" y="2115127"/>
            <a:ext cx="5512051" cy="3777622"/>
          </a:xfrm>
        </p:spPr>
        <p:txBody>
          <a:bodyPr>
            <a:normAutofit lnSpcReduction="10000"/>
          </a:bodyPr>
          <a:lstStyle/>
          <a:p>
            <a:pPr marL="0" indent="0">
              <a:buNone/>
            </a:pPr>
            <a:r>
              <a:rPr lang="ro-RO" dirty="0"/>
              <a:t>Cerințele de mentenabilitate descriu modul în care un sistem trebuie să fie capabil de a fi actualizat, modificat sau reparat. Acestea sunt importante pentru a asigura că sistemul poate fi menținut și actualizat pentru a satisface nevoile în schimbare ale utilizatorilor și ale afacerii.</a:t>
            </a:r>
          </a:p>
          <a:p>
            <a:pPr marL="0" indent="0">
              <a:buNone/>
            </a:pPr>
            <a:r>
              <a:rPr lang="ro-RO" dirty="0"/>
              <a:t>Aspecte cheie:</a:t>
            </a:r>
            <a:br>
              <a:rPr lang="ro-RO" dirty="0"/>
            </a:br>
            <a:r>
              <a:rPr lang="ro-MD" dirty="0"/>
              <a:t>D</a:t>
            </a:r>
            <a:r>
              <a:rPr lang="it-IT" dirty="0"/>
              <a:t>ocumentația internă a programului, manualele programatorului</a:t>
            </a:r>
            <a:endParaRPr lang="ro-MD" dirty="0"/>
          </a:p>
          <a:p>
            <a:pPr marL="0" indent="0">
              <a:buNone/>
            </a:pPr>
            <a:r>
              <a:rPr lang="ro-RO" dirty="0"/>
              <a:t>Gradul de efort necesar pentru a identifica motivele pentru defecțiunea software-ului și pentru a le corecta</a:t>
            </a:r>
            <a:endParaRPr lang="ru-RU" dirty="0"/>
          </a:p>
        </p:txBody>
      </p:sp>
      <p:pic>
        <p:nvPicPr>
          <p:cNvPr id="5" name="Рисунок 4">
            <a:extLst>
              <a:ext uri="{FF2B5EF4-FFF2-40B4-BE49-F238E27FC236}">
                <a16:creationId xmlns:a16="http://schemas.microsoft.com/office/drawing/2014/main" id="{CEFCB2D3-C20D-7BBF-B4F9-49954FDE9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7128" y="2355272"/>
            <a:ext cx="4584872" cy="3056581"/>
          </a:xfrm>
          <a:prstGeom prst="rect">
            <a:avLst/>
          </a:prstGeom>
        </p:spPr>
      </p:pic>
    </p:spTree>
    <p:extLst>
      <p:ext uri="{BB962C8B-B14F-4D97-AF65-F5344CB8AC3E}">
        <p14:creationId xmlns:p14="http://schemas.microsoft.com/office/powerpoint/2010/main" val="2171291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44D840-8EE8-7998-6F14-50ACE52E3E9D}"/>
              </a:ext>
            </a:extLst>
          </p:cNvPr>
          <p:cNvSpPr>
            <a:spLocks noGrp="1"/>
          </p:cNvSpPr>
          <p:nvPr>
            <p:ph type="title"/>
          </p:nvPr>
        </p:nvSpPr>
        <p:spPr/>
        <p:txBody>
          <a:bodyPr/>
          <a:lstStyle/>
          <a:p>
            <a:r>
              <a:rPr lang="ro-MD" dirty="0"/>
              <a:t>Cerințe de interfață</a:t>
            </a:r>
            <a:endParaRPr lang="ru-RU" dirty="0"/>
          </a:p>
        </p:txBody>
      </p:sp>
      <p:sp>
        <p:nvSpPr>
          <p:cNvPr id="3" name="Объект 2">
            <a:extLst>
              <a:ext uri="{FF2B5EF4-FFF2-40B4-BE49-F238E27FC236}">
                <a16:creationId xmlns:a16="http://schemas.microsoft.com/office/drawing/2014/main" id="{4D41E8CA-EC19-9E29-B51E-E1C7B2B6F51B}"/>
              </a:ext>
            </a:extLst>
          </p:cNvPr>
          <p:cNvSpPr>
            <a:spLocks noGrp="1"/>
          </p:cNvSpPr>
          <p:nvPr>
            <p:ph idx="1"/>
          </p:nvPr>
        </p:nvSpPr>
        <p:spPr>
          <a:xfrm>
            <a:off x="2140033" y="1732548"/>
            <a:ext cx="4725988" cy="4274927"/>
          </a:xfrm>
        </p:spPr>
        <p:txBody>
          <a:bodyPr>
            <a:normAutofit fontScale="85000" lnSpcReduction="20000"/>
          </a:bodyPr>
          <a:lstStyle/>
          <a:p>
            <a:pPr marL="0" indent="0">
              <a:buNone/>
            </a:pPr>
            <a:r>
              <a:rPr lang="ro-RO" dirty="0"/>
              <a:t>Cerințele de interfață descriu modul în care utilizatorii vor interacționa cu sistemul. Acestea sunt importante pentru a asigura că sistemul este ușor de utilizat și accesibil.</a:t>
            </a:r>
          </a:p>
          <a:p>
            <a:pPr marL="0" indent="0">
              <a:buNone/>
            </a:pPr>
            <a:r>
              <a:rPr lang="ro-RO" dirty="0"/>
              <a:t>Iată unele aspecte cheie:</a:t>
            </a:r>
          </a:p>
          <a:p>
            <a:r>
              <a:rPr lang="ro-RO" b="1" dirty="0"/>
              <a:t>Intuitivitate:</a:t>
            </a:r>
            <a:r>
              <a:rPr lang="ro-RO" dirty="0"/>
              <a:t> Interfața trebuie să fie intuitivă și ușor de utilizat. Utilizatorii ar trebui să poată înțelege și utiliza interfața fără a fi nevoie de instruire.</a:t>
            </a:r>
          </a:p>
          <a:p>
            <a:r>
              <a:rPr lang="ro-RO" b="1" dirty="0"/>
              <a:t>Accesibilitate:</a:t>
            </a:r>
            <a:r>
              <a:rPr lang="ro-RO" dirty="0"/>
              <a:t> Interfața trebuie să fie accesibilă pentru persoanele cu dizabilități. Acest lucru poate include utilizarea de caractere mari, culori contrastante și alte caracteristici de accesibilitate.</a:t>
            </a:r>
          </a:p>
          <a:p>
            <a:r>
              <a:rPr lang="ro-RO" b="1" dirty="0"/>
              <a:t>Completitudine:</a:t>
            </a:r>
            <a:r>
              <a:rPr lang="ro-RO" dirty="0"/>
              <a:t> Interfața trebuie să fie completă și documentată. Utilizatorii trebuie să aibă toate informațiile de care au nevoie pentru a utiliza interfața eficient.</a:t>
            </a:r>
            <a:endParaRPr lang="ru-RU" dirty="0"/>
          </a:p>
        </p:txBody>
      </p:sp>
      <p:pic>
        <p:nvPicPr>
          <p:cNvPr id="5" name="Рисунок 4">
            <a:extLst>
              <a:ext uri="{FF2B5EF4-FFF2-40B4-BE49-F238E27FC236}">
                <a16:creationId xmlns:a16="http://schemas.microsoft.com/office/drawing/2014/main" id="{CE5C0500-2256-29C7-97AC-6FF963322B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2364" y="1905000"/>
            <a:ext cx="3251200" cy="3251200"/>
          </a:xfrm>
          <a:prstGeom prst="rect">
            <a:avLst/>
          </a:prstGeom>
        </p:spPr>
      </p:pic>
    </p:spTree>
    <p:extLst>
      <p:ext uri="{BB962C8B-B14F-4D97-AF65-F5344CB8AC3E}">
        <p14:creationId xmlns:p14="http://schemas.microsoft.com/office/powerpoint/2010/main" val="2297084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5574FF-3611-CA02-6C76-25453C75ADC5}"/>
              </a:ext>
            </a:extLst>
          </p:cNvPr>
          <p:cNvSpPr>
            <a:spLocks noGrp="1"/>
          </p:cNvSpPr>
          <p:nvPr>
            <p:ph type="title"/>
          </p:nvPr>
        </p:nvSpPr>
        <p:spPr/>
        <p:txBody>
          <a:bodyPr/>
          <a:lstStyle/>
          <a:p>
            <a:pPr algn="ctr"/>
            <a:r>
              <a:rPr lang="ro-MD" dirty="0"/>
              <a:t>Importanța specificării cerințelor non-funcționale</a:t>
            </a:r>
            <a:endParaRPr lang="ru-RU" dirty="0"/>
          </a:p>
        </p:txBody>
      </p:sp>
      <p:sp>
        <p:nvSpPr>
          <p:cNvPr id="3" name="Объект 2">
            <a:extLst>
              <a:ext uri="{FF2B5EF4-FFF2-40B4-BE49-F238E27FC236}">
                <a16:creationId xmlns:a16="http://schemas.microsoft.com/office/drawing/2014/main" id="{EF57D94D-8874-CD61-1DF2-5E02164C2042}"/>
              </a:ext>
            </a:extLst>
          </p:cNvPr>
          <p:cNvSpPr>
            <a:spLocks noGrp="1"/>
          </p:cNvSpPr>
          <p:nvPr>
            <p:ph idx="1"/>
          </p:nvPr>
        </p:nvSpPr>
        <p:spPr>
          <a:xfrm>
            <a:off x="2238230" y="2207491"/>
            <a:ext cx="8915400" cy="3777622"/>
          </a:xfrm>
        </p:spPr>
        <p:txBody>
          <a:bodyPr/>
          <a:lstStyle/>
          <a:p>
            <a:r>
              <a:rPr lang="ro-RO" dirty="0"/>
              <a:t>Asigură că sistemul îndeplinește nevoile utilizatorilor. CNF pot ajuta la asigurarea faptului că sistemul este suficient de performant, sigur și fiabil pentru a fi utilizat de utilizatori.</a:t>
            </a:r>
          </a:p>
          <a:p>
            <a:r>
              <a:rPr lang="ro-RO" dirty="0"/>
              <a:t>Ajută la evitarea costurilor suplimentare. CNF pot ajuta la identificarea și rezolvarea problemelor potențiale înainte ca acestea să devină costisitoare.</a:t>
            </a:r>
          </a:p>
          <a:p>
            <a:r>
              <a:rPr lang="ro-RO" dirty="0"/>
              <a:t>Măresc satisfacția utilizatorului. CNF pot contribui la îmbunătățirea satisfacției utilizatorului prin asigurarea faptului că sistemul este ușor de utilizat și sigur.</a:t>
            </a:r>
            <a:endParaRPr lang="ru-RU" dirty="0"/>
          </a:p>
        </p:txBody>
      </p:sp>
    </p:spTree>
    <p:extLst>
      <p:ext uri="{BB962C8B-B14F-4D97-AF65-F5344CB8AC3E}">
        <p14:creationId xmlns:p14="http://schemas.microsoft.com/office/powerpoint/2010/main" val="767610879"/>
      </p:ext>
    </p:extLst>
  </p:cSld>
  <p:clrMapOvr>
    <a:masterClrMapping/>
  </p:clrMapOvr>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260</TotalTime>
  <Words>883</Words>
  <Application>Microsoft Office PowerPoint</Application>
  <PresentationFormat>Широкоэкранный</PresentationFormat>
  <Paragraphs>51</Paragraphs>
  <Slides>11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vt:i4>
      </vt:variant>
    </vt:vector>
  </HeadingPairs>
  <TitlesOfParts>
    <vt:vector size="15" baseType="lpstr">
      <vt:lpstr>Arial</vt:lpstr>
      <vt:lpstr>Century Gothic</vt:lpstr>
      <vt:lpstr>Wingdings 3</vt:lpstr>
      <vt:lpstr>Легкий дым</vt:lpstr>
      <vt:lpstr>Cerințe non-funcționale</vt:lpstr>
      <vt:lpstr>Ce reprezintă cerințele non-funcționale?</vt:lpstr>
      <vt:lpstr>Tipuri de cerințe non-funcționale</vt:lpstr>
      <vt:lpstr>Cerințe de performanță</vt:lpstr>
      <vt:lpstr>Cerințe de flexibilitate</vt:lpstr>
      <vt:lpstr>Cerințe de securitate</vt:lpstr>
      <vt:lpstr>Cerințe de mentenabilitate</vt:lpstr>
      <vt:lpstr>Cerințe de interfață</vt:lpstr>
      <vt:lpstr>Importanța specificării cerințelor non-funcționale</vt:lpstr>
      <vt:lpstr>Cum documentăm NFR</vt:lpstr>
      <vt:lpstr>Concluzii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Cerințe non-funcționale</dc:title>
  <dc:creator>Andrei Valciuc</dc:creator>
  <cp:lastModifiedBy>Andrei Valciuc</cp:lastModifiedBy>
  <cp:revision>10</cp:revision>
  <dcterms:created xsi:type="dcterms:W3CDTF">2023-11-04T15:15:39Z</dcterms:created>
  <dcterms:modified xsi:type="dcterms:W3CDTF">2023-11-06T18:32:23Z</dcterms:modified>
</cp:coreProperties>
</file>