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4EA52A-F1CF-47E6-9861-7730DA4F93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A3190D5-47F3-4698-97F3-11879BF62F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FF313B2-980C-433C-8767-A9B9265726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B19094-4F0D-4099-9062-BD36E2164C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D57701-8385-448B-B3D1-5ED7C15F4E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EC46435-0E98-486E-9BD6-CDD3290546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DC4236A-9004-4121-AC21-2E6497A2DA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05BC6E5-830C-4C3B-8889-B8F7768DB1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13344F7-4B92-4CD2-B160-EFA387A65B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03BF50F-1A0B-42E4-8556-400B758B49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EFF755F-E4F8-42FC-9C4D-D068CA1E31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3CA3BE-5909-4972-81AD-A877B95102B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120705-EAE5-404B-802C-986E80FADD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ADB915-F569-4E87-967B-7BAA555CE0E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995FCA-7451-441A-B103-2FEC02347A1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B2EC2D-FF83-456F-94EF-B2D4F11EE33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8F1B6B-0995-4470-9067-1454254BFE8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9374C4-B2DA-4A5C-9A29-F2C15BC768A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931FBD-0D34-4DB2-B0E8-5F36A23315D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E60B26-4142-4A9F-AF55-5F51D46AF65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BBA335-9165-4E97-8830-158BB83B88F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C6C3E3-EEB8-4C49-A7C6-989CC991CE0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o-RO" sz="6000" spc="-1" strike="noStrike">
                <a:solidFill>
                  <a:schemeClr val="dk1"/>
                </a:solidFill>
                <a:latin typeface="Calibri"/>
              </a:rPr>
              <a:t>NIST SP 800-30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o-RO" sz="4400" spc="-1" strike="noStrike">
                <a:solidFill>
                  <a:schemeClr val="dk1"/>
                </a:solidFill>
                <a:latin typeface="Calibri"/>
              </a:rPr>
              <a:t>Resurse (active) NIST SP 800</a:t>
            </a: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-</a:t>
            </a:r>
            <a:r>
              <a:rPr b="1" lang="ro-RO" sz="4400" spc="-1" strike="noStrike">
                <a:solidFill>
                  <a:schemeClr val="dk1"/>
                </a:solidFill>
                <a:latin typeface="Calibri"/>
              </a:rPr>
              <a:t>30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662840" cy="454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o-RO" sz="1500" spc="-1" strike="noStrike">
                <a:solidFill>
                  <a:schemeClr val="dk1"/>
                </a:solidFill>
                <a:latin typeface="Calibri"/>
              </a:rPr>
              <a:t>Date și informații sensibile</a:t>
            </a: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ro-RO" sz="1500" spc="-1" strike="noStrike">
                <a:solidFill>
                  <a:schemeClr val="dk1"/>
                </a:solidFill>
                <a:latin typeface="Calibri"/>
              </a:rPr>
              <a:t>Date despre clienți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: Informații personale, cum ar fi nume, adrese, date de contact etc.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it-IT" sz="1500" spc="-1" strike="noStrike">
                <a:solidFill>
                  <a:schemeClr val="dk1"/>
                </a:solidFill>
                <a:latin typeface="Calibri"/>
              </a:rPr>
              <a:t>Date financiare:</a:t>
            </a:r>
            <a:r>
              <a:rPr b="0" lang="it-IT" sz="1500" spc="-1" strike="noStrike">
                <a:solidFill>
                  <a:schemeClr val="dk1"/>
                </a:solidFill>
                <a:latin typeface="Calibri"/>
              </a:rPr>
              <a:t> Informații privind tranzacțiile financiare, contabilitatea și alte date financiare sensibile.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Proprietate intelectuală: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 Informații privind inovațiile, design-ul, secretele comerciale și alte activități creative ale organizației.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Documente critice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it-IT" sz="1500" spc="-1" strike="noStrike">
                <a:solidFill>
                  <a:schemeClr val="dk1"/>
                </a:solidFill>
                <a:latin typeface="Calibri"/>
              </a:rPr>
              <a:t>Politici și proceduri:</a:t>
            </a:r>
            <a:r>
              <a:rPr b="0" lang="it-IT" sz="1500" spc="-1" strike="noStrike">
                <a:solidFill>
                  <a:schemeClr val="dk1"/>
                </a:solidFill>
                <a:latin typeface="Calibri"/>
              </a:rPr>
              <a:t> Documentație care definește politicile organizaționale și procedurile de securitate.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it-IT" sz="1500" spc="-1" strike="noStrike">
                <a:solidFill>
                  <a:schemeClr val="dk1"/>
                </a:solidFill>
                <a:latin typeface="Calibri"/>
              </a:rPr>
              <a:t>Contrate și acorduri:</a:t>
            </a:r>
            <a:r>
              <a:rPr b="0" lang="it-IT" sz="1500" spc="-1" strike="noStrike">
                <a:solidFill>
                  <a:schemeClr val="dk1"/>
                </a:solidFill>
                <a:latin typeface="Calibri"/>
              </a:rPr>
              <a:t> Documente legale și contractuale care trebuie păstrate în siguranță.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Software </a:t>
            </a:r>
            <a:r>
              <a:rPr b="1" lang="ro-RO" sz="1500" spc="-1" strike="noStrike">
                <a:solidFill>
                  <a:schemeClr val="dk1"/>
                </a:solidFill>
                <a:latin typeface="Calibri"/>
              </a:rPr>
              <a:t>și aplicații critice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Codul sursă: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 Informații privind dezvoltarea software-ului și proiectarea aplicațiilor critice.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Licențe și chei de acces: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 Informații legate de drepturile de utilizare și acces la software.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500" spc="-1" strike="noStrike">
                <a:solidFill>
                  <a:schemeClr val="dk1"/>
                </a:solidFill>
                <a:latin typeface="Calibri"/>
              </a:rPr>
              <a:t>Baze de Date și Sisteme de Management al Informației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Baze de date clienți: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 Informații stocate centralizat despre clienți și parteneri.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Sisteme de gestiune a documentelor: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 Platforme utilizate pentru stocarea și gestionarea documentelor organizaționale.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500" spc="-1" strike="noStrike">
                <a:solidFill>
                  <a:schemeClr val="dk1"/>
                </a:solidFill>
                <a:latin typeface="Calibri"/>
              </a:rPr>
              <a:t>Documentație de Securitate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Evaluări de risc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: Documente care conțin rezultatele evaluărilor de risc, inclusiv amenințările identificate și măsurile de securitate.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0480" y="228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o-RO" sz="4400" spc="-1" strike="noStrike">
                <a:solidFill>
                  <a:schemeClr val="dk1"/>
                </a:solidFill>
                <a:latin typeface="Calibri"/>
              </a:rPr>
              <a:t>Vulnerabilități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576080"/>
            <a:ext cx="636768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600480" y="1047960"/>
            <a:ext cx="11286720" cy="581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78320" y="2496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Amenin</a:t>
            </a:r>
            <a:r>
              <a:rPr b="1" lang="ro-RO" sz="4400" spc="-1" strike="noStrike">
                <a:solidFill>
                  <a:schemeClr val="dk1"/>
                </a:solidFill>
                <a:latin typeface="Calibri"/>
              </a:rPr>
              <a:t>țări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4" name="Content Placeholder 4" descr=""/>
          <p:cNvPicPr/>
          <p:nvPr/>
        </p:nvPicPr>
        <p:blipFill>
          <a:blip r:embed="rId1"/>
          <a:stretch/>
        </p:blipFill>
        <p:spPr>
          <a:xfrm>
            <a:off x="5441400" y="433800"/>
            <a:ext cx="5094720" cy="59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Impactul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Rectangle 1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8" name="Picture 8" descr=""/>
          <p:cNvPicPr/>
          <p:nvPr/>
        </p:nvPicPr>
        <p:blipFill>
          <a:blip r:embed="rId1"/>
          <a:stretch/>
        </p:blipFill>
        <p:spPr>
          <a:xfrm>
            <a:off x="731880" y="1448280"/>
            <a:ext cx="10621440" cy="510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Probabilitatea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	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0" name="Content Placeholder 5" descr=""/>
          <p:cNvPicPr/>
          <p:nvPr/>
        </p:nvPicPr>
        <p:blipFill>
          <a:blip r:embed="rId1"/>
          <a:stretch/>
        </p:blipFill>
        <p:spPr>
          <a:xfrm>
            <a:off x="5183280" y="1778040"/>
            <a:ext cx="6171840" cy="329220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Probabilitatea este determinată de o serie de factori, inclusiv: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Ușurința exploatării: Cât de ușor este pentru un atacator să exploateze vulnerabilitatea.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Impactul potențial: Cât de gravă ar fi impactul dacă vulnerabilitatea ar fi exploatată.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Prezența controalelor compensatorii: Există controale de securitate care pot reduce riscul de exploatare a vulnerabilității.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o-RO" sz="4400" spc="-1" strike="noStrike">
                <a:solidFill>
                  <a:schemeClr val="dk1"/>
                </a:solidFill>
                <a:latin typeface="Calibri"/>
              </a:rPr>
              <a:t>Evaluarea riscurilor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3" name="Content Placeholder 4" descr=""/>
          <p:cNvPicPr/>
          <p:nvPr/>
        </p:nvPicPr>
        <p:blipFill>
          <a:blip r:embed="rId1"/>
          <a:stretch/>
        </p:blipFill>
        <p:spPr>
          <a:xfrm>
            <a:off x="1755000" y="1690560"/>
            <a:ext cx="8681400" cy="408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LibreOffice/24.2.0.3$Linux_X86_64 LibreOffice_project/420$Build-3</Application>
  <AppVersion>15.0000</AppVersion>
  <Words>467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2024-03-02T10:28:40Z</dcterms:created>
  <dc:creator>Chihai Adrian</dc:creator>
  <dc:description/>
  <dc:language>en-US</dc:language>
  <cp:lastModifiedBy/>
  <dcterms:modified xsi:type="dcterms:W3CDTF">2024-03-03T16:01:09Z</dcterms:modified>
  <cp:revision>2</cp:revision>
  <dc:subject/>
  <dc:title>NIST SP 800-30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