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723" r:id="rId2"/>
  </p:sldMasterIdLst>
  <p:notesMasterIdLst>
    <p:notesMasterId r:id="rId18"/>
  </p:notesMasterIdLst>
  <p:sldIdLst>
    <p:sldId id="266" r:id="rId3"/>
    <p:sldId id="270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5589" autoAdjust="0"/>
  </p:normalViewPr>
  <p:slideViewPr>
    <p:cSldViewPr snapToGrid="0">
      <p:cViewPr varScale="1">
        <p:scale>
          <a:sx n="90" d="100"/>
          <a:sy n="90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17762-89CF-4DBC-91CA-F14D9B340CB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CF1B6-369D-4025-A1E6-6C26AA8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configurării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a </a:t>
            </a:r>
            <a:r>
              <a:rPr lang="en-US" dirty="0" err="1"/>
              <a:t>serverului</a:t>
            </a:r>
            <a:r>
              <a:rPr lang="en-US" dirty="0"/>
              <a:t> web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infrastructurii</a:t>
            </a:r>
            <a:r>
              <a:rPr lang="en-US" dirty="0"/>
              <a:t>: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configurării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a </a:t>
            </a:r>
            <a:r>
              <a:rPr lang="en-US" dirty="0" err="1"/>
              <a:t>serverului</a:t>
            </a:r>
            <a:r>
              <a:rPr lang="en-US" dirty="0"/>
              <a:t> web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ale </a:t>
            </a:r>
            <a:r>
              <a:rPr lang="en-US" dirty="0" err="1"/>
              <a:t>infrastructurii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firewall-urile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de </a:t>
            </a:r>
            <a:r>
              <a:rPr lang="en-US" dirty="0" err="1"/>
              <a:t>detecție</a:t>
            </a:r>
            <a:r>
              <a:rPr lang="en-US" dirty="0"/>
              <a:t> a </a:t>
            </a:r>
            <a:r>
              <a:rPr lang="en-US" dirty="0" err="1"/>
              <a:t>intruziunilor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expunerea</a:t>
            </a:r>
            <a:r>
              <a:rPr lang="en-US" dirty="0"/>
              <a:t> </a:t>
            </a:r>
            <a:r>
              <a:rPr lang="en-US" dirty="0" err="1"/>
              <a:t>inutilă</a:t>
            </a:r>
            <a:r>
              <a:rPr lang="en-US" dirty="0"/>
              <a:t> la </a:t>
            </a:r>
            <a:r>
              <a:rPr lang="en-US" dirty="0" err="1"/>
              <a:t>riscuri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.</a:t>
            </a:r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amenințărilor</a:t>
            </a:r>
            <a:r>
              <a:rPr lang="en-US" dirty="0"/>
              <a:t> de tip zero-day: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capacității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web de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se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amenințărilor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neidentificate</a:t>
            </a:r>
            <a:r>
              <a:rPr lang="en-US" dirty="0"/>
              <a:t> anterior.</a:t>
            </a:r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ciclului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(</a:t>
            </a:r>
            <a:r>
              <a:rPr lang="en-US" dirty="0" err="1"/>
              <a:t>DevSecOps</a:t>
            </a:r>
            <a:r>
              <a:rPr lang="en-US" dirty="0"/>
              <a:t>):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ciclului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 </a:t>
            </a:r>
            <a:r>
              <a:rPr lang="en-US" dirty="0" err="1"/>
              <a:t>aplicației</a:t>
            </a:r>
            <a:r>
              <a:rPr lang="en-US" dirty="0"/>
              <a:t> web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remedia</a:t>
            </a:r>
            <a:r>
              <a:rPr lang="en-US" dirty="0"/>
              <a:t> </a:t>
            </a:r>
            <a:r>
              <a:rPr lang="en-US" dirty="0" err="1"/>
              <a:t>vulnerabilitățile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continuu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automatizat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CF1B6-369D-4025-A1E6-6C26AA8BA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8EB42912-F1FE-42E6-B35B-1CFAEE20E190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04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CDF1C3B-7BBA-4B96-9CE8-1B816AA654A1}" type="datetime1">
              <a:rPr lang="en-US" smtClean="0"/>
              <a:t>4/11/2024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9CDBFC2-C924-4FF6-A88B-E5D4D904015D}" type="datetime1">
              <a:rPr lang="en-US" smtClean="0"/>
              <a:t>4/11/2024</a:t>
            </a:fld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5428D23-B252-4E01-BE94-B1BC9FDEEF3F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79FCB1D-EA4D-45E4-9AE6-415C9A5BC070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520C154C-8216-4C8E-B874-3D2F0B398814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6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CA2F-5B1B-42FD-AD7F-7BD83512E818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UTM.FacultateaCI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059" y="1569209"/>
            <a:ext cx="8422104" cy="15166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r>
              <a:rPr lang="en-US" sz="3600" kern="1800" dirty="0" err="1">
                <a:solidFill>
                  <a:schemeClr val="accent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Securizarea</a:t>
            </a:r>
            <a:r>
              <a:rPr lang="en-US" sz="3600" kern="1800" dirty="0">
                <a:solidFill>
                  <a:schemeClr val="accent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800" dirty="0" err="1">
                <a:solidFill>
                  <a:schemeClr val="accent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aplicaţiilor</a:t>
            </a:r>
            <a:r>
              <a:rPr lang="en-US" sz="3600" kern="1800" dirty="0">
                <a:solidFill>
                  <a:schemeClr val="accent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ru-RU" sz="3600" dirty="0">
              <a:solidFill>
                <a:schemeClr val="accent1"/>
              </a:solidFill>
              <a:effectLst/>
              <a:latin typeface="PT Sans" panose="020B0503020203020204" pitchFamily="3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059" y="3853546"/>
            <a:ext cx="5707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M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Prezentator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Chiri</a:t>
            </a:r>
            <a:r>
              <a:rPr lang="ro-RO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PT Sans" charset="-52"/>
                <a:ea typeface="PT Sans" charset="-52"/>
                <a:cs typeface="PT Sans" charset="-52"/>
              </a:rPr>
              <a:t>ța Stanislav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M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Grupa: </a:t>
            </a:r>
            <a:r>
              <a:rPr lang="ro-MD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PT Sans" charset="-52"/>
                <a:ea typeface="PT Sans" charset="-52"/>
                <a:cs typeface="PT Sans" charset="-52"/>
              </a:rPr>
              <a:t>SI-211</a:t>
            </a:r>
            <a:endParaRPr kumimoji="0" lang="ro-MD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600" dirty="0">
                <a:effectLst/>
                <a:latin typeface="PT Sans" panose="020B0503020203020204" pitchFamily="34" charset="-52"/>
                <a:ea typeface="Calibri" panose="020F0502020204030204" pitchFamily="34" charset="0"/>
              </a:rPr>
              <a:t>A verificat dr. conf.univ.</a:t>
            </a:r>
            <a:r>
              <a:rPr lang="en-US" sz="1600" dirty="0">
                <a:latin typeface="PT Sans" panose="020B0503020203020204" pitchFamily="34" charset="-52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PT Sans" panose="020B0503020203020204" pitchFamily="34" charset="-52"/>
                <a:ea typeface="Calibri" panose="020F0502020204030204" pitchFamily="34" charset="0"/>
              </a:rPr>
              <a:t>Prisacaru</a:t>
            </a:r>
            <a:r>
              <a:rPr lang="en-US" sz="1600" dirty="0">
                <a:latin typeface="PT Sans" panose="020B0503020203020204" pitchFamily="34" charset="-52"/>
                <a:ea typeface="Calibri" panose="020F0502020204030204" pitchFamily="34" charset="0"/>
              </a:rPr>
              <a:t> </a:t>
            </a:r>
            <a:r>
              <a:rPr lang="ro-RO" sz="1600" dirty="0">
                <a:effectLst/>
                <a:latin typeface="PT Sans" panose="020B0503020203020204" pitchFamily="34" charset="-52"/>
                <a:ea typeface="Calibri" panose="020F0502020204030204" pitchFamily="34" charset="0"/>
              </a:rPr>
              <a:t>A.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C79ED-2209-41A7-80E1-376707DA3692}"/>
              </a:ext>
            </a:extLst>
          </p:cNvPr>
          <p:cNvSpPr txBox="1"/>
          <p:nvPr/>
        </p:nvSpPr>
        <p:spPr>
          <a:xfrm>
            <a:off x="100584" y="2767808"/>
            <a:ext cx="8660643" cy="1479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50"/>
              </a:lnSpc>
              <a:spcAft>
                <a:spcPts val="1725"/>
              </a:spcAft>
            </a:pPr>
            <a:r>
              <a:rPr lang="en-US" sz="1800" kern="18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Universitatea</a:t>
            </a:r>
            <a:r>
              <a:rPr lang="en-US" sz="1800" kern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8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Tehnica</a:t>
            </a:r>
            <a:r>
              <a:rPr lang="en-US" sz="1800" kern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Moldova,</a:t>
            </a:r>
          </a:p>
          <a:p>
            <a:pPr algn="ctr">
              <a:lnSpc>
                <a:spcPts val="2550"/>
              </a:lnSpc>
              <a:spcAft>
                <a:spcPts val="1725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Facultatea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Calculatoare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,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Informatică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și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Microelectronică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2550"/>
              </a:lnSpc>
              <a:spcAft>
                <a:spcPts val="1725"/>
              </a:spcAft>
            </a:pP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Brute Force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cont</a:t>
            </a:r>
            <a:r>
              <a:rPr lang="en-US" dirty="0"/>
              <a:t> de administrator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620234"/>
            <a:ext cx="7886699" cy="3812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Să</a:t>
            </a:r>
            <a:r>
              <a:rPr lang="en-US" sz="1800" dirty="0"/>
              <a:t> ne </a:t>
            </a:r>
            <a:r>
              <a:rPr lang="en-US" sz="1800" dirty="0" err="1"/>
              <a:t>imaginăm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o </a:t>
            </a:r>
            <a:r>
              <a:rPr lang="en-US" sz="1800" dirty="0" err="1"/>
              <a:t>aplicație</a:t>
            </a:r>
            <a:r>
              <a:rPr lang="en-US" sz="1800" dirty="0"/>
              <a:t> web care are un </a:t>
            </a:r>
            <a:r>
              <a:rPr lang="en-US" sz="1800" dirty="0" err="1"/>
              <a:t>cont</a:t>
            </a:r>
            <a:r>
              <a:rPr lang="en-US" sz="1800" dirty="0"/>
              <a:t> de administrator, care are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funcționalități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date </a:t>
            </a:r>
            <a:r>
              <a:rPr lang="en-US" sz="1800" dirty="0" err="1"/>
              <a:t>sensibile</a:t>
            </a:r>
            <a:r>
              <a:rPr lang="en-US" sz="1800" dirty="0"/>
              <a:t>. </a:t>
            </a:r>
            <a:r>
              <a:rPr lang="en-US" sz="1800" dirty="0" err="1"/>
              <a:t>Atunci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</a:t>
            </a:r>
            <a:r>
              <a:rPr lang="en-US" sz="1800" dirty="0" err="1"/>
              <a:t>autentificarea</a:t>
            </a:r>
            <a:r>
              <a:rPr lang="en-US" sz="1800" dirty="0"/>
              <a:t> </a:t>
            </a:r>
            <a:r>
              <a:rPr lang="en-US" sz="1800" dirty="0" err="1"/>
              <a:t>securizată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implementată</a:t>
            </a:r>
            <a:r>
              <a:rPr lang="en-US" sz="1800" dirty="0"/>
              <a:t> </a:t>
            </a:r>
            <a:r>
              <a:rPr lang="en-US" sz="1800" dirty="0" err="1"/>
              <a:t>corespunzător</a:t>
            </a:r>
            <a:r>
              <a:rPr lang="en-US" sz="1800" dirty="0"/>
              <a:t>, un </a:t>
            </a:r>
            <a:r>
              <a:rPr lang="en-US" sz="1800" dirty="0" err="1"/>
              <a:t>atacator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încerca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spargă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acestui</a:t>
            </a:r>
            <a:r>
              <a:rPr lang="en-US" sz="1800" dirty="0"/>
              <a:t> </a:t>
            </a:r>
            <a:r>
              <a:rPr lang="en-US" sz="1800" dirty="0" err="1"/>
              <a:t>cont</a:t>
            </a:r>
            <a:r>
              <a:rPr lang="en-US" sz="1800" dirty="0"/>
              <a:t> </a:t>
            </a:r>
            <a:r>
              <a:rPr lang="en-US" sz="1800" dirty="0" err="1"/>
              <a:t>folosind</a:t>
            </a:r>
            <a:r>
              <a:rPr lang="en-US" sz="1800" dirty="0"/>
              <a:t> o </a:t>
            </a:r>
            <a:r>
              <a:rPr lang="en-US" sz="1800" dirty="0" err="1"/>
              <a:t>tehnică</a:t>
            </a:r>
            <a:r>
              <a:rPr lang="en-US" sz="1800" dirty="0"/>
              <a:t> </a:t>
            </a:r>
            <a:r>
              <a:rPr lang="en-US" sz="1800" dirty="0" err="1"/>
              <a:t>cunoscută</a:t>
            </a:r>
            <a:r>
              <a:rPr lang="en-US" sz="1800" dirty="0"/>
              <a:t> sub </a:t>
            </a:r>
            <a:r>
              <a:rPr lang="en-US" sz="1800" dirty="0" err="1"/>
              <a:t>numele</a:t>
            </a:r>
            <a:r>
              <a:rPr lang="en-US" sz="1800" dirty="0"/>
              <a:t> de 'Brute Force'.</a:t>
            </a:r>
          </a:p>
          <a:p>
            <a:pPr marL="0" indent="0">
              <a:buNone/>
            </a:pPr>
            <a:r>
              <a:rPr lang="en-US" sz="1800" dirty="0" err="1"/>
              <a:t>Într</a:t>
            </a:r>
            <a:r>
              <a:rPr lang="en-US" sz="1800" dirty="0"/>
              <a:t>-un </a:t>
            </a:r>
            <a:r>
              <a:rPr lang="en-US" sz="1800" dirty="0" err="1"/>
              <a:t>atac</a:t>
            </a:r>
            <a:r>
              <a:rPr lang="en-US" sz="1800" dirty="0"/>
              <a:t> de tip 'Brute Force', un </a:t>
            </a:r>
            <a:r>
              <a:rPr lang="en-US" sz="1800" dirty="0" err="1"/>
              <a:t>atacator</a:t>
            </a:r>
            <a:r>
              <a:rPr lang="en-US" sz="1800" dirty="0"/>
              <a:t> </a:t>
            </a:r>
            <a:r>
              <a:rPr lang="en-US" sz="1800" dirty="0" err="1"/>
              <a:t>încearcă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ghicească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cont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încercarea</a:t>
            </a:r>
            <a:r>
              <a:rPr lang="en-US" sz="1800" dirty="0"/>
              <a:t> </a:t>
            </a:r>
            <a:r>
              <a:rPr lang="en-US" sz="1800" dirty="0" err="1"/>
              <a:t>repetată</a:t>
            </a:r>
            <a:r>
              <a:rPr lang="en-US" sz="1800" dirty="0"/>
              <a:t> a </a:t>
            </a:r>
            <a:r>
              <a:rPr lang="en-US" sz="1800" dirty="0" err="1"/>
              <a:t>diferitelor</a:t>
            </a:r>
            <a:r>
              <a:rPr lang="en-US" sz="1800" dirty="0"/>
              <a:t> </a:t>
            </a:r>
            <a:r>
              <a:rPr lang="en-US" sz="1800" dirty="0" err="1"/>
              <a:t>combinații</a:t>
            </a:r>
            <a:r>
              <a:rPr lang="en-US" sz="1800" dirty="0"/>
              <a:t> de </a:t>
            </a:r>
            <a:r>
              <a:rPr lang="en-US" sz="1800" dirty="0" err="1"/>
              <a:t>caractere</a:t>
            </a:r>
            <a:r>
              <a:rPr lang="en-US" sz="1800" dirty="0"/>
              <a:t>, </a:t>
            </a:r>
            <a:r>
              <a:rPr lang="en-US" sz="1800" dirty="0" err="1"/>
              <a:t>până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</a:t>
            </a:r>
            <a:r>
              <a:rPr lang="en-US" sz="1800" dirty="0" err="1"/>
              <a:t>găsește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corectă</a:t>
            </a:r>
            <a:r>
              <a:rPr lang="en-US" sz="1800" dirty="0"/>
              <a:t>. </a:t>
            </a:r>
            <a:r>
              <a:rPr lang="en-US" sz="1800" dirty="0" err="1"/>
              <a:t>Această</a:t>
            </a:r>
            <a:r>
              <a:rPr lang="en-US" sz="1800" dirty="0"/>
              <a:t> </a:t>
            </a:r>
            <a:r>
              <a:rPr lang="en-US" sz="1800" dirty="0" err="1"/>
              <a:t>tactică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fi </a:t>
            </a:r>
            <a:r>
              <a:rPr lang="en-US" sz="1800" dirty="0" err="1"/>
              <a:t>eficientă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special </a:t>
            </a:r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slabă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ușor</a:t>
            </a:r>
            <a:r>
              <a:rPr lang="en-US" sz="1800" dirty="0"/>
              <a:t> de </a:t>
            </a:r>
            <a:r>
              <a:rPr lang="en-US" sz="1800" dirty="0" err="1"/>
              <a:t>ghicit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De </a:t>
            </a:r>
            <a:r>
              <a:rPr lang="en-US" sz="1800" dirty="0" err="1"/>
              <a:t>exemplu</a:t>
            </a:r>
            <a:r>
              <a:rPr lang="en-US" sz="1800" dirty="0"/>
              <a:t>, un </a:t>
            </a:r>
            <a:r>
              <a:rPr lang="en-US" sz="1800" dirty="0" err="1"/>
              <a:t>atacator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utiliza</a:t>
            </a:r>
            <a:r>
              <a:rPr lang="en-US" sz="1800" dirty="0"/>
              <a:t> un program </a:t>
            </a:r>
            <a:r>
              <a:rPr lang="en-US" sz="1800" dirty="0" err="1"/>
              <a:t>automatizat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încerca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combinațiile</a:t>
            </a:r>
            <a:r>
              <a:rPr lang="en-US" sz="1800" dirty="0"/>
              <a:t> </a:t>
            </a:r>
            <a:r>
              <a:rPr lang="en-US" sz="1800" dirty="0" err="1"/>
              <a:t>posibile</a:t>
            </a:r>
            <a:r>
              <a:rPr lang="en-US" sz="1800" dirty="0"/>
              <a:t> de </a:t>
            </a:r>
            <a:r>
              <a:rPr lang="en-US" sz="1800" dirty="0" err="1"/>
              <a:t>litere</a:t>
            </a:r>
            <a:r>
              <a:rPr lang="en-US" sz="1800" dirty="0"/>
              <a:t>, </a:t>
            </a:r>
            <a:r>
              <a:rPr lang="en-US" sz="1800" dirty="0" err="1"/>
              <a:t>cifre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/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simboluri</a:t>
            </a:r>
            <a:r>
              <a:rPr lang="en-US" sz="1800" dirty="0"/>
              <a:t> </a:t>
            </a:r>
            <a:r>
              <a:rPr lang="en-US" sz="1800" dirty="0" err="1"/>
              <a:t>până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</a:t>
            </a:r>
            <a:r>
              <a:rPr lang="en-US" sz="1800" dirty="0" err="1"/>
              <a:t>găsește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corectă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contul</a:t>
            </a:r>
            <a:r>
              <a:rPr lang="en-US" sz="1800" dirty="0"/>
              <a:t> de administrator. </a:t>
            </a:r>
            <a:r>
              <a:rPr lang="en-US" sz="1800" dirty="0" err="1"/>
              <a:t>Odată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găsită</a:t>
            </a:r>
            <a:r>
              <a:rPr lang="en-US" sz="1800" dirty="0"/>
              <a:t>, </a:t>
            </a:r>
            <a:r>
              <a:rPr lang="en-US" sz="1800" dirty="0" err="1"/>
              <a:t>atacatorul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obține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</a:t>
            </a:r>
            <a:r>
              <a:rPr lang="en-US" sz="1800" dirty="0" err="1"/>
              <a:t>neautorizat</a:t>
            </a:r>
            <a:r>
              <a:rPr lang="en-US" sz="1800" dirty="0"/>
              <a:t> la </a:t>
            </a:r>
            <a:r>
              <a:rPr lang="en-US" sz="1800" dirty="0" err="1"/>
              <a:t>funcționalitățile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protejate</a:t>
            </a:r>
            <a:r>
              <a:rPr lang="en-US" sz="1800" dirty="0"/>
              <a:t> ale </a:t>
            </a:r>
            <a:r>
              <a:rPr lang="en-US" sz="1800" dirty="0" err="1"/>
              <a:t>aplicației</a:t>
            </a:r>
            <a:r>
              <a:rPr lang="en-US" sz="1800" dirty="0"/>
              <a:t> web.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963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Brute Force 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Exemplu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372405"/>
            <a:ext cx="7886699" cy="136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Bruteforce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parola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contului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Administratorului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!</a:t>
            </a:r>
            <a:endParaRPr lang="ro-RO" sz="1800" b="0" i="0" dirty="0">
              <a:solidFill>
                <a:srgbClr val="242438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încercăm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atac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forță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brută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!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Vom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capta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din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nou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conectare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dar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loc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trimitem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prin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proxy, o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vom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trimite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la Intruder.</a:t>
            </a:r>
            <a:endParaRPr lang="ro-RO" sz="1600" b="0" i="0" dirty="0">
              <a:solidFill>
                <a:srgbClr val="242438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Accesați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Poziții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și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apoi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selectați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butonul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Ștergeți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câmpul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parolă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plasați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două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§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ghilimele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Pentru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a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clarifica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§ § nu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este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două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intrări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sperate, ci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mai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degrabă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implementarea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lui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Burp a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citatelor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ex. "".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trebuie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arate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ca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imaginea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mai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jos.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FBD2C-B88E-4076-BECB-DEB1107B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34" y="3990215"/>
            <a:ext cx="5888331" cy="27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8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Brute Force 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Exemplu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4" y="2392295"/>
            <a:ext cx="2627018" cy="3422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1800" dirty="0">
                <a:solidFill>
                  <a:srgbClr val="242438"/>
                </a:solidFill>
                <a:latin typeface="PT Sans" panose="020B0503020203020204" pitchFamily="34" charset="-52"/>
              </a:rPr>
              <a:t>V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om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folosi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best1050.txt de la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Seclists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</a:t>
            </a:r>
            <a:endParaRPr lang="ro-RO" sz="1800" b="0" i="0" dirty="0">
              <a:solidFill>
                <a:srgbClr val="242438"/>
              </a:solidFill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(Ce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poate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fi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instalat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prin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: apt-get install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seclists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) </a:t>
            </a:r>
            <a:endParaRPr lang="ro-RO" sz="1800" b="0" i="0" dirty="0">
              <a:solidFill>
                <a:srgbClr val="242438"/>
              </a:solidFill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Odată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fișierul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încărcat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Burp,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porniți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atacul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Veți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dori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filtrați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cererea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după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stare. </a:t>
            </a:r>
            <a:endParaRPr lang="ru-RU" sz="1800" dirty="0">
              <a:latin typeface="PT Sans" panose="020B0503020203020204" pitchFamily="34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FBD2C-B88E-4076-BECB-DEB1107B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69" y="2392295"/>
            <a:ext cx="5888331" cy="2761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7E61F7-CE2F-4D98-8667-CBF781AF9841}"/>
              </a:ext>
            </a:extLst>
          </p:cNvPr>
          <p:cNvSpPr txBox="1"/>
          <p:nvPr/>
        </p:nvSpPr>
        <p:spPr>
          <a:xfrm>
            <a:off x="3179135" y="522160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eșuată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primi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 401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neautorizat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Întrucât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succes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returna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 200 OK.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91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Brute Force 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pass</a:t>
            </a:r>
            <a:r>
              <a:rPr lang="en-US" dirty="0"/>
              <a:t>: admin123 (are you serios)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3" y="2392295"/>
            <a:ext cx="7335135" cy="10367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cerere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eșuată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primi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un 401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neautorizat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Întrucât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cerere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succes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returna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un 200 OK.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57AAFB-631F-447B-B572-F7FAD134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176808"/>
            <a:ext cx="6172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/>
          </a:bodyPr>
          <a:lstStyle/>
          <a:p>
            <a:r>
              <a:rPr lang="en-US" dirty="0" err="1"/>
              <a:t>Concluzie</a:t>
            </a:r>
            <a:r>
              <a:rPr lang="en-US" dirty="0"/>
              <a:t>: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3" y="2392295"/>
            <a:ext cx="8015620" cy="44657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În</a:t>
            </a:r>
            <a:r>
              <a:rPr lang="en-US" sz="1800" dirty="0"/>
              <a:t> final, </a:t>
            </a:r>
            <a:r>
              <a:rPr lang="en-US" sz="1800" dirty="0" err="1"/>
              <a:t>este</a:t>
            </a:r>
            <a:r>
              <a:rPr lang="en-US" sz="1800" dirty="0"/>
              <a:t> evident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securitatea</a:t>
            </a:r>
            <a:r>
              <a:rPr lang="en-US" sz="1800" dirty="0"/>
              <a:t> </a:t>
            </a:r>
            <a:r>
              <a:rPr lang="en-US" sz="1800" dirty="0" err="1"/>
              <a:t>aplicațiilor</a:t>
            </a:r>
            <a:r>
              <a:rPr lang="en-US" sz="1800" dirty="0"/>
              <a:t> web </a:t>
            </a:r>
            <a:r>
              <a:rPr lang="en-US" sz="1800" dirty="0" err="1"/>
              <a:t>este</a:t>
            </a:r>
            <a:r>
              <a:rPr lang="en-US" sz="1800" dirty="0"/>
              <a:t> un aspect vital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nesatisfăcător</a:t>
            </a:r>
            <a:r>
              <a:rPr lang="en-US" sz="1800" dirty="0"/>
              <a:t> de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ori</a:t>
            </a:r>
            <a:r>
              <a:rPr lang="en-US" sz="1800" dirty="0"/>
              <a:t>, care </a:t>
            </a:r>
            <a:r>
              <a:rPr lang="en-US" sz="1800" dirty="0" err="1"/>
              <a:t>necesită</a:t>
            </a:r>
            <a:r>
              <a:rPr lang="en-US" sz="1800" dirty="0"/>
              <a:t> </a:t>
            </a:r>
            <a:r>
              <a:rPr lang="en-US" sz="1800" dirty="0" err="1"/>
              <a:t>atenție</a:t>
            </a:r>
            <a:r>
              <a:rPr lang="en-US" sz="1800" dirty="0"/>
              <a:t> </a:t>
            </a:r>
            <a:r>
              <a:rPr lang="en-US" sz="1800" dirty="0" err="1"/>
              <a:t>sporită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acțiuni</a:t>
            </a:r>
            <a:r>
              <a:rPr lang="en-US" sz="1800" dirty="0"/>
              <a:t> concrete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minimiza</a:t>
            </a:r>
            <a:r>
              <a:rPr lang="en-US" sz="1800" dirty="0"/>
              <a:t> </a:t>
            </a:r>
            <a:r>
              <a:rPr lang="en-US" sz="1800" dirty="0" err="1"/>
              <a:t>riscurile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proteja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sensibile</a:t>
            </a:r>
            <a:r>
              <a:rPr lang="en-US" sz="1800" dirty="0"/>
              <a:t> ale </a:t>
            </a:r>
            <a:r>
              <a:rPr lang="en-US" sz="1800" dirty="0" err="1"/>
              <a:t>utilizatorilor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ale </a:t>
            </a:r>
            <a:r>
              <a:rPr lang="en-US" sz="1800" dirty="0" err="1"/>
              <a:t>organizațiilor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analiza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ilustrarea</a:t>
            </a:r>
            <a:r>
              <a:rPr lang="en-US" sz="1800" dirty="0"/>
              <a:t> </a:t>
            </a:r>
            <a:r>
              <a:rPr lang="en-US" sz="1800" dirty="0" err="1"/>
              <a:t>vulnerabilităților</a:t>
            </a:r>
            <a:r>
              <a:rPr lang="en-US" sz="1800" dirty="0"/>
              <a:t> de tip Brute Force, XSS </a:t>
            </a:r>
            <a:r>
              <a:rPr lang="en-US" sz="1800" dirty="0" err="1"/>
              <a:t>și</a:t>
            </a:r>
            <a:r>
              <a:rPr lang="en-US" sz="1800" dirty="0"/>
              <a:t> SQL Injection, am </a:t>
            </a:r>
            <a:r>
              <a:rPr lang="en-US" sz="1800" dirty="0" err="1"/>
              <a:t>evidențiat</a:t>
            </a:r>
            <a:r>
              <a:rPr lang="en-US" sz="1800" dirty="0"/>
              <a:t> natura </a:t>
            </a:r>
            <a:r>
              <a:rPr lang="en-US" sz="1800" dirty="0" err="1"/>
              <a:t>complexă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variată</a:t>
            </a:r>
            <a:r>
              <a:rPr lang="en-US" sz="1800" dirty="0"/>
              <a:t> a </a:t>
            </a:r>
            <a:r>
              <a:rPr lang="en-US" sz="1800" dirty="0" err="1"/>
              <a:t>amenințărilor</a:t>
            </a:r>
            <a:r>
              <a:rPr lang="en-US" sz="1800" dirty="0"/>
              <a:t> cu care se </a:t>
            </a:r>
            <a:r>
              <a:rPr lang="en-US" sz="1800" dirty="0" err="1"/>
              <a:t>confruntă</a:t>
            </a:r>
            <a:r>
              <a:rPr lang="en-US" sz="1800" dirty="0"/>
              <a:t> </a:t>
            </a:r>
            <a:r>
              <a:rPr lang="en-US" sz="1800" dirty="0" err="1"/>
              <a:t>aplicațiile</a:t>
            </a:r>
            <a:r>
              <a:rPr lang="en-US" sz="1800" dirty="0"/>
              <a:t> web. </a:t>
            </a:r>
            <a:r>
              <a:rPr lang="en-US" sz="1800" dirty="0" err="1"/>
              <a:t>Exemplele</a:t>
            </a:r>
            <a:r>
              <a:rPr lang="en-US" sz="1800" dirty="0"/>
              <a:t> concrete au </a:t>
            </a:r>
            <a:r>
              <a:rPr lang="en-US" sz="1800" dirty="0" err="1"/>
              <a:t>demonstrat</a:t>
            </a:r>
            <a:r>
              <a:rPr lang="en-US" sz="1800" dirty="0"/>
              <a:t> cum </a:t>
            </a:r>
            <a:r>
              <a:rPr lang="en-US" sz="1800" dirty="0" err="1"/>
              <a:t>atacatorii</a:t>
            </a:r>
            <a:r>
              <a:rPr lang="en-US" sz="1800" dirty="0"/>
              <a:t> pot </a:t>
            </a:r>
            <a:r>
              <a:rPr lang="en-US" sz="1800" dirty="0" err="1"/>
              <a:t>exploata</a:t>
            </a:r>
            <a:r>
              <a:rPr lang="en-US" sz="1800" dirty="0"/>
              <a:t> </a:t>
            </a:r>
            <a:r>
              <a:rPr lang="en-US" sz="1800" dirty="0" err="1"/>
              <a:t>aceste</a:t>
            </a:r>
            <a:r>
              <a:rPr lang="en-US" sz="1800" dirty="0"/>
              <a:t> </a:t>
            </a:r>
            <a:r>
              <a:rPr lang="en-US" sz="1800" dirty="0" err="1"/>
              <a:t>vulnerabilități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obține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</a:t>
            </a:r>
            <a:r>
              <a:rPr lang="en-US" sz="1800" dirty="0" err="1"/>
              <a:t>neautorizat</a:t>
            </a:r>
            <a:r>
              <a:rPr lang="en-US" sz="1800" dirty="0"/>
              <a:t> la date, a </a:t>
            </a:r>
            <a:r>
              <a:rPr lang="en-US" sz="1800" dirty="0" err="1"/>
              <a:t>compromite</a:t>
            </a:r>
            <a:r>
              <a:rPr lang="en-US" sz="1800" dirty="0"/>
              <a:t> </a:t>
            </a:r>
            <a:r>
              <a:rPr lang="en-US" sz="1800" dirty="0" err="1"/>
              <a:t>integritatea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confidențialitatea</a:t>
            </a:r>
            <a:r>
              <a:rPr lang="en-US" sz="1800" dirty="0"/>
              <a:t> </a:t>
            </a:r>
            <a:r>
              <a:rPr lang="en-US" sz="1800" dirty="0" err="1"/>
              <a:t>informațiilor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afecta</a:t>
            </a:r>
            <a:r>
              <a:rPr lang="en-US" sz="1800" dirty="0"/>
              <a:t> </a:t>
            </a:r>
            <a:r>
              <a:rPr lang="en-US" sz="1800" dirty="0" err="1"/>
              <a:t>funcționarea</a:t>
            </a:r>
            <a:r>
              <a:rPr lang="en-US" sz="1800" dirty="0"/>
              <a:t> </a:t>
            </a:r>
            <a:r>
              <a:rPr lang="en-US" sz="1800" dirty="0" err="1"/>
              <a:t>normală</a:t>
            </a:r>
            <a:r>
              <a:rPr lang="en-US" sz="1800" dirty="0"/>
              <a:t> a </a:t>
            </a:r>
            <a:r>
              <a:rPr lang="en-US" sz="1800" dirty="0" err="1"/>
              <a:t>aplicațiilor</a:t>
            </a:r>
            <a:r>
              <a:rPr lang="en-US" sz="1800" dirty="0"/>
              <a:t> web.</a:t>
            </a:r>
          </a:p>
          <a:p>
            <a:pPr marL="0" indent="0">
              <a:buNone/>
            </a:pPr>
            <a:r>
              <a:rPr lang="en-US" sz="1800" dirty="0" err="1"/>
              <a:t>Într</a:t>
            </a:r>
            <a:r>
              <a:rPr lang="en-US" sz="1800" dirty="0"/>
              <a:t>-un </a:t>
            </a:r>
            <a:r>
              <a:rPr lang="en-US" sz="1800" dirty="0" err="1"/>
              <a:t>mediu</a:t>
            </a:r>
            <a:r>
              <a:rPr lang="en-US" sz="1800" dirty="0"/>
              <a:t> online tot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interconectat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predispus</a:t>
            </a:r>
            <a:r>
              <a:rPr lang="en-US" sz="1800" dirty="0"/>
              <a:t> la </a:t>
            </a:r>
            <a:r>
              <a:rPr lang="en-US" sz="1800" dirty="0" err="1"/>
              <a:t>atacuri</a:t>
            </a:r>
            <a:r>
              <a:rPr lang="en-US" sz="1800" dirty="0"/>
              <a:t> </a:t>
            </a:r>
            <a:r>
              <a:rPr lang="en-US" sz="1800" dirty="0" err="1"/>
              <a:t>cibernetice</a:t>
            </a:r>
            <a:r>
              <a:rPr lang="en-US" sz="1800" dirty="0"/>
              <a:t>,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esențial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ne </a:t>
            </a:r>
            <a:r>
              <a:rPr lang="en-US" sz="1800" dirty="0" err="1"/>
              <a:t>angajăm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-o </a:t>
            </a:r>
            <a:r>
              <a:rPr lang="en-US" sz="1800" dirty="0" err="1"/>
              <a:t>abordare</a:t>
            </a:r>
            <a:r>
              <a:rPr lang="en-US" sz="1800" dirty="0"/>
              <a:t> </a:t>
            </a:r>
            <a:r>
              <a:rPr lang="en-US" sz="1800" dirty="0" err="1"/>
              <a:t>proactivă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continuă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privește</a:t>
            </a:r>
            <a:r>
              <a:rPr lang="en-US" sz="1800" dirty="0"/>
              <a:t> </a:t>
            </a:r>
            <a:r>
              <a:rPr lang="en-US" sz="1800" dirty="0" err="1"/>
              <a:t>securitatea</a:t>
            </a:r>
            <a:r>
              <a:rPr lang="en-US" sz="1800" dirty="0"/>
              <a:t> </a:t>
            </a:r>
            <a:r>
              <a:rPr lang="en-US" sz="1800" dirty="0" err="1"/>
              <a:t>aplicațiilor</a:t>
            </a:r>
            <a:r>
              <a:rPr lang="en-US" sz="1800" dirty="0"/>
              <a:t> web. </a:t>
            </a:r>
            <a:r>
              <a:rPr lang="en-US" sz="1800" dirty="0" err="1"/>
              <a:t>Implementarea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practici</a:t>
            </a:r>
            <a:r>
              <a:rPr lang="en-US" sz="1800" dirty="0"/>
              <a:t> de </a:t>
            </a:r>
            <a:r>
              <a:rPr lang="en-US" sz="1800" dirty="0" err="1"/>
              <a:t>dezvoltare</a:t>
            </a:r>
            <a:r>
              <a:rPr lang="en-US" sz="1800" dirty="0"/>
              <a:t> </a:t>
            </a:r>
            <a:r>
              <a:rPr lang="en-US" sz="1800" dirty="0" err="1"/>
              <a:t>secură</a:t>
            </a:r>
            <a:r>
              <a:rPr lang="en-US" sz="1800" dirty="0"/>
              <a:t>, </a:t>
            </a:r>
            <a:r>
              <a:rPr lang="en-US" sz="1800" dirty="0" err="1"/>
              <a:t>adoptarea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politici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proceduri</a:t>
            </a:r>
            <a:r>
              <a:rPr lang="en-US" sz="1800" dirty="0"/>
              <a:t> </a:t>
            </a:r>
            <a:r>
              <a:rPr lang="en-US" sz="1800" dirty="0" err="1"/>
              <a:t>stricte</a:t>
            </a:r>
            <a:r>
              <a:rPr lang="en-US" sz="1800" dirty="0"/>
              <a:t> de </a:t>
            </a:r>
            <a:r>
              <a:rPr lang="en-US" sz="1800" dirty="0" err="1"/>
              <a:t>securitate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utilizarea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soluții</a:t>
            </a:r>
            <a:r>
              <a:rPr lang="en-US" sz="1800" dirty="0"/>
              <a:t> </a:t>
            </a:r>
            <a:r>
              <a:rPr lang="en-US" sz="1800" dirty="0" err="1"/>
              <a:t>tehnologice</a:t>
            </a:r>
            <a:r>
              <a:rPr lang="en-US" sz="1800" dirty="0"/>
              <a:t> </a:t>
            </a:r>
            <a:r>
              <a:rPr lang="en-US" sz="1800" dirty="0" err="1"/>
              <a:t>avansate</a:t>
            </a:r>
            <a:r>
              <a:rPr lang="en-US" sz="1800" dirty="0"/>
              <a:t> pot </a:t>
            </a:r>
            <a:r>
              <a:rPr lang="en-US" sz="1800" dirty="0" err="1"/>
              <a:t>contribui</a:t>
            </a:r>
            <a:r>
              <a:rPr lang="en-US" sz="1800" dirty="0"/>
              <a:t> </a:t>
            </a:r>
            <a:r>
              <a:rPr lang="en-US" sz="1800" dirty="0" err="1"/>
              <a:t>semnificativ</a:t>
            </a:r>
            <a:r>
              <a:rPr lang="en-US" sz="1800" dirty="0"/>
              <a:t> la </a:t>
            </a:r>
            <a:r>
              <a:rPr lang="en-US" sz="1800" dirty="0" err="1"/>
              <a:t>reducerea</a:t>
            </a:r>
            <a:r>
              <a:rPr lang="en-US" sz="1800" dirty="0"/>
              <a:t> </a:t>
            </a:r>
            <a:r>
              <a:rPr lang="en-US" sz="1800" dirty="0" err="1"/>
              <a:t>expunerii</a:t>
            </a:r>
            <a:r>
              <a:rPr lang="en-US" sz="1800" dirty="0"/>
              <a:t> la </a:t>
            </a:r>
            <a:r>
              <a:rPr lang="en-US" sz="1800" dirty="0" err="1"/>
              <a:t>riscuri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la </a:t>
            </a:r>
            <a:r>
              <a:rPr lang="en-US" sz="1800" dirty="0" err="1"/>
              <a:t>protejarea</a:t>
            </a:r>
            <a:r>
              <a:rPr lang="en-US" sz="1800" dirty="0"/>
              <a:t> </a:t>
            </a:r>
            <a:r>
              <a:rPr lang="en-US" sz="1800" dirty="0" err="1"/>
              <a:t>datelor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reputației</a:t>
            </a:r>
            <a:r>
              <a:rPr lang="en-US" sz="1800" dirty="0"/>
              <a:t> </a:t>
            </a:r>
            <a:r>
              <a:rPr lang="en-US" sz="1800" dirty="0" err="1"/>
              <a:t>organizațiilor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55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89876"/>
            <a:ext cx="7886700" cy="90537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Q/A:</a:t>
            </a:r>
          </a:p>
        </p:txBody>
      </p:sp>
    </p:spTree>
    <p:extLst>
      <p:ext uri="{BB962C8B-B14F-4D97-AF65-F5344CB8AC3E}">
        <p14:creationId xmlns:p14="http://schemas.microsoft.com/office/powerpoint/2010/main" val="258201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/>
          <a:lstStyle/>
          <a:p>
            <a:pPr algn="ctr"/>
            <a:r>
              <a:rPr lang="ro-MD" dirty="0"/>
              <a:t>Scopul și obiective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6694"/>
            <a:ext cx="7886700" cy="11915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 err="1"/>
              <a:t>Scopul</a:t>
            </a:r>
            <a:r>
              <a:rPr lang="en-US" sz="1800" dirty="0"/>
              <a:t>:</a:t>
            </a:r>
          </a:p>
          <a:p>
            <a:pPr marL="0" indent="0" algn="just">
              <a:buNone/>
            </a:pPr>
            <a:r>
              <a:rPr lang="en-US" sz="1800" dirty="0" err="1"/>
              <a:t>Asigurarea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aplicațiile</a:t>
            </a:r>
            <a:r>
              <a:rPr lang="en-US" sz="1800" dirty="0"/>
              <a:t> web sunt </a:t>
            </a:r>
            <a:r>
              <a:rPr lang="en-US" sz="1800" dirty="0" err="1"/>
              <a:t>protejate</a:t>
            </a:r>
            <a:r>
              <a:rPr lang="en-US" sz="1800" dirty="0"/>
              <a:t> </a:t>
            </a:r>
            <a:r>
              <a:rPr lang="en-US" sz="1800" dirty="0" err="1"/>
              <a:t>împotriva</a:t>
            </a:r>
            <a:r>
              <a:rPr lang="en-US" sz="1800" dirty="0"/>
              <a:t> </a:t>
            </a:r>
            <a:r>
              <a:rPr lang="en-US" sz="1800" dirty="0" err="1"/>
              <a:t>amenințărilor</a:t>
            </a:r>
            <a:r>
              <a:rPr lang="en-US" sz="1800" dirty="0"/>
              <a:t> de </a:t>
            </a:r>
            <a:r>
              <a:rPr lang="en-US" sz="1800" dirty="0" err="1"/>
              <a:t>securitate</a:t>
            </a:r>
            <a:r>
              <a:rPr lang="en-US" sz="1800" dirty="0"/>
              <a:t> </a:t>
            </a:r>
            <a:r>
              <a:rPr lang="en-US" sz="1800" dirty="0" err="1"/>
              <a:t>cunoscute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sensibile</a:t>
            </a:r>
            <a:r>
              <a:rPr lang="en-US" sz="1800" dirty="0"/>
              <a:t> ale </a:t>
            </a:r>
            <a:r>
              <a:rPr lang="en-US" sz="1800" dirty="0" err="1"/>
              <a:t>utilizatorilor</a:t>
            </a:r>
            <a:r>
              <a:rPr lang="en-US" sz="1800" dirty="0"/>
              <a:t> sunt </a:t>
            </a:r>
            <a:r>
              <a:rPr lang="en-US" sz="1800" dirty="0" err="1"/>
              <a:t>protejate</a:t>
            </a:r>
            <a:r>
              <a:rPr lang="en-US" sz="1800" dirty="0"/>
              <a:t> </a:t>
            </a:r>
            <a:r>
              <a:rPr lang="en-US" sz="1800" dirty="0" err="1"/>
              <a:t>împotriva</a:t>
            </a:r>
            <a:r>
              <a:rPr lang="en-US" sz="1800" dirty="0"/>
              <a:t> </a:t>
            </a:r>
            <a:r>
              <a:rPr lang="en-US" sz="1800" dirty="0" err="1"/>
              <a:t>accesului</a:t>
            </a:r>
            <a:r>
              <a:rPr lang="en-US" sz="1800" dirty="0"/>
              <a:t> </a:t>
            </a:r>
            <a:r>
              <a:rPr lang="en-US" sz="1800" dirty="0" err="1"/>
              <a:t>neautorizat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al </a:t>
            </a:r>
            <a:r>
              <a:rPr lang="en-US" sz="1800" dirty="0" err="1"/>
              <a:t>modificărilor</a:t>
            </a:r>
            <a:r>
              <a:rPr lang="en-US" sz="1800" dirty="0"/>
              <a:t>.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2DEED-E553-4938-BA00-A999598F36DD}"/>
              </a:ext>
            </a:extLst>
          </p:cNvPr>
          <p:cNvSpPr txBox="1"/>
          <p:nvPr/>
        </p:nvSpPr>
        <p:spPr>
          <a:xfrm>
            <a:off x="670515" y="3524699"/>
            <a:ext cx="78029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PT Sans" panose="020B0503020203020204" pitchFamily="34" charset="-52"/>
              </a:rPr>
              <a:t>Obiective</a:t>
            </a:r>
            <a:r>
              <a:rPr lang="en-US" dirty="0">
                <a:latin typeface="PT Sans" panose="020B0503020203020204" pitchFamily="34" charset="-5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T Sans" panose="020B0503020203020204" pitchFamily="34" charset="-52"/>
              </a:rPr>
              <a:t>Identificarea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evaluarea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vulnerabilităților</a:t>
            </a:r>
            <a:r>
              <a:rPr lang="en-US" dirty="0">
                <a:latin typeface="PT Sans" panose="020B0503020203020204" pitchFamily="34" charset="-52"/>
              </a:rPr>
              <a:t> de </a:t>
            </a:r>
            <a:r>
              <a:rPr lang="en-US" dirty="0" err="1">
                <a:latin typeface="PT Sans" panose="020B0503020203020204" pitchFamily="34" charset="-52"/>
              </a:rPr>
              <a:t>securitate</a:t>
            </a:r>
            <a:r>
              <a:rPr lang="en-US" dirty="0">
                <a:latin typeface="PT Sans" panose="020B0503020203020204" pitchFamily="34" charset="-52"/>
              </a:rPr>
              <a:t>: </a:t>
            </a:r>
            <a:r>
              <a:rPr lang="en-US" dirty="0" err="1">
                <a:latin typeface="PT Sans" panose="020B0503020203020204" pitchFamily="34" charset="-52"/>
              </a:rPr>
              <a:t>Realizarea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unui</a:t>
            </a:r>
            <a:r>
              <a:rPr lang="en-US" dirty="0">
                <a:latin typeface="PT Sans" panose="020B0503020203020204" pitchFamily="34" charset="-52"/>
              </a:rPr>
              <a:t> audit </a:t>
            </a:r>
            <a:r>
              <a:rPr lang="en-US" dirty="0" err="1">
                <a:latin typeface="PT Sans" panose="020B0503020203020204" pitchFamily="34" charset="-52"/>
              </a:rPr>
              <a:t>complet</a:t>
            </a:r>
            <a:r>
              <a:rPr lang="en-US" dirty="0">
                <a:latin typeface="PT Sans" panose="020B0503020203020204" pitchFamily="34" charset="-52"/>
              </a:rPr>
              <a:t> al </a:t>
            </a:r>
            <a:r>
              <a:rPr lang="en-US" dirty="0" err="1">
                <a:latin typeface="PT Sans" panose="020B0503020203020204" pitchFamily="34" charset="-52"/>
              </a:rPr>
              <a:t>aplicației</a:t>
            </a:r>
            <a:r>
              <a:rPr lang="en-US" dirty="0">
                <a:latin typeface="PT Sans" panose="020B0503020203020204" pitchFamily="34" charset="-52"/>
              </a:rPr>
              <a:t> web </a:t>
            </a:r>
            <a:r>
              <a:rPr lang="en-US" dirty="0" err="1">
                <a:latin typeface="PT Sans" panose="020B0503020203020204" pitchFamily="34" charset="-52"/>
              </a:rPr>
              <a:t>pentru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identificarea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evaluarea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potențialelor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puncte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slabe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vulnerabilități</a:t>
            </a:r>
            <a:r>
              <a:rPr lang="en-US" dirty="0">
                <a:latin typeface="PT Sans" panose="020B0503020203020204" pitchFamily="34" charset="-52"/>
              </a:rPr>
              <a:t> de </a:t>
            </a:r>
            <a:r>
              <a:rPr lang="en-US" dirty="0" err="1">
                <a:latin typeface="PT Sans" panose="020B0503020203020204" pitchFamily="34" charset="-52"/>
              </a:rPr>
              <a:t>securitate</a:t>
            </a:r>
            <a:r>
              <a:rPr lang="en-US" dirty="0">
                <a:latin typeface="PT Sans" panose="020B0503020203020204" pitchFamily="34" charset="-52"/>
              </a:rPr>
              <a:t>, cum </a:t>
            </a:r>
            <a:r>
              <a:rPr lang="en-US" dirty="0" err="1">
                <a:latin typeface="PT Sans" panose="020B0503020203020204" pitchFamily="34" charset="-52"/>
              </a:rPr>
              <a:t>ar</a:t>
            </a:r>
            <a:r>
              <a:rPr lang="en-US" dirty="0">
                <a:latin typeface="PT Sans" panose="020B0503020203020204" pitchFamily="34" charset="-52"/>
              </a:rPr>
              <a:t> fi </a:t>
            </a:r>
            <a:r>
              <a:rPr lang="en-US" dirty="0" err="1">
                <a:latin typeface="PT Sans" panose="020B0503020203020204" pitchFamily="34" charset="-52"/>
              </a:rPr>
              <a:t>injecțiile</a:t>
            </a:r>
            <a:r>
              <a:rPr lang="en-US" dirty="0">
                <a:latin typeface="PT Sans" panose="020B0503020203020204" pitchFamily="34" charset="-52"/>
              </a:rPr>
              <a:t> SQL, cross-site scripting (XSS), cross-site request forgery (CSRF)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T Sans" panose="020B0503020203020204" pitchFamily="34" charset="-52"/>
              </a:rPr>
              <a:t>Testarea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autentificării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autorizării</a:t>
            </a:r>
            <a:r>
              <a:rPr lang="en-US" dirty="0">
                <a:latin typeface="PT Sans" panose="020B0503020203020204" pitchFamily="34" charset="-52"/>
              </a:rPr>
              <a:t>: </a:t>
            </a:r>
            <a:r>
              <a:rPr lang="en-US" dirty="0" err="1">
                <a:latin typeface="PT Sans" panose="020B0503020203020204" pitchFamily="34" charset="-52"/>
              </a:rPr>
              <a:t>Verificarea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robusteței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mecanismelor</a:t>
            </a:r>
            <a:r>
              <a:rPr lang="en-US" dirty="0">
                <a:latin typeface="PT Sans" panose="020B0503020203020204" pitchFamily="34" charset="-52"/>
              </a:rPr>
              <a:t> de </a:t>
            </a:r>
            <a:r>
              <a:rPr lang="en-US" dirty="0" err="1">
                <a:latin typeface="PT Sans" panose="020B0503020203020204" pitchFamily="34" charset="-52"/>
              </a:rPr>
              <a:t>autentificare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autorizare</a:t>
            </a:r>
            <a:r>
              <a:rPr lang="en-US" dirty="0">
                <a:latin typeface="PT Sans" panose="020B0503020203020204" pitchFamily="34" charset="-52"/>
              </a:rPr>
              <a:t> ale </a:t>
            </a:r>
            <a:r>
              <a:rPr lang="en-US" dirty="0" err="1">
                <a:latin typeface="PT Sans" panose="020B0503020203020204" pitchFamily="34" charset="-52"/>
              </a:rPr>
              <a:t>aplicației</a:t>
            </a:r>
            <a:r>
              <a:rPr lang="en-US" dirty="0">
                <a:latin typeface="PT Sans" panose="020B0503020203020204" pitchFamily="34" charset="-52"/>
              </a:rPr>
              <a:t> web </a:t>
            </a:r>
            <a:r>
              <a:rPr lang="en-US" dirty="0" err="1">
                <a:latin typeface="PT Sans" panose="020B0503020203020204" pitchFamily="34" charset="-52"/>
              </a:rPr>
              <a:t>pentru</a:t>
            </a:r>
            <a:r>
              <a:rPr lang="en-US" dirty="0">
                <a:latin typeface="PT Sans" panose="020B0503020203020204" pitchFamily="34" charset="-52"/>
              </a:rPr>
              <a:t> a </a:t>
            </a:r>
            <a:r>
              <a:rPr lang="en-US" dirty="0" err="1">
                <a:latin typeface="PT Sans" panose="020B0503020203020204" pitchFamily="34" charset="-52"/>
              </a:rPr>
              <a:t>asigura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că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doar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utilizatorii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autorizați</a:t>
            </a:r>
            <a:r>
              <a:rPr lang="en-US" dirty="0">
                <a:latin typeface="PT Sans" panose="020B0503020203020204" pitchFamily="34" charset="-52"/>
              </a:rPr>
              <a:t> au </a:t>
            </a:r>
            <a:r>
              <a:rPr lang="en-US" dirty="0" err="1">
                <a:latin typeface="PT Sans" panose="020B0503020203020204" pitchFamily="34" charset="-52"/>
              </a:rPr>
              <a:t>acces</a:t>
            </a:r>
            <a:r>
              <a:rPr lang="en-US" dirty="0">
                <a:latin typeface="PT Sans" panose="020B0503020203020204" pitchFamily="34" charset="-52"/>
              </a:rPr>
              <a:t> la </a:t>
            </a:r>
            <a:r>
              <a:rPr lang="en-US" dirty="0" err="1">
                <a:latin typeface="PT Sans" panose="020B0503020203020204" pitchFamily="34" charset="-52"/>
              </a:rPr>
              <a:t>resursele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funcționalitățile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adecvate</a:t>
            </a:r>
            <a:r>
              <a:rPr lang="en-US" dirty="0">
                <a:latin typeface="PT Sans" panose="020B0503020203020204" pitchFamily="34" charset="-5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T Sans" panose="020B0503020203020204" pitchFamily="34" charset="-52"/>
              </a:rPr>
              <a:t>Testarea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criptării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a </a:t>
            </a:r>
            <a:r>
              <a:rPr lang="en-US" dirty="0" err="1">
                <a:latin typeface="PT Sans" panose="020B0503020203020204" pitchFamily="34" charset="-52"/>
              </a:rPr>
              <a:t>managementului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sesiunii</a:t>
            </a:r>
            <a:r>
              <a:rPr lang="en-US" dirty="0">
                <a:latin typeface="PT Sans" panose="020B0503020203020204" pitchFamily="34" charset="-52"/>
              </a:rPr>
              <a:t>: </a:t>
            </a:r>
            <a:r>
              <a:rPr lang="en-US" dirty="0" err="1">
                <a:latin typeface="PT Sans" panose="020B0503020203020204" pitchFamily="34" charset="-52"/>
              </a:rPr>
              <a:t>Evaluarea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modului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în</a:t>
            </a:r>
            <a:r>
              <a:rPr lang="en-US" dirty="0">
                <a:latin typeface="PT Sans" panose="020B0503020203020204" pitchFamily="34" charset="-52"/>
              </a:rPr>
              <a:t> care </a:t>
            </a:r>
            <a:r>
              <a:rPr lang="en-US" dirty="0" err="1">
                <a:latin typeface="PT Sans" panose="020B0503020203020204" pitchFamily="34" charset="-52"/>
              </a:rPr>
              <a:t>datele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sensibile</a:t>
            </a:r>
            <a:r>
              <a:rPr lang="en-US" dirty="0">
                <a:latin typeface="PT Sans" panose="020B0503020203020204" pitchFamily="34" charset="-52"/>
              </a:rPr>
              <a:t> sunt </a:t>
            </a:r>
            <a:r>
              <a:rPr lang="en-US" dirty="0" err="1">
                <a:latin typeface="PT Sans" panose="020B0503020203020204" pitchFamily="34" charset="-52"/>
              </a:rPr>
              <a:t>criptate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în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tranzit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în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repaus</a:t>
            </a:r>
            <a:r>
              <a:rPr lang="en-US" dirty="0">
                <a:latin typeface="PT Sans" panose="020B0503020203020204" pitchFamily="34" charset="-52"/>
              </a:rPr>
              <a:t>, </a:t>
            </a:r>
            <a:r>
              <a:rPr lang="en-US" dirty="0" err="1">
                <a:latin typeface="PT Sans" panose="020B0503020203020204" pitchFamily="34" charset="-52"/>
              </a:rPr>
              <a:t>și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verificarea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securității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managementului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sesiunii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pentru</a:t>
            </a:r>
            <a:r>
              <a:rPr lang="en-US" dirty="0">
                <a:latin typeface="PT Sans" panose="020B0503020203020204" pitchFamily="34" charset="-52"/>
              </a:rPr>
              <a:t> a </a:t>
            </a:r>
            <a:r>
              <a:rPr lang="en-US" dirty="0" err="1">
                <a:latin typeface="PT Sans" panose="020B0503020203020204" pitchFamily="34" charset="-52"/>
              </a:rPr>
              <a:t>preveni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en-US" dirty="0" err="1">
                <a:latin typeface="PT Sans" panose="020B0503020203020204" pitchFamily="34" charset="-52"/>
              </a:rPr>
              <a:t>atacurile</a:t>
            </a:r>
            <a:r>
              <a:rPr lang="en-US" dirty="0">
                <a:latin typeface="PT Sans" panose="020B0503020203020204" pitchFamily="34" charset="-52"/>
              </a:rPr>
              <a:t> de </a:t>
            </a:r>
            <a:r>
              <a:rPr lang="en-US" dirty="0" err="1">
                <a:latin typeface="PT Sans" panose="020B0503020203020204" pitchFamily="34" charset="-52"/>
              </a:rPr>
              <a:t>sesiune</a:t>
            </a:r>
            <a:r>
              <a:rPr lang="en-US" dirty="0">
                <a:latin typeface="PT Sans" panose="020B0503020203020204" pitchFamily="34" charset="-52"/>
              </a:rPr>
              <a:t>.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737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/>
          <a:lstStyle/>
          <a:p>
            <a:pPr algn="ctr"/>
            <a:r>
              <a:rPr lang="en-US" dirty="0"/>
              <a:t>SQL-injection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6694"/>
            <a:ext cx="7886700" cy="397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presupunem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o </a:t>
            </a:r>
            <a:r>
              <a:rPr lang="en-US" sz="1800" dirty="0" err="1"/>
              <a:t>aplicație</a:t>
            </a:r>
            <a:r>
              <a:rPr lang="en-US" sz="1800" dirty="0"/>
              <a:t> web de </a:t>
            </a:r>
            <a:r>
              <a:rPr lang="en-US" sz="1800" dirty="0" err="1"/>
              <a:t>autentificare</a:t>
            </a:r>
            <a:r>
              <a:rPr lang="en-US" sz="1800" dirty="0"/>
              <a:t> care </a:t>
            </a:r>
            <a:r>
              <a:rPr lang="en-US" sz="1800" dirty="0" err="1"/>
              <a:t>folosește</a:t>
            </a:r>
            <a:r>
              <a:rPr lang="en-US" sz="1800" dirty="0"/>
              <a:t> o </a:t>
            </a:r>
            <a:r>
              <a:rPr lang="en-US" sz="1800" dirty="0" err="1"/>
              <a:t>interogare</a:t>
            </a:r>
            <a:r>
              <a:rPr lang="en-US" sz="1800" dirty="0"/>
              <a:t> SQL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credențialele</a:t>
            </a:r>
            <a:r>
              <a:rPr lang="en-US" sz="1800" dirty="0"/>
              <a:t> </a:t>
            </a:r>
            <a:r>
              <a:rPr lang="en-US" sz="1800" dirty="0" err="1"/>
              <a:t>utilizatorilor</a:t>
            </a:r>
            <a:r>
              <a:rPr lang="en-US" sz="1800" dirty="0"/>
              <a:t>. </a:t>
            </a:r>
            <a:r>
              <a:rPr lang="en-US" sz="1800" dirty="0" err="1"/>
              <a:t>Interogarea</a:t>
            </a:r>
            <a:r>
              <a:rPr lang="en-US" sz="1800" dirty="0"/>
              <a:t> SQL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putea</a:t>
            </a:r>
            <a:r>
              <a:rPr lang="en-US" sz="1800" dirty="0"/>
              <a:t> </a:t>
            </a:r>
            <a:r>
              <a:rPr lang="en-US" sz="1800" dirty="0" err="1"/>
              <a:t>arăta</a:t>
            </a:r>
            <a:r>
              <a:rPr lang="en-US" sz="1800" dirty="0"/>
              <a:t> </a:t>
            </a:r>
            <a:r>
              <a:rPr lang="en-US" sz="1800" dirty="0" err="1"/>
              <a:t>ceva</a:t>
            </a:r>
            <a:r>
              <a:rPr lang="en-US" sz="1800" dirty="0"/>
              <a:t> de </a:t>
            </a:r>
            <a:r>
              <a:rPr lang="en-US" sz="1800" dirty="0" err="1"/>
              <a:t>genul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b="1" dirty="0"/>
              <a:t>SELECT * FROM users WHERE username = ‘</a:t>
            </a:r>
            <a:r>
              <a:rPr lang="en-US" sz="1600" b="1" dirty="0" err="1"/>
              <a:t>utilizator</a:t>
            </a:r>
            <a:r>
              <a:rPr lang="en-US" sz="1600" b="1" dirty="0"/>
              <a:t>’ AND password = ‘</a:t>
            </a:r>
            <a:r>
              <a:rPr lang="en-US" sz="1600" b="1" dirty="0" err="1"/>
              <a:t>parol</a:t>
            </a:r>
            <a:r>
              <a:rPr lang="ro-RO" sz="1600" b="1" dirty="0"/>
              <a:t>e</a:t>
            </a:r>
            <a:r>
              <a:rPr lang="en-US" sz="1600" b="1" dirty="0"/>
              <a:t>’;</a:t>
            </a:r>
          </a:p>
          <a:p>
            <a:pPr marL="0" indent="0" algn="ctr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800" dirty="0"/>
              <a:t>Un </a:t>
            </a:r>
            <a:r>
              <a:rPr lang="en-US" sz="1800" dirty="0" err="1"/>
              <a:t>atacator</a:t>
            </a:r>
            <a:r>
              <a:rPr lang="en-US" sz="1800" dirty="0"/>
              <a:t>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putea</a:t>
            </a:r>
            <a:r>
              <a:rPr lang="en-US" sz="1800" dirty="0"/>
              <a:t> </a:t>
            </a:r>
            <a:r>
              <a:rPr lang="en-US" sz="1800" dirty="0" err="1"/>
              <a:t>insera</a:t>
            </a:r>
            <a:r>
              <a:rPr lang="en-US" sz="1800" dirty="0"/>
              <a:t> o </a:t>
            </a:r>
            <a:r>
              <a:rPr lang="en-US" sz="1800" dirty="0" err="1"/>
              <a:t>instrucțiune</a:t>
            </a:r>
            <a:r>
              <a:rPr lang="en-US" sz="1800" dirty="0"/>
              <a:t> SQL </a:t>
            </a:r>
            <a:r>
              <a:rPr lang="en-US" sz="1800" dirty="0" err="1"/>
              <a:t>malitioasă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câmpul</a:t>
            </a:r>
            <a:r>
              <a:rPr lang="en-US" sz="1800" dirty="0"/>
              <a:t> de </a:t>
            </a:r>
            <a:r>
              <a:rPr lang="en-US" sz="1800" dirty="0" err="1"/>
              <a:t>autentificare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parolă</a:t>
            </a:r>
            <a:r>
              <a:rPr lang="en-US" sz="1800" dirty="0"/>
              <a:t>, cum </a:t>
            </a:r>
            <a:r>
              <a:rPr lang="en-US" sz="1800" dirty="0" err="1"/>
              <a:t>ar</a:t>
            </a:r>
            <a:r>
              <a:rPr lang="en-US" sz="1800" dirty="0"/>
              <a:t> fi:</a:t>
            </a:r>
            <a:endParaRPr lang="en-US" sz="1800" b="1" dirty="0"/>
          </a:p>
          <a:p>
            <a:pPr marL="0" indent="0" algn="ctr">
              <a:buNone/>
            </a:pPr>
            <a:r>
              <a:rPr lang="en-US" sz="1800" b="1" dirty="0"/>
              <a:t>‘ OR 1=1 –</a:t>
            </a:r>
          </a:p>
          <a:p>
            <a:pPr marL="0" indent="0">
              <a:buNone/>
            </a:pPr>
            <a:r>
              <a:rPr lang="pt-BR" sz="1600" dirty="0"/>
              <a:t>Astfel, interogarea finală ar deveni:</a:t>
            </a:r>
          </a:p>
          <a:p>
            <a:pPr marL="0" indent="0" algn="ctr">
              <a:buNone/>
            </a:pPr>
            <a:r>
              <a:rPr lang="en-US" sz="1800" b="1" dirty="0"/>
              <a:t>SELECT * FROM users WHERE username = '</a:t>
            </a:r>
            <a:r>
              <a:rPr lang="en-US" sz="1800" b="1" dirty="0" err="1"/>
              <a:t>utilizator</a:t>
            </a:r>
            <a:r>
              <a:rPr lang="en-US" sz="1800" b="1" dirty="0"/>
              <a:t>' AND password = '' OR '1'='1'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67458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SQL-injection </a:t>
            </a:r>
            <a:br>
              <a:rPr lang="en-US" dirty="0"/>
            </a:b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68550"/>
            <a:ext cx="4400550" cy="1074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navigați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conectare</a:t>
            </a:r>
            <a:r>
              <a:rPr lang="en-US" dirty="0"/>
              <a:t>,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de e-mail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parolă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E61738-166A-4794-837A-BDB9143A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476694"/>
            <a:ext cx="4030193" cy="36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SQL-injection </a:t>
            </a:r>
            <a:br>
              <a:rPr lang="en-US" dirty="0"/>
            </a:br>
            <a:r>
              <a:rPr lang="en-US" dirty="0" err="1"/>
              <a:t>Burpt</a:t>
            </a:r>
            <a:r>
              <a:rPr lang="en-US" dirty="0"/>
              <a:t> Suite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41915"/>
            <a:ext cx="3024406" cy="1526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Interceptarea</a:t>
            </a:r>
            <a:r>
              <a:rPr lang="en-US" dirty="0"/>
              <a:t> la traffic ne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server!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C59937-D0F1-49C7-B543-69915440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4" y="3902149"/>
            <a:ext cx="5945106" cy="28400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0DF369-30A7-4FC0-BD05-4CC24EE9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056" y="2741915"/>
            <a:ext cx="5490944" cy="2632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0167F0-DAD8-41CE-BA1A-A46C38C001A3}"/>
              </a:ext>
            </a:extLst>
          </p:cNvPr>
          <p:cNvSpPr txBox="1"/>
          <p:nvPr/>
        </p:nvSpPr>
        <p:spPr>
          <a:xfrm>
            <a:off x="6184560" y="5322185"/>
            <a:ext cx="2959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latin typeface="PT Sans" panose="020B0503020203020204" pitchFamily="34" charset="-52"/>
              </a:rPr>
              <a:t>Vom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schimba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acum</a:t>
            </a:r>
            <a:r>
              <a:rPr lang="ru-RU" sz="2000" dirty="0">
                <a:latin typeface="PT Sans" panose="020B0503020203020204" pitchFamily="34" charset="-52"/>
              </a:rPr>
              <a:t> "</a:t>
            </a:r>
            <a:r>
              <a:rPr lang="ru-RU" sz="2000" dirty="0" err="1">
                <a:latin typeface="PT Sans" panose="020B0503020203020204" pitchFamily="34" charset="-52"/>
              </a:rPr>
              <a:t>admin</a:t>
            </a:r>
            <a:r>
              <a:rPr lang="ru-RU" sz="2000" dirty="0">
                <a:latin typeface="PT Sans" panose="020B0503020203020204" pitchFamily="34" charset="-52"/>
              </a:rPr>
              <a:t>" </a:t>
            </a:r>
            <a:r>
              <a:rPr lang="ru-RU" sz="2000" dirty="0" err="1">
                <a:latin typeface="PT Sans" panose="020B0503020203020204" pitchFamily="34" charset="-52"/>
              </a:rPr>
              <a:t>de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lângă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e-mail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la</a:t>
            </a:r>
            <a:r>
              <a:rPr lang="ru-RU" sz="2000" dirty="0">
                <a:latin typeface="PT Sans" panose="020B0503020203020204" pitchFamily="34" charset="-52"/>
              </a:rPr>
              <a:t>: ‘ </a:t>
            </a:r>
            <a:r>
              <a:rPr lang="en-US" sz="2000" dirty="0">
                <a:latin typeface="PT Sans" panose="020B0503020203020204" pitchFamily="34" charset="-52"/>
              </a:rPr>
              <a:t>or</a:t>
            </a:r>
            <a:r>
              <a:rPr lang="ru-RU" sz="2000" dirty="0">
                <a:latin typeface="PT Sans" panose="020B0503020203020204" pitchFamily="34" charset="-52"/>
              </a:rPr>
              <a:t> 1=1-</a:t>
            </a:r>
            <a:r>
              <a:rPr lang="en-US" sz="2000" dirty="0">
                <a:latin typeface="PT Sans" panose="020B0503020203020204" pitchFamily="34" charset="-52"/>
              </a:rPr>
              <a:t>-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și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îl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vom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transmite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serverului</a:t>
            </a:r>
            <a:r>
              <a:rPr lang="ru-RU" sz="2000" dirty="0">
                <a:latin typeface="PT Sans" panose="020B0503020203020204" pitchFamily="34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79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SQL-injection </a:t>
            </a:r>
            <a:br>
              <a:rPr lang="en-US" dirty="0"/>
            </a:br>
            <a:r>
              <a:rPr lang="en-US" dirty="0" err="1"/>
              <a:t>Explica</a:t>
            </a:r>
            <a:r>
              <a:rPr lang="ro-RO" dirty="0"/>
              <a:t>ție</a:t>
            </a:r>
            <a:r>
              <a:rPr lang="en-US" dirty="0"/>
              <a:t>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6694"/>
            <a:ext cx="5431908" cy="3978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 ce funcționează acest lucru?</a:t>
            </a:r>
            <a:endParaRPr lang="ro-RO" b="0" i="0" dirty="0">
              <a:solidFill>
                <a:srgbClr val="242438"/>
              </a:solidFill>
              <a:effectLst/>
              <a:latin typeface="PT Sans" panose="020B0503020203020204" pitchFamily="34" charset="-5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Caracterul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'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închide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paranteze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interogarea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SQL 'OR'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-o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instrucțiune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SQL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reveni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adevărat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dacă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oricare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parte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acesteia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adevărată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Deoarece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1=1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întotdeauna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adevărat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întreaga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afirmație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adevărată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Astfel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spune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serverului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e-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mailul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valid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ne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conecta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la id-ul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utilizatorului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0, care se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întâmplă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fie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contul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administrator.</a:t>
            </a:r>
            <a:endParaRPr lang="ro-RO" dirty="0">
              <a:solidFill>
                <a:srgbClr val="242438"/>
              </a:solidFill>
              <a:latin typeface="PT Sans" panose="020B0503020203020204" pitchFamily="34" charset="-5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Caracterul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--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utilizat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SQL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pentru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comenta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datele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orice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restricții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privind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autentificarea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nu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mai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funcționa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deoarece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sunt interpretate ca un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comentariu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lucru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ca #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//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comentariu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python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respectiv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javascript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7C8E48-93FC-4FB9-976D-BE9A40D0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90" y="3125942"/>
            <a:ext cx="2019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XSS</a:t>
            </a:r>
            <a:br>
              <a:rPr lang="ro-RO" dirty="0"/>
            </a:br>
            <a:r>
              <a:rPr lang="ro-RO" dirty="0"/>
              <a:t>Cross-site scripting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476694"/>
            <a:ext cx="8260169" cy="396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XSS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sau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Cross-site scripting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vulnerabilitate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care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permite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atacatorilor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ruleze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javascript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aplicații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web.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sunt una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dintre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mai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găsite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bug-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uri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aplicațiile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web.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Complexitatea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lor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variază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la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ușor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la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extrem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greu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deoarece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fiecare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aplicație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web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analizează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interogările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-un mod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diferit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</a:t>
            </a:r>
            <a:endParaRPr lang="ro-RO" sz="1800" b="0" i="0" dirty="0">
              <a:solidFill>
                <a:srgbClr val="242438"/>
              </a:solidFill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o-RO" sz="1400" b="0" i="0" dirty="0">
              <a:solidFill>
                <a:srgbClr val="242438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PT Sans" panose="020B0503020203020204" pitchFamily="34" charset="-52"/>
              </a:rPr>
              <a:t>Să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luăm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în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considerare</a:t>
            </a:r>
            <a:r>
              <a:rPr lang="en-US" sz="1800" dirty="0">
                <a:latin typeface="PT Sans" panose="020B0503020203020204" pitchFamily="34" charset="-52"/>
              </a:rPr>
              <a:t> o </a:t>
            </a:r>
            <a:r>
              <a:rPr lang="en-US" sz="1800" dirty="0" err="1">
                <a:latin typeface="PT Sans" panose="020B0503020203020204" pitchFamily="34" charset="-52"/>
              </a:rPr>
              <a:t>aplicație</a:t>
            </a:r>
            <a:r>
              <a:rPr lang="en-US" sz="1800" dirty="0">
                <a:latin typeface="PT Sans" panose="020B0503020203020204" pitchFamily="34" charset="-52"/>
              </a:rPr>
              <a:t> web care </a:t>
            </a:r>
            <a:r>
              <a:rPr lang="en-US" sz="1800" dirty="0" err="1">
                <a:latin typeface="PT Sans" panose="020B0503020203020204" pitchFamily="34" charset="-52"/>
              </a:rPr>
              <a:t>permite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utilizatorilor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să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efectueze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căutări</a:t>
            </a:r>
            <a:r>
              <a:rPr lang="en-US" sz="1800" dirty="0">
                <a:latin typeface="PT Sans" panose="020B0503020203020204" pitchFamily="34" charset="-52"/>
              </a:rPr>
              <a:t> pe un site. </a:t>
            </a:r>
            <a:r>
              <a:rPr lang="en-US" sz="1800" dirty="0" err="1">
                <a:latin typeface="PT Sans" panose="020B0503020203020204" pitchFamily="34" charset="-52"/>
              </a:rPr>
              <a:t>Utilizatorii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introduc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termenii</a:t>
            </a:r>
            <a:r>
              <a:rPr lang="en-US" sz="1800" dirty="0">
                <a:latin typeface="PT Sans" panose="020B0503020203020204" pitchFamily="34" charset="-52"/>
              </a:rPr>
              <a:t> de </a:t>
            </a:r>
            <a:r>
              <a:rPr lang="en-US" sz="1800" dirty="0" err="1">
                <a:latin typeface="PT Sans" panose="020B0503020203020204" pitchFamily="34" charset="-52"/>
              </a:rPr>
              <a:t>căutare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într</a:t>
            </a:r>
            <a:r>
              <a:rPr lang="en-US" sz="1800" dirty="0">
                <a:latin typeface="PT Sans" panose="020B0503020203020204" pitchFamily="34" charset="-52"/>
              </a:rPr>
              <a:t>-un </a:t>
            </a:r>
            <a:r>
              <a:rPr lang="en-US" sz="1800" dirty="0" err="1">
                <a:latin typeface="PT Sans" panose="020B0503020203020204" pitchFamily="34" charset="-52"/>
              </a:rPr>
              <a:t>câmp</a:t>
            </a:r>
            <a:r>
              <a:rPr lang="en-US" sz="1800" dirty="0">
                <a:latin typeface="PT Sans" panose="020B0503020203020204" pitchFamily="34" charset="-52"/>
              </a:rPr>
              <a:t> de </a:t>
            </a:r>
            <a:r>
              <a:rPr lang="en-US" sz="1800" dirty="0" err="1">
                <a:latin typeface="PT Sans" panose="020B0503020203020204" pitchFamily="34" charset="-52"/>
              </a:rPr>
              <a:t>căutare</a:t>
            </a:r>
            <a:r>
              <a:rPr lang="en-US" sz="1800" dirty="0">
                <a:latin typeface="PT Sans" panose="020B0503020203020204" pitchFamily="34" charset="-52"/>
              </a:rPr>
              <a:t>, </a:t>
            </a:r>
            <a:r>
              <a:rPr lang="en-US" sz="1800" dirty="0" err="1">
                <a:latin typeface="PT Sans" panose="020B0503020203020204" pitchFamily="34" charset="-52"/>
              </a:rPr>
              <a:t>iar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rezultatele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căutării</a:t>
            </a:r>
            <a:r>
              <a:rPr lang="en-US" sz="1800" dirty="0">
                <a:latin typeface="PT Sans" panose="020B0503020203020204" pitchFamily="34" charset="-52"/>
              </a:rPr>
              <a:t> sunt </a:t>
            </a:r>
            <a:r>
              <a:rPr lang="en-US" sz="1800" dirty="0" err="1">
                <a:latin typeface="PT Sans" panose="020B0503020203020204" pitchFamily="34" charset="-52"/>
              </a:rPr>
              <a:t>afișate</a:t>
            </a:r>
            <a:r>
              <a:rPr lang="en-US" sz="1800" dirty="0">
                <a:latin typeface="PT Sans" panose="020B0503020203020204" pitchFamily="34" charset="-52"/>
              </a:rPr>
              <a:t> ulterior pe </a:t>
            </a:r>
            <a:r>
              <a:rPr lang="en-US" sz="1800" dirty="0" err="1">
                <a:latin typeface="PT Sans" panose="020B0503020203020204" pitchFamily="34" charset="-52"/>
              </a:rPr>
              <a:t>pagină</a:t>
            </a:r>
            <a:r>
              <a:rPr lang="en-US" sz="1800" dirty="0">
                <a:latin typeface="PT Sans" panose="020B0503020203020204" pitchFamily="34" charset="-52"/>
              </a:rPr>
              <a:t>. </a:t>
            </a:r>
            <a:r>
              <a:rPr lang="en-US" sz="1800" dirty="0" err="1">
                <a:latin typeface="PT Sans" panose="020B0503020203020204" pitchFamily="34" charset="-52"/>
              </a:rPr>
              <a:t>Dacă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aplicația</a:t>
            </a:r>
            <a:r>
              <a:rPr lang="en-US" sz="1800" dirty="0">
                <a:latin typeface="PT Sans" panose="020B0503020203020204" pitchFamily="34" charset="-52"/>
              </a:rPr>
              <a:t> web nu </a:t>
            </a:r>
            <a:r>
              <a:rPr lang="en-US" sz="1800" dirty="0" err="1">
                <a:latin typeface="PT Sans" panose="020B0503020203020204" pitchFamily="34" charset="-52"/>
              </a:rPr>
              <a:t>validează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sau</a:t>
            </a:r>
            <a:r>
              <a:rPr lang="en-US" sz="1800" dirty="0">
                <a:latin typeface="PT Sans" panose="020B0503020203020204" pitchFamily="34" charset="-52"/>
              </a:rPr>
              <a:t> nu </a:t>
            </a:r>
            <a:r>
              <a:rPr lang="en-US" sz="1800" dirty="0" err="1">
                <a:latin typeface="PT Sans" panose="020B0503020203020204" pitchFamily="34" charset="-52"/>
              </a:rPr>
              <a:t>scapă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corect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datele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introduse</a:t>
            </a:r>
            <a:r>
              <a:rPr lang="en-US" sz="1800" dirty="0">
                <a:latin typeface="PT Sans" panose="020B0503020203020204" pitchFamily="34" charset="-52"/>
              </a:rPr>
              <a:t> de </a:t>
            </a:r>
            <a:r>
              <a:rPr lang="en-US" sz="1800" dirty="0" err="1">
                <a:latin typeface="PT Sans" panose="020B0503020203020204" pitchFamily="34" charset="-52"/>
              </a:rPr>
              <a:t>utilizatori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în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câmpul</a:t>
            </a:r>
            <a:r>
              <a:rPr lang="en-US" sz="1800" dirty="0">
                <a:latin typeface="PT Sans" panose="020B0503020203020204" pitchFamily="34" charset="-52"/>
              </a:rPr>
              <a:t> de </a:t>
            </a:r>
            <a:r>
              <a:rPr lang="en-US" sz="1800" dirty="0" err="1">
                <a:latin typeface="PT Sans" panose="020B0503020203020204" pitchFamily="34" charset="-52"/>
              </a:rPr>
              <a:t>căutare</a:t>
            </a:r>
            <a:r>
              <a:rPr lang="en-US" sz="1800" dirty="0">
                <a:latin typeface="PT Sans" panose="020B0503020203020204" pitchFamily="34" charset="-52"/>
              </a:rPr>
              <a:t>, un </a:t>
            </a:r>
            <a:r>
              <a:rPr lang="en-US" sz="1800" dirty="0" err="1">
                <a:latin typeface="PT Sans" panose="020B0503020203020204" pitchFamily="34" charset="-52"/>
              </a:rPr>
              <a:t>atacator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ar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putea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injecta</a:t>
            </a:r>
            <a:r>
              <a:rPr lang="en-US" sz="1800" dirty="0">
                <a:latin typeface="PT Sans" panose="020B0503020203020204" pitchFamily="34" charset="-52"/>
              </a:rPr>
              <a:t> cod JavaScript </a:t>
            </a:r>
            <a:r>
              <a:rPr lang="en-US" sz="1800" dirty="0" err="1">
                <a:latin typeface="PT Sans" panose="020B0503020203020204" pitchFamily="34" charset="-52"/>
              </a:rPr>
              <a:t>malitios</a:t>
            </a:r>
            <a:r>
              <a:rPr lang="en-US" sz="1800" dirty="0">
                <a:latin typeface="PT Sans" panose="020B0503020203020204" pitchFamily="34" charset="-52"/>
              </a:rPr>
              <a:t>, cum </a:t>
            </a:r>
            <a:r>
              <a:rPr lang="en-US" sz="1800" dirty="0" err="1">
                <a:latin typeface="PT Sans" panose="020B0503020203020204" pitchFamily="34" charset="-52"/>
              </a:rPr>
              <a:t>ar</a:t>
            </a:r>
            <a:r>
              <a:rPr lang="en-US" sz="1800" dirty="0">
                <a:latin typeface="PT Sans" panose="020B0503020203020204" pitchFamily="34" charset="-52"/>
              </a:rPr>
              <a:t> fi:</a:t>
            </a:r>
            <a:endParaRPr lang="ro-RO" sz="1800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o-RO" sz="1800" dirty="0">
              <a:latin typeface="PT Sans" panose="020B0503020203020204" pitchFamily="34" charset="-52"/>
            </a:endParaRPr>
          </a:p>
          <a:p>
            <a:pPr marL="0" indent="0" algn="ctr">
              <a:buNone/>
            </a:pPr>
            <a:r>
              <a:rPr lang="ro-RO" dirty="0">
                <a:solidFill>
                  <a:srgbClr val="242438"/>
                </a:solidFill>
                <a:latin typeface="PT Sans" panose="020B0503020203020204" pitchFamily="34" charset="-52"/>
              </a:rPr>
              <a:t>&lt;script&gt;alert('Atac XSS la TPP!')&lt;/script&gt;</a:t>
            </a:r>
          </a:p>
          <a:p>
            <a:pPr marL="0" indent="0">
              <a:buNone/>
            </a:pPr>
            <a:endParaRPr lang="ro-RO" sz="1400" dirty="0">
              <a:solidFill>
                <a:srgbClr val="242438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8695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XSS</a:t>
            </a:r>
            <a:br>
              <a:rPr lang="en-US" dirty="0"/>
            </a:b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476694"/>
            <a:ext cx="4847117" cy="397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Vom</a:t>
            </a:r>
            <a:r>
              <a:rPr lang="en-US" sz="1800" dirty="0"/>
              <a:t> </a:t>
            </a:r>
            <a:r>
              <a:rPr lang="en-US" sz="1800" dirty="0" err="1"/>
              <a:t>folosi</a:t>
            </a:r>
            <a:r>
              <a:rPr lang="en-US" sz="1800" dirty="0"/>
              <a:t> </a:t>
            </a:r>
            <a:r>
              <a:rPr lang="en-US" sz="1800" dirty="0" err="1"/>
              <a:t>elementul</a:t>
            </a:r>
            <a:r>
              <a:rPr lang="en-US" sz="1800" dirty="0"/>
              <a:t> iframe cu o </a:t>
            </a:r>
            <a:r>
              <a:rPr lang="en-US" sz="1800" dirty="0" err="1"/>
              <a:t>etichetă</a:t>
            </a:r>
            <a:r>
              <a:rPr lang="en-US" sz="1800" dirty="0"/>
              <a:t> de </a:t>
            </a:r>
            <a:r>
              <a:rPr lang="en-US" sz="1800" dirty="0" err="1"/>
              <a:t>alertă</a:t>
            </a:r>
            <a:r>
              <a:rPr lang="en-US" sz="1800" dirty="0"/>
              <a:t> </a:t>
            </a:r>
            <a:r>
              <a:rPr lang="en-US" sz="1800" dirty="0" err="1"/>
              <a:t>javascript</a:t>
            </a:r>
            <a:r>
              <a:rPr lang="en-US" sz="1800" dirty="0"/>
              <a:t>:</a:t>
            </a:r>
          </a:p>
          <a:p>
            <a:pPr marL="0" indent="0" algn="ctr">
              <a:buNone/>
            </a:pPr>
            <a:r>
              <a:rPr lang="en-US" sz="1600" b="1" dirty="0"/>
              <a:t>&lt;iframe </a:t>
            </a:r>
            <a:r>
              <a:rPr lang="en-US" sz="1600" b="1" dirty="0" err="1"/>
              <a:t>src</a:t>
            </a:r>
            <a:r>
              <a:rPr lang="en-US" sz="1600" b="1" dirty="0"/>
              <a:t>="</a:t>
            </a:r>
            <a:r>
              <a:rPr lang="en-US" sz="1600" b="1" dirty="0" err="1"/>
              <a:t>javascript:alert</a:t>
            </a:r>
            <a:r>
              <a:rPr lang="en-US" sz="1600" b="1" dirty="0"/>
              <a:t>(</a:t>
            </a:r>
            <a:r>
              <a:rPr lang="ro-RO" sz="1600" b="1" dirty="0">
                <a:solidFill>
                  <a:srgbClr val="242438"/>
                </a:solidFill>
                <a:latin typeface="PT Sans" panose="020B0503020203020204" pitchFamily="34" charset="-52"/>
              </a:rPr>
              <a:t>'Atac XSS la TPP!’</a:t>
            </a:r>
            <a:r>
              <a:rPr lang="en-US" sz="1600" b="1" dirty="0"/>
              <a:t>)”&gt;</a:t>
            </a:r>
          </a:p>
          <a:p>
            <a:pPr marL="0" indent="0">
              <a:buNone/>
            </a:pPr>
            <a:r>
              <a:rPr lang="en-US" sz="1800" dirty="0" err="1"/>
              <a:t>Introducerea</a:t>
            </a:r>
            <a:r>
              <a:rPr lang="en-US" sz="1800" dirty="0"/>
              <a:t> </a:t>
            </a:r>
            <a:r>
              <a:rPr lang="en-US" sz="1800" dirty="0" err="1"/>
              <a:t>acestui</a:t>
            </a:r>
            <a:r>
              <a:rPr lang="en-US" sz="1800" dirty="0"/>
              <a:t> </a:t>
            </a:r>
            <a:r>
              <a:rPr lang="en-US" sz="1800" dirty="0" err="1"/>
              <a:t>lucru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bara de </a:t>
            </a:r>
            <a:r>
              <a:rPr lang="en-US" sz="1800" dirty="0" err="1"/>
              <a:t>căutare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declanșa</a:t>
            </a:r>
            <a:r>
              <a:rPr lang="en-US" sz="1800" dirty="0"/>
              <a:t> </a:t>
            </a:r>
            <a:r>
              <a:rPr lang="en-US" sz="1800" dirty="0" err="1"/>
              <a:t>alerta</a:t>
            </a:r>
            <a:r>
              <a:rPr lang="en-US" sz="1800" dirty="0"/>
              <a:t>.</a:t>
            </a: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EB863F-69A1-4F06-A985-E6C4985C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4026230"/>
            <a:ext cx="6486525" cy="5238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DE1531-2BFF-410D-B588-D2D32AFDA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37" y="4996672"/>
            <a:ext cx="64865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XSS</a:t>
            </a:r>
            <a:br>
              <a:rPr lang="en-US" dirty="0"/>
            </a:br>
            <a:r>
              <a:rPr lang="en-US" dirty="0" err="1"/>
              <a:t>Explica</a:t>
            </a:r>
            <a:r>
              <a:rPr lang="ro-RO" dirty="0"/>
              <a:t>ție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6694"/>
            <a:ext cx="3858290" cy="397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Rețineți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folosim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iframe, care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un element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comun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HTML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găsit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multe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aplicații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web,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există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altele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care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produc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același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rezultat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tip de XSS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asemenea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numit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XFS (Cross-Frame Scripting),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una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dintre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mai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comune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forme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detectare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a XSS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cadrul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aplicațiilor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web. Site-urile web care permit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utilizatorului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modifice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iframe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sau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alte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elemente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DOM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fi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mai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probabil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vulnerabile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la XSS.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F8185-C01D-4C4B-ACFA-691C3C4E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62" y="2476694"/>
            <a:ext cx="4333875" cy="1276350"/>
          </a:xfrm>
          <a:prstGeom prst="rect">
            <a:avLst/>
          </a:prstGeom>
        </p:spPr>
      </p:pic>
      <p:sp>
        <p:nvSpPr>
          <p:cNvPr id="7" name="Объект 7">
            <a:extLst>
              <a:ext uri="{FF2B5EF4-FFF2-40B4-BE49-F238E27FC236}">
                <a16:creationId xmlns:a16="http://schemas.microsoft.com/office/drawing/2014/main" id="{C4771007-73AB-4302-A640-0C093070AA82}"/>
              </a:ext>
            </a:extLst>
          </p:cNvPr>
          <p:cNvSpPr txBox="1">
            <a:spLocks/>
          </p:cNvSpPr>
          <p:nvPr/>
        </p:nvSpPr>
        <p:spPr>
          <a:xfrm>
            <a:off x="4657060" y="3837443"/>
            <a:ext cx="3858290" cy="397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funcționează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lucru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? Este 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practică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obișnuită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ca bara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căutare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trimită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cerere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serverului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care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trimite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apoi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informațiile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conexe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dar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aici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află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defectul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Fără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salubritate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intrare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corectă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suntem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capabili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efectuăm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un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atac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XSS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împotriva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barei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căutare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</a:t>
            </a:r>
            <a:endParaRPr lang="ru-RU" sz="18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03910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6321</TotalTime>
  <Words>1381</Words>
  <Application>Microsoft Office PowerPoint</Application>
  <PresentationFormat>Экран (4:3)</PresentationFormat>
  <Paragraphs>69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Roboto</vt:lpstr>
      <vt:lpstr>Times New Roman</vt:lpstr>
      <vt:lpstr>2_Office Theme</vt:lpstr>
      <vt:lpstr>4_Office Theme</vt:lpstr>
      <vt:lpstr>Презентация PowerPoint</vt:lpstr>
      <vt:lpstr>Scopul și obiective</vt:lpstr>
      <vt:lpstr>SQL-injection</vt:lpstr>
      <vt:lpstr>SQL-injection  Exemplu</vt:lpstr>
      <vt:lpstr>SQL-injection  Burpt Suite </vt:lpstr>
      <vt:lpstr>SQL-injection  Explicație </vt:lpstr>
      <vt:lpstr>XSS Cross-site scripting</vt:lpstr>
      <vt:lpstr>XSS Exemplu</vt:lpstr>
      <vt:lpstr>XSS Explicație</vt:lpstr>
      <vt:lpstr>Brute Force   cont de administrator</vt:lpstr>
      <vt:lpstr>Brute Force   Exemplu</vt:lpstr>
      <vt:lpstr>Brute Force   Exemplu</vt:lpstr>
      <vt:lpstr>Brute Force   pass: admin123 (are you serios)</vt:lpstr>
      <vt:lpstr>Concluzie:</vt:lpstr>
      <vt:lpstr>Q/A: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Stanislav Chirita</cp:lastModifiedBy>
  <cp:revision>128</cp:revision>
  <dcterms:created xsi:type="dcterms:W3CDTF">2016-11-09T12:50:21Z</dcterms:created>
  <dcterms:modified xsi:type="dcterms:W3CDTF">2024-04-11T20:04:12Z</dcterms:modified>
</cp:coreProperties>
</file>