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99"/>
  </p:notesMasterIdLst>
  <p:handoutMasterIdLst>
    <p:handoutMasterId r:id="rId100"/>
  </p:handoutMasterIdLst>
  <p:sldIdLst>
    <p:sldId id="329" r:id="rId5"/>
    <p:sldId id="327" r:id="rId6"/>
    <p:sldId id="331" r:id="rId7"/>
    <p:sldId id="332" r:id="rId8"/>
    <p:sldId id="335" r:id="rId9"/>
    <p:sldId id="334" r:id="rId10"/>
    <p:sldId id="336" r:id="rId11"/>
    <p:sldId id="333" r:id="rId12"/>
    <p:sldId id="338" r:id="rId13"/>
    <p:sldId id="341" r:id="rId14"/>
    <p:sldId id="342" r:id="rId15"/>
    <p:sldId id="344" r:id="rId16"/>
    <p:sldId id="346" r:id="rId17"/>
    <p:sldId id="408" r:id="rId18"/>
    <p:sldId id="348" r:id="rId19"/>
    <p:sldId id="349" r:id="rId20"/>
    <p:sldId id="347" r:id="rId21"/>
    <p:sldId id="409" r:id="rId22"/>
    <p:sldId id="350" r:id="rId23"/>
    <p:sldId id="410" r:id="rId24"/>
    <p:sldId id="351" r:id="rId25"/>
    <p:sldId id="419" r:id="rId26"/>
    <p:sldId id="352" r:id="rId27"/>
    <p:sldId id="416" r:id="rId28"/>
    <p:sldId id="355" r:id="rId29"/>
    <p:sldId id="356" r:id="rId30"/>
    <p:sldId id="359" r:id="rId31"/>
    <p:sldId id="357" r:id="rId32"/>
    <p:sldId id="358" r:id="rId33"/>
    <p:sldId id="360" r:id="rId34"/>
    <p:sldId id="361" r:id="rId35"/>
    <p:sldId id="411" r:id="rId36"/>
    <p:sldId id="362" r:id="rId37"/>
    <p:sldId id="363" r:id="rId38"/>
    <p:sldId id="423" r:id="rId39"/>
    <p:sldId id="365" r:id="rId40"/>
    <p:sldId id="375" r:id="rId41"/>
    <p:sldId id="364" r:id="rId42"/>
    <p:sldId id="367" r:id="rId43"/>
    <p:sldId id="368" r:id="rId44"/>
    <p:sldId id="369" r:id="rId45"/>
    <p:sldId id="370" r:id="rId46"/>
    <p:sldId id="376" r:id="rId47"/>
    <p:sldId id="371" r:id="rId48"/>
    <p:sldId id="373" r:id="rId49"/>
    <p:sldId id="374" r:id="rId50"/>
    <p:sldId id="372" r:id="rId51"/>
    <p:sldId id="428" r:id="rId52"/>
    <p:sldId id="413" r:id="rId53"/>
    <p:sldId id="414" r:id="rId54"/>
    <p:sldId id="366" r:id="rId55"/>
    <p:sldId id="380" r:id="rId56"/>
    <p:sldId id="378" r:id="rId57"/>
    <p:sldId id="379" r:id="rId58"/>
    <p:sldId id="382" r:id="rId59"/>
    <p:sldId id="381" r:id="rId60"/>
    <p:sldId id="426" r:id="rId61"/>
    <p:sldId id="427" r:id="rId62"/>
    <p:sldId id="383" r:id="rId63"/>
    <p:sldId id="384" r:id="rId64"/>
    <p:sldId id="385" r:id="rId65"/>
    <p:sldId id="386" r:id="rId66"/>
    <p:sldId id="387" r:id="rId67"/>
    <p:sldId id="415" r:id="rId68"/>
    <p:sldId id="417" r:id="rId69"/>
    <p:sldId id="388" r:id="rId70"/>
    <p:sldId id="389" r:id="rId71"/>
    <p:sldId id="390" r:id="rId72"/>
    <p:sldId id="391" r:id="rId73"/>
    <p:sldId id="392" r:id="rId74"/>
    <p:sldId id="393" r:id="rId75"/>
    <p:sldId id="394" r:id="rId76"/>
    <p:sldId id="395" r:id="rId77"/>
    <p:sldId id="396" r:id="rId78"/>
    <p:sldId id="397" r:id="rId79"/>
    <p:sldId id="398" r:id="rId80"/>
    <p:sldId id="400" r:id="rId81"/>
    <p:sldId id="401" r:id="rId82"/>
    <p:sldId id="420" r:id="rId83"/>
    <p:sldId id="418" r:id="rId84"/>
    <p:sldId id="412" r:id="rId85"/>
    <p:sldId id="402" r:id="rId86"/>
    <p:sldId id="421" r:id="rId87"/>
    <p:sldId id="422" r:id="rId88"/>
    <p:sldId id="424" r:id="rId89"/>
    <p:sldId id="429" r:id="rId90"/>
    <p:sldId id="425" r:id="rId91"/>
    <p:sldId id="431" r:id="rId92"/>
    <p:sldId id="430" r:id="rId93"/>
    <p:sldId id="340" r:id="rId94"/>
    <p:sldId id="337" r:id="rId95"/>
    <p:sldId id="353" r:id="rId96"/>
    <p:sldId id="294" r:id="rId97"/>
    <p:sldId id="354" r:id="rId9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4A479A3-B129-4AF8-B6C6-2BA225EE3451}">
          <p14:sldIdLst>
            <p14:sldId id="329"/>
            <p14:sldId id="327"/>
            <p14:sldId id="331"/>
          </p14:sldIdLst>
        </p14:section>
        <p14:section name="Intro" id="{657F99C5-AAE3-4494-B02D-2ABFF6C5545F}">
          <p14:sldIdLst>
            <p14:sldId id="332"/>
            <p14:sldId id="335"/>
            <p14:sldId id="334"/>
            <p14:sldId id="336"/>
            <p14:sldId id="333"/>
          </p14:sldIdLst>
        </p14:section>
        <p14:section name="basic" id="{256D4F89-8EAF-426A-8D12-C07F95FCF3F1}">
          <p14:sldIdLst>
            <p14:sldId id="338"/>
            <p14:sldId id="341"/>
            <p14:sldId id="342"/>
            <p14:sldId id="344"/>
            <p14:sldId id="346"/>
            <p14:sldId id="408"/>
            <p14:sldId id="348"/>
            <p14:sldId id="349"/>
            <p14:sldId id="347"/>
            <p14:sldId id="409"/>
            <p14:sldId id="350"/>
            <p14:sldId id="410"/>
            <p14:sldId id="351"/>
            <p14:sldId id="419"/>
            <p14:sldId id="352"/>
            <p14:sldId id="416"/>
            <p14:sldId id="355"/>
            <p14:sldId id="356"/>
            <p14:sldId id="359"/>
            <p14:sldId id="357"/>
            <p14:sldId id="358"/>
            <p14:sldId id="360"/>
          </p14:sldIdLst>
        </p14:section>
        <p14:section name="APIs" id="{124DA0CB-7D22-4878-A215-76E23884CE74}">
          <p14:sldIdLst>
            <p14:sldId id="361"/>
            <p14:sldId id="411"/>
            <p14:sldId id="362"/>
            <p14:sldId id="363"/>
            <p14:sldId id="423"/>
            <p14:sldId id="365"/>
            <p14:sldId id="375"/>
            <p14:sldId id="364"/>
            <p14:sldId id="367"/>
            <p14:sldId id="368"/>
            <p14:sldId id="369"/>
            <p14:sldId id="370"/>
            <p14:sldId id="376"/>
            <p14:sldId id="371"/>
            <p14:sldId id="373"/>
            <p14:sldId id="374"/>
            <p14:sldId id="372"/>
            <p14:sldId id="428"/>
            <p14:sldId id="413"/>
            <p14:sldId id="414"/>
          </p14:sldIdLst>
        </p14:section>
        <p14:section name="advanced" id="{68B13B62-0991-4A20-8952-313CB6F3CDFB}">
          <p14:sldIdLst>
            <p14:sldId id="366"/>
            <p14:sldId id="380"/>
            <p14:sldId id="378"/>
            <p14:sldId id="379"/>
            <p14:sldId id="382"/>
            <p14:sldId id="381"/>
            <p14:sldId id="426"/>
            <p14:sldId id="427"/>
            <p14:sldId id="383"/>
            <p14:sldId id="384"/>
            <p14:sldId id="385"/>
            <p14:sldId id="386"/>
            <p14:sldId id="387"/>
            <p14:sldId id="415"/>
            <p14:sldId id="417"/>
            <p14:sldId id="388"/>
            <p14:sldId id="389"/>
            <p14:sldId id="390"/>
            <p14:sldId id="391"/>
            <p14:sldId id="392"/>
            <p14:sldId id="393"/>
            <p14:sldId id="394"/>
            <p14:sldId id="395"/>
            <p14:sldId id="396"/>
            <p14:sldId id="397"/>
            <p14:sldId id="398"/>
            <p14:sldId id="400"/>
            <p14:sldId id="401"/>
            <p14:sldId id="420"/>
            <p14:sldId id="418"/>
            <p14:sldId id="412"/>
            <p14:sldId id="402"/>
            <p14:sldId id="421"/>
          </p14:sldIdLst>
        </p14:section>
        <p14:section name="GPU" id="{C7B586AB-1953-41DF-B3EF-208C3603CB41}">
          <p14:sldIdLst>
            <p14:sldId id="422"/>
            <p14:sldId id="424"/>
            <p14:sldId id="429"/>
            <p14:sldId id="425"/>
            <p14:sldId id="431"/>
            <p14:sldId id="430"/>
          </p14:sldIdLst>
        </p14:section>
        <p14:section name="back matter" id="{85C49208-CB4A-44BE-9119-924F7237B0F7}">
          <p14:sldIdLst>
            <p14:sldId id="340"/>
            <p14:sldId id="337"/>
            <p14:sldId id="353"/>
            <p14:sldId id="294"/>
            <p14:sldId id="354"/>
          </p14:sldIdLst>
        </p14:section>
      </p14:sectionLst>
    </p:ex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E3E"/>
    <a:srgbClr val="F3D54E"/>
    <a:srgbClr val="EFFF4D"/>
    <a:srgbClr val="0071C5"/>
    <a:srgbClr val="F83308"/>
    <a:srgbClr val="FD9208"/>
    <a:srgbClr val="009FDF"/>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86" autoAdjust="0"/>
    <p:restoredTop sz="87721" autoAdjust="0"/>
  </p:normalViewPr>
  <p:slideViewPr>
    <p:cSldViewPr snapToGrid="0">
      <p:cViewPr varScale="1">
        <p:scale>
          <a:sx n="114" d="100"/>
          <a:sy n="114" d="100"/>
        </p:scale>
        <p:origin x="888" y="96"/>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7582"/>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4/8/2024</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4/8/2024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655869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27796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416837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2633248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161825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40</a:t>
            </a:fld>
            <a:endParaRPr lang="en-US" dirty="0"/>
          </a:p>
        </p:txBody>
      </p:sp>
    </p:spTree>
    <p:extLst>
      <p:ext uri="{BB962C8B-B14F-4D97-AF65-F5344CB8AC3E}">
        <p14:creationId xmlns:p14="http://schemas.microsoft.com/office/powerpoint/2010/main" val="3688179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dirty="0"/>
          </a:p>
        </p:txBody>
      </p:sp>
    </p:spTree>
    <p:extLst>
      <p:ext uri="{BB962C8B-B14F-4D97-AF65-F5344CB8AC3E}">
        <p14:creationId xmlns:p14="http://schemas.microsoft.com/office/powerpoint/2010/main" val="3796587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45</a:t>
            </a:fld>
            <a:endParaRPr lang="en-US" dirty="0"/>
          </a:p>
        </p:txBody>
      </p:sp>
    </p:spTree>
    <p:extLst>
      <p:ext uri="{BB962C8B-B14F-4D97-AF65-F5344CB8AC3E}">
        <p14:creationId xmlns:p14="http://schemas.microsoft.com/office/powerpoint/2010/main" val="1181528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46</a:t>
            </a:fld>
            <a:endParaRPr lang="en-US" dirty="0"/>
          </a:p>
        </p:txBody>
      </p:sp>
    </p:spTree>
    <p:extLst>
      <p:ext uri="{BB962C8B-B14F-4D97-AF65-F5344CB8AC3E}">
        <p14:creationId xmlns:p14="http://schemas.microsoft.com/office/powerpoint/2010/main" val="468740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55</a:t>
            </a:fld>
            <a:endParaRPr lang="en-US" dirty="0"/>
          </a:p>
        </p:txBody>
      </p:sp>
    </p:spTree>
    <p:extLst>
      <p:ext uri="{BB962C8B-B14F-4D97-AF65-F5344CB8AC3E}">
        <p14:creationId xmlns:p14="http://schemas.microsoft.com/office/powerpoint/2010/main" val="4238469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57</a:t>
            </a:fld>
            <a:endParaRPr lang="en-US" dirty="0"/>
          </a:p>
        </p:txBody>
      </p:sp>
    </p:spTree>
    <p:extLst>
      <p:ext uri="{BB962C8B-B14F-4D97-AF65-F5344CB8AC3E}">
        <p14:creationId xmlns:p14="http://schemas.microsoft.com/office/powerpoint/2010/main" val="97986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3098159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68</a:t>
            </a:fld>
            <a:endParaRPr lang="en-US" dirty="0"/>
          </a:p>
        </p:txBody>
      </p:sp>
    </p:spTree>
    <p:extLst>
      <p:ext uri="{BB962C8B-B14F-4D97-AF65-F5344CB8AC3E}">
        <p14:creationId xmlns:p14="http://schemas.microsoft.com/office/powerpoint/2010/main" val="55811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72</a:t>
            </a:fld>
            <a:endParaRPr lang="en-US" dirty="0"/>
          </a:p>
        </p:txBody>
      </p:sp>
    </p:spTree>
    <p:extLst>
      <p:ext uri="{BB962C8B-B14F-4D97-AF65-F5344CB8AC3E}">
        <p14:creationId xmlns:p14="http://schemas.microsoft.com/office/powerpoint/2010/main" val="48652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75</a:t>
            </a:fld>
            <a:endParaRPr lang="en-US" dirty="0"/>
          </a:p>
        </p:txBody>
      </p:sp>
    </p:spTree>
    <p:extLst>
      <p:ext uri="{BB962C8B-B14F-4D97-AF65-F5344CB8AC3E}">
        <p14:creationId xmlns:p14="http://schemas.microsoft.com/office/powerpoint/2010/main" val="3333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80</a:t>
            </a:fld>
            <a:endParaRPr lang="en-US" dirty="0"/>
          </a:p>
        </p:txBody>
      </p:sp>
    </p:spTree>
    <p:extLst>
      <p:ext uri="{BB962C8B-B14F-4D97-AF65-F5344CB8AC3E}">
        <p14:creationId xmlns:p14="http://schemas.microsoft.com/office/powerpoint/2010/main" val="1243367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185688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dirty="0"/>
          </a:p>
        </p:txBody>
      </p:sp>
    </p:spTree>
    <p:extLst>
      <p:ext uri="{BB962C8B-B14F-4D97-AF65-F5344CB8AC3E}">
        <p14:creationId xmlns:p14="http://schemas.microsoft.com/office/powerpoint/2010/main" val="3188559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dirty="0"/>
          </a:p>
        </p:txBody>
      </p:sp>
    </p:spTree>
    <p:extLst>
      <p:ext uri="{BB962C8B-B14F-4D97-AF65-F5344CB8AC3E}">
        <p14:creationId xmlns:p14="http://schemas.microsoft.com/office/powerpoint/2010/main" val="21576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209195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242703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281173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880377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a:prstGeom prst="rect">
            <a:avLst/>
          </a:prstGeo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477432" y="187513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Large Bullet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
        <p:nvSpPr>
          <p:cNvPr id="6" name="Slide Number Placeholder 5"/>
          <p:cNvSpPr>
            <a:spLocks noGrp="1"/>
          </p:cNvSpPr>
          <p:nvPr>
            <p:ph type="sldNum" sz="quarter" idx="12"/>
          </p:nvPr>
        </p:nvSpPr>
        <p:spPr/>
        <p:txBody>
          <a:bodyPr/>
          <a:lstStyle/>
          <a:p>
            <a:fld id="{A7D0DC94-0B29-4F2D-9FB1-18FB52198DF4}" type="slidenum">
              <a:rPr lang="en-US" smtClean="0"/>
              <a:t>‹#›</a:t>
            </a:fld>
            <a:endParaRPr lang="en-US" dirty="0"/>
          </a:p>
        </p:txBody>
      </p:sp>
      <p:sp>
        <p:nvSpPr>
          <p:cNvPr id="7" name="Title 6"/>
          <p:cNvSpPr>
            <a:spLocks noGrp="1"/>
          </p:cNvSpPr>
          <p:nvPr>
            <p:ph type="title" hasCustomPrompt="1"/>
          </p:nvPr>
        </p:nvSpPr>
        <p:spPr>
          <a:xfrm>
            <a:off x="455613" y="308848"/>
            <a:ext cx="8229600" cy="868680"/>
          </a:xfrm>
          <a:prstGeom prst="rect">
            <a:avLst/>
          </a:prstGeom>
        </p:spPr>
        <p:txBody>
          <a:bodyPr/>
          <a:lstStyle>
            <a:lvl1pPr>
              <a:defRPr/>
            </a:lvl1pPr>
          </a:lstStyle>
          <a:p>
            <a:r>
              <a:rPr lang="en-US" dirty="0" err="1"/>
              <a:t>28pt</a:t>
            </a:r>
            <a:r>
              <a:rPr lang="en-US" dirty="0"/>
              <a:t> Intel Clear Light Headline</a:t>
            </a:r>
          </a:p>
        </p:txBody>
      </p:sp>
      <p:sp>
        <p:nvSpPr>
          <p:cNvPr id="9" name="Content Placeholder 8"/>
          <p:cNvSpPr>
            <a:spLocks noGrp="1"/>
          </p:cNvSpPr>
          <p:nvPr>
            <p:ph sz="quarter" idx="13" hasCustomPrompt="1"/>
          </p:nvPr>
        </p:nvSpPr>
        <p:spPr>
          <a:xfrm>
            <a:off x="455614" y="1203326"/>
            <a:ext cx="8228012" cy="3425825"/>
          </a:xfrm>
        </p:spPr>
        <p:txBody>
          <a:bodyPr/>
          <a:lstStyle>
            <a:lvl2pPr>
              <a:defRPr sz="1800"/>
            </a:lvl2pPr>
            <a:lvl3pPr>
              <a:defRPr sz="1800"/>
            </a:lvl3pPr>
            <a:lvl4pPr>
              <a:defRPr sz="1600"/>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340541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a:prstGeom prst="rect">
            <a:avLst/>
          </a:prstGeo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340822" y="218164"/>
            <a:ext cx="8344391" cy="529982"/>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838831"/>
            <a:ext cx="8228012" cy="3790320"/>
          </a:xfrm>
        </p:spPr>
        <p:txBody>
          <a:bodyPr/>
          <a:lstStyle>
            <a:lvl1pPr>
              <a:defRPr>
                <a:solidFill>
                  <a:srgbClr val="0071C5"/>
                </a:solidFill>
              </a:defRPr>
            </a:lvl1pPr>
            <a:lvl2pPr>
              <a:spcBef>
                <a:spcPts val="600"/>
              </a:spcBef>
              <a:defRPr sz="1700">
                <a:solidFill>
                  <a:schemeClr val="tx2"/>
                </a:solidFill>
              </a:defRPr>
            </a:lvl2pPr>
            <a:lvl3pPr>
              <a:spcBef>
                <a:spcPts val="600"/>
              </a:spcBef>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a:t>18pt Intel Clear body text</a:t>
            </a:r>
          </a:p>
          <a:p>
            <a:pPr lvl="1"/>
            <a:r>
              <a:rPr lang="en-US" dirty="0"/>
              <a:t>Intel Clear bullet one</a:t>
            </a:r>
          </a:p>
          <a:p>
            <a:pPr lvl="2"/>
            <a:r>
              <a:rPr lang="en-US" dirty="0"/>
              <a:t>Intel Clear sub-bullet</a:t>
            </a:r>
          </a:p>
          <a:p>
            <a:pPr lvl="3"/>
            <a:r>
              <a:rPr lang="en-US" dirty="0"/>
              <a:t>Intel Clear fourth level</a:t>
            </a:r>
          </a:p>
          <a:p>
            <a:pPr lvl="4"/>
            <a:r>
              <a:rPr lang="en-US" dirty="0"/>
              <a:t>Intel Clear fifth level</a:t>
            </a:r>
          </a:p>
        </p:txBody>
      </p:sp>
      <p:sp>
        <p:nvSpPr>
          <p:cNvPr id="5"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838830"/>
            <a:ext cx="4006851" cy="3790319"/>
          </a:xfrm>
        </p:spPr>
        <p:txBody>
          <a:bodyPr vert="horz" lIns="0" tIns="0" rIns="0" bIns="0" rtlCol="0">
            <a:noAutofit/>
          </a:bodyPr>
          <a:lstStyle>
            <a:lvl1pPr>
              <a:defRPr lang="en-US" dirty="0" smtClean="0"/>
            </a:lvl1pPr>
            <a:lvl2pPr>
              <a:spcBef>
                <a:spcPts val="600"/>
              </a:spcBef>
              <a:defRPr lang="en-US" dirty="0" smtClean="0">
                <a:solidFill>
                  <a:schemeClr val="tx2"/>
                </a:solidFill>
              </a:defRPr>
            </a:lvl2pPr>
            <a:lvl3pPr>
              <a:spcBef>
                <a:spcPts val="600"/>
              </a:spcBef>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lvl="0"/>
            <a:r>
              <a:rPr lang="en-US" dirty="0"/>
              <a:t>18pt Intel Clear body text</a:t>
            </a:r>
          </a:p>
          <a:p>
            <a:pPr lvl="1"/>
            <a:r>
              <a:rPr lang="en-US" dirty="0"/>
              <a:t>Intel Clear bullet one</a:t>
            </a:r>
          </a:p>
          <a:p>
            <a:pPr lvl="2"/>
            <a:r>
              <a:rPr lang="en-US" dirty="0"/>
              <a:t>Intel Clear sub-bullet</a:t>
            </a:r>
          </a:p>
          <a:p>
            <a:pPr lvl="3"/>
            <a:r>
              <a:rPr lang="en-US" dirty="0"/>
              <a:t>Intel Clear fourth level</a:t>
            </a:r>
          </a:p>
          <a:p>
            <a:pPr lvl="4"/>
            <a:r>
              <a:rPr lang="en-US" dirty="0"/>
              <a:t>Intel Clear fifth level</a:t>
            </a:r>
          </a:p>
        </p:txBody>
      </p:sp>
      <p:sp>
        <p:nvSpPr>
          <p:cNvPr id="16" name="Content Placeholder 2"/>
          <p:cNvSpPr>
            <a:spLocks noGrp="1"/>
          </p:cNvSpPr>
          <p:nvPr>
            <p:ph sz="half" idx="13" hasCustomPrompt="1"/>
          </p:nvPr>
        </p:nvSpPr>
        <p:spPr>
          <a:xfrm>
            <a:off x="4678363" y="838830"/>
            <a:ext cx="4005264" cy="3790319"/>
          </a:xfrm>
        </p:spPr>
        <p:txBody>
          <a:bodyPr vert="horz" lIns="0" tIns="0" rIns="0" bIns="0" rtlCol="0">
            <a:noAutofit/>
          </a:bodyPr>
          <a:lstStyle>
            <a:lvl1pPr>
              <a:defRPr lang="en-US" dirty="0" smtClean="0"/>
            </a:lvl1pPr>
            <a:lvl2pPr>
              <a:spcBef>
                <a:spcPts val="600"/>
              </a:spcBef>
              <a:defRPr lang="en-US" dirty="0" smtClean="0">
                <a:solidFill>
                  <a:schemeClr val="tx2"/>
                </a:solidFill>
              </a:defRPr>
            </a:lvl2pPr>
            <a:lvl3pPr>
              <a:spcBef>
                <a:spcPts val="600"/>
              </a:spcBef>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lvl="0"/>
            <a:r>
              <a:rPr lang="en-US" dirty="0"/>
              <a:t>18pt Intel Clear body text</a:t>
            </a:r>
          </a:p>
          <a:p>
            <a:pPr lvl="1"/>
            <a:r>
              <a:rPr lang="en-US" dirty="0"/>
              <a:t>Intel Clear bullet one</a:t>
            </a:r>
          </a:p>
          <a:p>
            <a:pPr lvl="2"/>
            <a:r>
              <a:rPr lang="en-US" dirty="0"/>
              <a:t>Intel Clear sub-bullet</a:t>
            </a:r>
          </a:p>
          <a:p>
            <a:pPr lvl="3"/>
            <a:r>
              <a:rPr lang="en-US" dirty="0"/>
              <a:t>Intel Clear fourth level</a:t>
            </a:r>
          </a:p>
          <a:p>
            <a:pPr lvl="4"/>
            <a:r>
              <a:rPr lang="en-US" dirty="0"/>
              <a:t>Intel Clear fifth level</a:t>
            </a:r>
          </a:p>
        </p:txBody>
      </p:sp>
      <p:sp>
        <p:nvSpPr>
          <p:cNvPr id="9" name="Title 6"/>
          <p:cNvSpPr>
            <a:spLocks noGrp="1"/>
          </p:cNvSpPr>
          <p:nvPr>
            <p:ph type="title" hasCustomPrompt="1"/>
          </p:nvPr>
        </p:nvSpPr>
        <p:spPr>
          <a:xfrm>
            <a:off x="315884" y="218164"/>
            <a:ext cx="8369329" cy="529982"/>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6"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a:prstGeom prst="rect">
            <a:avLst/>
          </a:prstGeo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5"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a:prstGeom prst="rect">
            <a:avLst/>
          </a:prstGeo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a:prstGeom prst="rect">
            <a:avLst/>
          </a:prstGeo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
        <p:nvSpPr>
          <p:cNvPr id="5"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307571" y="218164"/>
            <a:ext cx="8377642" cy="529982"/>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4"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Title 6"/>
          <p:cNvSpPr>
            <a:spLocks noGrp="1"/>
          </p:cNvSpPr>
          <p:nvPr>
            <p:ph type="title" hasCustomPrompt="1"/>
          </p:nvPr>
        </p:nvSpPr>
        <p:spPr>
          <a:xfrm>
            <a:off x="340822" y="218164"/>
            <a:ext cx="8344391" cy="529982"/>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5" name="Footer Placeholder 4"/>
          <p:cNvSpPr>
            <a:spLocks noGrp="1"/>
          </p:cNvSpPr>
          <p:nvPr>
            <p:ph type="ftr" sz="quarter" idx="11"/>
          </p:nvPr>
        </p:nvSpPr>
        <p:spPr>
          <a:xfrm>
            <a:off x="2676525" y="4814889"/>
            <a:ext cx="3343275" cy="273844"/>
          </a:xfrm>
          <a:prstGeom prst="rect">
            <a:avLst/>
          </a:prstGeom>
        </p:spPr>
        <p:txBody>
          <a:bodyPr/>
          <a:lstStyle>
            <a:lvl1pPr>
              <a:defRPr sz="1100">
                <a:solidFill>
                  <a:schemeClr val="bg1"/>
                </a:solidFill>
              </a:defRPr>
            </a:lvl1pPr>
          </a:lstStyle>
          <a:p>
            <a:pPr algn="ctr"/>
            <a:r>
              <a:rPr lang="en-US" dirty="0"/>
              <a:t>YASK tutorial</a:t>
            </a:r>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8239915" y="4830589"/>
            <a:ext cx="364336" cy="24013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Text Placeholder 2"/>
          <p:cNvSpPr>
            <a:spLocks noGrp="1"/>
          </p:cNvSpPr>
          <p:nvPr>
            <p:ph type="body" idx="1"/>
          </p:nvPr>
        </p:nvSpPr>
        <p:spPr>
          <a:xfrm>
            <a:off x="455613" y="903765"/>
            <a:ext cx="8228012" cy="3725385"/>
          </a:xfrm>
          <a:prstGeom prst="rect">
            <a:avLst/>
          </a:prstGeom>
        </p:spPr>
        <p:txBody>
          <a:bodyPr vert="horz" lIns="0" tIns="0" rIns="0" bIns="0" rtlCol="0">
            <a:noAutofit/>
          </a:bodyPr>
          <a:lstStyle/>
          <a:p>
            <a:pPr lvl="0"/>
            <a:r>
              <a:rPr lang="en-US" dirty="0"/>
              <a:t>18pt Intel Clear body text</a:t>
            </a:r>
          </a:p>
          <a:p>
            <a:pPr lvl="1"/>
            <a:r>
              <a:rPr lang="en-US" dirty="0"/>
              <a:t>Intel Clear bullet one</a:t>
            </a:r>
          </a:p>
          <a:p>
            <a:pPr lvl="2"/>
            <a:r>
              <a:rPr lang="en-US" dirty="0"/>
              <a:t>Intel Clear sub-bullet</a:t>
            </a:r>
          </a:p>
          <a:p>
            <a:pPr lvl="3"/>
            <a:r>
              <a:rPr lang="en-US" dirty="0"/>
              <a:t>Intel Clear fourth level</a:t>
            </a:r>
          </a:p>
          <a:p>
            <a:pPr lvl="4"/>
            <a:r>
              <a:rPr lang="en-US" dirty="0"/>
              <a:t>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7" name="Footer Placeholder 4"/>
          <p:cNvSpPr>
            <a:spLocks noGrp="1"/>
          </p:cNvSpPr>
          <p:nvPr>
            <p:ph type="ftr" sz="quarter" idx="3"/>
          </p:nvPr>
        </p:nvSpPr>
        <p:spPr>
          <a:xfrm>
            <a:off x="2676525" y="4814889"/>
            <a:ext cx="3343275" cy="273844"/>
          </a:xfrm>
          <a:prstGeom prst="rect">
            <a:avLst/>
          </a:prstGeom>
        </p:spPr>
        <p:txBody>
          <a:bodyPr/>
          <a:lstStyle>
            <a:lvl1pPr>
              <a:defRPr sz="1100">
                <a:solidFill>
                  <a:schemeClr val="bg1"/>
                </a:solidFill>
              </a:defRPr>
            </a:lvl1pPr>
          </a:lstStyle>
          <a:p>
            <a:pPr algn="ctr"/>
            <a:r>
              <a:rPr lang="en-US"/>
              <a:t>YASK tutorial</a:t>
            </a:r>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50" r:id="rId3"/>
    <p:sldLayoutId id="2147483652" r:id="rId4"/>
    <p:sldLayoutId id="2147483672" r:id="rId5"/>
    <p:sldLayoutId id="2147483651" r:id="rId6"/>
    <p:sldLayoutId id="2147483677" r:id="rId7"/>
    <p:sldLayoutId id="2147483654" r:id="rId8"/>
    <p:sldLayoutId id="2147483655" r:id="rId9"/>
    <p:sldLayoutId id="2147483676" r:id="rId10"/>
    <p:sldLayoutId id="2147483681" r:id="rId11"/>
    <p:sldLayoutId id="214748369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6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6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tel.com/content/www/us/en/developer/tools/oneapi/toolkits.html" TargetMode="External"/><Relationship Id="rId2" Type="http://schemas.openxmlformats.org/officeDocument/2006/relationships/hyperlink" Target="https://github.com/intel/yask"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commons.wikimedia.org/wiki/File:PlatformHolly.jp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commons.wikimedia.org/wiki/File:Izmit_11-12-99.gif"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2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intel.com/go/turb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5.xml"/><Relationship Id="rId18" Type="http://schemas.openxmlformats.org/officeDocument/2006/relationships/slide" Target="slide52.xml"/><Relationship Id="rId26" Type="http://schemas.openxmlformats.org/officeDocument/2006/relationships/slide" Target="slide77.xml"/><Relationship Id="rId3" Type="http://schemas.openxmlformats.org/officeDocument/2006/relationships/slide" Target="slide4.xml"/><Relationship Id="rId21" Type="http://schemas.openxmlformats.org/officeDocument/2006/relationships/slide" Target="slide57.xml"/><Relationship Id="rId7" Type="http://schemas.openxmlformats.org/officeDocument/2006/relationships/slide" Target="slide9.xml"/><Relationship Id="rId12" Type="http://schemas.openxmlformats.org/officeDocument/2006/relationships/slide" Target="slide20.xml"/><Relationship Id="rId17" Type="http://schemas.openxmlformats.org/officeDocument/2006/relationships/slide" Target="slide51.xml"/><Relationship Id="rId25" Type="http://schemas.openxmlformats.org/officeDocument/2006/relationships/slide" Target="slide67.xml"/><Relationship Id="rId2" Type="http://schemas.openxmlformats.org/officeDocument/2006/relationships/notesSlide" Target="../notesSlides/notesSlide3.xml"/><Relationship Id="rId16" Type="http://schemas.openxmlformats.org/officeDocument/2006/relationships/slide" Target="slide49.xml"/><Relationship Id="rId20" Type="http://schemas.openxmlformats.org/officeDocument/2006/relationships/slide" Target="slide56.xml"/><Relationship Id="rId29" Type="http://schemas.openxmlformats.org/officeDocument/2006/relationships/slide" Target="slide90.xml"/><Relationship Id="rId1" Type="http://schemas.openxmlformats.org/officeDocument/2006/relationships/slideLayout" Target="../slideLayouts/slideLayout4.xml"/><Relationship Id="rId6" Type="http://schemas.openxmlformats.org/officeDocument/2006/relationships/slide" Target="slide8.xml"/><Relationship Id="rId11" Type="http://schemas.openxmlformats.org/officeDocument/2006/relationships/slide" Target="slide18.xml"/><Relationship Id="rId24" Type="http://schemas.openxmlformats.org/officeDocument/2006/relationships/slide" Target="slide66.xml"/><Relationship Id="rId5" Type="http://schemas.openxmlformats.org/officeDocument/2006/relationships/slide" Target="slide6.xml"/><Relationship Id="rId15" Type="http://schemas.openxmlformats.org/officeDocument/2006/relationships/slide" Target="slide33.xml"/><Relationship Id="rId23" Type="http://schemas.openxmlformats.org/officeDocument/2006/relationships/slide" Target="slide64.xml"/><Relationship Id="rId28" Type="http://schemas.openxmlformats.org/officeDocument/2006/relationships/slide" Target="slide84.xml"/><Relationship Id="rId10" Type="http://schemas.openxmlformats.org/officeDocument/2006/relationships/slide" Target="slide15.xml"/><Relationship Id="rId19" Type="http://schemas.openxmlformats.org/officeDocument/2006/relationships/slide" Target="slide53.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31.xml"/><Relationship Id="rId22" Type="http://schemas.openxmlformats.org/officeDocument/2006/relationships/slide" Target="slide59.xml"/><Relationship Id="rId27" Type="http://schemas.openxmlformats.org/officeDocument/2006/relationships/slide" Target="slide82.xml"/><Relationship Id="rId30" Type="http://schemas.openxmlformats.org/officeDocument/2006/relationships/slide" Target="slide9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intel/yask"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intel/yask"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hyperlink" Target="https://en.wikipedia.org/wiki/Yet_another" TargetMode="External"/><Relationship Id="rId5" Type="http://schemas.openxmlformats.org/officeDocument/2006/relationships/image" Target="../media/image9.jpeg"/><Relationship Id="rId4" Type="http://schemas.openxmlformats.org/officeDocument/2006/relationships/hyperlink" Target="https://commons.wikimedia.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slide" Target="slide7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hyperlink" Target="https://www.openmp.org/wp-content/uploads/OpenMP-API-Specification-5-1.pdf"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intel/yask" TargetMode="External"/><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6" y="1261442"/>
            <a:ext cx="7908738" cy="1891334"/>
          </a:xfrm>
        </p:spPr>
        <p:txBody>
          <a:bodyPr>
            <a:normAutofit/>
          </a:bodyPr>
          <a:lstStyle/>
          <a:p>
            <a:pPr>
              <a:lnSpc>
                <a:spcPct val="100000"/>
              </a:lnSpc>
            </a:pPr>
            <a:r>
              <a:rPr lang="en-US" sz="4400" dirty="0">
                <a:latin typeface="Arial" panose="020B0604020202020204" pitchFamily="34" charset="0"/>
                <a:cs typeface="Arial" panose="020B0604020202020204" pitchFamily="34" charset="0"/>
              </a:rPr>
              <a:t>Developing HPC Stencil Code using the YASK Framework</a:t>
            </a:r>
            <a:endParaRPr lang="en-US" sz="4400" dirty="0"/>
          </a:p>
        </p:txBody>
      </p:sp>
      <p:sp>
        <p:nvSpPr>
          <p:cNvPr id="3" name="Subtitle 2"/>
          <p:cNvSpPr>
            <a:spLocks noGrp="1"/>
          </p:cNvSpPr>
          <p:nvPr>
            <p:ph type="subTitle" idx="1"/>
          </p:nvPr>
        </p:nvSpPr>
        <p:spPr>
          <a:xfrm>
            <a:off x="444686" y="3336324"/>
            <a:ext cx="8070664" cy="1569051"/>
          </a:xfrm>
        </p:spPr>
        <p:txBody>
          <a:bodyPr>
            <a:normAutofit fontScale="92500" lnSpcReduction="20000"/>
          </a:bodyPr>
          <a:lstStyle/>
          <a:p>
            <a:r>
              <a:rPr lang="en-US" dirty="0">
                <a:solidFill>
                  <a:schemeClr val="accent2">
                    <a:lumMod val="40000"/>
                    <a:lumOff val="60000"/>
                  </a:schemeClr>
                </a:solidFill>
              </a:rPr>
              <a:t>This tutorial applies to YASK version 4.05.00 and later*</a:t>
            </a:r>
          </a:p>
          <a:p>
            <a:r>
              <a:rPr lang="en-US" dirty="0"/>
              <a:t>Chuck Yount</a:t>
            </a:r>
            <a:br>
              <a:rPr lang="en-US" dirty="0"/>
            </a:br>
            <a:r>
              <a:rPr lang="en-US" dirty="0"/>
              <a:t>Intel Americas, Inc.</a:t>
            </a:r>
          </a:p>
          <a:p>
            <a:r>
              <a:rPr lang="en-US" dirty="0"/>
              <a:t>April 8, 2024</a:t>
            </a:r>
            <a:br>
              <a:rPr lang="en-US" dirty="0"/>
            </a:br>
            <a:r>
              <a:rPr lang="en-US" dirty="0"/>
              <a:t>© 2019-2024 Intel Corporation</a:t>
            </a:r>
          </a:p>
          <a:p>
            <a:pPr algn="r"/>
            <a:r>
              <a:rPr lang="en-US" sz="1300" dirty="0">
                <a:solidFill>
                  <a:schemeClr val="accent2">
                    <a:lumMod val="40000"/>
                    <a:lumOff val="60000"/>
                  </a:schemeClr>
                </a:solidFill>
              </a:rPr>
              <a:t>*see README.md for any exceptions</a:t>
            </a:r>
            <a:endParaRPr lang="en-US" sz="1300" dirty="0"/>
          </a:p>
          <a:p>
            <a:endParaRPr lang="en-US" dirty="0"/>
          </a:p>
        </p:txBody>
      </p:sp>
      <p:pic>
        <p:nvPicPr>
          <p:cNvPr id="4" name="Picture 3"/>
          <p:cNvPicPr>
            <a:picLocks noChangeAspect="1"/>
          </p:cNvPicPr>
          <p:nvPr/>
        </p:nvPicPr>
        <p:blipFill>
          <a:blip r:embed="rId3"/>
          <a:stretch>
            <a:fillRect/>
          </a:stretch>
        </p:blipFill>
        <p:spPr>
          <a:xfrm>
            <a:off x="6714129" y="365697"/>
            <a:ext cx="1918966" cy="8957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261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Download, build, and test</a:t>
            </a:r>
          </a:p>
        </p:txBody>
      </p:sp>
      <p:sp>
        <p:nvSpPr>
          <p:cNvPr id="5" name="Content Placeholder 4"/>
          <p:cNvSpPr>
            <a:spLocks noGrp="1"/>
          </p:cNvSpPr>
          <p:nvPr>
            <p:ph sz="quarter" idx="13"/>
          </p:nvPr>
        </p:nvSpPr>
        <p:spPr/>
        <p:txBody>
          <a:bodyPr>
            <a:normAutofit fontScale="92500" lnSpcReduction="10000"/>
          </a:bodyPr>
          <a:lstStyle/>
          <a:p>
            <a:r>
              <a:rPr lang="en-US" dirty="0"/>
              <a:t>Code access</a:t>
            </a:r>
          </a:p>
          <a:p>
            <a:pPr lvl="1"/>
            <a:r>
              <a:rPr lang="en-US" dirty="0">
                <a:ea typeface="Yu Gothic" panose="020B0400000000000000" pitchFamily="34" charset="-128"/>
                <a:cs typeface="Courier New" panose="02070309020205020404" pitchFamily="49" charset="0"/>
              </a:rPr>
              <a:t>Download from Intel’s </a:t>
            </a:r>
            <a:r>
              <a:rPr lang="en-US" dirty="0" err="1">
                <a:ea typeface="Yu Gothic" panose="020B0400000000000000" pitchFamily="34" charset="-128"/>
                <a:cs typeface="Courier New" panose="02070309020205020404" pitchFamily="49" charset="0"/>
              </a:rPr>
              <a:t>github</a:t>
            </a:r>
            <a:r>
              <a:rPr lang="en-US" dirty="0">
                <a:ea typeface="Yu Gothic" panose="020B0400000000000000" pitchFamily="34" charset="-128"/>
                <a:cs typeface="Courier New" panose="02070309020205020404" pitchFamily="49" charset="0"/>
              </a:rPr>
              <a:t>* project</a:t>
            </a:r>
          </a:p>
          <a:p>
            <a:pPr lvl="2"/>
            <a:r>
              <a:rPr lang="en-US" dirty="0">
                <a:latin typeface="Courier New" panose="02070309020205020404" pitchFamily="49" charset="0"/>
                <a:ea typeface="Yu Gothic" panose="020B0400000000000000" pitchFamily="34" charset="-128"/>
                <a:cs typeface="Courier New" panose="02070309020205020404" pitchFamily="49" charset="0"/>
              </a:rPr>
              <a:t>git clone </a:t>
            </a:r>
            <a:r>
              <a:rPr lang="en-US" dirty="0">
                <a:latin typeface="Courier New" panose="02070309020205020404" pitchFamily="49" charset="0"/>
                <a:ea typeface="Yu Gothic" panose="020B0400000000000000" pitchFamily="34" charset="-128"/>
                <a:cs typeface="Courier New" panose="02070309020205020404" pitchFamily="49" charset="0"/>
                <a:hlinkClick r:id="rId2"/>
              </a:rPr>
              <a:t>https://github.com/intel/yask</a:t>
            </a:r>
            <a:endParaRPr lang="en-US" dirty="0">
              <a:latin typeface="Courier New" panose="02070309020205020404" pitchFamily="49" charset="0"/>
              <a:ea typeface="Yu Gothic" panose="020B0400000000000000" pitchFamily="34" charset="-128"/>
              <a:cs typeface="Courier New" panose="02070309020205020404" pitchFamily="49" charset="0"/>
            </a:endParaRPr>
          </a:p>
          <a:p>
            <a:pPr lvl="2"/>
            <a:r>
              <a:rPr lang="en-US" dirty="0"/>
              <a:t>MIT open-source license</a:t>
            </a:r>
          </a:p>
          <a:p>
            <a:pPr lvl="1"/>
            <a:r>
              <a:rPr lang="en-US" dirty="0"/>
              <a:t>Builds and runs are made from the top-level directory: </a:t>
            </a: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yask</a:t>
            </a:r>
            <a:endParaRPr lang="en-US" dirty="0">
              <a:latin typeface="Courier New" panose="02070309020205020404" pitchFamily="49" charset="0"/>
              <a:cs typeface="Courier New" panose="02070309020205020404" pitchFamily="49" charset="0"/>
            </a:endParaRPr>
          </a:p>
          <a:p>
            <a:r>
              <a:rPr lang="en-US" dirty="0"/>
              <a:t>Pre-requisites </a:t>
            </a:r>
          </a:p>
          <a:p>
            <a:pPr lvl="1"/>
            <a:r>
              <a:rPr lang="en-US" dirty="0"/>
              <a:t>See </a:t>
            </a:r>
            <a:r>
              <a:rPr lang="en-US" dirty="0">
                <a:latin typeface="Courier New" panose="02070309020205020404" pitchFamily="49" charset="0"/>
                <a:ea typeface="Yu Gothic" panose="020B0400000000000000" pitchFamily="34" charset="-128"/>
                <a:cs typeface="Courier New" panose="02070309020205020404" pitchFamily="49" charset="0"/>
              </a:rPr>
              <a:t>README.md</a:t>
            </a:r>
            <a:r>
              <a:rPr lang="en-US" dirty="0"/>
              <a:t> for complete list</a:t>
            </a:r>
          </a:p>
          <a:p>
            <a:pPr lvl="1"/>
            <a:r>
              <a:rPr lang="en-US" dirty="0"/>
              <a:t>Only supported OS is Linux (no specific distribution recommended)</a:t>
            </a:r>
          </a:p>
          <a:p>
            <a:pPr lvl="1"/>
            <a:r>
              <a:rPr lang="en-US" dirty="0"/>
              <a:t>Intel® C++ compiler needed for performance</a:t>
            </a:r>
          </a:p>
          <a:p>
            <a:pPr lvl="2"/>
            <a:r>
              <a:rPr lang="en-US" dirty="0"/>
              <a:t>Install “Intel® </a:t>
            </a:r>
            <a:r>
              <a:rPr lang="en-US" dirty="0" err="1"/>
              <a:t>oneAPI</a:t>
            </a:r>
            <a:r>
              <a:rPr lang="en-US" dirty="0"/>
              <a:t> HPC Toolkit”</a:t>
            </a:r>
          </a:p>
          <a:p>
            <a:pPr lvl="2"/>
            <a:r>
              <a:rPr lang="en-US" dirty="0">
                <a:hlinkClick r:id="rId3"/>
              </a:rPr>
              <a:t>https://www.intel.com/content/www/us/en/developer/tools/oneapi/toolkits.html</a:t>
            </a:r>
            <a:r>
              <a:rPr lang="en-US" dirty="0"/>
              <a:t> </a:t>
            </a:r>
          </a:p>
          <a:p>
            <a:pPr lvl="1"/>
            <a:r>
              <a:rPr lang="en-US" dirty="0"/>
              <a:t>Common Linux utilities (</a:t>
            </a:r>
            <a:r>
              <a:rPr lang="en-US" dirty="0" err="1"/>
              <a:t>gmake</a:t>
            </a:r>
            <a:r>
              <a:rPr lang="en-US" dirty="0"/>
              <a:t>, </a:t>
            </a:r>
            <a:r>
              <a:rPr lang="en-US" dirty="0" err="1"/>
              <a:t>perl</a:t>
            </a:r>
            <a:r>
              <a:rPr lang="en-US" dirty="0"/>
              <a:t>, awk, python, etc.)</a:t>
            </a:r>
          </a:p>
        </p:txBody>
      </p:sp>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368610"/>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p:cNvSpPr txBox="1"/>
          <p:nvPr/>
        </p:nvSpPr>
        <p:spPr>
          <a:xfrm>
            <a:off x="6073583" y="363565"/>
            <a:ext cx="1597538" cy="738664"/>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45720" tIns="45720" rIns="45720" bIns="45720" rtlCol="0">
            <a:spAutoFit/>
          </a:bodyPr>
          <a:lstStyle/>
          <a:p>
            <a:pPr algn="ctr"/>
            <a:r>
              <a:rPr lang="en-US" sz="1400" dirty="0">
                <a:solidFill>
                  <a:srgbClr val="003C71"/>
                </a:solidFill>
              </a:rPr>
              <a:t>Watch for this symbol indicating steps to try</a:t>
            </a:r>
          </a:p>
        </p:txBody>
      </p:sp>
      <p:cxnSp>
        <p:nvCxnSpPr>
          <p:cNvPr id="9" name="Straight Arrow Connector 8">
            <a:extLst>
              <a:ext uri="{FF2B5EF4-FFF2-40B4-BE49-F238E27FC236}">
                <a16:creationId xmlns:a16="http://schemas.microsoft.com/office/drawing/2014/main" id="{AED88643-50A5-4C41-8F1A-F72A98CB5BBB}"/>
              </a:ext>
            </a:extLst>
          </p:cNvPr>
          <p:cNvCxnSpPr>
            <a:cxnSpLocks/>
            <a:stCxn id="7" idx="3"/>
          </p:cNvCxnSpPr>
          <p:nvPr/>
        </p:nvCxnSpPr>
        <p:spPr>
          <a:xfrm>
            <a:off x="7671121" y="732897"/>
            <a:ext cx="1086555" cy="712182"/>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28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a:t>Example 1: Iso3dfd stencil</a:t>
            </a:r>
          </a:p>
        </p:txBody>
      </p:sp>
      <p:sp>
        <p:nvSpPr>
          <p:cNvPr id="4" name="Content Placeholder 3"/>
          <p:cNvSpPr>
            <a:spLocks noGrp="1"/>
          </p:cNvSpPr>
          <p:nvPr>
            <p:ph sz="quarter" idx="13"/>
          </p:nvPr>
        </p:nvSpPr>
        <p:spPr>
          <a:xfrm>
            <a:off x="455614" y="933451"/>
            <a:ext cx="5564186" cy="1355262"/>
          </a:xfrm>
        </p:spPr>
        <p:txBody>
          <a:bodyPr>
            <a:normAutofit fontScale="92500" lnSpcReduction="10000"/>
          </a:bodyPr>
          <a:lstStyle/>
          <a:p>
            <a:r>
              <a:rPr lang="en-US" dirty="0"/>
              <a:t>Description</a:t>
            </a:r>
          </a:p>
          <a:p>
            <a:pPr lvl="1"/>
            <a:r>
              <a:rPr lang="en-US" dirty="0"/>
              <a:t>Isotropic 3D finite-difference code found in seismic-imaging software used by energy-exploration companies to predict the location of oil and gas deposits</a:t>
            </a:r>
          </a:p>
          <a:p>
            <a:pPr lvl="2"/>
            <a:r>
              <a:rPr lang="en-US" dirty="0"/>
              <a:t>Simple stencil with only one updated variable</a:t>
            </a:r>
          </a:p>
        </p:txBody>
      </p:sp>
      <p:pic>
        <p:nvPicPr>
          <p:cNvPr id="6" name="Picture 2" descr="https://upload.wikimedia.org/wikipedia/commons/8/81/PlatformHolly.jpg"/>
          <p:cNvPicPr>
            <a:picLocks noChangeAspect="1" noChangeArrowheads="1"/>
          </p:cNvPicPr>
          <p:nvPr/>
        </p:nvPicPr>
        <p:blipFill rotWithShape="1">
          <a:blip r:embed="rId3">
            <a:extLst>
              <a:ext uri="{28A0092B-C50C-407E-A947-70E740481C1C}">
                <a14:useLocalDpi xmlns:a14="http://schemas.microsoft.com/office/drawing/2010/main" val="0"/>
              </a:ext>
            </a:extLst>
          </a:blip>
          <a:srcRect t="6622" b="13394"/>
          <a:stretch/>
        </p:blipFill>
        <p:spPr bwMode="auto">
          <a:xfrm>
            <a:off x="6175737" y="483155"/>
            <a:ext cx="2568156" cy="15405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4449" y="4492765"/>
            <a:ext cx="8671503" cy="215444"/>
          </a:xfrm>
          <a:prstGeom prst="rect">
            <a:avLst/>
          </a:prstGeom>
          <a:noFill/>
        </p:spPr>
        <p:txBody>
          <a:bodyPr wrap="square" rtlCol="0">
            <a:spAutoFit/>
          </a:bodyPr>
          <a:lstStyle/>
          <a:p>
            <a:pPr algn="ctr"/>
            <a:r>
              <a:rPr lang="en-US" sz="800" dirty="0"/>
              <a:t>Image from </a:t>
            </a:r>
            <a:r>
              <a:rPr lang="en-US" sz="800" dirty="0">
                <a:hlinkClick r:id="rId4"/>
              </a:rPr>
              <a:t>https://commons.wikimedia.org/wiki/File:PlatformHolly.jpg</a:t>
            </a:r>
            <a:r>
              <a:rPr lang="en-US" sz="800" dirty="0"/>
              <a:t>. Public domain--U.S. DoE.</a:t>
            </a:r>
          </a:p>
        </p:txBody>
      </p:sp>
      <p:sp>
        <p:nvSpPr>
          <p:cNvPr id="8" name="Content Placeholder 3"/>
          <p:cNvSpPr txBox="1">
            <a:spLocks/>
          </p:cNvSpPr>
          <p:nvPr/>
        </p:nvSpPr>
        <p:spPr>
          <a:xfrm>
            <a:off x="455612" y="2288712"/>
            <a:ext cx="8229601" cy="2137421"/>
          </a:xfrm>
          <a:prstGeom prst="rect">
            <a:avLst/>
          </a:prstGeom>
        </p:spPr>
        <p:txBody>
          <a:bodyPr vert="horz" lIns="0" tIns="0" rIns="0" bIns="0" rtlCol="0">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600"/>
              </a:spcBef>
              <a:buFont typeface="Wingdings" charset="2"/>
              <a:buChar char="§"/>
              <a:defRPr sz="17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6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Recipes for building and running on CPU</a:t>
            </a:r>
          </a:p>
          <a:p>
            <a:pPr lvl="1"/>
            <a:r>
              <a:rPr lang="en-US" dirty="0" err="1"/>
              <a:t>Makefile</a:t>
            </a:r>
            <a:r>
              <a:rPr lang="en-US" dirty="0"/>
              <a:t> and run script will automatically determine architecture</a:t>
            </a:r>
          </a:p>
          <a:p>
            <a:pPr lvl="2"/>
            <a:r>
              <a:rPr lang="en-US" dirty="0">
                <a:latin typeface="Courier New" panose="02070309020205020404" pitchFamily="49" charset="0"/>
                <a:cs typeface="Courier New" panose="02070309020205020404" pitchFamily="49" charset="0"/>
              </a:rPr>
              <a:t>make clean; make -j stencil=iso3dfd</a:t>
            </a:r>
          </a:p>
          <a:p>
            <a:pPr lvl="2"/>
            <a:r>
              <a:rPr lang="en-US" dirty="0">
                <a:latin typeface="Courier New" panose="02070309020205020404" pitchFamily="49" charset="0"/>
                <a:cs typeface="Courier New" panose="02070309020205020404" pitchFamily="49" charset="0"/>
              </a:rPr>
              <a:t>bin/yask.sh -stencil iso3dfd -g 1024 </a:t>
            </a:r>
          </a:p>
          <a:p>
            <a:pPr lvl="1"/>
            <a:r>
              <a:rPr lang="en-US" dirty="0"/>
              <a:t>The </a:t>
            </a:r>
            <a:r>
              <a:rPr lang="en-US" dirty="0">
                <a:latin typeface="Courier New" panose="02070309020205020404" pitchFamily="49" charset="0"/>
                <a:cs typeface="Courier New" panose="02070309020205020404" pitchFamily="49" charset="0"/>
              </a:rPr>
              <a:t>–g 1024 </a:t>
            </a:r>
            <a:r>
              <a:rPr lang="en-US" dirty="0"/>
              <a:t>option sets the global-domain size to a cube, 1024 elements on a side</a:t>
            </a:r>
          </a:p>
          <a:p>
            <a:pPr lvl="2"/>
            <a:endParaRPr lang="en-US" dirty="0">
              <a:latin typeface="Courier New" panose="02070309020205020404" pitchFamily="49" charset="0"/>
              <a:cs typeface="Courier New" panose="02070309020205020404" pitchFamily="49" charset="0"/>
            </a:endParaRP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9" name="TextBox 8"/>
          <p:cNvSpPr txBox="1"/>
          <p:nvPr/>
        </p:nvSpPr>
        <p:spPr>
          <a:xfrm>
            <a:off x="8639333" y="2942124"/>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38427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dirty="0"/>
              <a:t>Example 2: AWP stencil</a:t>
            </a:r>
          </a:p>
        </p:txBody>
      </p:sp>
      <p:sp>
        <p:nvSpPr>
          <p:cNvPr id="4" name="Content Placeholder 3"/>
          <p:cNvSpPr>
            <a:spLocks noGrp="1"/>
          </p:cNvSpPr>
          <p:nvPr>
            <p:ph sz="quarter" idx="13"/>
          </p:nvPr>
        </p:nvSpPr>
        <p:spPr>
          <a:xfrm>
            <a:off x="455614" y="943606"/>
            <a:ext cx="5745162" cy="1104269"/>
          </a:xfrm>
        </p:spPr>
        <p:txBody>
          <a:bodyPr>
            <a:normAutofit fontScale="85000" lnSpcReduction="20000"/>
          </a:bodyPr>
          <a:lstStyle/>
          <a:p>
            <a:r>
              <a:rPr lang="en-US" dirty="0"/>
              <a:t>Description</a:t>
            </a:r>
          </a:p>
          <a:p>
            <a:pPr lvl="1"/>
            <a:r>
              <a:rPr lang="en-US" dirty="0"/>
              <a:t>Primary compute kernel for earthquake simulator described in the introduction</a:t>
            </a:r>
          </a:p>
          <a:p>
            <a:pPr lvl="2"/>
            <a:r>
              <a:rPr lang="en-US" dirty="0"/>
              <a:t>More complex problem that consists of 26 </a:t>
            </a:r>
            <a:r>
              <a:rPr lang="en-US" dirty="0" err="1"/>
              <a:t>vars</a:t>
            </a:r>
            <a:r>
              <a:rPr lang="en-US" dirty="0"/>
              <a:t> in a staggered-grid formulation</a:t>
            </a:r>
          </a:p>
        </p:txBody>
      </p:sp>
      <p:sp>
        <p:nvSpPr>
          <p:cNvPr id="5" name="TextBox 4"/>
          <p:cNvSpPr txBox="1"/>
          <p:nvPr/>
        </p:nvSpPr>
        <p:spPr>
          <a:xfrm>
            <a:off x="234661" y="4450855"/>
            <a:ext cx="8671503" cy="215444"/>
          </a:xfrm>
          <a:prstGeom prst="rect">
            <a:avLst/>
          </a:prstGeom>
          <a:noFill/>
        </p:spPr>
        <p:txBody>
          <a:bodyPr wrap="square" rtlCol="0">
            <a:spAutoFit/>
          </a:bodyPr>
          <a:lstStyle/>
          <a:p>
            <a:pPr algn="ctr"/>
            <a:r>
              <a:rPr lang="en-US" sz="800" dirty="0"/>
              <a:t>Image from </a:t>
            </a:r>
            <a:r>
              <a:rPr lang="en-US" sz="800" dirty="0">
                <a:hlinkClick r:id="rId2"/>
              </a:rPr>
              <a:t>https://commons.wikimedia.org/wiki/File:Izmit_11-12-99.gif</a:t>
            </a:r>
            <a:r>
              <a:rPr lang="en-US" sz="800" dirty="0"/>
              <a:t>. Public domain--U.S.G.S.</a:t>
            </a:r>
          </a:p>
        </p:txBody>
      </p:sp>
      <p:pic>
        <p:nvPicPr>
          <p:cNvPr id="6" name="Picture 5" descr="https://upload.wikimedia.org/wikipedia/commons/f/f4/Izmit_11-12-99.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240" y="380408"/>
            <a:ext cx="2787781" cy="130551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3"/>
          <p:cNvSpPr txBox="1">
            <a:spLocks/>
          </p:cNvSpPr>
          <p:nvPr/>
        </p:nvSpPr>
        <p:spPr>
          <a:xfrm>
            <a:off x="455613" y="2209800"/>
            <a:ext cx="8229600" cy="2225842"/>
          </a:xfrm>
          <a:prstGeom prst="rect">
            <a:avLst/>
          </a:prstGeom>
        </p:spPr>
        <p:txBody>
          <a:bodyPr vert="horz" lIns="0" tIns="0" rIns="0" bIns="0" rtlCol="0">
            <a:normAutofit fontScale="92500" lnSpcReduction="10000"/>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600"/>
              </a:spcBef>
              <a:buFont typeface="Wingdings" charset="2"/>
              <a:buChar char="§"/>
              <a:defRPr sz="17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6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2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Recipes for building and running on CPU</a:t>
            </a:r>
          </a:p>
          <a:p>
            <a:pPr lvl="1"/>
            <a:r>
              <a:rPr lang="en-US" dirty="0" err="1"/>
              <a:t>Makefile</a:t>
            </a:r>
            <a:r>
              <a:rPr lang="en-US" dirty="0"/>
              <a:t> and run script will automatically determine architecture</a:t>
            </a:r>
          </a:p>
          <a:p>
            <a:pPr lvl="2"/>
            <a:r>
              <a:rPr lang="en-US" dirty="0">
                <a:latin typeface="Courier New" panose="02070309020205020404" pitchFamily="49" charset="0"/>
                <a:cs typeface="Courier New" panose="02070309020205020404" pitchFamily="49" charset="0"/>
              </a:rPr>
              <a:t>make clean; make -j stencil=</a:t>
            </a:r>
            <a:r>
              <a:rPr lang="en-US" dirty="0" err="1">
                <a:latin typeface="Courier New" panose="02070309020205020404" pitchFamily="49" charset="0"/>
                <a:cs typeface="Courier New" panose="02070309020205020404" pitchFamily="49" charset="0"/>
              </a:rPr>
              <a:t>awp</a:t>
            </a:r>
            <a:endParaRPr lang="en-US" dirty="0">
              <a:latin typeface="Courier New" panose="02070309020205020404" pitchFamily="49" charset="0"/>
              <a:cs typeface="Courier New" panose="02070309020205020404" pitchFamily="49" charset="0"/>
            </a:endParaRPr>
          </a:p>
          <a:p>
            <a:pPr lvl="2"/>
            <a:r>
              <a:rPr lang="en-US" dirty="0">
                <a:latin typeface="Courier New" panose="02070309020205020404" pitchFamily="49" charset="0"/>
                <a:cs typeface="Courier New" panose="02070309020205020404" pitchFamily="49" charset="0"/>
              </a:rPr>
              <a:t>bin/yask.sh -stencil </a:t>
            </a:r>
            <a:r>
              <a:rPr lang="en-US" dirty="0" err="1">
                <a:latin typeface="Courier New" panose="02070309020205020404" pitchFamily="49" charset="0"/>
                <a:cs typeface="Courier New" panose="02070309020205020404" pitchFamily="49" charset="0"/>
              </a:rPr>
              <a:t>awp</a:t>
            </a:r>
            <a:r>
              <a:rPr lang="en-US" dirty="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gx</a:t>
            </a:r>
            <a:r>
              <a:rPr lang="en-US" dirty="0">
                <a:latin typeface="Courier New" panose="02070309020205020404" pitchFamily="49" charset="0"/>
                <a:cs typeface="Courier New" panose="02070309020205020404" pitchFamily="49" charset="0"/>
              </a:rPr>
              <a:t> 1024 –</a:t>
            </a:r>
            <a:r>
              <a:rPr lang="en-US" dirty="0" err="1">
                <a:latin typeface="Courier New" panose="02070309020205020404" pitchFamily="49" charset="0"/>
                <a:cs typeface="Courier New" panose="02070309020205020404" pitchFamily="49" charset="0"/>
              </a:rPr>
              <a:t>gy</a:t>
            </a:r>
            <a:r>
              <a:rPr lang="en-US" dirty="0">
                <a:latin typeface="Courier New" panose="02070309020205020404" pitchFamily="49" charset="0"/>
                <a:cs typeface="Courier New" panose="02070309020205020404" pitchFamily="49" charset="0"/>
              </a:rPr>
              <a:t> 1024 -</a:t>
            </a:r>
            <a:r>
              <a:rPr lang="en-US" dirty="0" err="1">
                <a:latin typeface="Courier New" panose="02070309020205020404" pitchFamily="49" charset="0"/>
                <a:cs typeface="Courier New" panose="02070309020205020404" pitchFamily="49" charset="0"/>
              </a:rPr>
              <a:t>gz</a:t>
            </a:r>
            <a:r>
              <a:rPr lang="en-US" dirty="0">
                <a:latin typeface="Courier New" panose="02070309020205020404" pitchFamily="49" charset="0"/>
                <a:cs typeface="Courier New" panose="02070309020205020404" pitchFamily="49" charset="0"/>
              </a:rPr>
              <a:t> 128</a:t>
            </a:r>
          </a:p>
          <a:p>
            <a:pPr lvl="1"/>
            <a:r>
              <a:rPr lang="en-US" dirty="0"/>
              <a:t>The </a:t>
            </a:r>
            <a:r>
              <a:rPr lang="en-US" dirty="0">
                <a:latin typeface="Courier New" panose="02070309020205020404" pitchFamily="49" charset="0"/>
                <a:cs typeface="Courier New" panose="02070309020205020404" pitchFamily="49" charset="0"/>
              </a:rPr>
              <a:t>–g* </a:t>
            </a:r>
            <a:r>
              <a:rPr lang="en-US" dirty="0"/>
              <a:t>options set the global-domain size to specific sizes in each dimension</a:t>
            </a:r>
          </a:p>
          <a:p>
            <a:pPr lvl="2"/>
            <a:r>
              <a:rPr lang="en-US" dirty="0"/>
              <a:t>Compare this to the simpler </a:t>
            </a:r>
            <a:r>
              <a:rPr lang="en-US" dirty="0">
                <a:latin typeface="Courier New" panose="02070309020205020404" pitchFamily="49" charset="0"/>
                <a:cs typeface="Courier New" panose="02070309020205020404" pitchFamily="49" charset="0"/>
              </a:rPr>
              <a:t>-g</a:t>
            </a:r>
            <a:r>
              <a:rPr lang="en-US" dirty="0"/>
              <a:t> option in the iso3dfd example that set the global-domain size in all three spatial dimensions</a:t>
            </a:r>
          </a:p>
          <a:p>
            <a:pPr lvl="2"/>
            <a:r>
              <a:rPr lang="en-US" dirty="0"/>
              <a:t>This is a common technique used for all spatial-dimension command-line options</a:t>
            </a:r>
          </a:p>
          <a:p>
            <a:pPr lvl="2"/>
            <a:endParaRPr lang="en-US" dirty="0"/>
          </a:p>
        </p:txBody>
      </p:sp>
      <p:sp>
        <p:nvSpPr>
          <p:cNvPr id="8" name="Footer Placeholder 7"/>
          <p:cNvSpPr>
            <a:spLocks noGrp="1"/>
          </p:cNvSpPr>
          <p:nvPr>
            <p:ph type="ftr" sz="quarter" idx="11"/>
          </p:nvPr>
        </p:nvSpPr>
        <p:spPr/>
        <p:txBody>
          <a:bodyPr/>
          <a:lstStyle/>
          <a:p>
            <a:pPr algn="ctr"/>
            <a:r>
              <a:rPr lang="en-US"/>
              <a:t>YASK tutorial</a:t>
            </a:r>
            <a:endParaRPr lang="en-US" dirty="0"/>
          </a:p>
        </p:txBody>
      </p:sp>
      <p:sp>
        <p:nvSpPr>
          <p:cNvPr id="11" name="TextBox 10">
            <a:extLst>
              <a:ext uri="{FF2B5EF4-FFF2-40B4-BE49-F238E27FC236}">
                <a16:creationId xmlns:a16="http://schemas.microsoft.com/office/drawing/2014/main" id="{0DDE178B-1539-441C-8605-86067AC4D4DC}"/>
              </a:ext>
            </a:extLst>
          </p:cNvPr>
          <p:cNvSpPr txBox="1"/>
          <p:nvPr/>
        </p:nvSpPr>
        <p:spPr>
          <a:xfrm>
            <a:off x="8639333" y="2374234"/>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88714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dirty="0"/>
              <a:t>High-level tool-chain flow</a:t>
            </a:r>
          </a:p>
        </p:txBody>
      </p:sp>
      <p:sp>
        <p:nvSpPr>
          <p:cNvPr id="5" name="Flowchart: Document 4"/>
          <p:cNvSpPr/>
          <p:nvPr/>
        </p:nvSpPr>
        <p:spPr>
          <a:xfrm>
            <a:off x="6007046" y="974204"/>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Variable declarations and optimized stencil calculation code</a:t>
            </a:r>
          </a:p>
        </p:txBody>
      </p:sp>
      <p:sp>
        <p:nvSpPr>
          <p:cNvPr id="6" name="Flowchart: Manual Input 5"/>
          <p:cNvSpPr/>
          <p:nvPr/>
        </p:nvSpPr>
        <p:spPr>
          <a:xfrm>
            <a:off x="2112958" y="989356"/>
            <a:ext cx="1318205" cy="687943"/>
          </a:xfrm>
          <a:prstGeom prst="flowChartManualInpu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Stencil-specification code</a:t>
            </a:r>
          </a:p>
        </p:txBody>
      </p:sp>
      <p:sp>
        <p:nvSpPr>
          <p:cNvPr id="7" name="Flowchart: Process 6"/>
          <p:cNvSpPr/>
          <p:nvPr/>
        </p:nvSpPr>
        <p:spPr>
          <a:xfrm>
            <a:off x="4255274" y="989356"/>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Stencil compiler</a:t>
            </a:r>
          </a:p>
        </p:txBody>
      </p:sp>
      <p:cxnSp>
        <p:nvCxnSpPr>
          <p:cNvPr id="8" name="Straight Arrow Connector 7"/>
          <p:cNvCxnSpPr>
            <a:stCxn id="6" idx="3"/>
            <a:endCxn id="7" idx="1"/>
          </p:cNvCxnSpPr>
          <p:nvPr/>
        </p:nvCxnSpPr>
        <p:spPr>
          <a:xfrm flipV="1">
            <a:off x="3431163" y="1321075"/>
            <a:ext cx="824111" cy="12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5" idx="1"/>
          </p:cNvCxnSpPr>
          <p:nvPr/>
        </p:nvCxnSpPr>
        <p:spPr>
          <a:xfrm flipV="1">
            <a:off x="5373426" y="1318176"/>
            <a:ext cx="633620" cy="2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4262728" y="1959250"/>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Loop compiler</a:t>
            </a:r>
          </a:p>
        </p:txBody>
      </p:sp>
      <p:sp>
        <p:nvSpPr>
          <p:cNvPr id="11" name="Flowchart: Document 10"/>
          <p:cNvSpPr/>
          <p:nvPr/>
        </p:nvSpPr>
        <p:spPr>
          <a:xfrm>
            <a:off x="6007046" y="1942613"/>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Nested loops with OpenMP pragmas and other optimizations</a:t>
            </a:r>
          </a:p>
        </p:txBody>
      </p:sp>
      <p:cxnSp>
        <p:nvCxnSpPr>
          <p:cNvPr id="12" name="Straight Arrow Connector 11"/>
          <p:cNvCxnSpPr>
            <a:stCxn id="10" idx="3"/>
            <a:endCxn id="11" idx="1"/>
          </p:cNvCxnSpPr>
          <p:nvPr/>
        </p:nvCxnSpPr>
        <p:spPr>
          <a:xfrm flipV="1">
            <a:off x="5380880" y="2286585"/>
            <a:ext cx="626166" cy="4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p:cNvSpPr/>
          <p:nvPr/>
        </p:nvSpPr>
        <p:spPr>
          <a:xfrm>
            <a:off x="6044318" y="2778575"/>
            <a:ext cx="1639955" cy="670719"/>
          </a:xfrm>
          <a:prstGeom prst="flowChartMultidocument">
            <a:avLst/>
          </a:prstGeom>
          <a:solidFill>
            <a:srgbClr val="92D050"/>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Other C++ code</a:t>
            </a:r>
          </a:p>
        </p:txBody>
      </p:sp>
      <p:sp>
        <p:nvSpPr>
          <p:cNvPr id="14" name="Flowchart: Process 13"/>
          <p:cNvSpPr/>
          <p:nvPr/>
        </p:nvSpPr>
        <p:spPr>
          <a:xfrm>
            <a:off x="6305219" y="3918354"/>
            <a:ext cx="1118152" cy="392415"/>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Intel C++ compiler</a:t>
            </a:r>
          </a:p>
        </p:txBody>
      </p:sp>
      <p:cxnSp>
        <p:nvCxnSpPr>
          <p:cNvPr id="15" name="Elbow Connector 14"/>
          <p:cNvCxnSpPr>
            <a:stCxn id="5" idx="3"/>
            <a:endCxn id="14" idx="3"/>
          </p:cNvCxnSpPr>
          <p:nvPr/>
        </p:nvCxnSpPr>
        <p:spPr>
          <a:xfrm flipH="1">
            <a:off x="7423371" y="1318176"/>
            <a:ext cx="298174" cy="2796386"/>
          </a:xfrm>
          <a:prstGeom prst="bentConnector3">
            <a:avLst>
              <a:gd name="adj1" fmla="val -766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7438279" y="2286585"/>
            <a:ext cx="298175" cy="1825733"/>
          </a:xfrm>
          <a:prstGeom prst="bentConnector3">
            <a:avLst>
              <a:gd name="adj1" fmla="val -702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14" idx="3"/>
          </p:cNvCxnSpPr>
          <p:nvPr/>
        </p:nvCxnSpPr>
        <p:spPr>
          <a:xfrm flipH="1">
            <a:off x="7423371" y="3113935"/>
            <a:ext cx="260902" cy="1000627"/>
          </a:xfrm>
          <a:prstGeom prst="bentConnector3">
            <a:avLst>
              <a:gd name="adj1" fmla="val -876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2377645" y="2628511"/>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Provided stencil perf-</a:t>
            </a:r>
            <a:r>
              <a:rPr lang="en-US" sz="1050" dirty="0" err="1">
                <a:cs typeface="Arial" pitchFamily="34" charset="0"/>
              </a:rPr>
              <a:t>eval</a:t>
            </a:r>
            <a:r>
              <a:rPr lang="en-US" sz="1050" dirty="0">
                <a:cs typeface="Arial" pitchFamily="34" charset="0"/>
              </a:rPr>
              <a:t> utility</a:t>
            </a:r>
          </a:p>
        </p:txBody>
      </p:sp>
      <p:cxnSp>
        <p:nvCxnSpPr>
          <p:cNvPr id="19" name="Elbow Connector 18"/>
          <p:cNvCxnSpPr>
            <a:stCxn id="14" idx="1"/>
            <a:endCxn id="23" idx="3"/>
          </p:cNvCxnSpPr>
          <p:nvPr/>
        </p:nvCxnSpPr>
        <p:spPr>
          <a:xfrm rot="10800000">
            <a:off x="5704271" y="3473560"/>
            <a:ext cx="600949" cy="641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ard 19"/>
          <p:cNvSpPr/>
          <p:nvPr/>
        </p:nvSpPr>
        <p:spPr>
          <a:xfrm>
            <a:off x="852060" y="2601946"/>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Performance results</a:t>
            </a:r>
          </a:p>
        </p:txBody>
      </p:sp>
      <p:cxnSp>
        <p:nvCxnSpPr>
          <p:cNvPr id="21" name="Elbow Connector 20"/>
          <p:cNvCxnSpPr>
            <a:stCxn id="18" idx="1"/>
            <a:endCxn id="20" idx="3"/>
          </p:cNvCxnSpPr>
          <p:nvPr/>
        </p:nvCxnSpPr>
        <p:spPr>
          <a:xfrm rot="10800000" flipV="1">
            <a:off x="1858399" y="2845591"/>
            <a:ext cx="51924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0" idx="0"/>
          </p:cNvCxnSpPr>
          <p:nvPr/>
        </p:nvCxnSpPr>
        <p:spPr>
          <a:xfrm>
            <a:off x="4814350" y="1652793"/>
            <a:ext cx="7454" cy="306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4337937" y="3256479"/>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Optimized stencil-kernel library</a:t>
            </a:r>
          </a:p>
        </p:txBody>
      </p:sp>
      <p:sp>
        <p:nvSpPr>
          <p:cNvPr id="24" name="Flowchart: Alternate Process 23"/>
          <p:cNvSpPr/>
          <p:nvPr/>
        </p:nvSpPr>
        <p:spPr>
          <a:xfrm>
            <a:off x="2367517" y="3975778"/>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Customer application</a:t>
            </a:r>
          </a:p>
        </p:txBody>
      </p:sp>
      <p:cxnSp>
        <p:nvCxnSpPr>
          <p:cNvPr id="25" name="Elbow Connector 24"/>
          <p:cNvCxnSpPr>
            <a:stCxn id="23" idx="1"/>
            <a:endCxn id="18" idx="3"/>
          </p:cNvCxnSpPr>
          <p:nvPr/>
        </p:nvCxnSpPr>
        <p:spPr>
          <a:xfrm rot="10800000">
            <a:off x="3743979" y="2845592"/>
            <a:ext cx="593959" cy="62796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4" idx="3"/>
          </p:cNvCxnSpPr>
          <p:nvPr/>
        </p:nvCxnSpPr>
        <p:spPr>
          <a:xfrm rot="10800000" flipV="1">
            <a:off x="3733851" y="3473559"/>
            <a:ext cx="604087" cy="71929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Card 26"/>
          <p:cNvSpPr/>
          <p:nvPr/>
        </p:nvSpPr>
        <p:spPr>
          <a:xfrm>
            <a:off x="852060" y="3949210"/>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Application results</a:t>
            </a:r>
          </a:p>
        </p:txBody>
      </p:sp>
      <p:cxnSp>
        <p:nvCxnSpPr>
          <p:cNvPr id="28" name="Elbow Connector 27"/>
          <p:cNvCxnSpPr>
            <a:stCxn id="24" idx="1"/>
            <a:endCxn id="27" idx="3"/>
          </p:cNvCxnSpPr>
          <p:nvPr/>
        </p:nvCxnSpPr>
        <p:spPr>
          <a:xfrm rot="10800000">
            <a:off x="1858399" y="4192857"/>
            <a:ext cx="509119"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Up-Down Arrow 28"/>
          <p:cNvSpPr/>
          <p:nvPr/>
        </p:nvSpPr>
        <p:spPr>
          <a:xfrm>
            <a:off x="2829458" y="3113934"/>
            <a:ext cx="442452" cy="799192"/>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00" dirty="0"/>
              <a:t>and/or</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97216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a:xfrm>
            <a:off x="340822" y="208639"/>
            <a:ext cx="8344391" cy="529982"/>
          </a:xfrm>
        </p:spPr>
        <p:txBody>
          <a:bodyPr/>
          <a:lstStyle/>
          <a:p>
            <a:r>
              <a:rPr lang="en-US" dirty="0"/>
              <a:t>Stencil specification</a:t>
            </a:r>
          </a:p>
        </p:txBody>
      </p:sp>
      <p:sp>
        <p:nvSpPr>
          <p:cNvPr id="5" name="Flowchart: Document 4"/>
          <p:cNvSpPr/>
          <p:nvPr/>
        </p:nvSpPr>
        <p:spPr>
          <a:xfrm>
            <a:off x="6007046" y="974204"/>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Variable declarations and optimized stencil calculation code</a:t>
            </a:r>
          </a:p>
        </p:txBody>
      </p:sp>
      <p:sp>
        <p:nvSpPr>
          <p:cNvPr id="6" name="Flowchart: Manual Input 5"/>
          <p:cNvSpPr/>
          <p:nvPr/>
        </p:nvSpPr>
        <p:spPr>
          <a:xfrm>
            <a:off x="2112958" y="989356"/>
            <a:ext cx="1318205" cy="687943"/>
          </a:xfrm>
          <a:prstGeom prst="flowChartManualInpu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Stencil-specification code</a:t>
            </a:r>
          </a:p>
        </p:txBody>
      </p:sp>
      <p:sp>
        <p:nvSpPr>
          <p:cNvPr id="7" name="Flowchart: Process 6"/>
          <p:cNvSpPr/>
          <p:nvPr/>
        </p:nvSpPr>
        <p:spPr>
          <a:xfrm>
            <a:off x="4255274" y="989356"/>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Stencil compiler</a:t>
            </a:r>
          </a:p>
        </p:txBody>
      </p:sp>
      <p:cxnSp>
        <p:nvCxnSpPr>
          <p:cNvPr id="8" name="Straight Arrow Connector 7"/>
          <p:cNvCxnSpPr>
            <a:stCxn id="6" idx="3"/>
            <a:endCxn id="7" idx="1"/>
          </p:cNvCxnSpPr>
          <p:nvPr/>
        </p:nvCxnSpPr>
        <p:spPr>
          <a:xfrm flipV="1">
            <a:off x="3431163" y="1321075"/>
            <a:ext cx="824111" cy="12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5" idx="1"/>
          </p:cNvCxnSpPr>
          <p:nvPr/>
        </p:nvCxnSpPr>
        <p:spPr>
          <a:xfrm flipV="1">
            <a:off x="5373426" y="1318176"/>
            <a:ext cx="633620" cy="2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4262728" y="1959250"/>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Loop compiler</a:t>
            </a:r>
          </a:p>
        </p:txBody>
      </p:sp>
      <p:sp>
        <p:nvSpPr>
          <p:cNvPr id="11" name="Flowchart: Document 10"/>
          <p:cNvSpPr/>
          <p:nvPr/>
        </p:nvSpPr>
        <p:spPr>
          <a:xfrm>
            <a:off x="6007046" y="1942613"/>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Nested loops with OpenMP pragmas and other optimizations</a:t>
            </a:r>
          </a:p>
        </p:txBody>
      </p:sp>
      <p:cxnSp>
        <p:nvCxnSpPr>
          <p:cNvPr id="12" name="Straight Arrow Connector 11"/>
          <p:cNvCxnSpPr>
            <a:stCxn id="10" idx="3"/>
            <a:endCxn id="11" idx="1"/>
          </p:cNvCxnSpPr>
          <p:nvPr/>
        </p:nvCxnSpPr>
        <p:spPr>
          <a:xfrm flipV="1">
            <a:off x="5380880" y="2286585"/>
            <a:ext cx="626166" cy="4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p:cNvSpPr/>
          <p:nvPr/>
        </p:nvSpPr>
        <p:spPr>
          <a:xfrm>
            <a:off x="6044318" y="2778575"/>
            <a:ext cx="1639955" cy="670719"/>
          </a:xfrm>
          <a:prstGeom prst="flowChartMultidocument">
            <a:avLst/>
          </a:prstGeom>
          <a:solidFill>
            <a:srgbClr val="92D050"/>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Other C++ code</a:t>
            </a:r>
          </a:p>
        </p:txBody>
      </p:sp>
      <p:sp>
        <p:nvSpPr>
          <p:cNvPr id="14" name="Flowchart: Process 13"/>
          <p:cNvSpPr/>
          <p:nvPr/>
        </p:nvSpPr>
        <p:spPr>
          <a:xfrm>
            <a:off x="6305219" y="3918354"/>
            <a:ext cx="1118152" cy="392415"/>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Intel C++ compiler</a:t>
            </a:r>
          </a:p>
        </p:txBody>
      </p:sp>
      <p:cxnSp>
        <p:nvCxnSpPr>
          <p:cNvPr id="15" name="Elbow Connector 14"/>
          <p:cNvCxnSpPr>
            <a:stCxn id="5" idx="3"/>
            <a:endCxn id="14" idx="3"/>
          </p:cNvCxnSpPr>
          <p:nvPr/>
        </p:nvCxnSpPr>
        <p:spPr>
          <a:xfrm flipH="1">
            <a:off x="7423371" y="1318176"/>
            <a:ext cx="298174" cy="2796386"/>
          </a:xfrm>
          <a:prstGeom prst="bentConnector3">
            <a:avLst>
              <a:gd name="adj1" fmla="val -766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7438279" y="2286585"/>
            <a:ext cx="298175" cy="1825733"/>
          </a:xfrm>
          <a:prstGeom prst="bentConnector3">
            <a:avLst>
              <a:gd name="adj1" fmla="val -702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14" idx="3"/>
          </p:cNvCxnSpPr>
          <p:nvPr/>
        </p:nvCxnSpPr>
        <p:spPr>
          <a:xfrm flipH="1">
            <a:off x="7423371" y="3113935"/>
            <a:ext cx="260902" cy="1000627"/>
          </a:xfrm>
          <a:prstGeom prst="bentConnector3">
            <a:avLst>
              <a:gd name="adj1" fmla="val -876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2377645" y="2628511"/>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Provided stencil perf-</a:t>
            </a:r>
            <a:r>
              <a:rPr lang="en-US" sz="1050" dirty="0" err="1">
                <a:cs typeface="Arial" pitchFamily="34" charset="0"/>
              </a:rPr>
              <a:t>eval</a:t>
            </a:r>
            <a:r>
              <a:rPr lang="en-US" sz="1050" dirty="0">
                <a:cs typeface="Arial" pitchFamily="34" charset="0"/>
              </a:rPr>
              <a:t> utility</a:t>
            </a:r>
          </a:p>
        </p:txBody>
      </p:sp>
      <p:cxnSp>
        <p:nvCxnSpPr>
          <p:cNvPr id="19" name="Elbow Connector 18"/>
          <p:cNvCxnSpPr>
            <a:stCxn id="14" idx="1"/>
            <a:endCxn id="23" idx="3"/>
          </p:cNvCxnSpPr>
          <p:nvPr/>
        </p:nvCxnSpPr>
        <p:spPr>
          <a:xfrm rot="10800000">
            <a:off x="5704271" y="3473560"/>
            <a:ext cx="600949" cy="641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ard 19"/>
          <p:cNvSpPr/>
          <p:nvPr/>
        </p:nvSpPr>
        <p:spPr>
          <a:xfrm>
            <a:off x="852060" y="2601946"/>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Performance results</a:t>
            </a:r>
          </a:p>
        </p:txBody>
      </p:sp>
      <p:cxnSp>
        <p:nvCxnSpPr>
          <p:cNvPr id="21" name="Elbow Connector 20"/>
          <p:cNvCxnSpPr>
            <a:stCxn id="18" idx="1"/>
            <a:endCxn id="20" idx="3"/>
          </p:cNvCxnSpPr>
          <p:nvPr/>
        </p:nvCxnSpPr>
        <p:spPr>
          <a:xfrm rot="10800000" flipV="1">
            <a:off x="1858399" y="2845591"/>
            <a:ext cx="51924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0" idx="0"/>
          </p:cNvCxnSpPr>
          <p:nvPr/>
        </p:nvCxnSpPr>
        <p:spPr>
          <a:xfrm>
            <a:off x="4814350" y="1652793"/>
            <a:ext cx="7454" cy="306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4337937" y="3256479"/>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Optimized stencil-kernel library</a:t>
            </a:r>
          </a:p>
        </p:txBody>
      </p:sp>
      <p:sp>
        <p:nvSpPr>
          <p:cNvPr id="24" name="Flowchart: Alternate Process 23"/>
          <p:cNvSpPr/>
          <p:nvPr/>
        </p:nvSpPr>
        <p:spPr>
          <a:xfrm>
            <a:off x="2367517" y="3975778"/>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Customer application</a:t>
            </a:r>
          </a:p>
        </p:txBody>
      </p:sp>
      <p:cxnSp>
        <p:nvCxnSpPr>
          <p:cNvPr id="25" name="Elbow Connector 24"/>
          <p:cNvCxnSpPr>
            <a:stCxn id="23" idx="1"/>
            <a:endCxn id="18" idx="3"/>
          </p:cNvCxnSpPr>
          <p:nvPr/>
        </p:nvCxnSpPr>
        <p:spPr>
          <a:xfrm rot="10800000">
            <a:off x="3743979" y="2845592"/>
            <a:ext cx="593959" cy="62796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4" idx="3"/>
          </p:cNvCxnSpPr>
          <p:nvPr/>
        </p:nvCxnSpPr>
        <p:spPr>
          <a:xfrm rot="10800000" flipV="1">
            <a:off x="3733851" y="3473559"/>
            <a:ext cx="604087" cy="71929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Card 26"/>
          <p:cNvSpPr/>
          <p:nvPr/>
        </p:nvSpPr>
        <p:spPr>
          <a:xfrm>
            <a:off x="852060" y="3949210"/>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Application results</a:t>
            </a:r>
          </a:p>
        </p:txBody>
      </p:sp>
      <p:cxnSp>
        <p:nvCxnSpPr>
          <p:cNvPr id="28" name="Elbow Connector 27"/>
          <p:cNvCxnSpPr>
            <a:stCxn id="24" idx="1"/>
            <a:endCxn id="27" idx="3"/>
          </p:cNvCxnSpPr>
          <p:nvPr/>
        </p:nvCxnSpPr>
        <p:spPr>
          <a:xfrm rot="10800000">
            <a:off x="1858399" y="4192857"/>
            <a:ext cx="509119"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Up-Down Arrow 28"/>
          <p:cNvSpPr/>
          <p:nvPr/>
        </p:nvSpPr>
        <p:spPr>
          <a:xfrm>
            <a:off x="2829458" y="3113934"/>
            <a:ext cx="442452" cy="799192"/>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00" dirty="0"/>
              <a:t>and/or</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32" name="Rounded Rectangle 31"/>
          <p:cNvSpPr/>
          <p:nvPr/>
        </p:nvSpPr>
        <p:spPr>
          <a:xfrm>
            <a:off x="1687706" y="795708"/>
            <a:ext cx="2150869" cy="1210773"/>
          </a:xfrm>
          <a:prstGeom prst="roundRect">
            <a:avLst>
              <a:gd name="adj" fmla="val 50000"/>
            </a:avLst>
          </a:prstGeom>
          <a:noFill/>
          <a:ln w="76200" cmpd="tri">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04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750" y="218164"/>
            <a:ext cx="5715000" cy="4286250"/>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p:txBody>
          <a:bodyPr/>
          <a:lstStyle/>
          <a:p>
            <a:r>
              <a:rPr lang="en-US" dirty="0"/>
              <a:t>Example simple 25-point 3-D stencil</a:t>
            </a:r>
          </a:p>
        </p:txBody>
      </p:sp>
      <mc:AlternateContent xmlns:mc="http://schemas.openxmlformats.org/markup-compatibility/2006" xmlns:a14="http://schemas.microsoft.com/office/drawing/2010/main">
        <mc:Choice Requires="a14">
          <p:sp>
            <p:nvSpPr>
              <p:cNvPr id="5" name="TextBox 4"/>
              <p:cNvSpPr txBox="1"/>
              <p:nvPr/>
            </p:nvSpPr>
            <p:spPr>
              <a:xfrm>
                <a:off x="3349278" y="1438246"/>
                <a:ext cx="321992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𝑢</m:t>
                      </m:r>
                      <m:d>
                        <m:dPr>
                          <m:ctrlPr>
                            <a:rPr lang="en-US" sz="1350" i="1">
                              <a:latin typeface="Cambria Math" panose="02040503050406030204" pitchFamily="18" charset="0"/>
                            </a:rPr>
                          </m:ctrlPr>
                        </m:dPr>
                        <m:e>
                          <m:r>
                            <a:rPr lang="en-US" sz="1350" i="1">
                              <a:latin typeface="Cambria Math" panose="02040503050406030204" pitchFamily="18" charset="0"/>
                            </a:rPr>
                            <m:t>𝑡</m:t>
                          </m:r>
                        </m:e>
                      </m:d>
                      <m:r>
                        <a:rPr lang="en-US" sz="1350" i="1">
                          <a:latin typeface="Cambria Math" panose="02040503050406030204" pitchFamily="18" charset="0"/>
                        </a:rPr>
                        <m:t>                         </m:t>
                      </m:r>
                      <m:r>
                        <a:rPr lang="en-US" sz="1350" i="1">
                          <a:latin typeface="Cambria Math" panose="02040503050406030204" pitchFamily="18" charset="0"/>
                          <a:ea typeface="Cambria Math" panose="02040503050406030204" pitchFamily="18" charset="0"/>
                        </a:rPr>
                        <m:t>→                      </m:t>
                      </m:r>
                      <m:r>
                        <a:rPr lang="en-US" sz="1350" i="1">
                          <a:latin typeface="Cambria Math" panose="02040503050406030204" pitchFamily="18" charset="0"/>
                          <a:ea typeface="Cambria Math" panose="02040503050406030204" pitchFamily="18" charset="0"/>
                        </a:rPr>
                        <m:t>𝑢</m:t>
                      </m:r>
                      <m:r>
                        <a:rPr lang="en-US" sz="1350" i="1">
                          <a:latin typeface="Cambria Math" panose="02040503050406030204" pitchFamily="18" charset="0"/>
                          <a:ea typeface="Cambria Math" panose="02040503050406030204" pitchFamily="18" charset="0"/>
                        </a:rPr>
                        <m:t>(</m:t>
                      </m:r>
                      <m:r>
                        <a:rPr lang="en-US" sz="1350" i="1">
                          <a:latin typeface="Cambria Math" panose="02040503050406030204" pitchFamily="18" charset="0"/>
                          <a:ea typeface="Cambria Math" panose="02040503050406030204" pitchFamily="18" charset="0"/>
                        </a:rPr>
                        <m:t>𝑡</m:t>
                      </m:r>
                      <m:r>
                        <a:rPr lang="en-US" sz="1350" i="1">
                          <a:latin typeface="Cambria Math" panose="02040503050406030204" pitchFamily="18" charset="0"/>
                          <a:ea typeface="Cambria Math" panose="02040503050406030204" pitchFamily="18" charset="0"/>
                        </a:rPr>
                        <m:t>+1)</m:t>
                      </m:r>
                    </m:oMath>
                  </m:oMathPara>
                </a14:m>
                <a:endParaRPr lang="en-US" sz="1350" dirty="0"/>
              </a:p>
            </p:txBody>
          </p:sp>
        </mc:Choice>
        <mc:Fallback xmlns="">
          <p:sp>
            <p:nvSpPr>
              <p:cNvPr id="5" name="TextBox 4"/>
              <p:cNvSpPr txBox="1">
                <a:spLocks noRot="1" noChangeAspect="1" noMove="1" noResize="1" noEditPoints="1" noAdjustHandles="1" noChangeArrowheads="1" noChangeShapeType="1" noTextEdit="1"/>
              </p:cNvSpPr>
              <p:nvPr/>
            </p:nvSpPr>
            <p:spPr>
              <a:xfrm>
                <a:off x="3349278" y="1438246"/>
                <a:ext cx="3219920" cy="300082"/>
              </a:xfrm>
              <a:prstGeom prst="rect">
                <a:avLst/>
              </a:prstGeom>
              <a:blipFill>
                <a:blip r:embed="rId4"/>
                <a:stretch>
                  <a:fillRect b="-8163"/>
                </a:stretch>
              </a:blipFill>
            </p:spPr>
            <p:txBody>
              <a:bodyPr/>
              <a:lstStyle/>
              <a:p>
                <a:r>
                  <a:rPr lang="en-US">
                    <a:noFill/>
                  </a:rPr>
                  <a:t> </a:t>
                </a:r>
              </a:p>
            </p:txBody>
          </p:sp>
        </mc:Fallback>
      </mc:AlternateContent>
      <p:sp>
        <p:nvSpPr>
          <p:cNvPr id="6" name="Line Callout 2 (No Border) 5"/>
          <p:cNvSpPr/>
          <p:nvPr/>
        </p:nvSpPr>
        <p:spPr>
          <a:xfrm flipH="1">
            <a:off x="1614250" y="1288205"/>
            <a:ext cx="1194086" cy="900246"/>
          </a:xfrm>
          <a:prstGeom prst="callout2">
            <a:avLst>
              <a:gd name="adj1" fmla="val 19359"/>
              <a:gd name="adj2" fmla="val 7386"/>
              <a:gd name="adj3" fmla="val 18750"/>
              <a:gd name="adj4" fmla="val -16667"/>
              <a:gd name="adj5" fmla="val 123688"/>
              <a:gd name="adj6" fmla="val -67815"/>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cs typeface="Arial" pitchFamily="34" charset="0"/>
              </a:rPr>
              <a:t>25 points in 3 spatial dimensions in u(t)</a:t>
            </a:r>
          </a:p>
        </p:txBody>
      </p:sp>
      <p:sp>
        <p:nvSpPr>
          <p:cNvPr id="7" name="Line Callout 2 (No Border) 6"/>
          <p:cNvSpPr/>
          <p:nvPr/>
        </p:nvSpPr>
        <p:spPr>
          <a:xfrm>
            <a:off x="6880531" y="3210896"/>
            <a:ext cx="1298437" cy="692497"/>
          </a:xfrm>
          <a:prstGeom prst="callout2">
            <a:avLst>
              <a:gd name="adj1" fmla="val 19359"/>
              <a:gd name="adj2" fmla="val 2520"/>
              <a:gd name="adj3" fmla="val 18750"/>
              <a:gd name="adj4" fmla="val -16667"/>
              <a:gd name="adj5" fmla="val -65001"/>
              <a:gd name="adj6" fmla="val -42611"/>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cs typeface="Arial" pitchFamily="34" charset="0"/>
              </a:rPr>
              <a:t>…are used to compute 1 point in u(t+1)</a:t>
            </a:r>
          </a:p>
        </p:txBody>
      </p:sp>
      <p:grpSp>
        <p:nvGrpSpPr>
          <p:cNvPr id="8" name="Group 7"/>
          <p:cNvGrpSpPr/>
          <p:nvPr/>
        </p:nvGrpSpPr>
        <p:grpSpPr>
          <a:xfrm>
            <a:off x="342900" y="2328395"/>
            <a:ext cx="5520358" cy="2037520"/>
            <a:chOff x="-1324291" y="2779264"/>
            <a:chExt cx="7360476" cy="2104031"/>
          </a:xfrm>
        </p:grpSpPr>
        <mc:AlternateContent xmlns:mc="http://schemas.openxmlformats.org/markup-compatibility/2006" xmlns:a14="http://schemas.microsoft.com/office/drawing/2010/main">
          <mc:Choice Requires="a14">
            <p:sp>
              <p:nvSpPr>
                <p:cNvPr id="9" name="Rectangle 8"/>
                <p:cNvSpPr/>
                <p:nvPr/>
              </p:nvSpPr>
              <p:spPr>
                <a:xfrm>
                  <a:off x="642167" y="3752872"/>
                  <a:ext cx="5394018" cy="113042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𝑢</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r>
                                  <a:rPr lang="en-US" sz="1200" b="0" i="1" smtClean="0">
                                    <a:latin typeface="Cambria Math" panose="02040503050406030204" pitchFamily="18" charset="0"/>
                                    <a:ea typeface="Cambria Math" panose="02040503050406030204" pitchFamily="18" charset="0"/>
                                  </a:rPr>
                                  <m:t>+1, </m:t>
                                </m:r>
                                <m:r>
                                  <a:rPr lang="en-US" sz="1200" b="0" i="1" smtClean="0">
                                    <a:latin typeface="Cambria Math" panose="02040503050406030204" pitchFamily="18" charset="0"/>
                                    <a:ea typeface="Cambria Math" panose="02040503050406030204" pitchFamily="18" charset="0"/>
                                  </a:rPr>
                                  <m:t>𝑖</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𝑗</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𝑘</m:t>
                                </m:r>
                              </m:e>
                            </m:d>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𝑐</m:t>
                            </m:r>
                          </m:e>
                          <m:sub>
                            <m:r>
                              <a:rPr lang="en-US" sz="1200" i="1">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 </m:t>
                            </m:r>
                            <m:r>
                              <a:rPr lang="en-US" sz="1200" i="1">
                                <a:latin typeface="Cambria Math" panose="02040503050406030204" pitchFamily="18" charset="0"/>
                              </a:rPr>
                              <m:t>𝑘</m:t>
                            </m:r>
                          </m:e>
                        </m:d>
                        <m:r>
                          <a:rPr lang="en-US" sz="1200" i="1">
                            <a:latin typeface="Cambria Math" panose="02040503050406030204" pitchFamily="18" charset="0"/>
                          </a:rPr>
                          <m:t>+</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𝑟</m:t>
                            </m:r>
                            <m:r>
                              <a:rPr lang="en-US" sz="1200" i="1">
                                <a:latin typeface="Cambria Math" panose="02040503050406030204" pitchFamily="18" charset="0"/>
                              </a:rPr>
                              <m:t>=1</m:t>
                            </m:r>
                          </m:sub>
                          <m:sup>
                            <m:r>
                              <a:rPr lang="en-US" sz="1200" i="1">
                                <a:latin typeface="Cambria Math" panose="02040503050406030204" pitchFamily="18" charset="0"/>
                              </a:rPr>
                              <m:t>4</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𝑐</m:t>
                                </m:r>
                              </m:e>
                              <m:sub>
                                <m:r>
                                  <a:rPr lang="en-US" sz="1200" i="1">
                                    <a:latin typeface="Cambria Math" panose="02040503050406030204" pitchFamily="18" charset="0"/>
                                    <a:ea typeface="Cambria Math" panose="02040503050406030204" pitchFamily="18" charset="0"/>
                                  </a:rPr>
                                  <m:t>𝑟</m:t>
                                </m:r>
                              </m:sub>
                            </m:sSub>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 </m:t>
                                    </m:r>
                                    <m:r>
                                      <a:rPr lang="en-US" sz="1200" i="1">
                                        <a:latin typeface="Cambria Math" panose="02040503050406030204" pitchFamily="18" charset="0"/>
                                      </a:rPr>
                                      <m:t>𝑘</m:t>
                                    </m:r>
                                  </m:e>
                                </m:d>
                                <m:r>
                                  <a:rPr lang="en-US" sz="1200" i="1">
                                    <a:latin typeface="Cambria Math" panose="02040503050406030204" pitchFamily="18" charset="0"/>
                                  </a:rPr>
                                  <m:t>+</m:t>
                                </m:r>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 </m:t>
                                    </m:r>
                                    <m:r>
                                      <a:rPr lang="en-US" sz="1200" i="1">
                                        <a:latin typeface="Cambria Math" panose="02040503050406030204" pitchFamily="18" charset="0"/>
                                      </a:rPr>
                                      <m:t>𝑘</m:t>
                                    </m:r>
                                  </m:e>
                                </m:d>
                                <m:r>
                                  <a:rPr lang="en-US" sz="1200" i="1">
                                    <a:latin typeface="Cambria Math" panose="02040503050406030204" pitchFamily="18" charset="0"/>
                                  </a:rPr>
                                  <m:t>+</m:t>
                                </m:r>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𝑘</m:t>
                                    </m:r>
                                  </m:e>
                                </m:d>
                                <m:r>
                                  <a:rPr lang="en-US" sz="1200" i="1">
                                    <a:latin typeface="Cambria Math" panose="02040503050406030204" pitchFamily="18" charset="0"/>
                                  </a:rPr>
                                  <m:t>+</m:t>
                                </m:r>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𝑘</m:t>
                                    </m:r>
                                  </m:e>
                                </m:d>
                                <m:r>
                                  <a:rPr lang="en-US" sz="1200" i="1">
                                    <a:latin typeface="Cambria Math" panose="02040503050406030204" pitchFamily="18" charset="0"/>
                                  </a:rPr>
                                  <m:t>+</m:t>
                                </m:r>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rPr>
                                      <m:t>−</m:t>
                                    </m:r>
                                    <m:r>
                                      <a:rPr lang="en-US" sz="1200" i="1">
                                        <a:latin typeface="Cambria Math" panose="02040503050406030204" pitchFamily="18" charset="0"/>
                                      </a:rPr>
                                      <m:t>𝑟</m:t>
                                    </m:r>
                                  </m:e>
                                </m:d>
                                <m:r>
                                  <a:rPr lang="en-US" sz="1200" i="1">
                                    <a:latin typeface="Cambria Math" panose="02040503050406030204" pitchFamily="18" charset="0"/>
                                  </a:rPr>
                                  <m:t>+</m:t>
                                </m:r>
                                <m:r>
                                  <a:rPr lang="en-US" sz="1200" i="1">
                                    <a:latin typeface="Cambria Math" panose="02040503050406030204" pitchFamily="18" charset="0"/>
                                  </a:rPr>
                                  <m:t>𝑢</m:t>
                                </m:r>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 </m:t>
                                    </m:r>
                                    <m:r>
                                      <a:rPr lang="en-US" sz="1200" i="1">
                                        <a:latin typeface="Cambria Math" panose="02040503050406030204" pitchFamily="18" charset="0"/>
                                      </a:rPr>
                                      <m:t>𝑖</m:t>
                                    </m:r>
                                    <m:r>
                                      <a:rPr lang="en-US" sz="1200" i="1">
                                        <a:latin typeface="Cambria Math" panose="02040503050406030204" pitchFamily="18" charset="0"/>
                                      </a:rPr>
                                      <m:t>, </m:t>
                                    </m:r>
                                    <m:r>
                                      <a:rPr lang="en-US" sz="1200" i="1">
                                        <a:latin typeface="Cambria Math" panose="02040503050406030204" pitchFamily="18" charset="0"/>
                                      </a:rPr>
                                      <m:t>𝑗</m:t>
                                    </m:r>
                                    <m:r>
                                      <a:rPr lang="en-US" sz="1200" i="1">
                                        <a:latin typeface="Cambria Math" panose="02040503050406030204" pitchFamily="18" charset="0"/>
                                      </a:rPr>
                                      <m:t>, </m:t>
                                    </m:r>
                                    <m:r>
                                      <a:rPr lang="en-US" sz="1200" i="1">
                                        <a:latin typeface="Cambria Math" panose="02040503050406030204" pitchFamily="18" charset="0"/>
                                      </a:rPr>
                                      <m:t>𝑘</m:t>
                                    </m:r>
                                    <m:r>
                                      <a:rPr lang="en-US" sz="1200" i="1">
                                        <a:latin typeface="Cambria Math" panose="02040503050406030204" pitchFamily="18" charset="0"/>
                                      </a:rPr>
                                      <m:t>+</m:t>
                                    </m:r>
                                    <m:r>
                                      <a:rPr lang="en-US" sz="1200" i="1">
                                        <a:latin typeface="Cambria Math" panose="02040503050406030204" pitchFamily="18" charset="0"/>
                                      </a:rPr>
                                      <m:t>𝑟</m:t>
                                    </m:r>
                                  </m:e>
                                </m:d>
                              </m:e>
                            </m:d>
                          </m:e>
                        </m:nary>
                      </m:oMath>
                    </m:oMathPara>
                  </a14:m>
                  <a:endParaRPr lang="en-US" sz="1350" dirty="0"/>
                </a:p>
              </p:txBody>
            </p:sp>
          </mc:Choice>
          <mc:Fallback xmlns="">
            <p:sp>
              <p:nvSpPr>
                <p:cNvPr id="7" name="Rectangle 6"/>
                <p:cNvSpPr>
                  <a:spLocks noRot="1" noChangeAspect="1" noMove="1" noResize="1" noEditPoints="1" noAdjustHandles="1" noChangeArrowheads="1" noChangeShapeType="1" noTextEdit="1"/>
                </p:cNvSpPr>
                <p:nvPr/>
              </p:nvSpPr>
              <p:spPr>
                <a:xfrm>
                  <a:off x="642167" y="3752872"/>
                  <a:ext cx="5394018" cy="1130423"/>
                </a:xfrm>
                <a:prstGeom prst="rect">
                  <a:avLst/>
                </a:prstGeom>
                <a:blipFill rotWithShape="0">
                  <a:blip r:embed="rId5"/>
                  <a:stretch>
                    <a:fillRect b="-30000"/>
                  </a:stretch>
                </a:blipFill>
              </p:spPr>
              <p:txBody>
                <a:bodyPr/>
                <a:lstStyle/>
                <a:p>
                  <a:r>
                    <a:rPr lang="en-US">
                      <a:noFill/>
                    </a:rPr>
                    <a:t> </a:t>
                  </a:r>
                </a:p>
              </p:txBody>
            </p:sp>
          </mc:Fallback>
        </mc:AlternateContent>
        <p:sp>
          <p:nvSpPr>
            <p:cNvPr id="10" name="Line Callout 2 (No Border) 9"/>
            <p:cNvSpPr/>
            <p:nvPr/>
          </p:nvSpPr>
          <p:spPr>
            <a:xfrm flipH="1">
              <a:off x="-1324291" y="2779264"/>
              <a:ext cx="1547666" cy="1144165"/>
            </a:xfrm>
            <a:prstGeom prst="callout2">
              <a:avLst>
                <a:gd name="adj1" fmla="val 19359"/>
                <a:gd name="adj2" fmla="val 821"/>
                <a:gd name="adj3" fmla="val 18750"/>
                <a:gd name="adj4" fmla="val -16667"/>
                <a:gd name="adj5" fmla="val 86512"/>
                <a:gd name="adj6" fmla="val -115935"/>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cs typeface="Arial" pitchFamily="34" charset="0"/>
                </a:rPr>
                <a:t>…as specified by the RHS of this finite-difference equation </a:t>
              </a:r>
            </a:p>
          </p:txBody>
        </p:sp>
      </p:gr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0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631" y="290861"/>
            <a:ext cx="5715000" cy="4286250"/>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p:cNvSpPr>
            <a:spLocks noGrp="1"/>
          </p:cNvSpPr>
          <p:nvPr>
            <p:ph type="title"/>
          </p:nvPr>
        </p:nvSpPr>
        <p:spPr/>
        <p:txBody>
          <a:bodyPr/>
          <a:lstStyle/>
          <a:p>
            <a:r>
              <a:rPr lang="en-US" dirty="0"/>
              <a:t>Stencil will be applied over entire problem domain</a:t>
            </a:r>
          </a:p>
        </p:txBody>
      </p:sp>
      <mc:AlternateContent xmlns:mc="http://schemas.openxmlformats.org/markup-compatibility/2006" xmlns:a14="http://schemas.microsoft.com/office/drawing/2010/main">
        <mc:Choice Requires="a14">
          <p:sp>
            <p:nvSpPr>
              <p:cNvPr id="6" name="TextBox 5"/>
              <p:cNvSpPr txBox="1"/>
              <p:nvPr/>
            </p:nvSpPr>
            <p:spPr>
              <a:xfrm>
                <a:off x="3404131" y="4087751"/>
                <a:ext cx="321992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𝑢</m:t>
                      </m:r>
                      <m:d>
                        <m:dPr>
                          <m:ctrlPr>
                            <a:rPr lang="en-US" sz="1350" i="1">
                              <a:latin typeface="Cambria Math" panose="02040503050406030204" pitchFamily="18" charset="0"/>
                            </a:rPr>
                          </m:ctrlPr>
                        </m:dPr>
                        <m:e>
                          <m:r>
                            <a:rPr lang="en-US" sz="1350" i="1">
                              <a:latin typeface="Cambria Math" panose="02040503050406030204" pitchFamily="18" charset="0"/>
                            </a:rPr>
                            <m:t>𝑡</m:t>
                          </m:r>
                        </m:e>
                      </m:d>
                      <m:r>
                        <a:rPr lang="en-US" sz="1350" i="1">
                          <a:latin typeface="Cambria Math" panose="02040503050406030204" pitchFamily="18" charset="0"/>
                        </a:rPr>
                        <m:t>                         </m:t>
                      </m:r>
                      <m:r>
                        <a:rPr lang="en-US" sz="1350" i="1">
                          <a:latin typeface="Cambria Math" panose="02040503050406030204" pitchFamily="18" charset="0"/>
                          <a:ea typeface="Cambria Math" panose="02040503050406030204" pitchFamily="18" charset="0"/>
                        </a:rPr>
                        <m:t>→                      </m:t>
                      </m:r>
                      <m:r>
                        <a:rPr lang="en-US" sz="1350" i="1">
                          <a:latin typeface="Cambria Math" panose="02040503050406030204" pitchFamily="18" charset="0"/>
                          <a:ea typeface="Cambria Math" panose="02040503050406030204" pitchFamily="18" charset="0"/>
                        </a:rPr>
                        <m:t>𝑢</m:t>
                      </m:r>
                      <m:r>
                        <a:rPr lang="en-US" sz="1350" i="1">
                          <a:latin typeface="Cambria Math" panose="02040503050406030204" pitchFamily="18" charset="0"/>
                          <a:ea typeface="Cambria Math" panose="02040503050406030204" pitchFamily="18" charset="0"/>
                        </a:rPr>
                        <m:t>(</m:t>
                      </m:r>
                      <m:r>
                        <a:rPr lang="en-US" sz="1350" i="1">
                          <a:latin typeface="Cambria Math" panose="02040503050406030204" pitchFamily="18" charset="0"/>
                          <a:ea typeface="Cambria Math" panose="02040503050406030204" pitchFamily="18" charset="0"/>
                        </a:rPr>
                        <m:t>𝑡</m:t>
                      </m:r>
                      <m:r>
                        <a:rPr lang="en-US" sz="1350" i="1">
                          <a:latin typeface="Cambria Math" panose="02040503050406030204" pitchFamily="18" charset="0"/>
                          <a:ea typeface="Cambria Math" panose="02040503050406030204" pitchFamily="18" charset="0"/>
                        </a:rPr>
                        <m:t>+1)</m:t>
                      </m:r>
                    </m:oMath>
                  </m:oMathPara>
                </a14:m>
                <a:endParaRPr lang="en-US" sz="1350" dirty="0"/>
              </a:p>
            </p:txBody>
          </p:sp>
        </mc:Choice>
        <mc:Fallback xmlns="">
          <p:sp>
            <p:nvSpPr>
              <p:cNvPr id="6" name="TextBox 5"/>
              <p:cNvSpPr txBox="1">
                <a:spLocks noRot="1" noChangeAspect="1" noMove="1" noResize="1" noEditPoints="1" noAdjustHandles="1" noChangeArrowheads="1" noChangeShapeType="1" noTextEdit="1"/>
              </p:cNvSpPr>
              <p:nvPr/>
            </p:nvSpPr>
            <p:spPr>
              <a:xfrm>
                <a:off x="3404131" y="4087751"/>
                <a:ext cx="3219920" cy="300082"/>
              </a:xfrm>
              <a:prstGeom prst="rect">
                <a:avLst/>
              </a:prstGeom>
              <a:blipFill rotWithShape="0">
                <a:blip r:embed="rId3"/>
                <a:stretch>
                  <a:fillRect b="-8163"/>
                </a:stretch>
              </a:blipFill>
            </p:spPr>
            <p:txBody>
              <a:bodyPr/>
              <a:lstStyle/>
              <a:p>
                <a:r>
                  <a:rPr lang="en-US">
                    <a:noFill/>
                  </a:rPr>
                  <a:t> </a:t>
                </a:r>
              </a:p>
            </p:txBody>
          </p:sp>
        </mc:Fallback>
      </mc:AlternateContent>
      <p:sp>
        <p:nvSpPr>
          <p:cNvPr id="7" name="TextBox 6"/>
          <p:cNvSpPr txBox="1"/>
          <p:nvPr/>
        </p:nvSpPr>
        <p:spPr>
          <a:xfrm>
            <a:off x="6484499" y="4427070"/>
            <a:ext cx="2551547" cy="300082"/>
          </a:xfrm>
          <a:prstGeom prst="rect">
            <a:avLst/>
          </a:prstGeom>
          <a:noFill/>
        </p:spPr>
        <p:txBody>
          <a:bodyPr wrap="square" rtlCol="0">
            <a:spAutoFit/>
          </a:bodyPr>
          <a:lstStyle/>
          <a:p>
            <a:pPr algn="ctr"/>
            <a:r>
              <a:rPr lang="en-US" sz="1350" dirty="0"/>
              <a:t>Repeat for u(t+2), u(t+3), …</a:t>
            </a:r>
          </a:p>
        </p:txBody>
      </p:sp>
      <p:sp>
        <p:nvSpPr>
          <p:cNvPr id="8" name="Line Callout 2 (No Border) 7"/>
          <p:cNvSpPr/>
          <p:nvPr/>
        </p:nvSpPr>
        <p:spPr>
          <a:xfrm flipH="1">
            <a:off x="1433513" y="3851383"/>
            <a:ext cx="1002957" cy="484748"/>
          </a:xfrm>
          <a:prstGeom prst="callout2">
            <a:avLst>
              <a:gd name="adj1" fmla="val 19359"/>
              <a:gd name="adj2" fmla="val 312"/>
              <a:gd name="adj3" fmla="val 18750"/>
              <a:gd name="adj4" fmla="val -16667"/>
              <a:gd name="adj5" fmla="val -22471"/>
              <a:gd name="adj6" fmla="val -51383"/>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“Halo” data regions</a:t>
            </a:r>
          </a:p>
        </p:txBody>
      </p:sp>
      <p:sp>
        <p:nvSpPr>
          <p:cNvPr id="9" name="Line Callout 2 (No Border) 8"/>
          <p:cNvSpPr/>
          <p:nvPr/>
        </p:nvSpPr>
        <p:spPr>
          <a:xfrm flipH="1">
            <a:off x="6624051" y="827940"/>
            <a:ext cx="1547997" cy="692497"/>
          </a:xfrm>
          <a:prstGeom prst="callout2">
            <a:avLst>
              <a:gd name="adj1" fmla="val 79158"/>
              <a:gd name="adj2" fmla="val 98297"/>
              <a:gd name="adj3" fmla="val 82924"/>
              <a:gd name="adj4" fmla="val 131074"/>
              <a:gd name="adj5" fmla="val 148904"/>
              <a:gd name="adj6" fmla="val 145881"/>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Entire problem domain—typically millions of points</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7105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a:t>Example stencil DSL code</a:t>
            </a:r>
          </a:p>
        </p:txBody>
      </p:sp>
      <p:sp>
        <p:nvSpPr>
          <p:cNvPr id="23" name="Text Placeholder 2"/>
          <p:cNvSpPr txBox="1">
            <a:spLocks/>
          </p:cNvSpPr>
          <p:nvPr/>
        </p:nvSpPr>
        <p:spPr>
          <a:xfrm>
            <a:off x="1902610" y="645685"/>
            <a:ext cx="5897880" cy="4073097"/>
          </a:xfrm>
          <a:prstGeom prst="rect">
            <a:avLst/>
          </a:prstGeom>
        </p:spPr>
        <p:txBody>
          <a:bodyPr>
            <a:normAutofit fontScale="92500" lnSpcReduction="10000"/>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6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6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100" dirty="0">
                <a:latin typeface="Courier New" panose="02070309020205020404" pitchFamily="49" charset="0"/>
                <a:cs typeface="Courier New" panose="02070309020205020404" pitchFamily="49" charset="0"/>
              </a:rPr>
              <a:t>#include "yask_compiler_api.hpp"</a:t>
            </a:r>
          </a:p>
          <a:p>
            <a:pPr>
              <a:spcBef>
                <a:spcPts val="0"/>
              </a:spcBef>
            </a:pPr>
            <a:r>
              <a:rPr lang="en-US" sz="1100" dirty="0">
                <a:latin typeface="Courier New" panose="02070309020205020404" pitchFamily="49" charset="0"/>
                <a:cs typeface="Courier New" panose="02070309020205020404" pitchFamily="49" charset="0"/>
              </a:rPr>
              <a:t>using namespace </a:t>
            </a:r>
            <a:r>
              <a:rPr lang="en-US" sz="1100" dirty="0" err="1">
                <a:latin typeface="Courier New" panose="02070309020205020404" pitchFamily="49" charset="0"/>
                <a:cs typeface="Courier New" panose="02070309020205020404" pitchFamily="49" charset="0"/>
              </a:rPr>
              <a:t>yask</a:t>
            </a:r>
            <a:r>
              <a:rPr lang="en-US" sz="1100" dirty="0">
                <a:latin typeface="Courier New" panose="02070309020205020404" pitchFamily="49" charset="0"/>
                <a:cs typeface="Courier New" panose="02070309020205020404" pitchFamily="49" charset="0"/>
              </a:rPr>
              <a:t>;</a:t>
            </a:r>
          </a:p>
          <a:p>
            <a:pPr>
              <a:spcBef>
                <a:spcPts val="0"/>
              </a:spcBef>
            </a:pPr>
            <a:r>
              <a:rPr lang="en-US" sz="1100" dirty="0">
                <a:latin typeface="Courier New" panose="02070309020205020404" pitchFamily="49" charset="0"/>
                <a:cs typeface="Courier New" panose="02070309020205020404" pitchFamily="49" charset="0"/>
              </a:rPr>
              <a:t>namespace {</a:t>
            </a:r>
          </a:p>
          <a:p>
            <a:pPr>
              <a:spcBef>
                <a:spcPts val="0"/>
              </a:spcBef>
            </a:pPr>
            <a:r>
              <a:rPr lang="en-US" sz="1100" dirty="0">
                <a:latin typeface="Courier New" panose="02070309020205020404" pitchFamily="49" charset="0"/>
                <a:cs typeface="Courier New" panose="02070309020205020404" pitchFamily="49" charset="0"/>
              </a:rPr>
              <a:t>class </a:t>
            </a:r>
            <a:r>
              <a:rPr lang="en-US" sz="1100" dirty="0" err="1">
                <a:latin typeface="Courier New" panose="02070309020205020404" pitchFamily="49" charset="0"/>
                <a:cs typeface="Courier New" panose="02070309020205020404" pitchFamily="49" charset="0"/>
              </a:rPr>
              <a:t>MyStencil</a:t>
            </a:r>
            <a:r>
              <a:rPr lang="en-US" sz="1100" dirty="0">
                <a:latin typeface="Courier New" panose="02070309020205020404" pitchFamily="49" charset="0"/>
                <a:cs typeface="Courier New" panose="02070309020205020404" pitchFamily="49" charset="0"/>
              </a:rPr>
              <a:t> : public </a:t>
            </a:r>
            <a:r>
              <a:rPr lang="en-US" sz="1100" dirty="0" err="1">
                <a:latin typeface="Courier New" panose="02070309020205020404" pitchFamily="49" charset="0"/>
                <a:cs typeface="Courier New" panose="02070309020205020404" pitchFamily="49" charset="0"/>
              </a:rPr>
              <a:t>yc_solution_with_radius_base</a:t>
            </a:r>
            <a:r>
              <a:rPr lang="en-US" sz="1100" dirty="0">
                <a:latin typeface="Courier New" panose="02070309020205020404" pitchFamily="49" charset="0"/>
                <a:cs typeface="Courier New" panose="02070309020205020404" pitchFamily="49" charset="0"/>
              </a:rPr>
              <a:t> {</a:t>
            </a:r>
          </a:p>
          <a:p>
            <a:pPr>
              <a:spcBef>
                <a:spcPts val="0"/>
              </a:spcBef>
            </a:pPr>
            <a:endParaRPr lang="en-US" sz="1100" dirty="0">
              <a:latin typeface="Courier New" panose="02070309020205020404" pitchFamily="49" charset="0"/>
              <a:cs typeface="Courier New" panose="02070309020205020404" pitchFamily="49" charset="0"/>
            </a:endParaRPr>
          </a:p>
          <a:p>
            <a:pPr>
              <a:spcBef>
                <a:spcPts val="0"/>
              </a:spcBef>
            </a:pPr>
            <a:r>
              <a:rPr lang="en-US" sz="1100" dirty="0">
                <a:latin typeface="Courier New" panose="02070309020205020404" pitchFamily="49" charset="0"/>
                <a:cs typeface="Courier New" panose="02070309020205020404" pitchFamily="49" charset="0"/>
              </a:rPr>
              <a:t>public: </a:t>
            </a:r>
          </a:p>
          <a:p>
            <a:pPr>
              <a:spcBef>
                <a:spcPts val="0"/>
              </a:spcBef>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MyStencil</a:t>
            </a:r>
            <a:r>
              <a:rPr lang="en-US" sz="1100" dirty="0">
                <a:latin typeface="Courier New" panose="02070309020205020404" pitchFamily="49" charset="0"/>
                <a:cs typeface="Courier New" panose="02070309020205020404" pitchFamily="49" charset="0"/>
              </a:rPr>
              <a:t>(int radius=4) :</a:t>
            </a:r>
          </a:p>
          <a:p>
            <a:pPr>
              <a:spcBef>
                <a:spcPts val="0"/>
              </a:spcBef>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yc_solution_with_radius_base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my_stencil</a:t>
            </a:r>
            <a:r>
              <a:rPr lang="en-US" sz="1100" dirty="0">
                <a:latin typeface="Courier New" panose="02070309020205020404" pitchFamily="49" charset="0"/>
                <a:cs typeface="Courier New" panose="02070309020205020404" pitchFamily="49" charset="0"/>
              </a:rPr>
              <a:t>", radius) { }</a:t>
            </a:r>
          </a:p>
          <a:p>
            <a:pPr>
              <a:spcBef>
                <a:spcPts val="0"/>
              </a:spcBef>
            </a:pPr>
            <a:endParaRPr lang="en-US" sz="1100" dirty="0">
              <a:latin typeface="Courier New" panose="02070309020205020404" pitchFamily="49" charset="0"/>
              <a:cs typeface="Courier New" panose="02070309020205020404" pitchFamily="49" charset="0"/>
            </a:endParaRPr>
          </a:p>
          <a:p>
            <a:pPr>
              <a:spcBef>
                <a:spcPts val="0"/>
              </a:spcBef>
            </a:pPr>
            <a:r>
              <a:rPr lang="en-US" sz="1100" dirty="0">
                <a:latin typeface="Courier New" panose="02070309020205020404" pitchFamily="49" charset="0"/>
                <a:cs typeface="Courier New" panose="02070309020205020404" pitchFamily="49" charset="0"/>
              </a:rPr>
              <a:t>  MAKE_STEP_INDEX(t);</a:t>
            </a:r>
          </a:p>
          <a:p>
            <a:pPr>
              <a:spcBef>
                <a:spcPts val="0"/>
              </a:spcBef>
            </a:pPr>
            <a:r>
              <a:rPr lang="en-US" sz="1100" dirty="0">
                <a:latin typeface="Courier New" panose="02070309020205020404" pitchFamily="49" charset="0"/>
                <a:cs typeface="Courier New" panose="02070309020205020404" pitchFamily="49" charset="0"/>
              </a:rPr>
              <a:t>  MAKE_DOMAIN_INDEX(x); </a:t>
            </a:r>
          </a:p>
          <a:p>
            <a:pPr>
              <a:spcBef>
                <a:spcPts val="0"/>
              </a:spcBef>
            </a:pPr>
            <a:r>
              <a:rPr lang="en-US" sz="1100" dirty="0">
                <a:latin typeface="Courier New" panose="02070309020205020404" pitchFamily="49" charset="0"/>
                <a:cs typeface="Courier New" panose="02070309020205020404" pitchFamily="49" charset="0"/>
              </a:rPr>
              <a:t>  MAKE_DOMAIN_INDEX(y); </a:t>
            </a:r>
          </a:p>
          <a:p>
            <a:pPr>
              <a:spcBef>
                <a:spcPts val="0"/>
              </a:spcBef>
            </a:pPr>
            <a:r>
              <a:rPr lang="en-US" sz="1100" dirty="0">
                <a:latin typeface="Courier New" panose="02070309020205020404" pitchFamily="49" charset="0"/>
                <a:cs typeface="Courier New" panose="02070309020205020404" pitchFamily="49" charset="0"/>
              </a:rPr>
              <a:t>  MAKE_DOMAIN_INDEX(z); </a:t>
            </a:r>
          </a:p>
          <a:p>
            <a:pPr>
              <a:spcBef>
                <a:spcPts val="0"/>
              </a:spcBef>
            </a:pPr>
            <a:r>
              <a:rPr lang="en-US" sz="1100" dirty="0">
                <a:latin typeface="Courier New" panose="02070309020205020404" pitchFamily="49" charset="0"/>
                <a:cs typeface="Courier New" panose="02070309020205020404" pitchFamily="49" charset="0"/>
              </a:rPr>
              <a:t>  MAKE_VAR(u, t, x, y, z);</a:t>
            </a:r>
          </a:p>
          <a:p>
            <a:pPr>
              <a:spcBef>
                <a:spcPts val="0"/>
              </a:spcBef>
            </a:pPr>
            <a:r>
              <a:rPr lang="en-US" sz="1100" dirty="0">
                <a:latin typeface="Courier New" panose="02070309020205020404" pitchFamily="49" charset="0"/>
                <a:cs typeface="Courier New" panose="02070309020205020404" pitchFamily="49" charset="0"/>
              </a:rPr>
              <a:t>  MAKE_MISC_INDEX(i);</a:t>
            </a:r>
          </a:p>
          <a:p>
            <a:pPr>
              <a:spcBef>
                <a:spcPts val="0"/>
              </a:spcBef>
            </a:pPr>
            <a:r>
              <a:rPr lang="en-US" sz="1100" dirty="0">
                <a:latin typeface="Courier New" panose="02070309020205020404" pitchFamily="49" charset="0"/>
                <a:cs typeface="Courier New" panose="02070309020205020404" pitchFamily="49" charset="0"/>
              </a:rPr>
              <a:t>  MAKE_VAR(c, i);</a:t>
            </a:r>
          </a:p>
          <a:p>
            <a:pPr>
              <a:spcBef>
                <a:spcPts val="0"/>
              </a:spcBef>
            </a:pPr>
            <a:endParaRPr lang="en-US" sz="1100" dirty="0">
              <a:latin typeface="Courier New" panose="02070309020205020404" pitchFamily="49" charset="0"/>
              <a:cs typeface="Courier New" panose="02070309020205020404" pitchFamily="49" charset="0"/>
            </a:endParaRPr>
          </a:p>
          <a:p>
            <a:pPr>
              <a:spcBef>
                <a:spcPts val="0"/>
              </a:spcBef>
            </a:pPr>
            <a:r>
              <a:rPr lang="en-US" sz="1100" dirty="0">
                <a:latin typeface="Courier New" panose="02070309020205020404" pitchFamily="49" charset="0"/>
                <a:cs typeface="Courier New" panose="02070309020205020404" pitchFamily="49" charset="0"/>
              </a:rPr>
              <a:t>  virtual void define() {</a:t>
            </a:r>
          </a:p>
          <a:p>
            <a:pPr>
              <a:spcBef>
                <a:spcPts val="0"/>
              </a:spcBef>
            </a:pPr>
            <a:r>
              <a:rPr lang="en-US" sz="1100" dirty="0">
                <a:latin typeface="Courier New" panose="02070309020205020404" pitchFamily="49" charset="0"/>
                <a:cs typeface="Courier New" panose="02070309020205020404" pitchFamily="49" charset="0"/>
              </a:rPr>
              <a:t>    auto nu = c(0) * u(t, x, y, z);</a:t>
            </a:r>
          </a:p>
          <a:p>
            <a:pPr>
              <a:spcBef>
                <a:spcPts val="0"/>
              </a:spcBef>
            </a:pPr>
            <a:r>
              <a:rPr lang="en-US" sz="1100" dirty="0">
                <a:latin typeface="Courier New" panose="02070309020205020404" pitchFamily="49" charset="0"/>
                <a:cs typeface="Courier New" panose="02070309020205020404" pitchFamily="49" charset="0"/>
              </a:rPr>
              <a:t>    for (int r = 1; r &lt;= </a:t>
            </a:r>
            <a:r>
              <a:rPr lang="en-US" sz="1100" dirty="0" err="1">
                <a:latin typeface="Courier New" panose="02070309020205020404" pitchFamily="49" charset="0"/>
                <a:cs typeface="Courier New" panose="02070309020205020404" pitchFamily="49" charset="0"/>
              </a:rPr>
              <a:t>get_radius</a:t>
            </a:r>
            <a:r>
              <a:rPr lang="en-US" sz="1100" dirty="0">
                <a:latin typeface="Courier New" panose="02070309020205020404" pitchFamily="49" charset="0"/>
                <a:cs typeface="Courier New" panose="02070309020205020404" pitchFamily="49" charset="0"/>
              </a:rPr>
              <a:t>(); r++)</a:t>
            </a:r>
          </a:p>
          <a:p>
            <a:pPr>
              <a:spcBef>
                <a:spcPts val="0"/>
              </a:spcBef>
            </a:pPr>
            <a:r>
              <a:rPr lang="en-US" sz="1100" dirty="0">
                <a:latin typeface="Courier New" panose="02070309020205020404" pitchFamily="49" charset="0"/>
                <a:cs typeface="Courier New" panose="02070309020205020404" pitchFamily="49" charset="0"/>
              </a:rPr>
              <a:t>       nu += c(r) * (u(t, x-r, y, z) + u(t, </a:t>
            </a:r>
            <a:r>
              <a:rPr lang="en-US" sz="1100" dirty="0" err="1">
                <a:latin typeface="Courier New" panose="02070309020205020404" pitchFamily="49" charset="0"/>
                <a:cs typeface="Courier New" panose="02070309020205020404" pitchFamily="49" charset="0"/>
              </a:rPr>
              <a:t>x+r</a:t>
            </a:r>
            <a:r>
              <a:rPr lang="en-US" sz="1100" dirty="0">
                <a:latin typeface="Courier New" panose="02070309020205020404" pitchFamily="49" charset="0"/>
                <a:cs typeface="Courier New" panose="02070309020205020404" pitchFamily="49" charset="0"/>
              </a:rPr>
              <a:t>, y, z) +</a:t>
            </a:r>
          </a:p>
          <a:p>
            <a:pPr>
              <a:spcBef>
                <a:spcPts val="0"/>
              </a:spcBef>
            </a:pPr>
            <a:r>
              <a:rPr lang="en-US" sz="1100" dirty="0">
                <a:latin typeface="Courier New" panose="02070309020205020404" pitchFamily="49" charset="0"/>
                <a:cs typeface="Courier New" panose="02070309020205020404" pitchFamily="49" charset="0"/>
              </a:rPr>
              <a:t>                     u(t, x, y-r, z) + u(t, x, </a:t>
            </a:r>
            <a:r>
              <a:rPr lang="en-US" sz="1100" dirty="0" err="1">
                <a:latin typeface="Courier New" panose="02070309020205020404" pitchFamily="49" charset="0"/>
                <a:cs typeface="Courier New" panose="02070309020205020404" pitchFamily="49" charset="0"/>
              </a:rPr>
              <a:t>y+r</a:t>
            </a:r>
            <a:r>
              <a:rPr lang="en-US" sz="1100" dirty="0">
                <a:latin typeface="Courier New" panose="02070309020205020404" pitchFamily="49" charset="0"/>
                <a:cs typeface="Courier New" panose="02070309020205020404" pitchFamily="49" charset="0"/>
              </a:rPr>
              <a:t>, z) +</a:t>
            </a:r>
          </a:p>
          <a:p>
            <a:pPr>
              <a:spcBef>
                <a:spcPts val="0"/>
              </a:spcBef>
            </a:pPr>
            <a:r>
              <a:rPr lang="en-US" sz="1100" dirty="0">
                <a:latin typeface="Courier New" panose="02070309020205020404" pitchFamily="49" charset="0"/>
                <a:cs typeface="Courier New" panose="02070309020205020404" pitchFamily="49" charset="0"/>
              </a:rPr>
              <a:t>                     u(t, x, y, z-r) + u(t, x, y, </a:t>
            </a:r>
            <a:r>
              <a:rPr lang="en-US" sz="1100" dirty="0" err="1">
                <a:latin typeface="Courier New" panose="02070309020205020404" pitchFamily="49" charset="0"/>
                <a:cs typeface="Courier New" panose="02070309020205020404" pitchFamily="49" charset="0"/>
              </a:rPr>
              <a:t>z+r</a:t>
            </a:r>
            <a:r>
              <a:rPr lang="en-US" sz="1100" dirty="0">
                <a:latin typeface="Courier New" panose="02070309020205020404" pitchFamily="49" charset="0"/>
                <a:cs typeface="Courier New" panose="02070309020205020404" pitchFamily="49" charset="0"/>
              </a:rPr>
              <a:t>));</a:t>
            </a:r>
          </a:p>
          <a:p>
            <a:pPr>
              <a:spcBef>
                <a:spcPts val="0"/>
              </a:spcBef>
            </a:pPr>
            <a:r>
              <a:rPr lang="en-US" sz="1100" dirty="0">
                <a:latin typeface="Courier New" panose="02070309020205020404" pitchFamily="49" charset="0"/>
                <a:cs typeface="Courier New" panose="02070309020205020404" pitchFamily="49" charset="0"/>
              </a:rPr>
              <a:t>    u(t+1, x, y, z) EQUALS nu;</a:t>
            </a:r>
          </a:p>
          <a:p>
            <a:pPr>
              <a:spcBef>
                <a:spcPts val="0"/>
              </a:spcBef>
            </a:pPr>
            <a:r>
              <a:rPr lang="en-US" sz="1100" dirty="0">
                <a:latin typeface="Courier New" panose="02070309020205020404" pitchFamily="49" charset="0"/>
                <a:cs typeface="Courier New" panose="02070309020205020404" pitchFamily="49" charset="0"/>
              </a:rPr>
              <a:t>  }</a:t>
            </a:r>
          </a:p>
          <a:p>
            <a:pPr>
              <a:spcBef>
                <a:spcPts val="0"/>
              </a:spcBef>
            </a:pPr>
            <a:r>
              <a:rPr lang="en-US" sz="1100" dirty="0">
                <a:latin typeface="Courier New" panose="02070309020205020404" pitchFamily="49" charset="0"/>
                <a:cs typeface="Courier New" panose="02070309020205020404" pitchFamily="49" charset="0"/>
              </a:rPr>
              <a:t>};</a:t>
            </a:r>
          </a:p>
          <a:p>
            <a:pPr>
              <a:spcBef>
                <a:spcPts val="0"/>
              </a:spcBef>
            </a:pPr>
            <a:endParaRPr lang="en-US" sz="1100" dirty="0">
              <a:latin typeface="Courier New" panose="02070309020205020404" pitchFamily="49" charset="0"/>
              <a:cs typeface="Courier New" panose="02070309020205020404" pitchFamily="49" charset="0"/>
            </a:endParaRPr>
          </a:p>
          <a:p>
            <a:pPr>
              <a:spcBef>
                <a:spcPts val="0"/>
              </a:spcBef>
            </a:pPr>
            <a:r>
              <a:rPr lang="en-US" sz="1100" dirty="0">
                <a:latin typeface="Courier New" panose="02070309020205020404" pitchFamily="49" charset="0"/>
                <a:cs typeface="Courier New" panose="02070309020205020404" pitchFamily="49" charset="0"/>
              </a:rPr>
              <a:t>REGISTER_SOLUTION(</a:t>
            </a:r>
            <a:r>
              <a:rPr lang="en-US" sz="1100" dirty="0" err="1">
                <a:latin typeface="Courier New" panose="02070309020205020404" pitchFamily="49" charset="0"/>
                <a:cs typeface="Courier New" panose="02070309020205020404" pitchFamily="49" charset="0"/>
              </a:rPr>
              <a:t>MyStencil</a:t>
            </a:r>
            <a:r>
              <a:rPr lang="en-US" sz="1100" dirty="0">
                <a:latin typeface="Courier New" panose="02070309020205020404" pitchFamily="49" charset="0"/>
                <a:cs typeface="Courier New" panose="02070309020205020404" pitchFamily="49" charset="0"/>
              </a:rPr>
              <a:t>);</a:t>
            </a:r>
          </a:p>
          <a:p>
            <a:pPr>
              <a:spcBef>
                <a:spcPts val="0"/>
              </a:spcBef>
            </a:pPr>
            <a:r>
              <a:rPr lang="en-US" sz="1100" dirty="0">
                <a:latin typeface="Courier New" panose="02070309020205020404" pitchFamily="49" charset="0"/>
                <a:cs typeface="Courier New" panose="02070309020205020404" pitchFamily="49" charset="0"/>
              </a:rPr>
              <a:t>}</a:t>
            </a:r>
          </a:p>
        </p:txBody>
      </p:sp>
      <p:sp>
        <p:nvSpPr>
          <p:cNvPr id="24" name="TextBox 23"/>
          <p:cNvSpPr txBox="1"/>
          <p:nvPr/>
        </p:nvSpPr>
        <p:spPr>
          <a:xfrm>
            <a:off x="6251289" y="3347082"/>
            <a:ext cx="2436905" cy="646331"/>
          </a:xfrm>
          <a:prstGeom prst="rect">
            <a:avLst/>
          </a:prstGeom>
          <a:noFill/>
        </p:spPr>
        <p:txBody>
          <a:bodyPr wrap="square" rtlCol="0">
            <a:spAutoFit/>
          </a:bodyPr>
          <a:lstStyle/>
          <a:p>
            <a:pPr algn="ctr"/>
            <a:r>
              <a:rPr lang="en-US" sz="1200" dirty="0"/>
              <a:t>Use </a:t>
            </a:r>
            <a:r>
              <a:rPr lang="en-US" sz="1200" dirty="0">
                <a:latin typeface="Courier New" panose="02070309020205020404" pitchFamily="49" charset="0"/>
                <a:cs typeface="Courier New" panose="02070309020205020404" pitchFamily="49" charset="0"/>
              </a:rPr>
              <a:t>EQUALS</a:t>
            </a:r>
            <a:r>
              <a:rPr lang="en-US" sz="1200" dirty="0"/>
              <a:t> operator to </a:t>
            </a:r>
            <a:r>
              <a:rPr lang="en-US" sz="1200" i="1" dirty="0"/>
              <a:t>define</a:t>
            </a:r>
            <a:r>
              <a:rPr lang="en-US" sz="1200" dirty="0"/>
              <a:t> u(t+1)—this is not an assignment!</a:t>
            </a:r>
          </a:p>
        </p:txBody>
      </p:sp>
      <p:cxnSp>
        <p:nvCxnSpPr>
          <p:cNvPr id="25" name="Straight Arrow Connector 24"/>
          <p:cNvCxnSpPr>
            <a:cxnSpLocks/>
            <a:stCxn id="24" idx="1"/>
          </p:cNvCxnSpPr>
          <p:nvPr/>
        </p:nvCxnSpPr>
        <p:spPr>
          <a:xfrm flipH="1">
            <a:off x="4411133" y="3670248"/>
            <a:ext cx="1840156" cy="2854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09574" y="1719478"/>
            <a:ext cx="2074863" cy="461665"/>
          </a:xfrm>
          <a:prstGeom prst="rect">
            <a:avLst/>
          </a:prstGeom>
          <a:noFill/>
        </p:spPr>
        <p:txBody>
          <a:bodyPr wrap="square" rtlCol="0">
            <a:spAutoFit/>
          </a:bodyPr>
          <a:lstStyle/>
          <a:p>
            <a:pPr algn="ctr"/>
            <a:r>
              <a:rPr lang="en-US" sz="1200" dirty="0"/>
              <a:t>Declare </a:t>
            </a:r>
            <a:r>
              <a:rPr lang="en-US" sz="1200" dirty="0" err="1"/>
              <a:t>misc</a:t>
            </a:r>
            <a:r>
              <a:rPr lang="en-US" sz="1200" dirty="0"/>
              <a:t> index and 1D “c” array for coefficients</a:t>
            </a:r>
          </a:p>
        </p:txBody>
      </p:sp>
      <p:cxnSp>
        <p:nvCxnSpPr>
          <p:cNvPr id="27" name="Straight Arrow Connector 26"/>
          <p:cNvCxnSpPr>
            <a:cxnSpLocks/>
            <a:stCxn id="5" idx="1"/>
          </p:cNvCxnSpPr>
          <p:nvPr/>
        </p:nvCxnSpPr>
        <p:spPr>
          <a:xfrm flipH="1">
            <a:off x="4016829" y="2435346"/>
            <a:ext cx="2334237" cy="6099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432310" y="2734150"/>
            <a:ext cx="2074862" cy="461665"/>
          </a:xfrm>
          <a:prstGeom prst="rect">
            <a:avLst/>
          </a:prstGeom>
          <a:noFill/>
        </p:spPr>
        <p:txBody>
          <a:bodyPr wrap="square" rtlCol="0">
            <a:spAutoFit/>
          </a:bodyPr>
          <a:lstStyle/>
          <a:p>
            <a:pPr algn="ctr"/>
            <a:r>
              <a:rPr lang="en-US" sz="1200" dirty="0"/>
              <a:t>Write expression for value at step t+1</a:t>
            </a:r>
          </a:p>
        </p:txBody>
      </p:sp>
      <p:cxnSp>
        <p:nvCxnSpPr>
          <p:cNvPr id="29" name="Straight Arrow Connector 28"/>
          <p:cNvCxnSpPr>
            <a:cxnSpLocks/>
            <a:stCxn id="28" idx="1"/>
          </p:cNvCxnSpPr>
          <p:nvPr/>
        </p:nvCxnSpPr>
        <p:spPr>
          <a:xfrm flipH="1">
            <a:off x="5122333" y="2964983"/>
            <a:ext cx="1309977" cy="301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51303" y="1167961"/>
            <a:ext cx="2055869" cy="461665"/>
          </a:xfrm>
          <a:prstGeom prst="rect">
            <a:avLst/>
          </a:prstGeom>
          <a:noFill/>
        </p:spPr>
        <p:txBody>
          <a:bodyPr wrap="square" rtlCol="0">
            <a:spAutoFit/>
          </a:bodyPr>
          <a:lstStyle/>
          <a:p>
            <a:pPr algn="ctr"/>
            <a:r>
              <a:rPr lang="en-US" sz="1200" dirty="0"/>
              <a:t>Declare 1 time and 3 space indices and 4D “u” var</a:t>
            </a:r>
          </a:p>
        </p:txBody>
      </p:sp>
      <p:cxnSp>
        <p:nvCxnSpPr>
          <p:cNvPr id="31" name="Straight Arrow Connector 30"/>
          <p:cNvCxnSpPr>
            <a:cxnSpLocks/>
          </p:cNvCxnSpPr>
          <p:nvPr/>
        </p:nvCxnSpPr>
        <p:spPr>
          <a:xfrm flipH="1">
            <a:off x="3759200" y="1998999"/>
            <a:ext cx="2853871" cy="7246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38001" y="2710873"/>
                <a:ext cx="1976782" cy="156273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𝑢</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𝑡</m:t>
                              </m:r>
                              <m:r>
                                <a:rPr lang="en-US" sz="1100" b="0" i="1" smtClean="0">
                                  <a:latin typeface="Cambria Math" panose="02040503050406030204" pitchFamily="18" charset="0"/>
                                  <a:ea typeface="Cambria Math" panose="02040503050406030204" pitchFamily="18" charset="0"/>
                                </a:rPr>
                                <m:t>+1, </m:t>
                              </m:r>
                              <m:r>
                                <a:rPr lang="en-US" sz="1100" b="0" i="1" smtClean="0">
                                  <a:latin typeface="Cambria Math" panose="02040503050406030204" pitchFamily="18" charset="0"/>
                                  <a:ea typeface="Cambria Math" panose="02040503050406030204" pitchFamily="18" charset="0"/>
                                </a:rPr>
                                <m:t>𝑖</m:t>
                              </m:r>
                              <m:r>
                                <a:rPr lang="en-US"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𝑗</m:t>
                              </m:r>
                              <m:r>
                                <a:rPr lang="en-US" sz="1100" b="0" i="1" smtClean="0">
                                  <a:latin typeface="Cambria Math" panose="02040503050406030204" pitchFamily="18" charset="0"/>
                                  <a:ea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𝑘</m:t>
                              </m:r>
                            </m:e>
                          </m:d>
                          <m:r>
                            <a:rPr lang="en-US" sz="1100" b="0" i="1" smtClean="0">
                              <a:latin typeface="Cambria Math" panose="02040503050406030204" pitchFamily="18" charset="0"/>
                              <a:ea typeface="Cambria Math" panose="02040503050406030204" pitchFamily="18" charset="0"/>
                            </a:rPr>
                            <m:t>=</m:t>
                          </m:r>
                          <m:r>
                            <a:rPr lang="en-US" sz="1100" i="1">
                              <a:latin typeface="Cambria Math" panose="02040503050406030204" pitchFamily="18" charset="0"/>
                              <a:ea typeface="Cambria Math" panose="02040503050406030204" pitchFamily="18" charset="0"/>
                            </a:rPr>
                            <m:t>𝑐</m:t>
                          </m:r>
                        </m:e>
                        <m:sub>
                          <m:r>
                            <a:rPr lang="en-US" sz="1100" i="1">
                              <a:latin typeface="Cambria Math" panose="02040503050406030204" pitchFamily="18" charset="0"/>
                              <a:ea typeface="Cambria Math" panose="02040503050406030204" pitchFamily="18" charset="0"/>
                            </a:rPr>
                            <m:t>0</m:t>
                          </m:r>
                        </m:sub>
                      </m:sSub>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 </m:t>
                          </m:r>
                          <m:r>
                            <a:rPr lang="en-US" sz="1100" i="1">
                              <a:latin typeface="Cambria Math" panose="02040503050406030204" pitchFamily="18" charset="0"/>
                            </a:rPr>
                            <m:t>𝑘</m:t>
                          </m:r>
                        </m:e>
                      </m:d>
                      <m:r>
                        <a:rPr lang="en-US" sz="1100" i="1">
                          <a:latin typeface="Cambria Math" panose="02040503050406030204" pitchFamily="18" charset="0"/>
                        </a:rPr>
                        <m:t>+</m:t>
                      </m:r>
                      <m:nary>
                        <m:naryPr>
                          <m:chr m:val="∑"/>
                          <m:ctrlPr>
                            <a:rPr lang="en-US" sz="1100" i="1">
                              <a:latin typeface="Cambria Math" panose="02040503050406030204" pitchFamily="18" charset="0"/>
                            </a:rPr>
                          </m:ctrlPr>
                        </m:naryPr>
                        <m:sub>
                          <m:r>
                            <m:rPr>
                              <m:brk m:alnAt="23"/>
                            </m:rPr>
                            <a:rPr lang="en-US" sz="1100" i="1">
                              <a:latin typeface="Cambria Math" panose="02040503050406030204" pitchFamily="18" charset="0"/>
                            </a:rPr>
                            <m:t>𝑟</m:t>
                          </m:r>
                          <m:r>
                            <a:rPr lang="en-US" sz="1100" i="1">
                              <a:latin typeface="Cambria Math" panose="02040503050406030204" pitchFamily="18" charset="0"/>
                            </a:rPr>
                            <m:t>=1</m:t>
                          </m:r>
                        </m:sub>
                        <m:sup>
                          <m:r>
                            <a:rPr lang="en-US" sz="1100" i="1">
                              <a:latin typeface="Cambria Math" panose="02040503050406030204" pitchFamily="18" charset="0"/>
                            </a:rPr>
                            <m:t>4</m:t>
                          </m:r>
                        </m:sup>
                        <m:e>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𝑐</m:t>
                              </m:r>
                            </m:e>
                            <m:sub>
                              <m:r>
                                <a:rPr lang="en-US" sz="1100" i="1">
                                  <a:latin typeface="Cambria Math" panose="02040503050406030204" pitchFamily="18" charset="0"/>
                                  <a:ea typeface="Cambria Math" panose="02040503050406030204" pitchFamily="18" charset="0"/>
                                </a:rPr>
                                <m:t>𝑟</m:t>
                              </m:r>
                            </m:sub>
                          </m:sSub>
                          <m:d>
                            <m:dPr>
                              <m:begChr m:val="["/>
                              <m:endChr m:val="]"/>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m:t>
                                  </m:r>
                                  <m:r>
                                    <a:rPr lang="en-US" sz="1100" i="1">
                                      <a:latin typeface="Cambria Math" panose="02040503050406030204" pitchFamily="18" charset="0"/>
                                    </a:rPr>
                                    <m:t>𝑟</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 </m:t>
                                  </m:r>
                                  <m:r>
                                    <a:rPr lang="en-US" sz="1100" i="1">
                                      <a:latin typeface="Cambria Math" panose="02040503050406030204" pitchFamily="18" charset="0"/>
                                    </a:rPr>
                                    <m:t>𝑘</m:t>
                                  </m:r>
                                </m:e>
                              </m:d>
                              <m:r>
                                <a:rPr lang="en-US" sz="1100" i="1">
                                  <a:latin typeface="Cambria Math" panose="02040503050406030204" pitchFamily="18" charset="0"/>
                                </a:rPr>
                                <m:t>+</m:t>
                              </m:r>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m:t>
                                  </m:r>
                                  <m:r>
                                    <a:rPr lang="en-US" sz="1100" i="1">
                                      <a:latin typeface="Cambria Math" panose="02040503050406030204" pitchFamily="18" charset="0"/>
                                    </a:rPr>
                                    <m:t>𝑟</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 </m:t>
                                  </m:r>
                                  <m:r>
                                    <a:rPr lang="en-US" sz="1100" i="1">
                                      <a:latin typeface="Cambria Math" panose="02040503050406030204" pitchFamily="18" charset="0"/>
                                    </a:rPr>
                                    <m:t>𝑘</m:t>
                                  </m:r>
                                </m:e>
                              </m:d>
                              <m:r>
                                <a:rPr lang="en-US" sz="1100" i="1">
                                  <a:latin typeface="Cambria Math" panose="02040503050406030204" pitchFamily="18" charset="0"/>
                                </a:rPr>
                                <m:t>+</m:t>
                              </m:r>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m:t>
                                  </m:r>
                                  <m:r>
                                    <a:rPr lang="en-US" sz="1100" i="1">
                                      <a:latin typeface="Cambria Math" panose="02040503050406030204" pitchFamily="18" charset="0"/>
                                    </a:rPr>
                                    <m:t>𝑟</m:t>
                                  </m:r>
                                  <m:r>
                                    <a:rPr lang="en-US" sz="1100" i="1">
                                      <a:latin typeface="Cambria Math" panose="02040503050406030204" pitchFamily="18" charset="0"/>
                                    </a:rPr>
                                    <m:t>, </m:t>
                                  </m:r>
                                  <m:r>
                                    <a:rPr lang="en-US" sz="1100" i="1">
                                      <a:latin typeface="Cambria Math" panose="02040503050406030204" pitchFamily="18" charset="0"/>
                                    </a:rPr>
                                    <m:t>𝑘</m:t>
                                  </m:r>
                                </m:e>
                              </m:d>
                              <m:r>
                                <a:rPr lang="en-US" sz="1100" i="1">
                                  <a:latin typeface="Cambria Math" panose="02040503050406030204" pitchFamily="18" charset="0"/>
                                </a:rPr>
                                <m:t>+</m:t>
                              </m:r>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m:t>
                                  </m:r>
                                  <m:r>
                                    <a:rPr lang="en-US" sz="1100" i="1">
                                      <a:latin typeface="Cambria Math" panose="02040503050406030204" pitchFamily="18" charset="0"/>
                                    </a:rPr>
                                    <m:t>𝑟</m:t>
                                  </m:r>
                                  <m:r>
                                    <a:rPr lang="en-US" sz="1100" i="1">
                                      <a:latin typeface="Cambria Math" panose="02040503050406030204" pitchFamily="18" charset="0"/>
                                    </a:rPr>
                                    <m:t>, </m:t>
                                  </m:r>
                                  <m:r>
                                    <a:rPr lang="en-US" sz="1100" i="1">
                                      <a:latin typeface="Cambria Math" panose="02040503050406030204" pitchFamily="18" charset="0"/>
                                    </a:rPr>
                                    <m:t>𝑘</m:t>
                                  </m:r>
                                </m:e>
                              </m:d>
                              <m:r>
                                <a:rPr lang="en-US" sz="1100" i="1">
                                  <a:latin typeface="Cambria Math" panose="02040503050406030204" pitchFamily="18" charset="0"/>
                                </a:rPr>
                                <m:t>+</m:t>
                              </m:r>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 </m:t>
                                  </m:r>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𝑟</m:t>
                                  </m:r>
                                </m:e>
                              </m:d>
                              <m:r>
                                <a:rPr lang="en-US" sz="1100" i="1">
                                  <a:latin typeface="Cambria Math" panose="02040503050406030204" pitchFamily="18" charset="0"/>
                                </a:rPr>
                                <m:t>+</m:t>
                              </m:r>
                              <m:r>
                                <a:rPr lang="en-US" sz="1100" i="1">
                                  <a:latin typeface="Cambria Math" panose="02040503050406030204" pitchFamily="18" charset="0"/>
                                </a:rPr>
                                <m:t>𝑢</m:t>
                              </m:r>
                              <m:d>
                                <m:dPr>
                                  <m:ctrlPr>
                                    <a:rPr lang="en-US" sz="1100" i="1">
                                      <a:latin typeface="Cambria Math" panose="02040503050406030204" pitchFamily="18" charset="0"/>
                                    </a:rPr>
                                  </m:ctrlPr>
                                </m:dPr>
                                <m:e>
                                  <m:r>
                                    <a:rPr lang="en-US" sz="1100" i="1">
                                      <a:latin typeface="Cambria Math" panose="02040503050406030204" pitchFamily="18" charset="0"/>
                                    </a:rPr>
                                    <m:t>𝑡</m:t>
                                  </m:r>
                                  <m:r>
                                    <a:rPr lang="en-US" sz="1100" i="1">
                                      <a:latin typeface="Cambria Math" panose="02040503050406030204" pitchFamily="18" charset="0"/>
                                    </a:rPr>
                                    <m:t>, </m:t>
                                  </m:r>
                                  <m:r>
                                    <a:rPr lang="en-US" sz="1100" i="1">
                                      <a:latin typeface="Cambria Math" panose="02040503050406030204" pitchFamily="18" charset="0"/>
                                    </a:rPr>
                                    <m:t>𝑖</m:t>
                                  </m:r>
                                  <m:r>
                                    <a:rPr lang="en-US" sz="1100" i="1">
                                      <a:latin typeface="Cambria Math" panose="02040503050406030204" pitchFamily="18" charset="0"/>
                                    </a:rPr>
                                    <m:t>, </m:t>
                                  </m:r>
                                  <m:r>
                                    <a:rPr lang="en-US" sz="1100" i="1">
                                      <a:latin typeface="Cambria Math" panose="02040503050406030204" pitchFamily="18" charset="0"/>
                                    </a:rPr>
                                    <m:t>𝑗</m:t>
                                  </m:r>
                                  <m:r>
                                    <a:rPr lang="en-US" sz="1100" i="1">
                                      <a:latin typeface="Cambria Math" panose="02040503050406030204" pitchFamily="18" charset="0"/>
                                    </a:rPr>
                                    <m:t>, </m:t>
                                  </m:r>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𝑟</m:t>
                                  </m:r>
                                </m:e>
                              </m:d>
                            </m:e>
                          </m:d>
                        </m:e>
                      </m:nary>
                    </m:oMath>
                  </m:oMathPara>
                </a14:m>
                <a:endParaRPr lang="en-US" sz="1200" dirty="0"/>
              </a:p>
            </p:txBody>
          </p:sp>
        </mc:Choice>
        <mc:Fallback xmlns="">
          <p:sp>
            <p:nvSpPr>
              <p:cNvPr id="34" name="Rectangle 33"/>
              <p:cNvSpPr>
                <a:spLocks noRot="1" noChangeAspect="1" noMove="1" noResize="1" noEditPoints="1" noAdjustHandles="1" noChangeArrowheads="1" noChangeShapeType="1" noTextEdit="1"/>
              </p:cNvSpPr>
              <p:nvPr/>
            </p:nvSpPr>
            <p:spPr>
              <a:xfrm>
                <a:off x="38001" y="2710873"/>
                <a:ext cx="1976782" cy="1562735"/>
              </a:xfrm>
              <a:prstGeom prst="rect">
                <a:avLst/>
              </a:prstGeom>
              <a:blipFill>
                <a:blip r:embed="rId2"/>
                <a:stretch>
                  <a:fillRect l="-4615" t="-22266" b="-24609"/>
                </a:stretch>
              </a:blipFill>
            </p:spPr>
            <p:txBody>
              <a:bodyPr/>
              <a:lstStyle/>
              <a:p>
                <a:r>
                  <a:rPr lang="en-US">
                    <a:noFill/>
                  </a:rPr>
                  <a:t> </a:t>
                </a:r>
              </a:p>
            </p:txBody>
          </p:sp>
        </mc:Fallback>
      </mc:AlternateContent>
      <p:sp>
        <p:nvSpPr>
          <p:cNvPr id="41" name="TextBox 40"/>
          <p:cNvSpPr txBox="1"/>
          <p:nvPr/>
        </p:nvSpPr>
        <p:spPr>
          <a:xfrm>
            <a:off x="5926206" y="230186"/>
            <a:ext cx="3087071" cy="830997"/>
          </a:xfrm>
          <a:prstGeom prst="rect">
            <a:avLst/>
          </a:prstGeom>
          <a:noFill/>
        </p:spPr>
        <p:txBody>
          <a:bodyPr wrap="square" rtlCol="0">
            <a:spAutoFit/>
          </a:bodyPr>
          <a:lstStyle/>
          <a:p>
            <a:pPr algn="ctr"/>
            <a:r>
              <a:rPr lang="en-US" sz="1200" dirty="0"/>
              <a:t>Derive new class from </a:t>
            </a:r>
            <a:r>
              <a:rPr lang="en-US" sz="1200" dirty="0" err="1">
                <a:latin typeface="Courier New" panose="02070309020205020404" pitchFamily="49" charset="0"/>
                <a:cs typeface="Courier New" panose="02070309020205020404" pitchFamily="49" charset="0"/>
              </a:rPr>
              <a:t>yc_solution_base</a:t>
            </a:r>
            <a:r>
              <a:rPr lang="en-US" sz="1200" dirty="0"/>
              <a:t> (or </a:t>
            </a:r>
            <a:r>
              <a:rPr lang="en-US" sz="1200" dirty="0" err="1">
                <a:latin typeface="Courier New" panose="02070309020205020404" pitchFamily="49" charset="0"/>
                <a:cs typeface="Courier New" panose="02070309020205020404" pitchFamily="49" charset="0"/>
              </a:rPr>
              <a:t>yc_solution_with_radius_base</a:t>
            </a:r>
            <a:r>
              <a:rPr lang="en-US" sz="1200" dirty="0"/>
              <a:t> to get </a:t>
            </a:r>
            <a:r>
              <a:rPr lang="en-US" sz="1200" dirty="0">
                <a:cs typeface="Courier New" panose="02070309020205020404" pitchFamily="49" charset="0"/>
              </a:rPr>
              <a:t>radius </a:t>
            </a:r>
            <a:r>
              <a:rPr lang="en-US" sz="1200" dirty="0"/>
              <a:t>parameter)</a:t>
            </a:r>
          </a:p>
        </p:txBody>
      </p:sp>
      <p:cxnSp>
        <p:nvCxnSpPr>
          <p:cNvPr id="48" name="Straight Arrow Connector 47"/>
          <p:cNvCxnSpPr>
            <a:cxnSpLocks/>
            <a:stCxn id="30" idx="1"/>
          </p:cNvCxnSpPr>
          <p:nvPr/>
        </p:nvCxnSpPr>
        <p:spPr>
          <a:xfrm flipH="1">
            <a:off x="3759200" y="1398794"/>
            <a:ext cx="2692103" cy="5525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41" idx="1"/>
          </p:cNvCxnSpPr>
          <p:nvPr/>
        </p:nvCxnSpPr>
        <p:spPr>
          <a:xfrm flipH="1">
            <a:off x="3860800" y="645685"/>
            <a:ext cx="2065406" cy="4478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057352" y="4106420"/>
            <a:ext cx="2824778" cy="461665"/>
          </a:xfrm>
          <a:prstGeom prst="rect">
            <a:avLst/>
          </a:prstGeom>
          <a:noFill/>
        </p:spPr>
        <p:txBody>
          <a:bodyPr wrap="square" rtlCol="0">
            <a:spAutoFit/>
          </a:bodyPr>
          <a:lstStyle/>
          <a:p>
            <a:pPr algn="ctr"/>
            <a:r>
              <a:rPr lang="en-US" sz="1200" dirty="0"/>
              <a:t>Register this stencil with the YASK compiler utility</a:t>
            </a:r>
          </a:p>
        </p:txBody>
      </p:sp>
      <p:cxnSp>
        <p:nvCxnSpPr>
          <p:cNvPr id="58" name="Straight Arrow Connector 57"/>
          <p:cNvCxnSpPr>
            <a:cxnSpLocks/>
            <a:stCxn id="57" idx="1"/>
          </p:cNvCxnSpPr>
          <p:nvPr/>
        </p:nvCxnSpPr>
        <p:spPr>
          <a:xfrm flipH="1">
            <a:off x="4348162" y="4337253"/>
            <a:ext cx="1709190" cy="1605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21" name="TextBox 20">
            <a:extLst>
              <a:ext uri="{FF2B5EF4-FFF2-40B4-BE49-F238E27FC236}">
                <a16:creationId xmlns:a16="http://schemas.microsoft.com/office/drawing/2014/main" id="{4C5EB8A6-7A05-4933-8D81-488C0B9ACB6E}"/>
              </a:ext>
            </a:extLst>
          </p:cNvPr>
          <p:cNvSpPr txBox="1"/>
          <p:nvPr/>
        </p:nvSpPr>
        <p:spPr>
          <a:xfrm>
            <a:off x="91925" y="1139101"/>
            <a:ext cx="1316745" cy="1200329"/>
          </a:xfrm>
          <a:prstGeom prst="rect">
            <a:avLst/>
          </a:prstGeom>
          <a:noFill/>
        </p:spPr>
        <p:txBody>
          <a:bodyPr wrap="square" rtlCol="0">
            <a:spAutoFit/>
          </a:bodyPr>
          <a:lstStyle/>
          <a:p>
            <a:pPr algn="ctr"/>
            <a:r>
              <a:rPr lang="en-US" sz="1200" dirty="0"/>
              <a:t>Mathematical description of finite-difference approximation implemented in DSL code</a:t>
            </a:r>
          </a:p>
        </p:txBody>
      </p:sp>
      <p:cxnSp>
        <p:nvCxnSpPr>
          <p:cNvPr id="22" name="Straight Arrow Connector 21">
            <a:extLst>
              <a:ext uri="{FF2B5EF4-FFF2-40B4-BE49-F238E27FC236}">
                <a16:creationId xmlns:a16="http://schemas.microsoft.com/office/drawing/2014/main" id="{0C334B59-EFD3-486F-B357-6E6045AEEBA6}"/>
              </a:ext>
            </a:extLst>
          </p:cNvPr>
          <p:cNvCxnSpPr>
            <a:cxnSpLocks/>
            <a:stCxn id="21" idx="2"/>
          </p:cNvCxnSpPr>
          <p:nvPr/>
        </p:nvCxnSpPr>
        <p:spPr>
          <a:xfrm>
            <a:off x="750298" y="2339430"/>
            <a:ext cx="93004" cy="3424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D60FA40-E565-FBE3-1442-5C6F257D7CF5}"/>
              </a:ext>
            </a:extLst>
          </p:cNvPr>
          <p:cNvSpPr txBox="1"/>
          <p:nvPr/>
        </p:nvSpPr>
        <p:spPr>
          <a:xfrm>
            <a:off x="6351066" y="2296846"/>
            <a:ext cx="2391877" cy="276999"/>
          </a:xfrm>
          <a:prstGeom prst="rect">
            <a:avLst/>
          </a:prstGeom>
          <a:noFill/>
        </p:spPr>
        <p:txBody>
          <a:bodyPr wrap="square" rtlCol="0">
            <a:spAutoFit/>
          </a:bodyPr>
          <a:lstStyle/>
          <a:p>
            <a:pPr algn="ctr"/>
            <a:r>
              <a:rPr lang="en-US" sz="1200" dirty="0"/>
              <a:t>Overload </a:t>
            </a:r>
            <a:r>
              <a:rPr lang="en-US" sz="1200" dirty="0">
                <a:latin typeface="Courier New" panose="02070309020205020404" pitchFamily="49" charset="0"/>
                <a:cs typeface="Courier New" panose="02070309020205020404" pitchFamily="49" charset="0"/>
              </a:rPr>
              <a:t>define() </a:t>
            </a:r>
            <a:r>
              <a:rPr lang="en-US" sz="1200" dirty="0"/>
              <a:t>method</a:t>
            </a:r>
          </a:p>
        </p:txBody>
      </p:sp>
    </p:spTree>
    <p:extLst>
      <p:ext uri="{BB962C8B-B14F-4D97-AF65-F5344CB8AC3E}">
        <p14:creationId xmlns:p14="http://schemas.microsoft.com/office/powerpoint/2010/main" val="425992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p:cNvSpPr>
            <a:spLocks noGrp="1"/>
          </p:cNvSpPr>
          <p:nvPr>
            <p:ph type="title"/>
          </p:nvPr>
        </p:nvSpPr>
        <p:spPr>
          <a:xfrm>
            <a:off x="340822" y="208639"/>
            <a:ext cx="8344391" cy="529982"/>
          </a:xfrm>
        </p:spPr>
        <p:txBody>
          <a:bodyPr/>
          <a:lstStyle/>
          <a:p>
            <a:r>
              <a:rPr lang="en-US" dirty="0"/>
              <a:t>Building a stencil</a:t>
            </a:r>
          </a:p>
        </p:txBody>
      </p:sp>
      <p:sp>
        <p:nvSpPr>
          <p:cNvPr id="5" name="Flowchart: Document 4"/>
          <p:cNvSpPr/>
          <p:nvPr/>
        </p:nvSpPr>
        <p:spPr>
          <a:xfrm>
            <a:off x="6007046" y="974204"/>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Variable declarations and optimized stencil calculation code</a:t>
            </a:r>
          </a:p>
        </p:txBody>
      </p:sp>
      <p:sp>
        <p:nvSpPr>
          <p:cNvPr id="6" name="Flowchart: Manual Input 5"/>
          <p:cNvSpPr/>
          <p:nvPr/>
        </p:nvSpPr>
        <p:spPr>
          <a:xfrm>
            <a:off x="2112958" y="989356"/>
            <a:ext cx="1318205" cy="687943"/>
          </a:xfrm>
          <a:prstGeom prst="flowChartManualInpu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Stencil-specification code</a:t>
            </a:r>
          </a:p>
        </p:txBody>
      </p:sp>
      <p:sp>
        <p:nvSpPr>
          <p:cNvPr id="7" name="Flowchart: Process 6"/>
          <p:cNvSpPr/>
          <p:nvPr/>
        </p:nvSpPr>
        <p:spPr>
          <a:xfrm>
            <a:off x="4255274" y="989356"/>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Stencil compiler</a:t>
            </a:r>
          </a:p>
        </p:txBody>
      </p:sp>
      <p:cxnSp>
        <p:nvCxnSpPr>
          <p:cNvPr id="8" name="Straight Arrow Connector 7"/>
          <p:cNvCxnSpPr>
            <a:stCxn id="6" idx="3"/>
            <a:endCxn id="7" idx="1"/>
          </p:cNvCxnSpPr>
          <p:nvPr/>
        </p:nvCxnSpPr>
        <p:spPr>
          <a:xfrm flipV="1">
            <a:off x="3431163" y="1321075"/>
            <a:ext cx="824111" cy="12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5" idx="1"/>
          </p:cNvCxnSpPr>
          <p:nvPr/>
        </p:nvCxnSpPr>
        <p:spPr>
          <a:xfrm flipV="1">
            <a:off x="5373426" y="1318176"/>
            <a:ext cx="633620" cy="2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4262728" y="1959250"/>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Loop compiler</a:t>
            </a:r>
          </a:p>
        </p:txBody>
      </p:sp>
      <p:sp>
        <p:nvSpPr>
          <p:cNvPr id="11" name="Flowchart: Document 10"/>
          <p:cNvSpPr/>
          <p:nvPr/>
        </p:nvSpPr>
        <p:spPr>
          <a:xfrm>
            <a:off x="6007046" y="1942613"/>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Nested loops with OpenMP pragmas and other optimizations</a:t>
            </a:r>
          </a:p>
        </p:txBody>
      </p:sp>
      <p:cxnSp>
        <p:nvCxnSpPr>
          <p:cNvPr id="12" name="Straight Arrow Connector 11"/>
          <p:cNvCxnSpPr>
            <a:stCxn id="10" idx="3"/>
            <a:endCxn id="11" idx="1"/>
          </p:cNvCxnSpPr>
          <p:nvPr/>
        </p:nvCxnSpPr>
        <p:spPr>
          <a:xfrm flipV="1">
            <a:off x="5380880" y="2286585"/>
            <a:ext cx="626166" cy="4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p:cNvSpPr/>
          <p:nvPr/>
        </p:nvSpPr>
        <p:spPr>
          <a:xfrm>
            <a:off x="6044318" y="2778575"/>
            <a:ext cx="1639955" cy="670719"/>
          </a:xfrm>
          <a:prstGeom prst="flowChartMultidocument">
            <a:avLst/>
          </a:prstGeom>
          <a:solidFill>
            <a:srgbClr val="92D050"/>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Other C++ code</a:t>
            </a:r>
          </a:p>
        </p:txBody>
      </p:sp>
      <p:sp>
        <p:nvSpPr>
          <p:cNvPr id="14" name="Flowchart: Process 13"/>
          <p:cNvSpPr/>
          <p:nvPr/>
        </p:nvSpPr>
        <p:spPr>
          <a:xfrm>
            <a:off x="6305219" y="3918354"/>
            <a:ext cx="1118152" cy="392415"/>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Intel C++ compiler</a:t>
            </a:r>
          </a:p>
        </p:txBody>
      </p:sp>
      <p:cxnSp>
        <p:nvCxnSpPr>
          <p:cNvPr id="15" name="Elbow Connector 14"/>
          <p:cNvCxnSpPr>
            <a:stCxn id="5" idx="3"/>
            <a:endCxn id="14" idx="3"/>
          </p:cNvCxnSpPr>
          <p:nvPr/>
        </p:nvCxnSpPr>
        <p:spPr>
          <a:xfrm flipH="1">
            <a:off x="7423371" y="1318176"/>
            <a:ext cx="298174" cy="2796386"/>
          </a:xfrm>
          <a:prstGeom prst="bentConnector3">
            <a:avLst>
              <a:gd name="adj1" fmla="val -766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7438279" y="2286585"/>
            <a:ext cx="298175" cy="1825733"/>
          </a:xfrm>
          <a:prstGeom prst="bentConnector3">
            <a:avLst>
              <a:gd name="adj1" fmla="val -702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14" idx="3"/>
          </p:cNvCxnSpPr>
          <p:nvPr/>
        </p:nvCxnSpPr>
        <p:spPr>
          <a:xfrm flipH="1">
            <a:off x="7423371" y="3113935"/>
            <a:ext cx="260902" cy="1000627"/>
          </a:xfrm>
          <a:prstGeom prst="bentConnector3">
            <a:avLst>
              <a:gd name="adj1" fmla="val -876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2377645" y="2628511"/>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Provided stencil perf-</a:t>
            </a:r>
            <a:r>
              <a:rPr lang="en-US" sz="1050" dirty="0" err="1">
                <a:cs typeface="Arial" pitchFamily="34" charset="0"/>
              </a:rPr>
              <a:t>eval</a:t>
            </a:r>
            <a:r>
              <a:rPr lang="en-US" sz="1050" dirty="0">
                <a:cs typeface="Arial" pitchFamily="34" charset="0"/>
              </a:rPr>
              <a:t> utility</a:t>
            </a:r>
          </a:p>
        </p:txBody>
      </p:sp>
      <p:cxnSp>
        <p:nvCxnSpPr>
          <p:cNvPr id="19" name="Elbow Connector 18"/>
          <p:cNvCxnSpPr>
            <a:stCxn id="14" idx="1"/>
            <a:endCxn id="23" idx="3"/>
          </p:cNvCxnSpPr>
          <p:nvPr/>
        </p:nvCxnSpPr>
        <p:spPr>
          <a:xfrm rot="10800000">
            <a:off x="5704271" y="3473560"/>
            <a:ext cx="600949" cy="641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ard 19"/>
          <p:cNvSpPr/>
          <p:nvPr/>
        </p:nvSpPr>
        <p:spPr>
          <a:xfrm>
            <a:off x="852060" y="2601946"/>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Performance results</a:t>
            </a:r>
          </a:p>
        </p:txBody>
      </p:sp>
      <p:cxnSp>
        <p:nvCxnSpPr>
          <p:cNvPr id="21" name="Elbow Connector 20"/>
          <p:cNvCxnSpPr>
            <a:stCxn id="18" idx="1"/>
            <a:endCxn id="20" idx="3"/>
          </p:cNvCxnSpPr>
          <p:nvPr/>
        </p:nvCxnSpPr>
        <p:spPr>
          <a:xfrm rot="10800000" flipV="1">
            <a:off x="1858399" y="2845591"/>
            <a:ext cx="51924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0" idx="0"/>
          </p:cNvCxnSpPr>
          <p:nvPr/>
        </p:nvCxnSpPr>
        <p:spPr>
          <a:xfrm>
            <a:off x="4814350" y="1652793"/>
            <a:ext cx="7454" cy="306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4337937" y="3256479"/>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Optimized stencil-kernel library</a:t>
            </a:r>
          </a:p>
        </p:txBody>
      </p:sp>
      <p:sp>
        <p:nvSpPr>
          <p:cNvPr id="24" name="Flowchart: Alternate Process 23"/>
          <p:cNvSpPr/>
          <p:nvPr/>
        </p:nvSpPr>
        <p:spPr>
          <a:xfrm>
            <a:off x="2367517" y="3975778"/>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Customer application</a:t>
            </a:r>
          </a:p>
        </p:txBody>
      </p:sp>
      <p:cxnSp>
        <p:nvCxnSpPr>
          <p:cNvPr id="25" name="Elbow Connector 24"/>
          <p:cNvCxnSpPr>
            <a:stCxn id="23" idx="1"/>
            <a:endCxn id="18" idx="3"/>
          </p:cNvCxnSpPr>
          <p:nvPr/>
        </p:nvCxnSpPr>
        <p:spPr>
          <a:xfrm rot="10800000">
            <a:off x="3743979" y="2845592"/>
            <a:ext cx="593959" cy="62796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4" idx="3"/>
          </p:cNvCxnSpPr>
          <p:nvPr/>
        </p:nvCxnSpPr>
        <p:spPr>
          <a:xfrm rot="10800000" flipV="1">
            <a:off x="3733851" y="3473559"/>
            <a:ext cx="604087" cy="71929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Card 26"/>
          <p:cNvSpPr/>
          <p:nvPr/>
        </p:nvSpPr>
        <p:spPr>
          <a:xfrm>
            <a:off x="852060" y="3949210"/>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Application results</a:t>
            </a:r>
          </a:p>
        </p:txBody>
      </p:sp>
      <p:cxnSp>
        <p:nvCxnSpPr>
          <p:cNvPr id="28" name="Elbow Connector 27"/>
          <p:cNvCxnSpPr>
            <a:stCxn id="24" idx="1"/>
            <a:endCxn id="27" idx="3"/>
          </p:cNvCxnSpPr>
          <p:nvPr/>
        </p:nvCxnSpPr>
        <p:spPr>
          <a:xfrm rot="10800000">
            <a:off x="1858399" y="4192857"/>
            <a:ext cx="509119"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Up-Down Arrow 28"/>
          <p:cNvSpPr/>
          <p:nvPr/>
        </p:nvSpPr>
        <p:spPr>
          <a:xfrm>
            <a:off x="2829458" y="3113934"/>
            <a:ext cx="442452" cy="799192"/>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00" dirty="0"/>
              <a:t>and/or</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31" name="Rounded Rectangle 30"/>
          <p:cNvSpPr/>
          <p:nvPr/>
        </p:nvSpPr>
        <p:spPr>
          <a:xfrm>
            <a:off x="3977587" y="572081"/>
            <a:ext cx="4507601" cy="3959672"/>
          </a:xfrm>
          <a:prstGeom prst="roundRect">
            <a:avLst>
              <a:gd name="adj" fmla="val 24021"/>
            </a:avLst>
          </a:prstGeom>
          <a:noFill/>
          <a:ln w="76200" cmpd="tri">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21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a:t>Building your example stencil</a:t>
            </a:r>
          </a:p>
        </p:txBody>
      </p:sp>
      <p:sp>
        <p:nvSpPr>
          <p:cNvPr id="4" name="Content Placeholder 3"/>
          <p:cNvSpPr>
            <a:spLocks noGrp="1"/>
          </p:cNvSpPr>
          <p:nvPr>
            <p:ph sz="quarter" idx="13"/>
          </p:nvPr>
        </p:nvSpPr>
        <p:spPr/>
        <p:txBody>
          <a:bodyPr>
            <a:normAutofit fontScale="70000" lnSpcReduction="20000"/>
          </a:bodyPr>
          <a:lstStyle/>
          <a:p>
            <a:r>
              <a:rPr lang="en-US" dirty="0"/>
              <a:t>Build your stencil and the YASK compiler</a:t>
            </a:r>
          </a:p>
          <a:p>
            <a:pPr lvl="1"/>
            <a:r>
              <a:rPr lang="en-US" dirty="0"/>
              <a:t>Put the code from a couple of slides back into a new file </a:t>
            </a:r>
            <a:r>
              <a:rPr lang="en-US" sz="1800" dirty="0" err="1">
                <a:latin typeface="Courier New" panose="02070309020205020404" pitchFamily="49" charset="0"/>
                <a:cs typeface="Courier New" panose="02070309020205020404" pitchFamily="49" charset="0"/>
              </a:rPr>
              <a:t>src</a:t>
            </a:r>
            <a:r>
              <a:rPr lang="en-US" sz="1800" dirty="0">
                <a:latin typeface="Courier New" panose="02070309020205020404" pitchFamily="49" charset="0"/>
                <a:cs typeface="Courier New" panose="02070309020205020404" pitchFamily="49" charset="0"/>
              </a:rPr>
              <a:t>/stencils/MyStencil.cpp</a:t>
            </a:r>
          </a:p>
          <a:p>
            <a:pPr lvl="2"/>
            <a:r>
              <a:rPr lang="en-US" dirty="0">
                <a:cs typeface="Courier New" panose="02070309020205020404" pitchFamily="49" charset="0"/>
              </a:rPr>
              <a:t>If you really don’t want to copy the example stencil during this tutorial, just substitute </a:t>
            </a:r>
            <a:r>
              <a:rPr lang="en-US" dirty="0">
                <a:latin typeface="Courier New" panose="02070309020205020404" pitchFamily="49" charset="0"/>
                <a:cs typeface="Courier New" panose="02070309020205020404" pitchFamily="49" charset="0"/>
              </a:rPr>
              <a:t>iso3dfd</a:t>
            </a:r>
            <a:r>
              <a:rPr lang="en-US" dirty="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my_stencil</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the example commands from here on</a:t>
            </a:r>
          </a:p>
          <a:p>
            <a:pPr lvl="2"/>
            <a:r>
              <a:rPr lang="en-US" dirty="0">
                <a:cs typeface="Courier New" panose="02070309020205020404" pitchFamily="49" charset="0"/>
              </a:rPr>
              <a:t>If you want to write your own stencil, see the examples in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 </a:t>
            </a:r>
            <a:r>
              <a:rPr lang="en-US" dirty="0">
                <a:cs typeface="Courier New" panose="02070309020205020404" pitchFamily="49" charset="0"/>
              </a:rPr>
              <a:t>and the full DSL documentation for the YASK Compiler as discussed in the “Using the APIs” section later in this tutorial</a:t>
            </a:r>
          </a:p>
          <a:p>
            <a:pPr lvl="1"/>
            <a:r>
              <a:rPr lang="en-US" i="1" dirty="0"/>
              <a:t>Optional: </a:t>
            </a:r>
            <a:r>
              <a:rPr lang="en-US" dirty="0"/>
              <a:t>rebuild and run the YASK compiler manually</a:t>
            </a:r>
          </a:p>
          <a:p>
            <a:pPr lvl="2"/>
            <a:r>
              <a:rPr lang="en-US" dirty="0"/>
              <a:t>Build the compiler:  </a:t>
            </a:r>
            <a:r>
              <a:rPr lang="en-US" sz="1500" dirty="0">
                <a:latin typeface="Courier New" panose="02070309020205020404" pitchFamily="49" charset="0"/>
                <a:cs typeface="Courier New" panose="02070309020205020404" pitchFamily="49" charset="0"/>
              </a:rPr>
              <a:t>make -j compiler</a:t>
            </a:r>
          </a:p>
          <a:p>
            <a:pPr lvl="2"/>
            <a:r>
              <a:rPr lang="en-US" dirty="0">
                <a:cs typeface="Courier New" panose="02070309020205020404" pitchFamily="49" charset="0"/>
              </a:rPr>
              <a:t>Run the compiler:  </a:t>
            </a:r>
            <a:r>
              <a:rPr lang="en-US" sz="1500" dirty="0">
                <a:latin typeface="Courier New" panose="02070309020205020404" pitchFamily="49" charset="0"/>
                <a:cs typeface="Courier New" panose="02070309020205020404" pitchFamily="49" charset="0"/>
              </a:rPr>
              <a:t>bin/yask_compiler.exe -h</a:t>
            </a:r>
            <a:endParaRPr lang="en-US" dirty="0">
              <a:latin typeface="Courier New" panose="02070309020205020404" pitchFamily="49" charset="0"/>
              <a:cs typeface="Courier New" panose="02070309020205020404" pitchFamily="49" charset="0"/>
            </a:endParaRPr>
          </a:p>
          <a:p>
            <a:pPr lvl="3"/>
            <a:r>
              <a:rPr lang="en-US" dirty="0">
                <a:cs typeface="Courier New" panose="02070309020205020404" pitchFamily="49" charset="0"/>
              </a:rPr>
              <a:t>“</a:t>
            </a:r>
            <a:r>
              <a:rPr lang="en-US" dirty="0" err="1">
                <a:latin typeface="Courier New" panose="02070309020205020404" pitchFamily="49" charset="0"/>
                <a:cs typeface="Courier New" panose="02070309020205020404" pitchFamily="49" charset="0"/>
              </a:rPr>
              <a:t>my_stencil</a:t>
            </a:r>
            <a:r>
              <a:rPr lang="en-US" dirty="0">
                <a:cs typeface="Courier New" panose="02070309020205020404" pitchFamily="49" charset="0"/>
              </a:rPr>
              <a:t>” should be listed as a valid parameter to the </a:t>
            </a:r>
            <a:r>
              <a:rPr lang="en-US" dirty="0">
                <a:latin typeface="Courier New" panose="02070309020205020404" pitchFamily="49" charset="0"/>
                <a:cs typeface="Courier New" panose="02070309020205020404" pitchFamily="49" charset="0"/>
              </a:rPr>
              <a:t>-stencil</a:t>
            </a:r>
            <a:r>
              <a:rPr lang="en-US" dirty="0">
                <a:cs typeface="Courier New" panose="02070309020205020404" pitchFamily="49" charset="0"/>
              </a:rPr>
              <a:t> option</a:t>
            </a:r>
          </a:p>
          <a:p>
            <a:pPr lvl="3"/>
            <a:r>
              <a:rPr lang="en-US" dirty="0">
                <a:cs typeface="Courier New" panose="02070309020205020404" pitchFamily="49" charset="0"/>
              </a:rPr>
              <a:t>Lots of other options shown; most of these are passed automatically from the </a:t>
            </a:r>
            <a:r>
              <a:rPr lang="en-US" dirty="0" err="1">
                <a:latin typeface="Courier New" panose="02070309020205020404" pitchFamily="49" charset="0"/>
                <a:cs typeface="Courier New" panose="02070309020205020404" pitchFamily="49" charset="0"/>
              </a:rPr>
              <a:t>Makefile</a:t>
            </a: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Build the YASK kernel for a CPU target</a:t>
            </a:r>
          </a:p>
          <a:p>
            <a:pPr lvl="1"/>
            <a:r>
              <a:rPr lang="en-US" dirty="0">
                <a:cs typeface="Courier New" panose="02070309020205020404" pitchFamily="49" charset="0"/>
              </a:rPr>
              <a:t>Build the kernel:  </a:t>
            </a:r>
            <a:r>
              <a:rPr lang="en-US" sz="1500" dirty="0">
                <a:latin typeface="Courier New" panose="02070309020205020404" pitchFamily="49" charset="0"/>
                <a:cs typeface="Courier New" panose="02070309020205020404" pitchFamily="49" charset="0"/>
              </a:rPr>
              <a:t>make -j stencil=</a:t>
            </a:r>
            <a:r>
              <a:rPr lang="en-US" sz="1500" dirty="0" err="1">
                <a:latin typeface="Courier New" panose="02070309020205020404" pitchFamily="49" charset="0"/>
                <a:cs typeface="Courier New" panose="02070309020205020404" pitchFamily="49" charset="0"/>
              </a:rPr>
              <a:t>my_stencil</a:t>
            </a:r>
            <a:r>
              <a:rPr lang="en-US" sz="1500" dirty="0">
                <a:latin typeface="Courier New" panose="02070309020205020404" pitchFamily="49" charset="0"/>
                <a:cs typeface="Courier New" panose="02070309020205020404" pitchFamily="49" charset="0"/>
              </a:rPr>
              <a:t> radius=4</a:t>
            </a:r>
            <a:endParaRPr lang="en-US" dirty="0">
              <a:latin typeface="Courier New" panose="02070309020205020404" pitchFamily="49" charset="0"/>
              <a:cs typeface="Courier New" panose="02070309020205020404" pitchFamily="49" charset="0"/>
            </a:endParaRPr>
          </a:p>
          <a:p>
            <a:pPr lvl="2"/>
            <a:r>
              <a:rPr lang="en-US" dirty="0">
                <a:cs typeface="Courier New" panose="02070309020205020404" pitchFamily="49" charset="0"/>
              </a:rPr>
              <a:t>Targets the instruction-set architecture of your current platform by default</a:t>
            </a:r>
          </a:p>
          <a:p>
            <a:pPr lvl="3"/>
            <a:r>
              <a:rPr lang="en-US" dirty="0">
                <a:cs typeface="Courier New" panose="02070309020205020404" pitchFamily="49" charset="0"/>
              </a:rPr>
              <a:t>If you want to cross-compile, specify </a:t>
            </a:r>
            <a:r>
              <a:rPr lang="en-US" dirty="0">
                <a:latin typeface="Courier New" panose="02070309020205020404" pitchFamily="49" charset="0"/>
                <a:cs typeface="Courier New" panose="02070309020205020404" pitchFamily="49" charset="0"/>
              </a:rPr>
              <a:t>arch=</a:t>
            </a:r>
            <a:r>
              <a:rPr lang="en-US" i="1" dirty="0">
                <a:latin typeface="Courier New" panose="02070309020205020404" pitchFamily="49" charset="0"/>
                <a:cs typeface="Courier New" panose="02070309020205020404" pitchFamily="49" charset="0"/>
              </a:rPr>
              <a:t>isa-code</a:t>
            </a:r>
            <a:r>
              <a:rPr lang="en-US" i="1" dirty="0">
                <a:cs typeface="Courier New" panose="02070309020205020404" pitchFamily="49" charset="0"/>
              </a:rPr>
              <a:t>, e.g., </a:t>
            </a:r>
            <a:r>
              <a:rPr lang="en-US" dirty="0">
                <a:latin typeface="Courier New" panose="02070309020205020404" pitchFamily="49" charset="0"/>
                <a:cs typeface="Courier New" panose="02070309020205020404" pitchFamily="49" charset="0"/>
              </a:rPr>
              <a:t>avx2</a:t>
            </a:r>
          </a:p>
          <a:p>
            <a:pPr lvl="3"/>
            <a:r>
              <a:rPr lang="en-US" dirty="0">
                <a:cs typeface="Courier New" panose="02070309020205020404" pitchFamily="49" charset="0"/>
              </a:rPr>
              <a:t>Targeting a GPU device will be covered later</a:t>
            </a:r>
          </a:p>
          <a:p>
            <a:pPr lvl="2"/>
            <a:r>
              <a:rPr lang="en-US" dirty="0">
                <a:cs typeface="Courier New" panose="02070309020205020404" pitchFamily="49" charset="0"/>
              </a:rPr>
              <a:t>Uses all the default parameters for static options such as data layout and prefetching</a:t>
            </a:r>
          </a:p>
          <a:p>
            <a:pPr lvl="2"/>
            <a:r>
              <a:rPr lang="en-US" dirty="0">
                <a:cs typeface="Courier New" panose="02070309020205020404" pitchFamily="49" charset="0"/>
              </a:rPr>
              <a:t>Dynamic options such as problem size are specified at run-time</a:t>
            </a:r>
          </a:p>
          <a:p>
            <a:pPr lvl="1"/>
            <a:r>
              <a:rPr lang="en-US" dirty="0">
                <a:cs typeface="Courier New" panose="02070309020205020404" pitchFamily="49" charset="0"/>
              </a:rPr>
              <a:t>If you skipped the step of building the compiler above, it will be done here for you automatically</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011192"/>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p:cNvSpPr txBox="1"/>
          <p:nvPr/>
        </p:nvSpPr>
        <p:spPr>
          <a:xfrm>
            <a:off x="8757676" y="3127507"/>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8" name="TextBox 7">
            <a:extLst>
              <a:ext uri="{FF2B5EF4-FFF2-40B4-BE49-F238E27FC236}">
                <a16:creationId xmlns:a16="http://schemas.microsoft.com/office/drawing/2014/main" id="{EBA2266F-744A-405D-8EF3-B1561F3DDCA8}"/>
              </a:ext>
            </a:extLst>
          </p:cNvPr>
          <p:cNvSpPr txBox="1"/>
          <p:nvPr/>
        </p:nvSpPr>
        <p:spPr>
          <a:xfrm>
            <a:off x="8751433" y="1923070"/>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225445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7D0DC94-0B29-4F2D-9FB1-18FB52198DF4}" type="slidenum">
              <a:rPr lang="en-US" smtClean="0"/>
              <a:t>2</a:t>
            </a:fld>
            <a:endParaRPr lang="en-US" dirty="0"/>
          </a:p>
        </p:txBody>
      </p:sp>
      <p:sp>
        <p:nvSpPr>
          <p:cNvPr id="3" name="Title 2"/>
          <p:cNvSpPr>
            <a:spLocks noGrp="1"/>
          </p:cNvSpPr>
          <p:nvPr>
            <p:ph type="title"/>
          </p:nvPr>
        </p:nvSpPr>
        <p:spPr>
          <a:xfrm>
            <a:off x="146957" y="117610"/>
            <a:ext cx="8229600" cy="868680"/>
          </a:xfrm>
        </p:spPr>
        <p:txBody>
          <a:bodyPr/>
          <a:lstStyle/>
          <a:p>
            <a:r>
              <a:rPr lang="en-US" sz="5400" dirty="0">
                <a:latin typeface="Intel Clear Pro" panose="020B0804020202060201" pitchFamily="34" charset="0"/>
                <a:ea typeface="Intel Clear Pro" panose="020B0804020202060201" pitchFamily="34" charset="0"/>
                <a:cs typeface="Intel Clear Pro" panose="020B0804020202060201" pitchFamily="34" charset="0"/>
              </a:rPr>
              <a:t>notices and disclaimers</a:t>
            </a:r>
          </a:p>
        </p:txBody>
      </p:sp>
      <p:sp>
        <p:nvSpPr>
          <p:cNvPr id="4" name="Content Placeholder 3"/>
          <p:cNvSpPr>
            <a:spLocks noGrp="1"/>
          </p:cNvSpPr>
          <p:nvPr>
            <p:ph sz="quarter" idx="13"/>
          </p:nvPr>
        </p:nvSpPr>
        <p:spPr>
          <a:xfrm>
            <a:off x="146957" y="1110797"/>
            <a:ext cx="8741229" cy="3531960"/>
          </a:xfrm>
        </p:spPr>
        <p:txBody>
          <a:bodyPr/>
          <a:lstStyle/>
          <a:p>
            <a:pPr>
              <a:defRPr/>
            </a:pPr>
            <a:r>
              <a:rPr lang="en-US" sz="750" dirty="0">
                <a:solidFill>
                  <a:schemeClr val="tx2"/>
                </a:solidFill>
                <a:ea typeface="Intel Clear" panose="020B0604020203020204" pitchFamily="34" charset="0"/>
              </a:rPr>
              <a:t>Intel technologies’ features and benefits depend on system configuration and may require enabled hardware, software or service activation. Performance varies depending on system configuration.</a:t>
            </a:r>
          </a:p>
          <a:p>
            <a:pPr>
              <a:defRPr/>
            </a:pPr>
            <a:r>
              <a:rPr lang="en-US" sz="750" dirty="0">
                <a:solidFill>
                  <a:schemeClr val="tx2"/>
                </a:solidFill>
                <a:ea typeface="Intel Clear" panose="020B0604020203020204" pitchFamily="34" charset="0"/>
              </a:rPr>
              <a:t>No computer system can be absolutely secure. </a:t>
            </a:r>
          </a:p>
          <a:p>
            <a:pPr lvl="0">
              <a:defRPr/>
            </a:pPr>
            <a:r>
              <a:rPr lang="en-US" sz="750" dirty="0">
                <a:solidFill>
                  <a:schemeClr val="tx2"/>
                </a:solidFill>
                <a:ea typeface="Intel Clear" panose="020B0604020203020204" pitchFamily="34" charset="0"/>
              </a:rPr>
              <a:t>Tests document performance of components on a particular test, in specific systems. Differences in hardware, software, or configuration will affect actual performance. For more complete information about performance and benchmark results, visit </a:t>
            </a:r>
            <a:r>
              <a:rPr lang="en-US" sz="750" dirty="0">
                <a:solidFill>
                  <a:schemeClr val="tx2"/>
                </a:solidFill>
                <a:ea typeface="Intel Clear" panose="020B0604020203020204" pitchFamily="34" charset="0"/>
                <a:hlinkClick r:id="rId3"/>
              </a:rPr>
              <a:t>http://www.intel.com/benchmarks . </a:t>
            </a:r>
            <a:endParaRPr lang="en-US" sz="750" dirty="0">
              <a:solidFill>
                <a:schemeClr val="tx2"/>
              </a:solidFill>
              <a:ea typeface="Intel Clear" panose="020B0604020203020204" pitchFamily="34" charset="0"/>
            </a:endParaRPr>
          </a:p>
          <a:p>
            <a:pPr>
              <a:defRPr/>
            </a:pPr>
            <a:r>
              <a:rPr lang="en-US" sz="750" dirty="0">
                <a:solidFill>
                  <a:schemeClr val="tx2"/>
                </a:solidFill>
                <a:ea typeface="Intel Clear" panose="020B0604020203020204" pitchFamily="34" charset="0"/>
              </a:rPr>
              <a:t>Software and workloads used in performance tests may have been optimized for performance only on Intel microprocessors. Performance tests, such as </a:t>
            </a:r>
            <a:r>
              <a:rPr lang="en-US" sz="750" dirty="0" err="1">
                <a:solidFill>
                  <a:schemeClr val="tx2"/>
                </a:solidFill>
                <a:ea typeface="Intel Clear" panose="020B0604020203020204" pitchFamily="34" charset="0"/>
              </a:rPr>
              <a:t>SYSmark</a:t>
            </a:r>
            <a:r>
              <a:rPr lang="en-US" sz="750" dirty="0">
                <a:solidFill>
                  <a:schemeClr val="tx2"/>
                </a:solidFill>
                <a:ea typeface="Intel Clear" panose="020B0604020203020204" pitchFamily="34" charset="0"/>
              </a:rPr>
              <a:t> and </a:t>
            </a:r>
            <a:r>
              <a:rPr lang="en-US" sz="750" dirty="0" err="1">
                <a:solidFill>
                  <a:schemeClr val="tx2"/>
                </a:solidFill>
                <a:ea typeface="Intel Clear" panose="020B0604020203020204" pitchFamily="34" charset="0"/>
              </a:rPr>
              <a:t>MobileMark</a:t>
            </a:r>
            <a:r>
              <a:rPr lang="en-US" sz="750" dirty="0">
                <a:solidFill>
                  <a:schemeClr val="tx2"/>
                </a:solidFill>
                <a:ea typeface="Intel Clear" panose="020B060402020302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750" dirty="0">
                <a:solidFill>
                  <a:schemeClr val="tx2"/>
                </a:solidFill>
                <a:ea typeface="Intel Clear" panose="020B0604020203020204" pitchFamily="34" charset="0"/>
                <a:hlinkClick r:id="rId3"/>
              </a:rPr>
              <a:t>http://www.intel.com/benchmarks . </a:t>
            </a:r>
            <a:endParaRPr lang="en-US" sz="750" dirty="0">
              <a:solidFill>
                <a:schemeClr val="tx2"/>
              </a:solidFill>
              <a:ea typeface="Intel Clear" panose="020B0604020203020204" pitchFamily="34" charset="0"/>
            </a:endParaRPr>
          </a:p>
          <a:p>
            <a:pPr>
              <a:defRPr/>
            </a:pPr>
            <a:r>
              <a:rPr lang="en-US" sz="750" dirty="0">
                <a:solidFill>
                  <a:schemeClr val="tx2"/>
                </a:solidFill>
                <a:ea typeface="Intel Clear" panose="020B0604020203020204" pitchFamily="34" charset="0"/>
              </a:rPr>
              <a:t>Intel</a:t>
            </a:r>
            <a:r>
              <a:rPr lang="en-US" sz="750" baseline="30000" dirty="0">
                <a:solidFill>
                  <a:schemeClr val="tx2"/>
                </a:solidFill>
                <a:ea typeface="Intel Clear" panose="020B0604020203020204" pitchFamily="34" charset="0"/>
              </a:rPr>
              <a:t>®</a:t>
            </a:r>
            <a:r>
              <a:rPr lang="en-US" sz="750" dirty="0">
                <a:solidFill>
                  <a:schemeClr val="tx2"/>
                </a:solidFill>
                <a:ea typeface="Intel Clear" panose="020B0604020203020204" pitchFamily="34" charset="0"/>
              </a:rPr>
              <a:t> Advanced Vector Extensions (Intel® AVX)* provides higher throughput to certain processor operations. Due to varying processor power characteristics, utilizing AVX instructions may cause a) some parts to operate at less than the rated frequency and b) some parts with Intel® Turbo Boost Technology 2.0 to not achieve any or maximum turbo frequencies. Performance varies depending on hardware, software, and system configuration and you can learn more at </a:t>
            </a:r>
            <a:r>
              <a:rPr lang="en-US" sz="750" dirty="0">
                <a:solidFill>
                  <a:schemeClr val="tx2"/>
                </a:solidFill>
                <a:ea typeface="Intel Clear" panose="020B0604020203020204" pitchFamily="34" charset="0"/>
                <a:hlinkClick r:id="rId4"/>
              </a:rPr>
              <a:t>http://www.intel.com/go/turbo</a:t>
            </a:r>
            <a:r>
              <a:rPr lang="en-US" sz="750" dirty="0">
                <a:solidFill>
                  <a:schemeClr val="tx2"/>
                </a:solidFill>
                <a:ea typeface="Intel Clear" panose="020B0604020203020204" pitchFamily="34" charset="0"/>
              </a:rPr>
              <a:t>.</a:t>
            </a:r>
          </a:p>
          <a:p>
            <a:pPr>
              <a:defRPr/>
            </a:pPr>
            <a:r>
              <a:rPr lang="en-US" sz="750" dirty="0">
                <a:solidFill>
                  <a:schemeClr val="tx2"/>
                </a:solidFill>
                <a:ea typeface="Intel Clear" panose="020B0604020203020204" pitchFamily="34" charset="0"/>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p>
          <a:p>
            <a:pPr lvl="0">
              <a:defRPr/>
            </a:pPr>
            <a:r>
              <a:rPr lang="en-US" sz="750" dirty="0">
                <a:solidFill>
                  <a:schemeClr val="tx2"/>
                </a:solidFill>
                <a:ea typeface="Intel Clear" panose="020B0604020203020204" pitchFamily="34" charset="0"/>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750" b="1" dirty="0">
              <a:solidFill>
                <a:schemeClr val="tx2"/>
              </a:solidFill>
              <a:ea typeface="Intel Clear" panose="020B0604020203020204" pitchFamily="34" charset="0"/>
            </a:endParaRPr>
          </a:p>
          <a:p>
            <a:pPr lvl="0">
              <a:spcBef>
                <a:spcPts val="0"/>
              </a:spcBef>
              <a:defRPr/>
            </a:pPr>
            <a:endParaRPr lang="en-US" sz="750" dirty="0">
              <a:solidFill>
                <a:schemeClr val="tx2"/>
              </a:solidFill>
              <a:ea typeface="Intel Clear" panose="020B0604020203020204" pitchFamily="34" charset="0"/>
            </a:endParaRPr>
          </a:p>
          <a:p>
            <a:pPr lvl="0">
              <a:spcBef>
                <a:spcPts val="0"/>
              </a:spcBef>
              <a:defRPr/>
            </a:pPr>
            <a:r>
              <a:rPr lang="en-US" sz="750" dirty="0">
                <a:solidFill>
                  <a:schemeClr val="tx2"/>
                </a:solidFill>
                <a:ea typeface="Intel Clear" panose="020B0604020203020204" pitchFamily="34" charset="0"/>
              </a:rPr>
              <a:t>Intel does not control or audit third-party benchmark data or the web sites referenced in this document. You should visit the referenced web site and confirm whether referenced data are accurate. </a:t>
            </a:r>
          </a:p>
          <a:p>
            <a:pPr lvl="0">
              <a:spcBef>
                <a:spcPts val="0"/>
              </a:spcBef>
              <a:defRPr/>
            </a:pPr>
            <a:r>
              <a:rPr lang="en-US" sz="750" dirty="0">
                <a:solidFill>
                  <a:schemeClr val="tx2"/>
                </a:solidFill>
                <a:ea typeface="Intel Clear" panose="020B0604020203020204" pitchFamily="34" charset="0"/>
              </a:rPr>
              <a:t>Intel, the Intel logo, and Intel Xeon are trademarks of Intel Corporation in the U.S. and/or other countries. </a:t>
            </a:r>
          </a:p>
          <a:p>
            <a:pPr lvl="0">
              <a:spcBef>
                <a:spcPts val="0"/>
              </a:spcBef>
              <a:defRPr/>
            </a:pPr>
            <a:r>
              <a:rPr lang="en-US" sz="750" dirty="0">
                <a:solidFill>
                  <a:schemeClr val="tx2"/>
                </a:solidFill>
                <a:ea typeface="Intel Clear" panose="020B0604020203020204" pitchFamily="34" charset="0"/>
              </a:rPr>
              <a:t>*Other names and brands may be claimed as property of others.</a:t>
            </a:r>
          </a:p>
          <a:p>
            <a:pPr lvl="0">
              <a:spcBef>
                <a:spcPts val="0"/>
              </a:spcBef>
              <a:defRPr/>
            </a:pPr>
            <a:endParaRPr lang="en-US" sz="750" dirty="0">
              <a:solidFill>
                <a:schemeClr val="tx2"/>
              </a:solidFill>
              <a:ea typeface="Intel Clear" panose="020B0604020203020204" pitchFamily="34" charset="0"/>
            </a:endParaRPr>
          </a:p>
          <a:p>
            <a:pPr lvl="0">
              <a:spcBef>
                <a:spcPts val="0"/>
              </a:spcBef>
              <a:defRPr/>
            </a:pPr>
            <a:r>
              <a:rPr lang="en-US" sz="750" dirty="0">
                <a:solidFill>
                  <a:schemeClr val="tx2"/>
                </a:solidFill>
                <a:ea typeface="Intel Clear" panose="020B0604020203020204" pitchFamily="34" charset="0"/>
              </a:rPr>
              <a:t>© 2018 Intel Corporation. </a:t>
            </a:r>
          </a:p>
          <a:p>
            <a:endParaRPr lang="en-US" dirty="0"/>
          </a:p>
        </p:txBody>
      </p:sp>
      <p:sp>
        <p:nvSpPr>
          <p:cNvPr id="6" name="Footer Placeholder 5"/>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84120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a:xfrm>
            <a:off x="340822" y="208639"/>
            <a:ext cx="8344391" cy="529982"/>
          </a:xfrm>
        </p:spPr>
        <p:txBody>
          <a:bodyPr/>
          <a:lstStyle/>
          <a:p>
            <a:r>
              <a:rPr lang="en-US" dirty="0"/>
              <a:t>Running a stencil</a:t>
            </a:r>
          </a:p>
        </p:txBody>
      </p:sp>
      <p:sp>
        <p:nvSpPr>
          <p:cNvPr id="5" name="Flowchart: Document 4"/>
          <p:cNvSpPr/>
          <p:nvPr/>
        </p:nvSpPr>
        <p:spPr>
          <a:xfrm>
            <a:off x="6007046" y="974204"/>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Variable declarations and optimized stencil calculation code</a:t>
            </a:r>
          </a:p>
        </p:txBody>
      </p:sp>
      <p:sp>
        <p:nvSpPr>
          <p:cNvPr id="6" name="Flowchart: Manual Input 5"/>
          <p:cNvSpPr/>
          <p:nvPr/>
        </p:nvSpPr>
        <p:spPr>
          <a:xfrm>
            <a:off x="2112958" y="989356"/>
            <a:ext cx="1318205" cy="687943"/>
          </a:xfrm>
          <a:prstGeom prst="flowChartManualInpu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Stencil-specification code</a:t>
            </a:r>
          </a:p>
        </p:txBody>
      </p:sp>
      <p:sp>
        <p:nvSpPr>
          <p:cNvPr id="7" name="Flowchart: Process 6"/>
          <p:cNvSpPr/>
          <p:nvPr/>
        </p:nvSpPr>
        <p:spPr>
          <a:xfrm>
            <a:off x="4255274" y="989356"/>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Stencil compiler</a:t>
            </a:r>
          </a:p>
        </p:txBody>
      </p:sp>
      <p:cxnSp>
        <p:nvCxnSpPr>
          <p:cNvPr id="8" name="Straight Arrow Connector 7"/>
          <p:cNvCxnSpPr>
            <a:stCxn id="6" idx="3"/>
            <a:endCxn id="7" idx="1"/>
          </p:cNvCxnSpPr>
          <p:nvPr/>
        </p:nvCxnSpPr>
        <p:spPr>
          <a:xfrm flipV="1">
            <a:off x="3431163" y="1321075"/>
            <a:ext cx="824111" cy="12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5" idx="1"/>
          </p:cNvCxnSpPr>
          <p:nvPr/>
        </p:nvCxnSpPr>
        <p:spPr>
          <a:xfrm flipV="1">
            <a:off x="5373426" y="1318176"/>
            <a:ext cx="633620" cy="2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4262728" y="1959250"/>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Loop compiler</a:t>
            </a:r>
          </a:p>
        </p:txBody>
      </p:sp>
      <p:sp>
        <p:nvSpPr>
          <p:cNvPr id="11" name="Flowchart: Document 10"/>
          <p:cNvSpPr/>
          <p:nvPr/>
        </p:nvSpPr>
        <p:spPr>
          <a:xfrm>
            <a:off x="6007046" y="1942613"/>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Nested loops with OpenMP pragmas and other optimizations</a:t>
            </a:r>
          </a:p>
        </p:txBody>
      </p:sp>
      <p:cxnSp>
        <p:nvCxnSpPr>
          <p:cNvPr id="12" name="Straight Arrow Connector 11"/>
          <p:cNvCxnSpPr>
            <a:stCxn id="10" idx="3"/>
            <a:endCxn id="11" idx="1"/>
          </p:cNvCxnSpPr>
          <p:nvPr/>
        </p:nvCxnSpPr>
        <p:spPr>
          <a:xfrm flipV="1">
            <a:off x="5380880" y="2286585"/>
            <a:ext cx="626166" cy="4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p:cNvSpPr/>
          <p:nvPr/>
        </p:nvSpPr>
        <p:spPr>
          <a:xfrm>
            <a:off x="6044318" y="2778575"/>
            <a:ext cx="1639955" cy="670719"/>
          </a:xfrm>
          <a:prstGeom prst="flowChartMultidocument">
            <a:avLst/>
          </a:prstGeom>
          <a:solidFill>
            <a:srgbClr val="92D050"/>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Other C++ code</a:t>
            </a:r>
          </a:p>
        </p:txBody>
      </p:sp>
      <p:sp>
        <p:nvSpPr>
          <p:cNvPr id="14" name="Flowchart: Process 13"/>
          <p:cNvSpPr/>
          <p:nvPr/>
        </p:nvSpPr>
        <p:spPr>
          <a:xfrm>
            <a:off x="6305219" y="3918354"/>
            <a:ext cx="1118152" cy="392415"/>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Intel C++ compiler</a:t>
            </a:r>
          </a:p>
        </p:txBody>
      </p:sp>
      <p:cxnSp>
        <p:nvCxnSpPr>
          <p:cNvPr id="15" name="Elbow Connector 14"/>
          <p:cNvCxnSpPr>
            <a:stCxn id="5" idx="3"/>
            <a:endCxn id="14" idx="3"/>
          </p:cNvCxnSpPr>
          <p:nvPr/>
        </p:nvCxnSpPr>
        <p:spPr>
          <a:xfrm flipH="1">
            <a:off x="7423371" y="1318176"/>
            <a:ext cx="298174" cy="2796386"/>
          </a:xfrm>
          <a:prstGeom prst="bentConnector3">
            <a:avLst>
              <a:gd name="adj1" fmla="val -766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7438279" y="2286585"/>
            <a:ext cx="298175" cy="1825733"/>
          </a:xfrm>
          <a:prstGeom prst="bentConnector3">
            <a:avLst>
              <a:gd name="adj1" fmla="val -702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14" idx="3"/>
          </p:cNvCxnSpPr>
          <p:nvPr/>
        </p:nvCxnSpPr>
        <p:spPr>
          <a:xfrm flipH="1">
            <a:off x="7423371" y="3113935"/>
            <a:ext cx="260902" cy="1000627"/>
          </a:xfrm>
          <a:prstGeom prst="bentConnector3">
            <a:avLst>
              <a:gd name="adj1" fmla="val -876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2377645" y="2628511"/>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Provided stencil perf-</a:t>
            </a:r>
            <a:r>
              <a:rPr lang="en-US" sz="1050" dirty="0" err="1">
                <a:cs typeface="Arial" pitchFamily="34" charset="0"/>
              </a:rPr>
              <a:t>eval</a:t>
            </a:r>
            <a:r>
              <a:rPr lang="en-US" sz="1050" dirty="0">
                <a:cs typeface="Arial" pitchFamily="34" charset="0"/>
              </a:rPr>
              <a:t> utility</a:t>
            </a:r>
          </a:p>
        </p:txBody>
      </p:sp>
      <p:cxnSp>
        <p:nvCxnSpPr>
          <p:cNvPr id="19" name="Elbow Connector 18"/>
          <p:cNvCxnSpPr>
            <a:stCxn id="14" idx="1"/>
            <a:endCxn id="23" idx="3"/>
          </p:cNvCxnSpPr>
          <p:nvPr/>
        </p:nvCxnSpPr>
        <p:spPr>
          <a:xfrm rot="10800000">
            <a:off x="5704271" y="3473560"/>
            <a:ext cx="600949" cy="641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ard 19"/>
          <p:cNvSpPr/>
          <p:nvPr/>
        </p:nvSpPr>
        <p:spPr>
          <a:xfrm>
            <a:off x="852060" y="2601946"/>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Performance results</a:t>
            </a:r>
          </a:p>
        </p:txBody>
      </p:sp>
      <p:cxnSp>
        <p:nvCxnSpPr>
          <p:cNvPr id="21" name="Elbow Connector 20"/>
          <p:cNvCxnSpPr>
            <a:stCxn id="18" idx="1"/>
            <a:endCxn id="20" idx="3"/>
          </p:cNvCxnSpPr>
          <p:nvPr/>
        </p:nvCxnSpPr>
        <p:spPr>
          <a:xfrm rot="10800000" flipV="1">
            <a:off x="1858399" y="2845591"/>
            <a:ext cx="51924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0" idx="0"/>
          </p:cNvCxnSpPr>
          <p:nvPr/>
        </p:nvCxnSpPr>
        <p:spPr>
          <a:xfrm>
            <a:off x="4814350" y="1652793"/>
            <a:ext cx="7454" cy="306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4337937" y="3256479"/>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Optimized stencil-kernel library</a:t>
            </a:r>
          </a:p>
        </p:txBody>
      </p:sp>
      <p:sp>
        <p:nvSpPr>
          <p:cNvPr id="24" name="Flowchart: Alternate Process 23"/>
          <p:cNvSpPr/>
          <p:nvPr/>
        </p:nvSpPr>
        <p:spPr>
          <a:xfrm>
            <a:off x="2367517" y="3975778"/>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Customer application</a:t>
            </a:r>
          </a:p>
        </p:txBody>
      </p:sp>
      <p:cxnSp>
        <p:nvCxnSpPr>
          <p:cNvPr id="25" name="Elbow Connector 24"/>
          <p:cNvCxnSpPr>
            <a:stCxn id="23" idx="1"/>
            <a:endCxn id="18" idx="3"/>
          </p:cNvCxnSpPr>
          <p:nvPr/>
        </p:nvCxnSpPr>
        <p:spPr>
          <a:xfrm rot="10800000">
            <a:off x="3743979" y="2845592"/>
            <a:ext cx="593959" cy="62796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4" idx="3"/>
          </p:cNvCxnSpPr>
          <p:nvPr/>
        </p:nvCxnSpPr>
        <p:spPr>
          <a:xfrm rot="10800000" flipV="1">
            <a:off x="3733851" y="3473559"/>
            <a:ext cx="604087" cy="71929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Card 26"/>
          <p:cNvSpPr/>
          <p:nvPr/>
        </p:nvSpPr>
        <p:spPr>
          <a:xfrm>
            <a:off x="852060" y="3949210"/>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Application results</a:t>
            </a:r>
          </a:p>
        </p:txBody>
      </p:sp>
      <p:cxnSp>
        <p:nvCxnSpPr>
          <p:cNvPr id="28" name="Elbow Connector 27"/>
          <p:cNvCxnSpPr>
            <a:stCxn id="24" idx="1"/>
            <a:endCxn id="27" idx="3"/>
          </p:cNvCxnSpPr>
          <p:nvPr/>
        </p:nvCxnSpPr>
        <p:spPr>
          <a:xfrm rot="10800000">
            <a:off x="1858399" y="4192857"/>
            <a:ext cx="509119"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Up-Down Arrow 28"/>
          <p:cNvSpPr/>
          <p:nvPr/>
        </p:nvSpPr>
        <p:spPr>
          <a:xfrm>
            <a:off x="2829458" y="3113934"/>
            <a:ext cx="442452" cy="799192"/>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00" dirty="0"/>
              <a:t>and/or</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31" name="Rounded Rectangle 30"/>
          <p:cNvSpPr/>
          <p:nvPr/>
        </p:nvSpPr>
        <p:spPr>
          <a:xfrm>
            <a:off x="422725" y="2353927"/>
            <a:ext cx="3730176" cy="984787"/>
          </a:xfrm>
          <a:prstGeom prst="roundRect">
            <a:avLst>
              <a:gd name="adj" fmla="val 24021"/>
            </a:avLst>
          </a:prstGeom>
          <a:noFill/>
          <a:ln w="76200" cmpd="tri">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3" name="Title 2"/>
          <p:cNvSpPr>
            <a:spLocks noGrp="1"/>
          </p:cNvSpPr>
          <p:nvPr>
            <p:ph type="title"/>
          </p:nvPr>
        </p:nvSpPr>
        <p:spPr/>
        <p:txBody>
          <a:bodyPr/>
          <a:lstStyle/>
          <a:p>
            <a:r>
              <a:rPr lang="en-US" dirty="0"/>
              <a:t>Running a stencil on a CPU platform</a:t>
            </a:r>
          </a:p>
        </p:txBody>
      </p:sp>
      <p:sp>
        <p:nvSpPr>
          <p:cNvPr id="4" name="Content Placeholder 3"/>
          <p:cNvSpPr>
            <a:spLocks noGrp="1"/>
          </p:cNvSpPr>
          <p:nvPr>
            <p:ph sz="quarter" idx="13"/>
          </p:nvPr>
        </p:nvSpPr>
        <p:spPr>
          <a:xfrm>
            <a:off x="455613" y="748146"/>
            <a:ext cx="8228012" cy="3928629"/>
          </a:xfrm>
        </p:spPr>
        <p:txBody>
          <a:bodyPr>
            <a:normAutofit fontScale="92500" lnSpcReduction="20000"/>
          </a:bodyPr>
          <a:lstStyle/>
          <a:p>
            <a:r>
              <a:rPr lang="en-US" dirty="0"/>
              <a:t>Run the provided benchmark utility</a:t>
            </a:r>
          </a:p>
          <a:p>
            <a:pPr lvl="1"/>
            <a:r>
              <a:rPr lang="en-US" sz="1500" dirty="0">
                <a:latin typeface="Courier New" panose="02070309020205020404" pitchFamily="49" charset="0"/>
                <a:cs typeface="Courier New" panose="02070309020205020404" pitchFamily="49" charset="0"/>
              </a:rPr>
              <a:t>bin/yask.sh -stencil </a:t>
            </a:r>
            <a:r>
              <a:rPr lang="en-US" sz="1500" dirty="0" err="1">
                <a:latin typeface="Courier New" panose="02070309020205020404" pitchFamily="49" charset="0"/>
                <a:cs typeface="Courier New" panose="02070309020205020404" pitchFamily="49" charset="0"/>
              </a:rPr>
              <a:t>my_stencil</a:t>
            </a:r>
            <a:r>
              <a:rPr lang="en-US" sz="1500" dirty="0">
                <a:latin typeface="Courier New" panose="02070309020205020404" pitchFamily="49" charset="0"/>
                <a:cs typeface="Courier New" panose="02070309020205020404" pitchFamily="49" charset="0"/>
              </a:rPr>
              <a:t> -g 512 -no-</a:t>
            </a:r>
            <a:r>
              <a:rPr lang="en-US" sz="1500" dirty="0" err="1">
                <a:latin typeface="Courier New" panose="02070309020205020404" pitchFamily="49" charset="0"/>
                <a:cs typeface="Courier New" panose="02070309020205020404" pitchFamily="49" charset="0"/>
              </a:rPr>
              <a:t>pre_auto_tune</a:t>
            </a:r>
            <a:endParaRPr lang="en-US" sz="1500" dirty="0">
              <a:latin typeface="Courier New" panose="02070309020205020404" pitchFamily="49" charset="0"/>
              <a:cs typeface="Courier New" panose="02070309020205020404" pitchFamily="49" charset="0"/>
            </a:endParaRPr>
          </a:p>
          <a:p>
            <a:pPr lvl="2"/>
            <a:r>
              <a:rPr lang="en-US" dirty="0"/>
              <a:t>Problem size is specified as 512 in the 3 spatial dimensions (512</a:t>
            </a:r>
            <a:r>
              <a:rPr lang="en-US" baseline="30000" dirty="0"/>
              <a:t>3</a:t>
            </a:r>
            <a:r>
              <a:rPr lang="en-US" dirty="0"/>
              <a:t> points) using </a:t>
            </a:r>
            <a:r>
              <a:rPr lang="en-US" dirty="0">
                <a:latin typeface="Courier New" panose="02070309020205020404" pitchFamily="49" charset="0"/>
                <a:cs typeface="Courier New" panose="02070309020205020404" pitchFamily="49" charset="0"/>
              </a:rPr>
              <a:t>-g</a:t>
            </a:r>
            <a:r>
              <a:rPr lang="en-US" dirty="0"/>
              <a:t> option (“g” for global-domain)</a:t>
            </a:r>
          </a:p>
          <a:p>
            <a:pPr lvl="2"/>
            <a:r>
              <a:rPr lang="en-US" dirty="0"/>
              <a:t>Auto-tuner is disabled ; other parameters are set to their defaults</a:t>
            </a:r>
          </a:p>
          <a:p>
            <a:pPr lvl="2"/>
            <a:r>
              <a:rPr lang="en-US" dirty="0"/>
              <a:t>The script will use MPI to start a separate process on each NUMA node</a:t>
            </a:r>
          </a:p>
          <a:p>
            <a:pPr lvl="3"/>
            <a:r>
              <a:rPr lang="en-US" dirty="0"/>
              <a:t>The global-domain size is automatically decomposed across the processes</a:t>
            </a:r>
          </a:p>
          <a:p>
            <a:pPr lvl="3"/>
            <a:r>
              <a:rPr lang="en-US" dirty="0"/>
              <a:t>By default, uses shared-memory (</a:t>
            </a:r>
            <a:r>
              <a:rPr lang="en-US" dirty="0" err="1"/>
              <a:t>shm</a:t>
            </a:r>
            <a:r>
              <a:rPr lang="en-US" dirty="0"/>
              <a:t>) buffers for inter-process communication</a:t>
            </a:r>
          </a:p>
          <a:p>
            <a:pPr lvl="4"/>
            <a:r>
              <a:rPr lang="en-US" dirty="0"/>
              <a:t>Override communication type with </a:t>
            </a: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use_shm</a:t>
            </a:r>
            <a:r>
              <a:rPr lang="en-US" dirty="0">
                <a:latin typeface="Courier New" panose="02070309020205020404" pitchFamily="49" charset="0"/>
                <a:cs typeface="Courier New" panose="02070309020205020404" pitchFamily="49" charset="0"/>
              </a:rPr>
              <a:t> </a:t>
            </a:r>
            <a:r>
              <a:rPr lang="en-US" dirty="0"/>
              <a:t>option, which forces MPI calls between all processes</a:t>
            </a:r>
          </a:p>
          <a:p>
            <a:pPr lvl="4"/>
            <a:r>
              <a:rPr lang="en-US" dirty="0"/>
              <a:t>May also have to use this if your platform limits the amount of </a:t>
            </a:r>
            <a:r>
              <a:rPr lang="en-US" dirty="0" err="1"/>
              <a:t>shm</a:t>
            </a:r>
            <a:r>
              <a:rPr lang="en-US" dirty="0"/>
              <a:t> that can be allocated</a:t>
            </a:r>
          </a:p>
          <a:p>
            <a:pPr lvl="2"/>
            <a:r>
              <a:rPr lang="en-US" dirty="0"/>
              <a:t>The utility prints lots of stats about the stencil, memory usage, performance, etc.</a:t>
            </a:r>
          </a:p>
          <a:p>
            <a:pPr lvl="2"/>
            <a:r>
              <a:rPr lang="en-US" dirty="0"/>
              <a:t>Runs 3 trials for about 10 sec each and reports the best and median time and throughput (rate) stats</a:t>
            </a:r>
          </a:p>
          <a:p>
            <a:pPr lvl="3"/>
            <a:r>
              <a:rPr lang="en-US" dirty="0"/>
              <a:t>The most important performance statistic is usually </a:t>
            </a:r>
            <a:r>
              <a:rPr lang="en-US" dirty="0">
                <a:latin typeface="Courier New" panose="02070309020205020404" pitchFamily="49" charset="0"/>
                <a:cs typeface="Courier New" panose="02070309020205020404" pitchFamily="49" charset="0"/>
              </a:rPr>
              <a:t>“mid-throughput (num-points/sec)”, </a:t>
            </a:r>
            <a:r>
              <a:rPr lang="en-US" dirty="0"/>
              <a:t>which is printed near the end of the output</a:t>
            </a:r>
          </a:p>
          <a:p>
            <a:pPr lvl="2"/>
            <a:r>
              <a:rPr lang="en-US" dirty="0"/>
              <a:t>A log file is kept in the “</a:t>
            </a:r>
            <a:r>
              <a:rPr lang="en-US" dirty="0">
                <a:latin typeface="Courier New" panose="02070309020205020404" pitchFamily="49" charset="0"/>
                <a:cs typeface="Courier New" panose="02070309020205020404" pitchFamily="49" charset="0"/>
              </a:rPr>
              <a:t>logs</a:t>
            </a:r>
            <a:r>
              <a:rPr lang="en-US" dirty="0"/>
              <a:t>” directory, which includes some compilation and platform information for posterity</a:t>
            </a:r>
          </a:p>
          <a:p>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000125"/>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10" name="TextBox 9">
            <a:extLst>
              <a:ext uri="{FF2B5EF4-FFF2-40B4-BE49-F238E27FC236}">
                <a16:creationId xmlns:a16="http://schemas.microsoft.com/office/drawing/2014/main" id="{43BDAFC9-B1DD-4F9A-AB2C-37EF97376527}"/>
              </a:ext>
            </a:extLst>
          </p:cNvPr>
          <p:cNvSpPr txBox="1"/>
          <p:nvPr/>
        </p:nvSpPr>
        <p:spPr>
          <a:xfrm>
            <a:off x="8757676" y="2489298"/>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257270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Title 2"/>
          <p:cNvSpPr>
            <a:spLocks noGrp="1"/>
          </p:cNvSpPr>
          <p:nvPr>
            <p:ph type="title"/>
          </p:nvPr>
        </p:nvSpPr>
        <p:spPr/>
        <p:txBody>
          <a:bodyPr/>
          <a:lstStyle/>
          <a:p>
            <a:r>
              <a:rPr lang="en-US" dirty="0"/>
              <a:t>Automatically tuning the size parameters</a:t>
            </a:r>
          </a:p>
        </p:txBody>
      </p:sp>
      <p:sp>
        <p:nvSpPr>
          <p:cNvPr id="4" name="Content Placeholder 3"/>
          <p:cNvSpPr>
            <a:spLocks noGrp="1"/>
          </p:cNvSpPr>
          <p:nvPr>
            <p:ph sz="quarter" idx="13"/>
          </p:nvPr>
        </p:nvSpPr>
        <p:spPr>
          <a:xfrm>
            <a:off x="455613" y="748146"/>
            <a:ext cx="8228012" cy="3928629"/>
          </a:xfrm>
        </p:spPr>
        <p:txBody>
          <a:bodyPr>
            <a:normAutofit fontScale="77500" lnSpcReduction="20000"/>
          </a:bodyPr>
          <a:lstStyle/>
          <a:p>
            <a:r>
              <a:rPr lang="en-US" dirty="0"/>
              <a:t>Use the auto-tuner</a:t>
            </a:r>
          </a:p>
          <a:p>
            <a:pPr lvl="1"/>
            <a:r>
              <a:rPr lang="en-US" sz="1500" dirty="0">
                <a:latin typeface="Courier New" panose="02070309020205020404" pitchFamily="49" charset="0"/>
                <a:cs typeface="Courier New" panose="02070309020205020404" pitchFamily="49" charset="0"/>
              </a:rPr>
              <a:t>bin/yask.sh -stencil </a:t>
            </a:r>
            <a:r>
              <a:rPr lang="en-US" sz="1500" dirty="0" err="1">
                <a:latin typeface="Courier New" panose="02070309020205020404" pitchFamily="49" charset="0"/>
                <a:cs typeface="Courier New" panose="02070309020205020404" pitchFamily="49" charset="0"/>
              </a:rPr>
              <a:t>my_stencil</a:t>
            </a:r>
            <a:r>
              <a:rPr lang="en-US" sz="1500" dirty="0">
                <a:latin typeface="Courier New" panose="02070309020205020404" pitchFamily="49" charset="0"/>
                <a:cs typeface="Courier New" panose="02070309020205020404" pitchFamily="49" charset="0"/>
              </a:rPr>
              <a:t> -g 512</a:t>
            </a:r>
            <a:endParaRPr lang="en-US" sz="1500" dirty="0"/>
          </a:p>
          <a:p>
            <a:pPr lvl="2"/>
            <a:r>
              <a:rPr lang="en-US" dirty="0"/>
              <a:t>As on previous slide, but with the block-size auto-tuner enabled (by default)</a:t>
            </a:r>
          </a:p>
          <a:p>
            <a:pPr lvl="3"/>
            <a:r>
              <a:rPr lang="en-US" dirty="0"/>
              <a:t>The block size determines the amount of work done by each OpenMP thread at any given time</a:t>
            </a:r>
          </a:p>
          <a:p>
            <a:pPr lvl="3"/>
            <a:r>
              <a:rPr lang="en-US" dirty="0"/>
              <a:t>The utility prints each block size that the auto-tuner tries and its measured performance, e.g.,</a:t>
            </a:r>
          </a:p>
          <a:p>
            <a:pPr marL="1090613" lvl="4" indent="0">
              <a:buNone/>
            </a:pPr>
            <a:r>
              <a:rPr lang="en-US" sz="1000" dirty="0">
                <a:latin typeface="Consolas" panose="020B0609020204030204" pitchFamily="49" charset="0"/>
              </a:rPr>
              <a:t>auto-tuner: searching block sizes...</a:t>
            </a:r>
          </a:p>
          <a:p>
            <a:pPr marL="1090613" lvl="4" indent="0">
              <a:buNone/>
            </a:pPr>
            <a:r>
              <a:rPr lang="en-US" sz="1000" dirty="0">
                <a:latin typeface="Consolas" panose="020B0609020204030204" pitchFamily="49" charset="0"/>
              </a:rPr>
              <a:t> auto-tuner: search-</a:t>
            </a:r>
            <a:r>
              <a:rPr lang="en-US" sz="1000" dirty="0" err="1">
                <a:latin typeface="Consolas" panose="020B0609020204030204" pitchFamily="49" charset="0"/>
              </a:rPr>
              <a:t>dist</a:t>
            </a:r>
            <a:r>
              <a:rPr lang="en-US" sz="1000" dirty="0">
                <a:latin typeface="Consolas" panose="020B0609020204030204" pitchFamily="49" charset="0"/>
              </a:rPr>
              <a:t>=16: 3.59 steps/sec (2 steps(s) in 556.7m secs) with size x=96 * y=28 * z=96 -- best so far</a:t>
            </a:r>
          </a:p>
          <a:p>
            <a:pPr marL="1090613" lvl="4" indent="0">
              <a:buNone/>
            </a:pPr>
            <a:r>
              <a:rPr lang="en-US" sz="1000" dirty="0">
                <a:latin typeface="Consolas" panose="020B0609020204030204" pitchFamily="49" charset="0"/>
              </a:rPr>
              <a:t> auto-tuner: search-</a:t>
            </a:r>
            <a:r>
              <a:rPr lang="en-US" sz="1000" dirty="0" err="1">
                <a:latin typeface="Consolas" panose="020B0609020204030204" pitchFamily="49" charset="0"/>
              </a:rPr>
              <a:t>dist</a:t>
            </a:r>
            <a:r>
              <a:rPr lang="en-US" sz="1000" dirty="0">
                <a:latin typeface="Consolas" panose="020B0609020204030204" pitchFamily="49" charset="0"/>
              </a:rPr>
              <a:t>=16: 3.74 steps/sec (2 steps(s) in 533.7m secs) with size x=32 * y=4 * z=80 -- best so far</a:t>
            </a:r>
          </a:p>
          <a:p>
            <a:pPr marL="1090613" lvl="4" indent="0">
              <a:buNone/>
            </a:pPr>
            <a:r>
              <a:rPr lang="en-US" dirty="0">
                <a:latin typeface="Consolas" panose="020B0609020204030204" pitchFamily="49" charset="0"/>
              </a:rPr>
              <a:t>…</a:t>
            </a:r>
          </a:p>
          <a:p>
            <a:pPr lvl="3"/>
            <a:r>
              <a:rPr lang="en-US" dirty="0"/>
              <a:t>When the tuner is done, it prints the final sizes, e.g.,</a:t>
            </a:r>
          </a:p>
          <a:p>
            <a:pPr marL="1090613" lvl="4" indent="0">
              <a:buNone/>
            </a:pPr>
            <a:r>
              <a:rPr lang="en-US" sz="1000" dirty="0">
                <a:latin typeface="Consolas" panose="020B0609020204030204" pitchFamily="49" charset="0"/>
              </a:rPr>
              <a:t>…</a:t>
            </a:r>
          </a:p>
          <a:p>
            <a:pPr marL="1090613" lvl="4" indent="0">
              <a:buNone/>
            </a:pPr>
            <a:r>
              <a:rPr lang="en-US" sz="1000" dirty="0">
                <a:latin typeface="Consolas" panose="020B0609020204030204" pitchFamily="49" charset="0"/>
              </a:rPr>
              <a:t> auto-tuner: applying size t=0 * x=96 * y=4 * z=80</a:t>
            </a:r>
          </a:p>
          <a:p>
            <a:pPr marL="1090613" lvl="4" indent="0">
              <a:buNone/>
            </a:pPr>
            <a:r>
              <a:rPr lang="en-US" sz="1000" dirty="0">
                <a:latin typeface="Consolas" panose="020B0609020204030204" pitchFamily="49" charset="0"/>
              </a:rPr>
              <a:t> auto-tuner: done</a:t>
            </a:r>
          </a:p>
          <a:p>
            <a:pPr marL="1090613" lvl="4" indent="0">
              <a:buNone/>
            </a:pPr>
            <a:r>
              <a:rPr lang="en-US" sz="1000" dirty="0">
                <a:latin typeface="Consolas" panose="020B0609020204030204" pitchFamily="49" charset="0"/>
              </a:rPr>
              <a:t>Waiting for auto-tuner to converge on all ranks...</a:t>
            </a:r>
          </a:p>
          <a:p>
            <a:pPr marL="1090613" lvl="4" indent="0">
              <a:buNone/>
            </a:pPr>
            <a:r>
              <a:rPr lang="en-US" sz="1000" dirty="0">
                <a:latin typeface="Consolas" panose="020B0609020204030204" pitchFamily="49" charset="0"/>
              </a:rPr>
              <a:t>Auto-tuner done after 73.62 secs</a:t>
            </a:r>
          </a:p>
          <a:p>
            <a:pPr marL="1090613" lvl="4" indent="0">
              <a:buNone/>
            </a:pPr>
            <a:r>
              <a:rPr lang="en-US" sz="1000" dirty="0">
                <a:latin typeface="Consolas" panose="020B0609020204030204" pitchFamily="49" charset="0"/>
              </a:rPr>
              <a:t>Final settings:</a:t>
            </a:r>
          </a:p>
          <a:p>
            <a:pPr marL="1090613" lvl="4" indent="0">
              <a:buNone/>
            </a:pPr>
            <a:r>
              <a:rPr lang="en-US" sz="1000" dirty="0">
                <a:latin typeface="Consolas" panose="020B0609020204030204" pitchFamily="49" charset="0"/>
              </a:rPr>
              <a:t> auto-tuner: mega-block-size:        t=0 * x=512 * y=512 * z=512</a:t>
            </a:r>
          </a:p>
          <a:p>
            <a:pPr marL="1090613" lvl="4" indent="0">
              <a:buNone/>
            </a:pPr>
            <a:r>
              <a:rPr lang="en-US" sz="1000" dirty="0">
                <a:latin typeface="Consolas" panose="020B0609020204030204" pitchFamily="49" charset="0"/>
              </a:rPr>
              <a:t> auto-tuner: block-size:             t=0 * </a:t>
            </a:r>
            <a:r>
              <a:rPr lang="en-US" sz="1000" dirty="0">
                <a:highlight>
                  <a:srgbClr val="FFFF00"/>
                </a:highlight>
                <a:latin typeface="Consolas" panose="020B0609020204030204" pitchFamily="49" charset="0"/>
              </a:rPr>
              <a:t>x=96 * y=4 * z=80</a:t>
            </a:r>
          </a:p>
          <a:p>
            <a:pPr marL="1090613" lvl="4" indent="0">
              <a:buNone/>
            </a:pPr>
            <a:r>
              <a:rPr lang="en-US" sz="1000" dirty="0">
                <a:latin typeface="Consolas" panose="020B0609020204030204" pitchFamily="49" charset="0"/>
              </a:rPr>
              <a:t> auto-tuner: micro-block-size:       t=0 * x=96 * y=4 * z=80</a:t>
            </a:r>
          </a:p>
          <a:p>
            <a:pPr marL="1090613" lvl="4" indent="0">
              <a:buNone/>
            </a:pPr>
            <a:r>
              <a:rPr lang="en-US" sz="1000" dirty="0">
                <a:latin typeface="Consolas" panose="020B0609020204030204" pitchFamily="49" charset="0"/>
              </a:rPr>
              <a:t> auto-tuner: nano-block-size:        x=96 * y=4 * z=80</a:t>
            </a:r>
          </a:p>
          <a:p>
            <a:pPr marL="1090613" lvl="4" indent="0">
              <a:buNone/>
            </a:pPr>
            <a:r>
              <a:rPr lang="en-US" sz="1000" dirty="0">
                <a:latin typeface="Consolas" panose="020B0609020204030204" pitchFamily="49" charset="0"/>
              </a:rPr>
              <a:t> auto-tuner: pico-block-size:        x=96 * y=4 * z=80</a:t>
            </a:r>
          </a:p>
          <a:p>
            <a:pPr lvl="3"/>
            <a:r>
              <a:rPr lang="en-US" dirty="0"/>
              <a:t>Note that the tuned block size printed here is different than at the beginning of the run</a:t>
            </a:r>
          </a:p>
          <a:p>
            <a:pPr lvl="3"/>
            <a:r>
              <a:rPr lang="en-US" dirty="0"/>
              <a:t>Using other auto-tuner options, the other types of blocks (explained later) can be tuned</a:t>
            </a:r>
          </a:p>
          <a:p>
            <a:pPr lvl="2"/>
            <a:r>
              <a:rPr lang="en-US" dirty="0"/>
              <a:t>Compare output and performance of the two runs with and without the auto-tuner</a:t>
            </a:r>
          </a:p>
          <a:p>
            <a:pPr lvl="2"/>
            <a:endParaRPr lang="en-US" dirty="0"/>
          </a:p>
          <a:p>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000125"/>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172123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Title 2"/>
          <p:cNvSpPr>
            <a:spLocks noGrp="1"/>
          </p:cNvSpPr>
          <p:nvPr>
            <p:ph type="title"/>
          </p:nvPr>
        </p:nvSpPr>
        <p:spPr/>
        <p:txBody>
          <a:bodyPr/>
          <a:lstStyle/>
          <a:p>
            <a:r>
              <a:rPr lang="en-US" dirty="0"/>
              <a:t>Hand-tuning the size parameters</a:t>
            </a:r>
          </a:p>
        </p:txBody>
      </p:sp>
      <p:sp>
        <p:nvSpPr>
          <p:cNvPr id="4" name="Content Placeholder 3"/>
          <p:cNvSpPr>
            <a:spLocks noGrp="1"/>
          </p:cNvSpPr>
          <p:nvPr>
            <p:ph sz="quarter" idx="13"/>
          </p:nvPr>
        </p:nvSpPr>
        <p:spPr/>
        <p:txBody>
          <a:bodyPr>
            <a:normAutofit fontScale="92500" lnSpcReduction="20000"/>
          </a:bodyPr>
          <a:lstStyle/>
          <a:p>
            <a:r>
              <a:rPr lang="en-US" dirty="0"/>
              <a:t>Block size</a:t>
            </a:r>
          </a:p>
          <a:p>
            <a:pPr lvl="1"/>
            <a:r>
              <a:rPr lang="en-US" dirty="0"/>
              <a:t>From the log file of the last run, find the best block size found by the auto-tuner as highlighted on the previous slide</a:t>
            </a:r>
          </a:p>
          <a:p>
            <a:pPr lvl="1"/>
            <a:r>
              <a:rPr lang="en-US" dirty="0"/>
              <a:t>Specify this manually to bypass the auto-tuner, e.g.,</a:t>
            </a:r>
          </a:p>
          <a:p>
            <a:pPr lvl="2"/>
            <a:r>
              <a:rPr lang="en-US" dirty="0">
                <a:latin typeface="Courier New" panose="02070309020205020404" pitchFamily="49" charset="0"/>
                <a:cs typeface="Courier New" panose="02070309020205020404" pitchFamily="49" charset="0"/>
              </a:rPr>
              <a:t>bin/yask.sh -stencil </a:t>
            </a:r>
            <a:r>
              <a:rPr lang="en-US" dirty="0" err="1">
                <a:latin typeface="Courier New" panose="02070309020205020404" pitchFamily="49" charset="0"/>
                <a:cs typeface="Courier New" panose="02070309020205020404" pitchFamily="49" charset="0"/>
              </a:rPr>
              <a:t>my_stencil</a:t>
            </a:r>
            <a:r>
              <a:rPr lang="en-US" dirty="0">
                <a:latin typeface="Courier New" panose="02070309020205020404" pitchFamily="49" charset="0"/>
                <a:cs typeface="Courier New" panose="02070309020205020404" pitchFamily="49" charset="0"/>
              </a:rPr>
              <a:t> -g 512 -no-</a:t>
            </a:r>
            <a:r>
              <a:rPr lang="en-US" dirty="0" err="1">
                <a:latin typeface="Courier New" panose="02070309020205020404" pitchFamily="49" charset="0"/>
                <a:cs typeface="Courier New" panose="02070309020205020404" pitchFamily="49" charset="0"/>
              </a:rPr>
              <a:t>pre_auto_tune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-bx 96 -by 4 -</a:t>
            </a:r>
            <a:r>
              <a:rPr lang="en-US" dirty="0" err="1">
                <a:latin typeface="Courier New" panose="02070309020205020404" pitchFamily="49" charset="0"/>
                <a:cs typeface="Courier New" panose="02070309020205020404" pitchFamily="49" charset="0"/>
              </a:rPr>
              <a:t>bz</a:t>
            </a:r>
            <a:r>
              <a:rPr lang="en-US" dirty="0">
                <a:latin typeface="Courier New" panose="02070309020205020404" pitchFamily="49" charset="0"/>
                <a:cs typeface="Courier New" panose="02070309020205020404" pitchFamily="49" charset="0"/>
              </a:rPr>
              <a:t> 80</a:t>
            </a:r>
          </a:p>
          <a:p>
            <a:pPr lvl="2"/>
            <a:r>
              <a:rPr lang="en-US" dirty="0">
                <a:cs typeface="Courier New" panose="02070309020205020404" pitchFamily="49" charset="0"/>
              </a:rPr>
              <a:t>You should get similar performance</a:t>
            </a:r>
          </a:p>
          <a:p>
            <a:pPr lvl="2"/>
            <a:r>
              <a:rPr lang="en-US" dirty="0">
                <a:cs typeface="Courier New" panose="02070309020205020404" pitchFamily="49" charset="0"/>
              </a:rPr>
              <a:t>Play around with block size to see its effect</a:t>
            </a:r>
          </a:p>
          <a:p>
            <a:pPr lvl="2"/>
            <a:r>
              <a:rPr lang="en-US" i="1" dirty="0">
                <a:cs typeface="Courier New" panose="02070309020205020404" pitchFamily="49" charset="0"/>
              </a:rPr>
              <a:t>Contribution opportunity: </a:t>
            </a:r>
            <a:r>
              <a:rPr lang="en-US" dirty="0" err="1">
                <a:cs typeface="Courier New" panose="02070309020205020404" pitchFamily="49" charset="0"/>
              </a:rPr>
              <a:t>github</a:t>
            </a:r>
            <a:r>
              <a:rPr lang="en-US" dirty="0">
                <a:cs typeface="Courier New" panose="02070309020205020404" pitchFamily="49" charset="0"/>
              </a:rPr>
              <a:t> ticket #159 to save and reuse the settings automatically</a:t>
            </a:r>
          </a:p>
          <a:p>
            <a:r>
              <a:rPr lang="en-US" dirty="0">
                <a:cs typeface="Courier New" panose="02070309020205020404" pitchFamily="49" charset="0"/>
              </a:rPr>
              <a:t>General usage of size-parameter options</a:t>
            </a:r>
          </a:p>
          <a:p>
            <a:pPr lvl="1"/>
            <a:r>
              <a:rPr lang="en-US" dirty="0">
                <a:cs typeface="Courier New" panose="02070309020205020404" pitchFamily="49" charset="0"/>
              </a:rPr>
              <a:t>Most domain-dimension sizes can be specified in two ways</a:t>
            </a:r>
          </a:p>
          <a:p>
            <a:pPr lvl="2"/>
            <a:r>
              <a:rPr lang="en-US" dirty="0">
                <a:cs typeface="Courier New" panose="02070309020205020404" pitchFamily="49" charset="0"/>
              </a:rPr>
              <a:t>Spatial dims set separately as we did with block size,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bx</a:t>
            </a:r>
            <a:r>
              <a:rPr lang="en-US" dirty="0">
                <a:latin typeface="Courier New" panose="02070309020205020404" pitchFamily="49" charset="0"/>
                <a:cs typeface="Courier New" panose="02070309020205020404" pitchFamily="49" charset="0"/>
              </a:rPr>
              <a:t>, -by, -</a:t>
            </a:r>
            <a:r>
              <a:rPr lang="en-US" dirty="0" err="1">
                <a:latin typeface="Courier New" panose="02070309020205020404" pitchFamily="49" charset="0"/>
                <a:cs typeface="Courier New" panose="02070309020205020404" pitchFamily="49" charset="0"/>
              </a:rPr>
              <a:t>bz</a:t>
            </a:r>
            <a:endParaRPr lang="en-US" dirty="0">
              <a:latin typeface="Courier New" panose="02070309020205020404" pitchFamily="49" charset="0"/>
              <a:cs typeface="Courier New" panose="02070309020205020404" pitchFamily="49" charset="0"/>
            </a:endParaRPr>
          </a:p>
          <a:p>
            <a:pPr lvl="2"/>
            <a:r>
              <a:rPr lang="en-US" dirty="0">
                <a:cs typeface="Courier New" panose="02070309020205020404" pitchFamily="49" charset="0"/>
              </a:rPr>
              <a:t>Leave off the dimension names to set all domain sizes, e.g., </a:t>
            </a:r>
            <a:r>
              <a:rPr lang="en-US" dirty="0">
                <a:latin typeface="Courier New" panose="02070309020205020404" pitchFamily="49" charset="0"/>
                <a:cs typeface="Courier New" panose="02070309020205020404" pitchFamily="49" charset="0"/>
              </a:rPr>
              <a:t>-b</a:t>
            </a:r>
          </a:p>
          <a:p>
            <a:pPr lvl="1"/>
            <a:r>
              <a:rPr lang="en-US" dirty="0">
                <a:cs typeface="Courier New" panose="02070309020205020404" pitchFamily="49" charset="0"/>
              </a:rPr>
              <a:t>Play around with various problem sizes to see the effect on memory and performance</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638300"/>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p:cNvSpPr txBox="1"/>
          <p:nvPr/>
        </p:nvSpPr>
        <p:spPr>
          <a:xfrm>
            <a:off x="8757676" y="4131747"/>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350434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DF72D6-9630-45E2-9ED5-FC57169DCAF7}"/>
              </a:ext>
            </a:extLst>
          </p:cNvPr>
          <p:cNvSpPr>
            <a:spLocks noGrp="1"/>
          </p:cNvSpPr>
          <p:nvPr>
            <p:ph type="sldNum" sz="quarter" idx="12"/>
          </p:nvPr>
        </p:nvSpPr>
        <p:spPr/>
        <p:txBody>
          <a:bodyPr/>
          <a:lstStyle/>
          <a:p>
            <a:fld id="{EE2556C5-CE8C-6547-B838-EA80C61A4AF7}" type="slidenum">
              <a:rPr lang="en-US" smtClean="0"/>
              <a:pPr/>
              <a:t>24</a:t>
            </a:fld>
            <a:endParaRPr lang="en-US" dirty="0"/>
          </a:p>
        </p:txBody>
      </p:sp>
      <p:sp>
        <p:nvSpPr>
          <p:cNvPr id="3" name="Title 2">
            <a:extLst>
              <a:ext uri="{FF2B5EF4-FFF2-40B4-BE49-F238E27FC236}">
                <a16:creationId xmlns:a16="http://schemas.microsoft.com/office/drawing/2014/main" id="{44D26DB0-EEB3-4466-8B03-0F7E3809C59D}"/>
              </a:ext>
            </a:extLst>
          </p:cNvPr>
          <p:cNvSpPr>
            <a:spLocks noGrp="1"/>
          </p:cNvSpPr>
          <p:nvPr>
            <p:ph type="title"/>
          </p:nvPr>
        </p:nvSpPr>
        <p:spPr/>
        <p:txBody>
          <a:bodyPr/>
          <a:lstStyle/>
          <a:p>
            <a:r>
              <a:rPr lang="en-US" dirty="0"/>
              <a:t>Getting a list of options</a:t>
            </a:r>
          </a:p>
        </p:txBody>
      </p:sp>
      <p:sp>
        <p:nvSpPr>
          <p:cNvPr id="4" name="Content Placeholder 3">
            <a:extLst>
              <a:ext uri="{FF2B5EF4-FFF2-40B4-BE49-F238E27FC236}">
                <a16:creationId xmlns:a16="http://schemas.microsoft.com/office/drawing/2014/main" id="{DA11E38E-93D3-4024-8A17-51A1F19D877E}"/>
              </a:ext>
            </a:extLst>
          </p:cNvPr>
          <p:cNvSpPr>
            <a:spLocks noGrp="1"/>
          </p:cNvSpPr>
          <p:nvPr>
            <p:ph sz="quarter" idx="13"/>
          </p:nvPr>
        </p:nvSpPr>
        <p:spPr/>
        <p:txBody>
          <a:bodyPr/>
          <a:lstStyle/>
          <a:p>
            <a:r>
              <a:rPr lang="en-US" dirty="0"/>
              <a:t>The YASK test utility is composed of a script driver and a binary</a:t>
            </a:r>
          </a:p>
          <a:p>
            <a:pPr lvl="1"/>
            <a:r>
              <a:rPr lang="en-US" dirty="0"/>
              <a:t>Print script options: </a:t>
            </a:r>
            <a:r>
              <a:rPr lang="en-US" dirty="0">
                <a:latin typeface="Courier New" panose="02070309020205020404" pitchFamily="49" charset="0"/>
                <a:cs typeface="Courier New" panose="02070309020205020404" pitchFamily="49" charset="0"/>
              </a:rPr>
              <a:t>bin/yask.sh –h</a:t>
            </a:r>
            <a:endParaRPr lang="en-US" dirty="0">
              <a:cs typeface="Courier New" panose="02070309020205020404" pitchFamily="49" charset="0"/>
            </a:endParaRPr>
          </a:p>
          <a:p>
            <a:pPr lvl="2"/>
            <a:r>
              <a:rPr lang="en-US" dirty="0"/>
              <a:t>There is only a short list of options here</a:t>
            </a:r>
          </a:p>
          <a:p>
            <a:pPr lvl="2"/>
            <a:r>
              <a:rPr lang="en-US" dirty="0"/>
              <a:t>These are just the ones that control how the binary is launched from the script</a:t>
            </a:r>
          </a:p>
          <a:p>
            <a:pPr lvl="1"/>
            <a:r>
              <a:rPr lang="en-US" dirty="0"/>
              <a:t>Print binary options: </a:t>
            </a:r>
            <a:r>
              <a:rPr lang="en-US" dirty="0">
                <a:latin typeface="Courier New" panose="02070309020205020404" pitchFamily="49" charset="0"/>
                <a:cs typeface="Courier New" panose="02070309020205020404" pitchFamily="49" charset="0"/>
              </a:rPr>
              <a:t>bin/yask.sh -stencil </a:t>
            </a:r>
            <a:r>
              <a:rPr lang="en-US" dirty="0" err="1">
                <a:latin typeface="Courier New" panose="02070309020205020404" pitchFamily="49" charset="0"/>
                <a:cs typeface="Courier New" panose="02070309020205020404" pitchFamily="49" charset="0"/>
              </a:rPr>
              <a:t>my_stencil</a:t>
            </a:r>
            <a:r>
              <a:rPr lang="en-US" dirty="0">
                <a:latin typeface="Courier New" panose="02070309020205020404" pitchFamily="49" charset="0"/>
                <a:cs typeface="Courier New" panose="02070309020205020404" pitchFamily="49" charset="0"/>
              </a:rPr>
              <a:t> -help</a:t>
            </a:r>
          </a:p>
          <a:p>
            <a:pPr lvl="2"/>
            <a:r>
              <a:rPr lang="en-US" dirty="0">
                <a:cs typeface="Courier New" panose="02070309020205020404" pitchFamily="49" charset="0"/>
              </a:rPr>
              <a:t>Need to specify the stencil because there are different binaries for each</a:t>
            </a:r>
          </a:p>
          <a:p>
            <a:pPr lvl="3"/>
            <a:r>
              <a:rPr lang="en-US" dirty="0">
                <a:cs typeface="Courier New" panose="02070309020205020404" pitchFamily="49" charset="0"/>
              </a:rPr>
              <a:t>If you don’t specify a stencil, the script will show the ones that have been compiled</a:t>
            </a:r>
          </a:p>
          <a:p>
            <a:pPr lvl="2"/>
            <a:r>
              <a:rPr lang="en-US" dirty="0">
                <a:cs typeface="Courier New" panose="02070309020205020404" pitchFamily="49" charset="0"/>
              </a:rPr>
              <a:t>The long list of options might be overwhelming; we’ll point out the most important ones in this tutorial</a:t>
            </a:r>
            <a:endParaRPr lang="en-US" dirty="0"/>
          </a:p>
          <a:p>
            <a:pPr lvl="1"/>
            <a:endParaRPr lang="en-US" dirty="0"/>
          </a:p>
        </p:txBody>
      </p:sp>
      <p:sp>
        <p:nvSpPr>
          <p:cNvPr id="5" name="Footer Placeholder 4">
            <a:extLst>
              <a:ext uri="{FF2B5EF4-FFF2-40B4-BE49-F238E27FC236}">
                <a16:creationId xmlns:a16="http://schemas.microsoft.com/office/drawing/2014/main" id="{468775FE-2124-4E0D-823B-735456ECCBC8}"/>
              </a:ext>
            </a:extLst>
          </p:cNvPr>
          <p:cNvSpPr>
            <a:spLocks noGrp="1"/>
          </p:cNvSpPr>
          <p:nvPr>
            <p:ph type="ftr" sz="quarter" idx="11"/>
          </p:nvPr>
        </p:nvSpPr>
        <p:spPr/>
        <p:txBody>
          <a:bodyPr/>
          <a:lstStyle/>
          <a:p>
            <a:pPr algn="ctr"/>
            <a:r>
              <a:rPr lang="en-US"/>
              <a:t>YASK tutorial</a:t>
            </a:r>
            <a:endParaRPr lang="en-US" dirty="0"/>
          </a:p>
        </p:txBody>
      </p:sp>
      <p:sp>
        <p:nvSpPr>
          <p:cNvPr id="6" name="TextBox 5">
            <a:extLst>
              <a:ext uri="{FF2B5EF4-FFF2-40B4-BE49-F238E27FC236}">
                <a16:creationId xmlns:a16="http://schemas.microsoft.com/office/drawing/2014/main" id="{38CA1B55-6085-4E47-9713-23C31CC7FBE1}"/>
              </a:ext>
            </a:extLst>
          </p:cNvPr>
          <p:cNvSpPr txBox="1"/>
          <p:nvPr/>
        </p:nvSpPr>
        <p:spPr>
          <a:xfrm>
            <a:off x="8757676" y="1137786"/>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a:extLst>
              <a:ext uri="{FF2B5EF4-FFF2-40B4-BE49-F238E27FC236}">
                <a16:creationId xmlns:a16="http://schemas.microsoft.com/office/drawing/2014/main" id="{5CD9BB68-B1AC-405B-BED4-64B47061BE7B}"/>
              </a:ext>
            </a:extLst>
          </p:cNvPr>
          <p:cNvSpPr txBox="1"/>
          <p:nvPr/>
        </p:nvSpPr>
        <p:spPr>
          <a:xfrm>
            <a:off x="8757676" y="2143349"/>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204077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25</a:t>
            </a:fld>
            <a:endParaRPr lang="en-US" dirty="0"/>
          </a:p>
        </p:txBody>
      </p:sp>
      <p:sp>
        <p:nvSpPr>
          <p:cNvPr id="3" name="Title 2"/>
          <p:cNvSpPr>
            <a:spLocks noGrp="1"/>
          </p:cNvSpPr>
          <p:nvPr>
            <p:ph type="title"/>
          </p:nvPr>
        </p:nvSpPr>
        <p:spPr/>
        <p:txBody>
          <a:bodyPr/>
          <a:lstStyle/>
          <a:p>
            <a:r>
              <a:rPr lang="en-US" dirty="0"/>
              <a:t>Scaling out to multiple nodes in a cluster</a:t>
            </a:r>
          </a:p>
        </p:txBody>
      </p:sp>
      <p:sp>
        <p:nvSpPr>
          <p:cNvPr id="4" name="Content Placeholder 3"/>
          <p:cNvSpPr>
            <a:spLocks noGrp="1"/>
          </p:cNvSpPr>
          <p:nvPr>
            <p:ph sz="quarter" idx="13"/>
          </p:nvPr>
        </p:nvSpPr>
        <p:spPr/>
        <p:txBody>
          <a:bodyPr>
            <a:normAutofit lnSpcReduction="10000"/>
          </a:bodyPr>
          <a:lstStyle/>
          <a:p>
            <a:r>
              <a:rPr lang="en-US" dirty="0"/>
              <a:t>Domain decomposition</a:t>
            </a:r>
          </a:p>
          <a:p>
            <a:pPr lvl="1"/>
            <a:r>
              <a:rPr lang="en-US" dirty="0"/>
              <a:t>Many HPC problem sizes won’t fit in the DRAM memory of one platform</a:t>
            </a:r>
          </a:p>
          <a:p>
            <a:pPr lvl="1"/>
            <a:r>
              <a:rPr lang="en-US" dirty="0"/>
              <a:t>Most HPC problems can be divided spatially across multiple nodes in a cluster via </a:t>
            </a:r>
            <a:r>
              <a:rPr lang="en-US" i="1" dirty="0"/>
              <a:t>domain decomposition</a:t>
            </a:r>
          </a:p>
          <a:p>
            <a:r>
              <a:rPr lang="en-US" dirty="0"/>
              <a:t>YASK implementation</a:t>
            </a:r>
          </a:p>
          <a:p>
            <a:pPr lvl="1"/>
            <a:r>
              <a:rPr lang="en-US" dirty="0"/>
              <a:t>Data exchanges use two-sided MPI* communication</a:t>
            </a:r>
          </a:p>
          <a:p>
            <a:pPr lvl="1"/>
            <a:r>
              <a:rPr lang="en-US" i="1" dirty="0"/>
              <a:t>Important: </a:t>
            </a:r>
            <a:r>
              <a:rPr lang="en-US" dirty="0"/>
              <a:t>strong vs. weak HPC scaling</a:t>
            </a:r>
            <a:endParaRPr lang="en-US" i="1" dirty="0"/>
          </a:p>
          <a:p>
            <a:pPr lvl="2"/>
            <a:r>
              <a:rPr lang="en-US" dirty="0"/>
              <a:t>Global-domain size parameters (</a:t>
            </a:r>
            <a:r>
              <a:rPr lang="en-US" dirty="0">
                <a:latin typeface="Courier New" panose="02070309020205020404" pitchFamily="49" charset="0"/>
                <a:cs typeface="Courier New" panose="02070309020205020404" pitchFamily="49" charset="0"/>
              </a:rPr>
              <a:t>-g</a:t>
            </a:r>
            <a:r>
              <a:rPr lang="en-US" dirty="0"/>
              <a:t>) apply to the overall problem size</a:t>
            </a:r>
            <a:endParaRPr lang="en-US" i="1" dirty="0"/>
          </a:p>
          <a:p>
            <a:pPr lvl="3"/>
            <a:r>
              <a:rPr lang="en-US" dirty="0"/>
              <a:t>This implements a </a:t>
            </a:r>
            <a:r>
              <a:rPr lang="en-US" i="1" dirty="0"/>
              <a:t>strong-scaling</a:t>
            </a:r>
            <a:r>
              <a:rPr lang="en-US" dirty="0"/>
              <a:t> model, where the overall problem size remains constant regardless of the number of MPI ranks</a:t>
            </a:r>
          </a:p>
          <a:p>
            <a:pPr lvl="2"/>
            <a:r>
              <a:rPr lang="en-US" dirty="0"/>
              <a:t>Local-domain size parameters (</a:t>
            </a:r>
            <a:r>
              <a:rPr lang="en-US" dirty="0">
                <a:latin typeface="Courier New" panose="02070309020205020404" pitchFamily="49" charset="0"/>
                <a:cs typeface="Courier New" panose="02070309020205020404" pitchFamily="49" charset="0"/>
              </a:rPr>
              <a:t>-l</a:t>
            </a:r>
            <a:r>
              <a:rPr lang="en-US" dirty="0"/>
              <a:t>) apply to the size on each MPI rank</a:t>
            </a:r>
            <a:endParaRPr lang="en-US" i="1" dirty="0"/>
          </a:p>
          <a:p>
            <a:pPr lvl="3"/>
            <a:r>
              <a:rPr lang="en-US" dirty="0"/>
              <a:t>This implements a </a:t>
            </a:r>
            <a:r>
              <a:rPr lang="en-US" i="1" dirty="0"/>
              <a:t>weak-scaling</a:t>
            </a:r>
            <a:r>
              <a:rPr lang="en-US" dirty="0"/>
              <a:t> model, where the overall problem size increases with the number of ranks</a:t>
            </a:r>
          </a:p>
          <a:p>
            <a:pPr lvl="2"/>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61609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Title 2"/>
          <p:cNvSpPr>
            <a:spLocks noGrp="1"/>
          </p:cNvSpPr>
          <p:nvPr>
            <p:ph type="title"/>
          </p:nvPr>
        </p:nvSpPr>
        <p:spPr/>
        <p:txBody>
          <a:bodyPr/>
          <a:lstStyle/>
          <a:p>
            <a:r>
              <a:rPr lang="en-US" u="sng" dirty="0"/>
              <a:t>Conceptual</a:t>
            </a:r>
            <a:r>
              <a:rPr lang="en-US" dirty="0"/>
              <a:t> view of 2D, 2×2 rank domains</a:t>
            </a:r>
          </a:p>
        </p:txBody>
      </p:sp>
      <p:grpSp>
        <p:nvGrpSpPr>
          <p:cNvPr id="15" name="Group 14"/>
          <p:cNvGrpSpPr/>
          <p:nvPr/>
        </p:nvGrpSpPr>
        <p:grpSpPr>
          <a:xfrm>
            <a:off x="2514596" y="1372196"/>
            <a:ext cx="1789388" cy="1277007"/>
            <a:chOff x="1592316" y="874985"/>
            <a:chExt cx="1789388" cy="1277007"/>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514596" y="2649203"/>
            <a:ext cx="1789387" cy="1277007"/>
            <a:chOff x="1592316" y="1198179"/>
            <a:chExt cx="1789387" cy="1277007"/>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303983" y="1372196"/>
            <a:ext cx="1789387" cy="1277007"/>
            <a:chOff x="1915510" y="874985"/>
            <a:chExt cx="1789387" cy="1277007"/>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303982" y="2649203"/>
            <a:ext cx="1789388" cy="1277007"/>
            <a:chOff x="1915509" y="1198179"/>
            <a:chExt cx="1789388" cy="1277007"/>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7" name="Straight Connector 56"/>
          <p:cNvCxnSpPr/>
          <p:nvPr/>
        </p:nvCxnSpPr>
        <p:spPr>
          <a:xfrm>
            <a:off x="4303982" y="1158766"/>
            <a:ext cx="0" cy="3129455"/>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58" name="Straight Connector 57"/>
          <p:cNvCxnSpPr/>
          <p:nvPr/>
        </p:nvCxnSpPr>
        <p:spPr>
          <a:xfrm flipH="1" flipV="1">
            <a:off x="2082358" y="2641322"/>
            <a:ext cx="4531276" cy="5254"/>
          </a:xfrm>
          <a:prstGeom prst="line">
            <a:avLst/>
          </a:prstGeom>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651822" y="3927873"/>
            <a:ext cx="1181591" cy="461665"/>
          </a:xfrm>
          <a:prstGeom prst="rect">
            <a:avLst/>
          </a:prstGeom>
          <a:noFill/>
        </p:spPr>
        <p:txBody>
          <a:bodyPr wrap="square" rtlCol="0">
            <a:spAutoFit/>
          </a:bodyPr>
          <a:lstStyle/>
          <a:p>
            <a:pPr algn="ctr"/>
            <a:r>
              <a:rPr lang="en-US" sz="1200" dirty="0"/>
              <a:t>Read-only “halo” regions</a:t>
            </a:r>
          </a:p>
        </p:txBody>
      </p:sp>
      <p:cxnSp>
        <p:nvCxnSpPr>
          <p:cNvPr id="62" name="Straight Arrow Connector 61"/>
          <p:cNvCxnSpPr>
            <a:stCxn id="61" idx="3"/>
          </p:cNvCxnSpPr>
          <p:nvPr/>
        </p:nvCxnSpPr>
        <p:spPr>
          <a:xfrm flipV="1">
            <a:off x="1833413" y="3801786"/>
            <a:ext cx="838842" cy="3569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p:cNvCxnSpPr>
          <p:nvPr/>
        </p:nvCxnSpPr>
        <p:spPr>
          <a:xfrm flipV="1">
            <a:off x="1833413" y="3444866"/>
            <a:ext cx="838842" cy="7138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41434" y="2318156"/>
            <a:ext cx="1103587" cy="646331"/>
          </a:xfrm>
          <a:prstGeom prst="rect">
            <a:avLst/>
          </a:prstGeom>
          <a:noFill/>
        </p:spPr>
        <p:txBody>
          <a:bodyPr wrap="square" rtlCol="0">
            <a:spAutoFit/>
          </a:bodyPr>
          <a:lstStyle/>
          <a:p>
            <a:pPr algn="ctr"/>
            <a:r>
              <a:rPr lang="en-US" sz="1200" dirty="0"/>
              <a:t>Read/write “domain” regions</a:t>
            </a:r>
          </a:p>
        </p:txBody>
      </p:sp>
      <p:cxnSp>
        <p:nvCxnSpPr>
          <p:cNvPr id="70" name="Straight Arrow Connector 69"/>
          <p:cNvCxnSpPr>
            <a:stCxn id="69" idx="3"/>
          </p:cNvCxnSpPr>
          <p:nvPr/>
        </p:nvCxnSpPr>
        <p:spPr>
          <a:xfrm flipV="1">
            <a:off x="1545021" y="1994964"/>
            <a:ext cx="1466192" cy="6463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3"/>
          </p:cNvCxnSpPr>
          <p:nvPr/>
        </p:nvCxnSpPr>
        <p:spPr>
          <a:xfrm>
            <a:off x="1545021" y="2641322"/>
            <a:ext cx="1466192" cy="3741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872352" y="1448468"/>
            <a:ext cx="1812861" cy="3231654"/>
          </a:xfrm>
          <a:prstGeom prst="rect">
            <a:avLst/>
          </a:prstGeom>
          <a:noFill/>
        </p:spPr>
        <p:txBody>
          <a:bodyPr wrap="square" rtlCol="0">
            <a:spAutoFit/>
          </a:bodyPr>
          <a:lstStyle/>
          <a:p>
            <a:pPr algn="ctr"/>
            <a:r>
              <a:rPr lang="en-US" sz="1200" dirty="0"/>
              <a:t>Due to the read-radius of stencils, halo data must be read to calculate some points in the domain.</a:t>
            </a:r>
          </a:p>
          <a:p>
            <a:pPr algn="ctr"/>
            <a:endParaRPr lang="en-US" sz="1200" dirty="0"/>
          </a:p>
          <a:p>
            <a:pPr algn="ctr"/>
            <a:r>
              <a:rPr lang="en-US" sz="1200" dirty="0"/>
              <a:t>Similarly, at rank boundaries, each rank needs to read data from its neighbors.</a:t>
            </a:r>
          </a:p>
          <a:p>
            <a:pPr algn="ctr"/>
            <a:endParaRPr lang="en-US" sz="1200" dirty="0"/>
          </a:p>
          <a:p>
            <a:pPr algn="ctr"/>
            <a:r>
              <a:rPr lang="en-US" sz="1200" dirty="0"/>
              <a:t>This data changes every time-step and must be exchanged between ranks every time-step to keep the data consistent.</a:t>
            </a:r>
          </a:p>
        </p:txBody>
      </p:sp>
      <p:grpSp>
        <p:nvGrpSpPr>
          <p:cNvPr id="98" name="Group 97"/>
          <p:cNvGrpSpPr/>
          <p:nvPr/>
        </p:nvGrpSpPr>
        <p:grpSpPr>
          <a:xfrm>
            <a:off x="5051433" y="1394531"/>
            <a:ext cx="646388" cy="646388"/>
            <a:chOff x="5051433" y="1394531"/>
            <a:chExt cx="646388" cy="646388"/>
          </a:xfrm>
        </p:grpSpPr>
        <p:sp>
          <p:nvSpPr>
            <p:cNvPr id="93" name="Rectangle 92"/>
            <p:cNvSpPr/>
            <p:nvPr/>
          </p:nvSpPr>
          <p:spPr>
            <a:xfrm>
              <a:off x="5336628" y="1394531"/>
              <a:ext cx="78824" cy="64638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rot="5400000">
              <a:off x="5334199" y="1409999"/>
              <a:ext cx="80856" cy="64638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95" name="Straight Arrow Connector 94"/>
          <p:cNvCxnSpPr/>
          <p:nvPr/>
        </p:nvCxnSpPr>
        <p:spPr>
          <a:xfrm flipH="1" flipV="1">
            <a:off x="5366744" y="1565586"/>
            <a:ext cx="1530669" cy="343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123787" y="2356772"/>
            <a:ext cx="646388" cy="646388"/>
            <a:chOff x="5051433" y="1394531"/>
            <a:chExt cx="646388" cy="646388"/>
          </a:xfrm>
        </p:grpSpPr>
        <p:sp>
          <p:nvSpPr>
            <p:cNvPr id="100" name="Rectangle 99"/>
            <p:cNvSpPr/>
            <p:nvPr/>
          </p:nvSpPr>
          <p:spPr>
            <a:xfrm>
              <a:off x="5336628" y="1394531"/>
              <a:ext cx="78824" cy="64638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rot="5400000">
              <a:off x="5334199" y="1409999"/>
              <a:ext cx="80856" cy="64638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02" name="Straight Arrow Connector 101"/>
          <p:cNvCxnSpPr>
            <a:stCxn id="85" idx="1"/>
          </p:cNvCxnSpPr>
          <p:nvPr/>
        </p:nvCxnSpPr>
        <p:spPr>
          <a:xfrm flipH="1" flipV="1">
            <a:off x="5446982" y="2546398"/>
            <a:ext cx="1425370" cy="5178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29622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p:txBody>
          <a:bodyPr/>
          <a:lstStyle/>
          <a:p>
            <a:r>
              <a:rPr lang="en-US" dirty="0"/>
              <a:t>Schematic of 2D, 2×2 rank y-edge halo exchanges</a:t>
            </a:r>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915508" y="1836682"/>
              <a:ext cx="1466194" cy="311368"/>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852445" y="2792408"/>
            <a:ext cx="2112581" cy="1600201"/>
            <a:chOff x="1592316" y="874985"/>
            <a:chExt cx="2112581" cy="1600201"/>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8" name="Rectangle 2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915507" y="1196148"/>
              <a:ext cx="1466194" cy="317340"/>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929348" y="876898"/>
            <a:ext cx="2112581" cy="1600201"/>
            <a:chOff x="1592316" y="874985"/>
            <a:chExt cx="2112581" cy="1600201"/>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15508" y="1836682"/>
              <a:ext cx="1466193" cy="311368"/>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929349" y="2792408"/>
            <a:ext cx="2112581" cy="1600201"/>
            <a:chOff x="1592316" y="874985"/>
            <a:chExt cx="2112581" cy="1600201"/>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915508" y="1190294"/>
              <a:ext cx="1466192" cy="32319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Arc 3"/>
          <p:cNvSpPr/>
          <p:nvPr/>
        </p:nvSpPr>
        <p:spPr>
          <a:xfrm rot="5400000">
            <a:off x="2681716" y="2295462"/>
            <a:ext cx="1011744" cy="34093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Arc 63"/>
          <p:cNvSpPr/>
          <p:nvPr/>
        </p:nvSpPr>
        <p:spPr>
          <a:xfrm rot="5400000" flipH="1" flipV="1">
            <a:off x="2057004" y="2617999"/>
            <a:ext cx="1011744" cy="34093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Arc 66"/>
          <p:cNvSpPr/>
          <p:nvPr/>
        </p:nvSpPr>
        <p:spPr>
          <a:xfrm rot="5400000">
            <a:off x="5798024" y="2306960"/>
            <a:ext cx="1011744" cy="34093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Arc 67"/>
          <p:cNvSpPr/>
          <p:nvPr/>
        </p:nvSpPr>
        <p:spPr>
          <a:xfrm rot="5400000" flipH="1" flipV="1">
            <a:off x="5173312" y="2629497"/>
            <a:ext cx="1011744" cy="34093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7399462" y="1484861"/>
            <a:ext cx="1181591" cy="830997"/>
          </a:xfrm>
          <a:prstGeom prst="rect">
            <a:avLst/>
          </a:prstGeom>
          <a:noFill/>
        </p:spPr>
        <p:txBody>
          <a:bodyPr wrap="square" rtlCol="0">
            <a:spAutoFit/>
          </a:bodyPr>
          <a:lstStyle/>
          <a:p>
            <a:pPr algn="ctr"/>
            <a:r>
              <a:rPr lang="en-US" sz="1200" dirty="0"/>
              <a:t>Data calculated in rank 1 at time-step </a:t>
            </a:r>
            <a:r>
              <a:rPr lang="en-US" sz="1200" i="1" dirty="0"/>
              <a:t>n…</a:t>
            </a:r>
          </a:p>
        </p:txBody>
      </p:sp>
      <p:cxnSp>
        <p:nvCxnSpPr>
          <p:cNvPr id="72" name="Straight Arrow Connector 71"/>
          <p:cNvCxnSpPr>
            <a:stCxn id="71" idx="1"/>
          </p:cNvCxnSpPr>
          <p:nvPr/>
        </p:nvCxnSpPr>
        <p:spPr>
          <a:xfrm flipH="1">
            <a:off x="6542690" y="1900360"/>
            <a:ext cx="856772" cy="596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7399462" y="3140492"/>
            <a:ext cx="1181591" cy="646331"/>
          </a:xfrm>
          <a:prstGeom prst="rect">
            <a:avLst/>
          </a:prstGeom>
          <a:noFill/>
        </p:spPr>
        <p:txBody>
          <a:bodyPr wrap="square" rtlCol="0">
            <a:spAutoFit/>
          </a:bodyPr>
          <a:lstStyle/>
          <a:p>
            <a:pPr algn="ctr"/>
            <a:r>
              <a:rPr lang="en-US" sz="1200" dirty="0"/>
              <a:t>…is needed by rank 3 at time-step </a:t>
            </a:r>
            <a:r>
              <a:rPr lang="en-US" sz="1200" i="1" dirty="0"/>
              <a:t>n+1</a:t>
            </a:r>
          </a:p>
        </p:txBody>
      </p:sp>
      <p:cxnSp>
        <p:nvCxnSpPr>
          <p:cNvPr id="74" name="Straight Arrow Connector 73"/>
          <p:cNvCxnSpPr>
            <a:stCxn id="73" idx="1"/>
          </p:cNvCxnSpPr>
          <p:nvPr/>
        </p:nvCxnSpPr>
        <p:spPr>
          <a:xfrm flipH="1" flipV="1">
            <a:off x="6542690" y="2991184"/>
            <a:ext cx="856772" cy="4724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75891" y="1645838"/>
            <a:ext cx="1261242" cy="2308324"/>
          </a:xfrm>
          <a:prstGeom prst="rect">
            <a:avLst/>
          </a:prstGeom>
          <a:noFill/>
        </p:spPr>
        <p:txBody>
          <a:bodyPr wrap="square" rtlCol="0">
            <a:spAutoFit/>
          </a:bodyPr>
          <a:lstStyle/>
          <a:p>
            <a:pPr algn="ctr"/>
            <a:r>
              <a:rPr lang="en-US" sz="1200" dirty="0"/>
              <a:t>Halos are exchanged at beginning of run and after each time-step.</a:t>
            </a:r>
          </a:p>
          <a:p>
            <a:pPr algn="ctr"/>
            <a:endParaRPr lang="en-US" sz="1200" dirty="0"/>
          </a:p>
          <a:p>
            <a:pPr algn="ctr"/>
            <a:r>
              <a:rPr lang="en-US" sz="1200" dirty="0"/>
              <a:t>Can get more complex when there are multiple dependent stencils.</a:t>
            </a:r>
          </a:p>
        </p:txBody>
      </p:sp>
      <p:sp>
        <p:nvSpPr>
          <p:cNvPr id="11" name="Footer Placeholder 10"/>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62456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28</a:t>
            </a:fld>
            <a:endParaRPr lang="en-US" dirty="0"/>
          </a:p>
        </p:txBody>
      </p:sp>
      <p:sp>
        <p:nvSpPr>
          <p:cNvPr id="3" name="Title 2"/>
          <p:cNvSpPr>
            <a:spLocks noGrp="1"/>
          </p:cNvSpPr>
          <p:nvPr>
            <p:ph type="title"/>
          </p:nvPr>
        </p:nvSpPr>
        <p:spPr/>
        <p:txBody>
          <a:bodyPr/>
          <a:lstStyle/>
          <a:p>
            <a:r>
              <a:rPr lang="en-US" dirty="0"/>
              <a:t>Schematic of 2D, 2×2 rank x-edge halo exchanges</a:t>
            </a:r>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058508" y="1198178"/>
              <a:ext cx="323194" cy="94987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852445" y="2792408"/>
            <a:ext cx="2112581" cy="1600201"/>
            <a:chOff x="1592316" y="874985"/>
            <a:chExt cx="2112581" cy="1600201"/>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8" name="Rectangle 2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058507" y="1196148"/>
              <a:ext cx="323194" cy="95584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929348" y="876898"/>
            <a:ext cx="2112581" cy="1600201"/>
            <a:chOff x="1592316" y="874985"/>
            <a:chExt cx="2112581" cy="1600201"/>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15509" y="1198178"/>
              <a:ext cx="323194" cy="94987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929349" y="2792408"/>
            <a:ext cx="2112581" cy="1600201"/>
            <a:chOff x="1592316" y="874985"/>
            <a:chExt cx="2112581" cy="1600201"/>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915508" y="1190294"/>
              <a:ext cx="323194" cy="96169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Arc 3"/>
          <p:cNvSpPr/>
          <p:nvPr/>
        </p:nvSpPr>
        <p:spPr>
          <a:xfrm>
            <a:off x="3492061" y="1332186"/>
            <a:ext cx="1615961" cy="362607"/>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Arc 60"/>
          <p:cNvSpPr/>
          <p:nvPr/>
        </p:nvSpPr>
        <p:spPr>
          <a:xfrm>
            <a:off x="3480233" y="3249607"/>
            <a:ext cx="1615961" cy="362607"/>
          </a:xfrm>
          <a:prstGeom prst="arc">
            <a:avLst>
              <a:gd name="adj1" fmla="val 10932156"/>
              <a:gd name="adj2" fmla="val 21308430"/>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Arc 61"/>
          <p:cNvSpPr/>
          <p:nvPr/>
        </p:nvSpPr>
        <p:spPr>
          <a:xfrm>
            <a:off x="3757451" y="1740058"/>
            <a:ext cx="1615961" cy="362607"/>
          </a:xfrm>
          <a:prstGeom prst="arc">
            <a:avLst>
              <a:gd name="adj1" fmla="val 11117204"/>
              <a:gd name="adj2" fmla="val 21389361"/>
            </a:avLst>
          </a:prstGeom>
          <a:ln>
            <a:solidFill>
              <a:schemeClr val="tx2"/>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Arc 62"/>
          <p:cNvSpPr/>
          <p:nvPr/>
        </p:nvSpPr>
        <p:spPr>
          <a:xfrm>
            <a:off x="3769413" y="3706806"/>
            <a:ext cx="1615961" cy="362607"/>
          </a:xfrm>
          <a:prstGeom prst="arc">
            <a:avLst>
              <a:gd name="adj1" fmla="val 11117204"/>
              <a:gd name="adj2" fmla="val 21389361"/>
            </a:avLst>
          </a:prstGeom>
          <a:ln>
            <a:solidFill>
              <a:schemeClr val="tx2"/>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1" name="TextBox 70"/>
          <p:cNvSpPr txBox="1"/>
          <p:nvPr/>
        </p:nvSpPr>
        <p:spPr>
          <a:xfrm>
            <a:off x="7361776" y="2458516"/>
            <a:ext cx="1261242" cy="1015663"/>
          </a:xfrm>
          <a:prstGeom prst="rect">
            <a:avLst/>
          </a:prstGeom>
          <a:noFill/>
        </p:spPr>
        <p:txBody>
          <a:bodyPr wrap="square" rtlCol="0">
            <a:spAutoFit/>
          </a:bodyPr>
          <a:lstStyle/>
          <a:p>
            <a:pPr algn="ctr"/>
            <a:r>
              <a:rPr lang="en-US" sz="1200" dirty="0"/>
              <a:t>Width of halos is based on radius of stencil in each dim.</a:t>
            </a:r>
          </a:p>
        </p:txBody>
      </p:sp>
      <p:sp>
        <p:nvSpPr>
          <p:cNvPr id="72" name="Right Brace 71"/>
          <p:cNvSpPr/>
          <p:nvPr/>
        </p:nvSpPr>
        <p:spPr>
          <a:xfrm>
            <a:off x="7119427" y="2806604"/>
            <a:ext cx="189186" cy="303026"/>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36147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sp>
        <p:nvSpPr>
          <p:cNvPr id="3" name="Title 2"/>
          <p:cNvSpPr>
            <a:spLocks noGrp="1"/>
          </p:cNvSpPr>
          <p:nvPr>
            <p:ph type="title"/>
          </p:nvPr>
        </p:nvSpPr>
        <p:spPr/>
        <p:txBody>
          <a:bodyPr/>
          <a:lstStyle/>
          <a:p>
            <a:r>
              <a:rPr lang="en-US" dirty="0"/>
              <a:t>Schematic of 2D, 2×2 rank corner exchanges</a:t>
            </a:r>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058508" y="1824856"/>
              <a:ext cx="323194" cy="32319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1852445" y="2792408"/>
            <a:ext cx="2112581" cy="1600201"/>
            <a:chOff x="1592316" y="874985"/>
            <a:chExt cx="2112581" cy="1600201"/>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8" name="Rectangle 2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3058507" y="1196148"/>
              <a:ext cx="323194" cy="32319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929348" y="876898"/>
            <a:ext cx="2112581" cy="1600201"/>
            <a:chOff x="1592316" y="874985"/>
            <a:chExt cx="2112581" cy="1600201"/>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15509" y="1824856"/>
              <a:ext cx="323194" cy="32319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929349" y="2792408"/>
            <a:ext cx="2112581" cy="1600201"/>
            <a:chOff x="1592316" y="874985"/>
            <a:chExt cx="2112581" cy="1600201"/>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915508" y="1190294"/>
              <a:ext cx="323194" cy="323194"/>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Arc 56"/>
          <p:cNvSpPr/>
          <p:nvPr/>
        </p:nvSpPr>
        <p:spPr>
          <a:xfrm rot="1795053">
            <a:off x="3359249" y="2274696"/>
            <a:ext cx="1878809" cy="42082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Arc 60"/>
          <p:cNvSpPr/>
          <p:nvPr/>
        </p:nvSpPr>
        <p:spPr>
          <a:xfrm rot="1877936" flipV="1">
            <a:off x="3649147" y="2552685"/>
            <a:ext cx="1878809" cy="420824"/>
          </a:xfrm>
          <a:prstGeom prst="arc">
            <a:avLst>
              <a:gd name="adj1" fmla="val 10932156"/>
              <a:gd name="adj2" fmla="val 21341725"/>
            </a:avLst>
          </a:prstGeom>
          <a:ln>
            <a:solidFill>
              <a:schemeClr val="tx2"/>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2" name="Arc 61"/>
          <p:cNvSpPr/>
          <p:nvPr/>
        </p:nvSpPr>
        <p:spPr>
          <a:xfrm rot="8837563">
            <a:off x="3634713" y="2266688"/>
            <a:ext cx="1878809" cy="420824"/>
          </a:xfrm>
          <a:prstGeom prst="arc">
            <a:avLst>
              <a:gd name="adj1" fmla="val 10932156"/>
              <a:gd name="adj2" fmla="val 21341725"/>
            </a:avLst>
          </a:prstGeom>
          <a:ln>
            <a:solidFill>
              <a:schemeClr val="tx2"/>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3" name="Arc 62"/>
          <p:cNvSpPr/>
          <p:nvPr/>
        </p:nvSpPr>
        <p:spPr>
          <a:xfrm rot="8710694" flipV="1">
            <a:off x="3322660" y="2594027"/>
            <a:ext cx="1878809" cy="420824"/>
          </a:xfrm>
          <a:prstGeom prst="arc">
            <a:avLst>
              <a:gd name="adj1" fmla="val 10932156"/>
              <a:gd name="adj2" fmla="val 21341725"/>
            </a:avLst>
          </a:prstGeom>
          <a:ln>
            <a:solidFill>
              <a:schemeClr val="tx2"/>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TextBox 63"/>
          <p:cNvSpPr txBox="1"/>
          <p:nvPr/>
        </p:nvSpPr>
        <p:spPr>
          <a:xfrm>
            <a:off x="287220" y="1883202"/>
            <a:ext cx="1261242" cy="2123658"/>
          </a:xfrm>
          <a:prstGeom prst="rect">
            <a:avLst/>
          </a:prstGeom>
          <a:noFill/>
        </p:spPr>
        <p:txBody>
          <a:bodyPr wrap="square" rtlCol="0">
            <a:spAutoFit/>
          </a:bodyPr>
          <a:lstStyle/>
          <a:p>
            <a:pPr algn="ctr"/>
            <a:r>
              <a:rPr lang="en-US" sz="1200" dirty="0"/>
              <a:t>Corner exchanges are only needed for halos that have diagonal points.</a:t>
            </a:r>
          </a:p>
          <a:p>
            <a:pPr algn="ctr"/>
            <a:r>
              <a:rPr lang="en-US" sz="1200" dirty="0"/>
              <a:t>This is determined automatically by the stencil compiler</a:t>
            </a:r>
          </a:p>
        </p:txBody>
      </p:sp>
      <p:grpSp>
        <p:nvGrpSpPr>
          <p:cNvPr id="65" name="Group 64"/>
          <p:cNvGrpSpPr/>
          <p:nvPr/>
        </p:nvGrpSpPr>
        <p:grpSpPr>
          <a:xfrm>
            <a:off x="4925871" y="2785296"/>
            <a:ext cx="680759" cy="650797"/>
            <a:chOff x="5025304" y="1394531"/>
            <a:chExt cx="680759" cy="650797"/>
          </a:xfrm>
        </p:grpSpPr>
        <p:sp>
          <p:nvSpPr>
            <p:cNvPr id="66" name="Rectangle 65"/>
            <p:cNvSpPr/>
            <p:nvPr/>
          </p:nvSpPr>
          <p:spPr>
            <a:xfrm>
              <a:off x="5336628" y="1394531"/>
              <a:ext cx="78824" cy="64638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67" name="Rectangle 66"/>
            <p:cNvSpPr/>
            <p:nvPr/>
          </p:nvSpPr>
          <p:spPr>
            <a:xfrm rot="5400000">
              <a:off x="5330127" y="1387944"/>
              <a:ext cx="71114" cy="680759"/>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1" name="Rectangle 70"/>
            <p:cNvSpPr/>
            <p:nvPr/>
          </p:nvSpPr>
          <p:spPr>
            <a:xfrm>
              <a:off x="5413617" y="1622467"/>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5" name="Rectangle 74"/>
            <p:cNvSpPr/>
            <p:nvPr/>
          </p:nvSpPr>
          <p:spPr>
            <a:xfrm>
              <a:off x="5479742" y="1549344"/>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6" name="Rectangle 75"/>
            <p:cNvSpPr/>
            <p:nvPr/>
          </p:nvSpPr>
          <p:spPr>
            <a:xfrm>
              <a:off x="5549344" y="1476221"/>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7" name="Rectangle 76"/>
            <p:cNvSpPr/>
            <p:nvPr/>
          </p:nvSpPr>
          <p:spPr>
            <a:xfrm>
              <a:off x="5618946" y="1399621"/>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8" name="Rectangle 77"/>
            <p:cNvSpPr/>
            <p:nvPr/>
          </p:nvSpPr>
          <p:spPr>
            <a:xfrm>
              <a:off x="5049108" y="1973307"/>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79" name="Rectangle 78"/>
            <p:cNvSpPr/>
            <p:nvPr/>
          </p:nvSpPr>
          <p:spPr>
            <a:xfrm>
              <a:off x="5122187" y="1903661"/>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0" name="Rectangle 79"/>
            <p:cNvSpPr/>
            <p:nvPr/>
          </p:nvSpPr>
          <p:spPr>
            <a:xfrm>
              <a:off x="5195266" y="1834015"/>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1" name="Rectangle 80"/>
            <p:cNvSpPr/>
            <p:nvPr/>
          </p:nvSpPr>
          <p:spPr>
            <a:xfrm>
              <a:off x="5268345" y="1764369"/>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2" name="Rectangle 81"/>
            <p:cNvSpPr/>
            <p:nvPr/>
          </p:nvSpPr>
          <p:spPr>
            <a:xfrm>
              <a:off x="5030894" y="1402261"/>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3" name="Rectangle 82"/>
            <p:cNvSpPr/>
            <p:nvPr/>
          </p:nvSpPr>
          <p:spPr>
            <a:xfrm>
              <a:off x="5104830" y="1476220"/>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4" name="Rectangle 83"/>
            <p:cNvSpPr/>
            <p:nvPr/>
          </p:nvSpPr>
          <p:spPr>
            <a:xfrm>
              <a:off x="5184928" y="1548242"/>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5" name="Rectangle 84"/>
            <p:cNvSpPr/>
            <p:nvPr/>
          </p:nvSpPr>
          <p:spPr>
            <a:xfrm>
              <a:off x="5263418" y="1621290"/>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6" name="Rectangle 85"/>
            <p:cNvSpPr/>
            <p:nvPr/>
          </p:nvSpPr>
          <p:spPr>
            <a:xfrm>
              <a:off x="5414054" y="1763336"/>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7" name="Rectangle 86"/>
            <p:cNvSpPr/>
            <p:nvPr/>
          </p:nvSpPr>
          <p:spPr>
            <a:xfrm>
              <a:off x="5477559" y="1830341"/>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8" name="Rectangle 87"/>
            <p:cNvSpPr/>
            <p:nvPr/>
          </p:nvSpPr>
          <p:spPr>
            <a:xfrm>
              <a:off x="5547226" y="1902363"/>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89" name="Rectangle 88"/>
            <p:cNvSpPr/>
            <p:nvPr/>
          </p:nvSpPr>
          <p:spPr>
            <a:xfrm>
              <a:off x="5608331" y="1971934"/>
              <a:ext cx="73209" cy="7202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grpSp>
      <p:sp>
        <p:nvSpPr>
          <p:cNvPr id="90" name="TextBox 89"/>
          <p:cNvSpPr txBox="1"/>
          <p:nvPr/>
        </p:nvSpPr>
        <p:spPr>
          <a:xfrm>
            <a:off x="7554307" y="1523579"/>
            <a:ext cx="1261242" cy="2677656"/>
          </a:xfrm>
          <a:prstGeom prst="rect">
            <a:avLst/>
          </a:prstGeom>
          <a:noFill/>
        </p:spPr>
        <p:txBody>
          <a:bodyPr wrap="square" rtlCol="0">
            <a:spAutoFit/>
          </a:bodyPr>
          <a:lstStyle/>
          <a:p>
            <a:pPr algn="ctr"/>
            <a:r>
              <a:rPr lang="en-US" sz="1200" dirty="0"/>
              <a:t>For 3D stencils, exchanges may be needed along faces, edges, and corners of the rectangular solids.</a:t>
            </a:r>
          </a:p>
          <a:p>
            <a:pPr algn="ctr"/>
            <a:endParaRPr lang="en-US" sz="1200" dirty="0"/>
          </a:p>
          <a:p>
            <a:pPr algn="ctr"/>
            <a:r>
              <a:rPr lang="en-US" sz="1200" dirty="0"/>
              <a:t>This concept can be extended to any number of dimensions.</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40588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Content Placeholder 3"/>
          <p:cNvSpPr>
            <a:spLocks noGrp="1"/>
          </p:cNvSpPr>
          <p:nvPr>
            <p:ph sz="half" idx="1"/>
          </p:nvPr>
        </p:nvSpPr>
        <p:spPr/>
        <p:txBody>
          <a:bodyPr>
            <a:normAutofit fontScale="92500" lnSpcReduction="20000"/>
          </a:bodyPr>
          <a:lstStyle/>
          <a:p>
            <a:r>
              <a:rPr lang="en-US" dirty="0">
                <a:hlinkClick r:id="rId3" action="ppaction://hlinksldjump"/>
              </a:rPr>
              <a:t>Introduction</a:t>
            </a:r>
            <a:endParaRPr lang="en-US" dirty="0"/>
          </a:p>
          <a:p>
            <a:pPr lvl="1"/>
            <a:r>
              <a:rPr lang="en-US" dirty="0">
                <a:hlinkClick r:id="rId4" action="ppaction://hlinksldjump"/>
              </a:rPr>
              <a:t>What is YASK?</a:t>
            </a:r>
            <a:endParaRPr lang="en-US" dirty="0"/>
          </a:p>
          <a:p>
            <a:pPr lvl="1"/>
            <a:r>
              <a:rPr lang="en-US" dirty="0">
                <a:hlinkClick r:id="rId5" action="ppaction://hlinksldjump"/>
              </a:rPr>
              <a:t>Motivation and example YASK application</a:t>
            </a:r>
            <a:endParaRPr lang="en-US" dirty="0"/>
          </a:p>
          <a:p>
            <a:pPr lvl="1"/>
            <a:r>
              <a:rPr lang="en-US" dirty="0">
                <a:hlinkClick r:id="rId6" action="ppaction://hlinksldjump"/>
              </a:rPr>
              <a:t>Scope of this presentation</a:t>
            </a:r>
            <a:endParaRPr lang="en-US" dirty="0"/>
          </a:p>
          <a:p>
            <a:r>
              <a:rPr lang="en-US" dirty="0">
                <a:hlinkClick r:id="rId7" action="ppaction://hlinksldjump"/>
              </a:rPr>
              <a:t>Basic features and usage</a:t>
            </a:r>
            <a:endParaRPr lang="en-US" dirty="0"/>
          </a:p>
          <a:p>
            <a:pPr lvl="1"/>
            <a:r>
              <a:rPr lang="en-US" dirty="0">
                <a:hlinkClick r:id="rId8" action="ppaction://hlinksldjump"/>
              </a:rPr>
              <a:t>Download, build, and test</a:t>
            </a:r>
            <a:endParaRPr lang="en-US" dirty="0"/>
          </a:p>
          <a:p>
            <a:pPr lvl="1"/>
            <a:r>
              <a:rPr lang="en-US" dirty="0">
                <a:hlinkClick r:id="rId9" action="ppaction://hlinksldjump"/>
              </a:rPr>
              <a:t>High-level flow</a:t>
            </a:r>
            <a:endParaRPr lang="en-US" dirty="0"/>
          </a:p>
          <a:p>
            <a:pPr lvl="1"/>
            <a:r>
              <a:rPr lang="en-US" dirty="0">
                <a:hlinkClick r:id="rId10" action="ppaction://hlinksldjump"/>
              </a:rPr>
              <a:t>Writing a simple stencil in the DSL</a:t>
            </a:r>
            <a:endParaRPr lang="en-US" dirty="0"/>
          </a:p>
          <a:p>
            <a:pPr lvl="1"/>
            <a:r>
              <a:rPr lang="en-US" dirty="0">
                <a:hlinkClick r:id="rId11" action="ppaction://hlinksldjump"/>
              </a:rPr>
              <a:t>Building the YASK library</a:t>
            </a:r>
            <a:endParaRPr lang="en-US" dirty="0"/>
          </a:p>
          <a:p>
            <a:pPr lvl="1"/>
            <a:r>
              <a:rPr lang="en-US" dirty="0">
                <a:hlinkClick r:id="rId12" action="ppaction://hlinksldjump"/>
              </a:rPr>
              <a:t>Testing and tuning your stencil</a:t>
            </a:r>
            <a:endParaRPr lang="en-US" dirty="0"/>
          </a:p>
          <a:p>
            <a:pPr lvl="1"/>
            <a:r>
              <a:rPr lang="en-US" dirty="0">
                <a:hlinkClick r:id="rId13" action="ppaction://hlinksldjump"/>
              </a:rPr>
              <a:t>Multi-process usage via MPI</a:t>
            </a:r>
            <a:endParaRPr lang="en-US" dirty="0"/>
          </a:p>
          <a:p>
            <a:r>
              <a:rPr lang="en-US" dirty="0">
                <a:solidFill>
                  <a:srgbClr val="0070C0"/>
                </a:solidFill>
                <a:hlinkClick r:id="rId14" action="ppaction://hlinksldjump">
                  <a:extLst>
                    <a:ext uri="{A12FA001-AC4F-418D-AE19-62706E023703}">
                      <ahyp:hlinkClr xmlns:ahyp="http://schemas.microsoft.com/office/drawing/2018/hyperlinkcolor" val="tx"/>
                    </a:ext>
                  </a:extLst>
                </a:hlinkClick>
              </a:rPr>
              <a:t>Using the APIs</a:t>
            </a:r>
            <a:endParaRPr lang="en-US" dirty="0">
              <a:solidFill>
                <a:srgbClr val="0070C0"/>
              </a:solidFill>
            </a:endParaRPr>
          </a:p>
          <a:p>
            <a:pPr lvl="1"/>
            <a:r>
              <a:rPr lang="en-US" dirty="0">
                <a:solidFill>
                  <a:srgbClr val="0070C0"/>
                </a:solidFill>
                <a:hlinkClick r:id="rId15" action="ppaction://hlinksldjump"/>
              </a:rPr>
              <a:t>Access, terms, basic usage, examples</a:t>
            </a:r>
            <a:endParaRPr lang="en-US" dirty="0">
              <a:solidFill>
                <a:srgbClr val="0070C0"/>
              </a:solidFill>
            </a:endParaRPr>
          </a:p>
          <a:p>
            <a:pPr lvl="1"/>
            <a:r>
              <a:rPr lang="en-US" dirty="0">
                <a:solidFill>
                  <a:srgbClr val="0070C0"/>
                </a:solidFill>
                <a:hlinkClick r:id="rId16" action="ppaction://hlinksldjump">
                  <a:extLst>
                    <a:ext uri="{A12FA001-AC4F-418D-AE19-62706E023703}">
                      <ahyp:hlinkClr xmlns:ahyp="http://schemas.microsoft.com/office/drawing/2018/hyperlinkcolor" val="tx"/>
                    </a:ext>
                  </a:extLst>
                </a:hlinkClick>
              </a:rPr>
              <a:t>Advanced APIs and exceptions</a:t>
            </a:r>
            <a:endParaRPr lang="en-US" dirty="0">
              <a:solidFill>
                <a:srgbClr val="0070C0"/>
              </a:solidFill>
            </a:endParaRPr>
          </a:p>
          <a:p>
            <a:pPr lvl="1"/>
            <a:endParaRPr lang="en-US" dirty="0"/>
          </a:p>
          <a:p>
            <a:pPr lvl="1"/>
            <a:endParaRPr lang="en-US" dirty="0"/>
          </a:p>
          <a:p>
            <a:pPr lvl="1"/>
            <a:endParaRPr lang="en-US" dirty="0"/>
          </a:p>
        </p:txBody>
      </p:sp>
      <p:sp>
        <p:nvSpPr>
          <p:cNvPr id="9" name="Content Placeholder 8"/>
          <p:cNvSpPr>
            <a:spLocks noGrp="1"/>
          </p:cNvSpPr>
          <p:nvPr>
            <p:ph sz="half" idx="13"/>
          </p:nvPr>
        </p:nvSpPr>
        <p:spPr/>
        <p:txBody>
          <a:bodyPr>
            <a:normAutofit fontScale="92500" lnSpcReduction="20000"/>
          </a:bodyPr>
          <a:lstStyle/>
          <a:p>
            <a:r>
              <a:rPr lang="en-US" dirty="0">
                <a:hlinkClick r:id="rId17" action="ppaction://hlinksldjump"/>
              </a:rPr>
              <a:t>Advanced stencils and tuning</a:t>
            </a:r>
            <a:endParaRPr lang="en-US" dirty="0"/>
          </a:p>
          <a:p>
            <a:pPr lvl="1"/>
            <a:r>
              <a:rPr lang="en-US" dirty="0">
                <a:solidFill>
                  <a:schemeClr val="accent1"/>
                </a:solidFill>
                <a:hlinkClick r:id="rId18" action="ppaction://hlinksldjump">
                  <a:extLst>
                    <a:ext uri="{A12FA001-AC4F-418D-AE19-62706E023703}">
                      <ahyp:hlinkClr xmlns:ahyp="http://schemas.microsoft.com/office/drawing/2018/hyperlinkcolor" val="tx"/>
                    </a:ext>
                  </a:extLst>
                </a:hlinkClick>
              </a:rPr>
              <a:t>Multiple stencils</a:t>
            </a:r>
            <a:endParaRPr lang="en-US" dirty="0">
              <a:solidFill>
                <a:schemeClr val="accent1"/>
              </a:solidFill>
            </a:endParaRPr>
          </a:p>
          <a:p>
            <a:pPr lvl="1"/>
            <a:r>
              <a:rPr lang="en-US" dirty="0">
                <a:hlinkClick r:id="rId19" action="ppaction://hlinksldjump"/>
              </a:rPr>
              <a:t>Boundary regions </a:t>
            </a:r>
            <a:r>
              <a:rPr lang="en-US" dirty="0"/>
              <a:t>(sub-domains)</a:t>
            </a:r>
          </a:p>
          <a:p>
            <a:pPr lvl="1"/>
            <a:r>
              <a:rPr lang="en-US" dirty="0">
                <a:hlinkClick r:id="rId20" action="ppaction://hlinksldjump"/>
              </a:rPr>
              <a:t>Temporal conditions</a:t>
            </a:r>
            <a:endParaRPr lang="en-US" dirty="0"/>
          </a:p>
          <a:p>
            <a:pPr lvl="1"/>
            <a:r>
              <a:rPr lang="en-US" dirty="0">
                <a:solidFill>
                  <a:schemeClr val="accent1"/>
                </a:solidFill>
                <a:hlinkClick r:id="rId21" action="ppaction://hlinksldjump">
                  <a:extLst>
                    <a:ext uri="{A12FA001-AC4F-418D-AE19-62706E023703}">
                      <ahyp:hlinkClr xmlns:ahyp="http://schemas.microsoft.com/office/drawing/2018/hyperlinkcolor" val="tx"/>
                    </a:ext>
                  </a:extLst>
                </a:hlinkClick>
              </a:rPr>
              <a:t>Scratch variables</a:t>
            </a:r>
            <a:endParaRPr lang="en-US" dirty="0">
              <a:solidFill>
                <a:schemeClr val="accent1"/>
              </a:solidFill>
            </a:endParaRPr>
          </a:p>
          <a:p>
            <a:pPr lvl="1"/>
            <a:r>
              <a:rPr lang="en-US" dirty="0">
                <a:hlinkClick r:id="rId22" action="ppaction://hlinksldjump"/>
              </a:rPr>
              <a:t>Vector folding</a:t>
            </a:r>
            <a:endParaRPr lang="en-US" dirty="0"/>
          </a:p>
          <a:p>
            <a:pPr lvl="1"/>
            <a:r>
              <a:rPr lang="en-US" dirty="0">
                <a:hlinkClick r:id="rId23" action="ppaction://hlinksldjump"/>
              </a:rPr>
              <a:t>Misc. settings </a:t>
            </a:r>
            <a:r>
              <a:rPr lang="en-US" dirty="0"/>
              <a:t>(FP precision, etc.)</a:t>
            </a:r>
            <a:endParaRPr lang="en-US" dirty="0">
              <a:hlinkClick r:id="rId24" action="ppaction://hlinksldjump"/>
            </a:endParaRPr>
          </a:p>
          <a:p>
            <a:pPr lvl="1"/>
            <a:r>
              <a:rPr lang="en-US" dirty="0">
                <a:hlinkClick r:id="rId24" action="ppaction://hlinksldjump"/>
              </a:rPr>
              <a:t>Parts and stages</a:t>
            </a:r>
            <a:endParaRPr lang="en-US" dirty="0"/>
          </a:p>
          <a:p>
            <a:pPr lvl="1"/>
            <a:r>
              <a:rPr lang="en-US" dirty="0">
                <a:hlinkClick r:id="rId25" action="ppaction://hlinksldjump"/>
              </a:rPr>
              <a:t>Temporal tiling</a:t>
            </a:r>
            <a:endParaRPr lang="en-US" dirty="0"/>
          </a:p>
          <a:p>
            <a:pPr lvl="1"/>
            <a:r>
              <a:rPr lang="en-US" dirty="0">
                <a:hlinkClick r:id="rId26" action="ppaction://hlinksldjump"/>
              </a:rPr>
              <a:t>Nested OpenMP in micro-blocks</a:t>
            </a:r>
            <a:endParaRPr lang="en-US" dirty="0"/>
          </a:p>
          <a:p>
            <a:pPr lvl="1"/>
            <a:r>
              <a:rPr lang="en-US" dirty="0">
                <a:solidFill>
                  <a:schemeClr val="accent1"/>
                </a:solidFill>
                <a:hlinkClick r:id="rId27" action="ppaction://hlinksldjump">
                  <a:extLst>
                    <a:ext uri="{A12FA001-AC4F-418D-AE19-62706E023703}">
                      <ahyp:hlinkClr xmlns:ahyp="http://schemas.microsoft.com/office/drawing/2018/hyperlinkcolor" val="tx"/>
                    </a:ext>
                  </a:extLst>
                </a:hlinkClick>
              </a:rPr>
              <a:t>More on the auto-tuner</a:t>
            </a:r>
            <a:endParaRPr lang="en-US" dirty="0">
              <a:solidFill>
                <a:schemeClr val="accent1"/>
              </a:solidFill>
            </a:endParaRPr>
          </a:p>
          <a:p>
            <a:r>
              <a:rPr lang="en-US" dirty="0">
                <a:hlinkClick r:id="rId28" action="ppaction://hlinksldjump"/>
              </a:rPr>
              <a:t>GPU Offloading</a:t>
            </a:r>
            <a:endParaRPr lang="en-US" dirty="0"/>
          </a:p>
          <a:p>
            <a:r>
              <a:rPr lang="en-US" dirty="0">
                <a:hlinkClick r:id="rId29" action="ppaction://hlinksldjump"/>
              </a:rPr>
              <a:t>Wrap-up</a:t>
            </a:r>
            <a:endParaRPr lang="en-US" dirty="0"/>
          </a:p>
          <a:p>
            <a:pPr lvl="1"/>
            <a:r>
              <a:rPr lang="en-US" dirty="0">
                <a:hlinkClick r:id="rId30" action="ppaction://hlinksldjump"/>
              </a:rPr>
              <a:t>Further reading and call to action</a:t>
            </a:r>
            <a:endParaRPr lang="en-US" dirty="0"/>
          </a:p>
        </p:txBody>
      </p:sp>
      <p:sp>
        <p:nvSpPr>
          <p:cNvPr id="8" name="Title 7"/>
          <p:cNvSpPr>
            <a:spLocks noGrp="1"/>
          </p:cNvSpPr>
          <p:nvPr>
            <p:ph type="title"/>
          </p:nvPr>
        </p:nvSpPr>
        <p:spPr/>
        <p:txBody>
          <a:bodyPr/>
          <a:lstStyle/>
          <a:p>
            <a:r>
              <a:rPr lang="en-US" dirty="0"/>
              <a:t>Outline</a:t>
            </a:r>
          </a:p>
        </p:txBody>
      </p:sp>
      <p:sp>
        <p:nvSpPr>
          <p:cNvPr id="3" name="Footer Placeholder 2"/>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75650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30</a:t>
            </a:fld>
            <a:endParaRPr lang="en-US" dirty="0"/>
          </a:p>
        </p:txBody>
      </p:sp>
      <p:sp>
        <p:nvSpPr>
          <p:cNvPr id="3" name="Title 2"/>
          <p:cNvSpPr>
            <a:spLocks noGrp="1"/>
          </p:cNvSpPr>
          <p:nvPr>
            <p:ph type="title"/>
          </p:nvPr>
        </p:nvSpPr>
        <p:spPr/>
        <p:txBody>
          <a:bodyPr/>
          <a:lstStyle/>
          <a:p>
            <a:r>
              <a:rPr lang="en-US" dirty="0"/>
              <a:t>Running on multiple nodes in a cluster</a:t>
            </a:r>
          </a:p>
        </p:txBody>
      </p:sp>
      <p:sp>
        <p:nvSpPr>
          <p:cNvPr id="4" name="Content Placeholder 3"/>
          <p:cNvSpPr>
            <a:spLocks noGrp="1"/>
          </p:cNvSpPr>
          <p:nvPr>
            <p:ph sz="quarter" idx="13"/>
          </p:nvPr>
        </p:nvSpPr>
        <p:spPr/>
        <p:txBody>
          <a:bodyPr>
            <a:normAutofit fontScale="55000" lnSpcReduction="20000"/>
          </a:bodyPr>
          <a:lstStyle/>
          <a:p>
            <a:r>
              <a:rPr lang="en-US" dirty="0">
                <a:cs typeface="Courier New" panose="02070309020205020404" pitchFamily="49" charset="0"/>
              </a:rPr>
              <a:t>Running via </a:t>
            </a:r>
            <a:r>
              <a:rPr lang="en-US" dirty="0" err="1">
                <a:cs typeface="Courier New" panose="02070309020205020404" pitchFamily="49" charset="0"/>
              </a:rPr>
              <a:t>Slurm</a:t>
            </a:r>
            <a:endParaRPr lang="en-US" dirty="0">
              <a:cs typeface="Courier New" panose="02070309020205020404" pitchFamily="49" charset="0"/>
            </a:endParaRPr>
          </a:p>
          <a:p>
            <a:pPr lvl="1"/>
            <a:r>
              <a:rPr lang="en-US" dirty="0">
                <a:cs typeface="Courier New" panose="02070309020205020404" pitchFamily="49" charset="0"/>
              </a:rPr>
              <a:t>If a </a:t>
            </a:r>
            <a:r>
              <a:rPr lang="en-US" dirty="0" err="1">
                <a:cs typeface="Courier New" panose="02070309020205020404" pitchFamily="49" charset="0"/>
              </a:rPr>
              <a:t>Slurm</a:t>
            </a:r>
            <a:r>
              <a:rPr lang="en-US" dirty="0">
                <a:cs typeface="Courier New" panose="02070309020205020404" pitchFamily="49" charset="0"/>
              </a:rPr>
              <a:t> job is requested with the proper number of nodes and MPI tasks, the </a:t>
            </a:r>
            <a:r>
              <a:rPr lang="en-US" dirty="0">
                <a:latin typeface="Courier New" panose="02070309020205020404" pitchFamily="49" charset="0"/>
                <a:cs typeface="Courier New" panose="02070309020205020404" pitchFamily="49" charset="0"/>
              </a:rPr>
              <a:t>bin/yask.sh </a:t>
            </a:r>
            <a:r>
              <a:rPr lang="en-US" dirty="0">
                <a:cs typeface="Courier New" panose="02070309020205020404" pitchFamily="49" charset="0"/>
              </a:rPr>
              <a:t>utility should issue the proper </a:t>
            </a:r>
            <a:r>
              <a:rPr lang="en-US" dirty="0" err="1">
                <a:latin typeface="Courier New" panose="02070309020205020404" pitchFamily="49" charset="0"/>
                <a:cs typeface="Courier New" panose="02070309020205020404" pitchFamily="49" charset="0"/>
              </a:rPr>
              <a:t>mpirun</a:t>
            </a:r>
            <a:r>
              <a:rPr lang="en-US" dirty="0">
                <a:cs typeface="Courier New" panose="02070309020205020404" pitchFamily="49" charset="0"/>
              </a:rPr>
              <a:t> command</a:t>
            </a:r>
          </a:p>
          <a:p>
            <a:r>
              <a:rPr lang="en-US" dirty="0">
                <a:cs typeface="Courier New" panose="02070309020205020404" pitchFamily="49" charset="0"/>
              </a:rPr>
              <a:t>Running the test utility with an explicit MPI command</a:t>
            </a:r>
          </a:p>
          <a:p>
            <a:pPr lvl="1"/>
            <a:r>
              <a:rPr lang="en-US" dirty="0">
                <a:latin typeface="Courier New" panose="02070309020205020404" pitchFamily="49" charset="0"/>
                <a:cs typeface="Courier New" panose="02070309020205020404" pitchFamily="49" charset="0"/>
              </a:rPr>
              <a:t>bin/yask.sh</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mpi_cmd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mpirun</a:t>
            </a:r>
            <a:r>
              <a:rPr lang="en-US" b="1" dirty="0">
                <a:latin typeface="Courier New" panose="02070309020205020404" pitchFamily="49" charset="0"/>
                <a:cs typeface="Courier New" panose="02070309020205020404" pitchFamily="49" charset="0"/>
              </a:rPr>
              <a:t> &lt;…&gt;' </a:t>
            </a:r>
            <a:r>
              <a:rPr lang="en-US" dirty="0">
                <a:latin typeface="Courier New" panose="02070309020205020404" pitchFamily="49" charset="0"/>
                <a:cs typeface="Courier New" panose="02070309020205020404" pitchFamily="49" charset="0"/>
              </a:rPr>
              <a:t>-stencil </a:t>
            </a:r>
            <a:r>
              <a:rPr lang="en-US" dirty="0" err="1">
                <a:latin typeface="Courier New" panose="02070309020205020404" pitchFamily="49" charset="0"/>
                <a:cs typeface="Courier New" panose="02070309020205020404" pitchFamily="49" charset="0"/>
              </a:rPr>
              <a:t>my_stencil</a:t>
            </a:r>
            <a:r>
              <a:rPr lang="en-US" dirty="0">
                <a:latin typeface="Courier New" panose="02070309020205020404" pitchFamily="49" charset="0"/>
                <a:cs typeface="Courier New" panose="02070309020205020404" pitchFamily="49" charset="0"/>
              </a:rPr>
              <a:t> -g 1024</a:t>
            </a:r>
          </a:p>
          <a:p>
            <a:pPr lvl="2"/>
            <a:r>
              <a:rPr lang="en-US" dirty="0">
                <a:cs typeface="Courier New" panose="02070309020205020404" pitchFamily="49" charset="0"/>
              </a:rPr>
              <a:t>Replace &lt;…&gt; with the specification of host-names, tasks per node, and other needed parameters</a:t>
            </a:r>
          </a:p>
          <a:p>
            <a:pPr lvl="3"/>
            <a:r>
              <a:rPr lang="en-US" dirty="0">
                <a:cs typeface="Courier New" panose="02070309020205020404" pitchFamily="49" charset="0"/>
              </a:rPr>
              <a:t>Use the technique for your scheduler, e.g., -</a:t>
            </a:r>
            <a:r>
              <a:rPr lang="en-US" dirty="0">
                <a:latin typeface="Courier New" panose="02070309020205020404" pitchFamily="49" charset="0"/>
                <a:cs typeface="Courier New" panose="02070309020205020404" pitchFamily="49" charset="0"/>
              </a:rPr>
              <a:t>f</a:t>
            </a:r>
            <a:r>
              <a:rPr lang="en-US" dirty="0">
                <a:cs typeface="Courier New" panose="02070309020205020404" pitchFamily="49" charset="0"/>
              </a:rPr>
              <a:t> or </a:t>
            </a:r>
            <a:r>
              <a:rPr lang="en-US" dirty="0">
                <a:latin typeface="Courier New" panose="02070309020205020404" pitchFamily="49" charset="0"/>
                <a:cs typeface="Courier New" panose="02070309020205020404" pitchFamily="49" charset="0"/>
              </a:rPr>
              <a:t>-hosts </a:t>
            </a:r>
            <a:r>
              <a:rPr lang="en-US" dirty="0">
                <a:cs typeface="Courier New" panose="02070309020205020404" pitchFamily="49" charset="0"/>
              </a:rPr>
              <a:t>option, or whatever is used on your cluster</a:t>
            </a:r>
          </a:p>
          <a:p>
            <a:pPr lvl="3"/>
            <a:r>
              <a:rPr lang="en-US" i="1" dirty="0">
                <a:cs typeface="Courier New" panose="02070309020205020404" pitchFamily="49" charset="0"/>
              </a:rPr>
              <a:t>Important:</a:t>
            </a:r>
            <a:r>
              <a:rPr lang="en-US" dirty="0">
                <a:cs typeface="Courier New" panose="02070309020205020404" pitchFamily="49" charset="0"/>
              </a:rPr>
              <a:t> specify how many processes to run on each node, e.g., with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ppn</a:t>
            </a:r>
            <a:r>
              <a:rPr lang="en-US" dirty="0">
                <a:cs typeface="Courier New" panose="02070309020205020404" pitchFamily="49" charset="0"/>
              </a:rPr>
              <a:t>, usually corresponding to the number of NUMA nodes in each cluster node</a:t>
            </a:r>
          </a:p>
          <a:p>
            <a:pPr lvl="2"/>
            <a:r>
              <a:rPr lang="en-US" dirty="0">
                <a:cs typeface="Courier New" panose="02070309020205020404" pitchFamily="49" charset="0"/>
              </a:rPr>
              <a:t>YASK will automatically partition the global domain and distribute it among the MPI ranks</a:t>
            </a:r>
          </a:p>
          <a:p>
            <a:pPr lvl="3"/>
            <a:r>
              <a:rPr lang="en-US" dirty="0">
                <a:cs typeface="Courier New" panose="02070309020205020404" pitchFamily="49" charset="0"/>
              </a:rPr>
              <a:t>Use the </a:t>
            </a:r>
            <a:r>
              <a:rPr lang="en-US" dirty="0">
                <a:latin typeface="Courier New" panose="02070309020205020404" pitchFamily="49" charset="0"/>
                <a:cs typeface="Courier New" panose="02070309020205020404" pitchFamily="49" charset="0"/>
              </a:rPr>
              <a:t>-nr</a:t>
            </a:r>
            <a:r>
              <a:rPr lang="en-US" dirty="0">
                <a:cs typeface="Courier New" panose="02070309020205020404" pitchFamily="49" charset="0"/>
              </a:rPr>
              <a:t>* YASK options to control the topology of the MPI ranks</a:t>
            </a:r>
          </a:p>
          <a:p>
            <a:pPr lvl="3"/>
            <a:r>
              <a:rPr lang="en-US" dirty="0">
                <a:cs typeface="Courier New" panose="02070309020205020404" pitchFamily="49" charset="0"/>
              </a:rPr>
              <a:t>Example: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nr</a:t>
            </a:r>
            <a:r>
              <a:rPr lang="en-US" dirty="0">
                <a:latin typeface="Courier New" panose="02070309020205020404" pitchFamily="49" charset="0"/>
                <a:cs typeface="Courier New" panose="02070309020205020404" pitchFamily="49" charset="0"/>
              </a:rPr>
              <a:t> 2 </a:t>
            </a:r>
            <a:r>
              <a:rPr lang="en-US" dirty="0">
                <a:cs typeface="Courier New" panose="02070309020205020404" pitchFamily="49" charset="0"/>
              </a:rPr>
              <a:t>specifies 2 ranks in each spatial dimension </a:t>
            </a:r>
          </a:p>
          <a:p>
            <a:pPr lvl="3"/>
            <a:r>
              <a:rPr lang="en-US" dirty="0">
                <a:cs typeface="Courier New" panose="02070309020205020404" pitchFamily="49" charset="0"/>
              </a:rPr>
              <a:t>Example: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nrx</a:t>
            </a:r>
            <a:r>
              <a:rPr lang="en-US" dirty="0">
                <a:latin typeface="Courier New" panose="02070309020205020404" pitchFamily="49" charset="0"/>
                <a:cs typeface="Courier New" panose="02070309020205020404" pitchFamily="49" charset="0"/>
              </a:rPr>
              <a:t> 2 -</a:t>
            </a:r>
            <a:r>
              <a:rPr lang="en-US" dirty="0" err="1">
                <a:latin typeface="Courier New" panose="02070309020205020404" pitchFamily="49" charset="0"/>
                <a:cs typeface="Courier New" panose="02070309020205020404" pitchFamily="49" charset="0"/>
              </a:rPr>
              <a:t>nry</a:t>
            </a:r>
            <a:r>
              <a:rPr lang="en-US" dirty="0">
                <a:latin typeface="Courier New" panose="02070309020205020404" pitchFamily="49" charset="0"/>
                <a:cs typeface="Courier New" panose="02070309020205020404" pitchFamily="49" charset="0"/>
              </a:rPr>
              <a:t> 4 -</a:t>
            </a:r>
            <a:r>
              <a:rPr lang="en-US" dirty="0" err="1">
                <a:latin typeface="Courier New" panose="02070309020205020404" pitchFamily="49" charset="0"/>
                <a:cs typeface="Courier New" panose="02070309020205020404" pitchFamily="49" charset="0"/>
              </a:rPr>
              <a:t>nrz</a:t>
            </a:r>
            <a:r>
              <a:rPr lang="en-US" dirty="0">
                <a:latin typeface="Courier New" panose="02070309020205020404" pitchFamily="49" charset="0"/>
                <a:cs typeface="Courier New" panose="02070309020205020404" pitchFamily="49" charset="0"/>
              </a:rPr>
              <a:t> 8</a:t>
            </a:r>
            <a:r>
              <a:rPr lang="en-US" dirty="0">
                <a:cs typeface="Courier New" panose="02070309020205020404" pitchFamily="49" charset="0"/>
              </a:rPr>
              <a:t> specifies 2 ranks in the ‘x’ dimension, 4 in the ‘y’, and 8 in the ‘z’, for 64 total ranks</a:t>
            </a:r>
          </a:p>
          <a:p>
            <a:r>
              <a:rPr lang="en-US" dirty="0">
                <a:cs typeface="Courier New" panose="02070309020205020404" pitchFamily="49" charset="0"/>
              </a:rPr>
              <a:t>Implementation options</a:t>
            </a:r>
          </a:p>
          <a:p>
            <a:pPr lvl="1"/>
            <a:r>
              <a:rPr lang="en-US" dirty="0">
                <a:cs typeface="Courier New" panose="02070309020205020404" pitchFamily="49" charset="0"/>
              </a:rPr>
              <a:t>For typical configurations, YASK overlaps communication with some computation using this sequence [simplified]:</a:t>
            </a:r>
          </a:p>
          <a:p>
            <a:pPr marL="685800" lvl="2" indent="-342900">
              <a:buFont typeface="+mj-lt"/>
              <a:buAutoNum type="arabicPeriod"/>
            </a:pPr>
            <a:r>
              <a:rPr lang="en-US" dirty="0">
                <a:cs typeface="Courier New" panose="02070309020205020404" pitchFamily="49" charset="0"/>
              </a:rPr>
              <a:t>Only the data needed by another rank is calculated on each rank for a given time-step and packed for delivery</a:t>
            </a:r>
          </a:p>
          <a:p>
            <a:pPr marL="685800" lvl="2" indent="-342900">
              <a:buFont typeface="+mj-lt"/>
              <a:buAutoNum type="arabicPeriod"/>
            </a:pPr>
            <a:r>
              <a:rPr lang="en-US" dirty="0">
                <a:cs typeface="Courier New" panose="02070309020205020404" pitchFamily="49" charset="0"/>
              </a:rPr>
              <a:t>Asynchronous (non-blocking) MPI receive and send requests are initiated</a:t>
            </a:r>
          </a:p>
          <a:p>
            <a:pPr marL="685800" lvl="2" indent="-342900">
              <a:buFont typeface="+mj-lt"/>
              <a:buAutoNum type="arabicPeriod"/>
            </a:pPr>
            <a:r>
              <a:rPr lang="en-US" dirty="0">
                <a:cs typeface="Courier New" panose="02070309020205020404" pitchFamily="49" charset="0"/>
              </a:rPr>
              <a:t>The remaining data on each rank is calculated while the MPI data is in-flight</a:t>
            </a:r>
          </a:p>
          <a:p>
            <a:pPr marL="685800" lvl="2" indent="-342900">
              <a:buFont typeface="+mj-lt"/>
              <a:buAutoNum type="arabicPeriod"/>
            </a:pPr>
            <a:r>
              <a:rPr lang="en-US" dirty="0">
                <a:cs typeface="Courier New" panose="02070309020205020404" pitchFamily="49" charset="0"/>
              </a:rPr>
              <a:t>The MPI requests are completed and the received data is unpacked before the next time-step is begun</a:t>
            </a:r>
          </a:p>
          <a:p>
            <a:pPr lvl="2"/>
            <a:r>
              <a:rPr lang="en-US" dirty="0">
                <a:cs typeface="Courier New" panose="02070309020205020404" pitchFamily="49" charset="0"/>
              </a:rPr>
              <a:t>You can disable this feature via </a:t>
            </a: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overlap_comms</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measure the impact</a:t>
            </a:r>
          </a:p>
          <a:p>
            <a:pPr lvl="1"/>
            <a:r>
              <a:rPr lang="en-US" dirty="0">
                <a:cs typeface="Courier New" panose="02070309020205020404" pitchFamily="49" charset="0"/>
              </a:rPr>
              <a:t>Shared-memory (</a:t>
            </a:r>
            <a:r>
              <a:rPr lang="en-US" dirty="0" err="1">
                <a:cs typeface="Courier New" panose="02070309020205020404" pitchFamily="49" charset="0"/>
              </a:rPr>
              <a:t>shm</a:t>
            </a:r>
            <a:r>
              <a:rPr lang="en-US" dirty="0">
                <a:cs typeface="Courier New" panose="02070309020205020404" pitchFamily="49" charset="0"/>
              </a:rPr>
              <a:t>) communication will automatically be applied between ranks that share a virtual address space, but MPI can be forced between all ranks with </a:t>
            </a: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use_shm</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as explained earlier</a:t>
            </a:r>
          </a:p>
          <a:p>
            <a:pPr marL="0" lvl="1" indent="0">
              <a:buNone/>
            </a:pPr>
            <a:endParaRPr lang="en-US" dirty="0">
              <a:cs typeface="Courier New" panose="02070309020205020404" pitchFamily="49" charset="0"/>
            </a:endParaRPr>
          </a:p>
          <a:p>
            <a:pPr marL="685800" lvl="2" indent="-342900">
              <a:buFont typeface="+mj-lt"/>
              <a:buAutoNum type="arabicPeriod"/>
            </a:pPr>
            <a:endParaRPr lang="en-US" dirty="0"/>
          </a:p>
          <a:p>
            <a:pPr lvl="1"/>
            <a:endParaRPr lang="en-US" dirty="0"/>
          </a:p>
          <a:p>
            <a:pPr lvl="2"/>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1000125"/>
            <a:ext cx="386324" cy="492443"/>
          </a:xfrm>
          <a:prstGeom prst="rect">
            <a:avLst/>
          </a:prstGeom>
          <a:noFill/>
        </p:spPr>
        <p:txBody>
          <a:bodyPr vert="horz" wrap="none" lIns="0" tIns="0" rIns="0" bIns="0" rtlCol="0">
            <a:spAutoFit/>
          </a:bodyPr>
          <a:lstStyle/>
          <a:p>
            <a:r>
              <a:rPr lang="en-US" sz="320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err="1">
              <a:solidFill>
                <a:srgbClr val="003C71"/>
              </a:solidFill>
            </a:endParaRPr>
          </a:p>
        </p:txBody>
      </p:sp>
      <p:sp>
        <p:nvSpPr>
          <p:cNvPr id="7" name="TextBox 6"/>
          <p:cNvSpPr txBox="1"/>
          <p:nvPr/>
        </p:nvSpPr>
        <p:spPr>
          <a:xfrm>
            <a:off x="8733928" y="4234326"/>
            <a:ext cx="386324" cy="492443"/>
          </a:xfrm>
          <a:prstGeom prst="rect">
            <a:avLst/>
          </a:prstGeom>
          <a:noFill/>
        </p:spPr>
        <p:txBody>
          <a:bodyPr vert="horz" wrap="none" lIns="0" tIns="0" rIns="0" bIns="0" rtlCol="0">
            <a:spAutoFit/>
          </a:bodyPr>
          <a:lstStyle/>
          <a:p>
            <a:r>
              <a:rPr lang="en-US" sz="320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err="1">
              <a:solidFill>
                <a:srgbClr val="003C71"/>
              </a:solidFill>
            </a:endParaRPr>
          </a:p>
        </p:txBody>
      </p:sp>
    </p:spTree>
    <p:extLst>
      <p:ext uri="{BB962C8B-B14F-4D97-AF65-F5344CB8AC3E}">
        <p14:creationId xmlns:p14="http://schemas.microsoft.com/office/powerpoint/2010/main" val="17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the </a:t>
            </a:r>
            <a:r>
              <a:rPr lang="en-US" dirty="0" err="1"/>
              <a:t>apis</a:t>
            </a:r>
            <a:endParaRPr lang="en-US" dirty="0"/>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31</a:t>
            </a:fld>
            <a:endParaRPr lang="en-US" dirty="0"/>
          </a:p>
        </p:txBody>
      </p:sp>
    </p:spTree>
    <p:extLst>
      <p:ext uri="{BB962C8B-B14F-4D97-AF65-F5344CB8AC3E}">
        <p14:creationId xmlns:p14="http://schemas.microsoft.com/office/powerpoint/2010/main" val="15923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Title 2"/>
          <p:cNvSpPr>
            <a:spLocks noGrp="1"/>
          </p:cNvSpPr>
          <p:nvPr>
            <p:ph type="title"/>
          </p:nvPr>
        </p:nvSpPr>
        <p:spPr>
          <a:xfrm>
            <a:off x="340822" y="208639"/>
            <a:ext cx="8344391" cy="529982"/>
          </a:xfrm>
        </p:spPr>
        <p:txBody>
          <a:bodyPr/>
          <a:lstStyle/>
          <a:p>
            <a:r>
              <a:rPr lang="en-US" dirty="0"/>
              <a:t>Making a stencil application</a:t>
            </a:r>
          </a:p>
        </p:txBody>
      </p:sp>
      <p:sp>
        <p:nvSpPr>
          <p:cNvPr id="5" name="Flowchart: Document 4"/>
          <p:cNvSpPr/>
          <p:nvPr/>
        </p:nvSpPr>
        <p:spPr>
          <a:xfrm>
            <a:off x="6007046" y="974204"/>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Variable declarations and optimized stencil calculation code</a:t>
            </a:r>
          </a:p>
        </p:txBody>
      </p:sp>
      <p:sp>
        <p:nvSpPr>
          <p:cNvPr id="6" name="Flowchart: Manual Input 5"/>
          <p:cNvSpPr/>
          <p:nvPr/>
        </p:nvSpPr>
        <p:spPr>
          <a:xfrm>
            <a:off x="2112958" y="989356"/>
            <a:ext cx="1318205" cy="687943"/>
          </a:xfrm>
          <a:prstGeom prst="flowChartManualInpu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Stencil-specification code</a:t>
            </a:r>
          </a:p>
        </p:txBody>
      </p:sp>
      <p:sp>
        <p:nvSpPr>
          <p:cNvPr id="7" name="Flowchart: Process 6"/>
          <p:cNvSpPr/>
          <p:nvPr/>
        </p:nvSpPr>
        <p:spPr>
          <a:xfrm>
            <a:off x="4255274" y="989356"/>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Stencil compiler</a:t>
            </a:r>
          </a:p>
        </p:txBody>
      </p:sp>
      <p:cxnSp>
        <p:nvCxnSpPr>
          <p:cNvPr id="8" name="Straight Arrow Connector 7"/>
          <p:cNvCxnSpPr>
            <a:stCxn id="6" idx="3"/>
            <a:endCxn id="7" idx="1"/>
          </p:cNvCxnSpPr>
          <p:nvPr/>
        </p:nvCxnSpPr>
        <p:spPr>
          <a:xfrm flipV="1">
            <a:off x="3431163" y="1321075"/>
            <a:ext cx="824111" cy="12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5" idx="1"/>
          </p:cNvCxnSpPr>
          <p:nvPr/>
        </p:nvCxnSpPr>
        <p:spPr>
          <a:xfrm flipV="1">
            <a:off x="5373426" y="1318176"/>
            <a:ext cx="633620" cy="28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Process 9"/>
          <p:cNvSpPr/>
          <p:nvPr/>
        </p:nvSpPr>
        <p:spPr>
          <a:xfrm>
            <a:off x="4262728" y="1959250"/>
            <a:ext cx="1118152" cy="663437"/>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Loop compiler</a:t>
            </a:r>
          </a:p>
        </p:txBody>
      </p:sp>
      <p:sp>
        <p:nvSpPr>
          <p:cNvPr id="11" name="Flowchart: Document 10"/>
          <p:cNvSpPr/>
          <p:nvPr/>
        </p:nvSpPr>
        <p:spPr>
          <a:xfrm>
            <a:off x="6007046" y="1942613"/>
            <a:ext cx="1714499" cy="687943"/>
          </a:xfrm>
          <a:prstGeom prst="flowChartDocument">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Nested loops with OpenMP pragmas and other optimizations</a:t>
            </a:r>
          </a:p>
        </p:txBody>
      </p:sp>
      <p:cxnSp>
        <p:nvCxnSpPr>
          <p:cNvPr id="12" name="Straight Arrow Connector 11"/>
          <p:cNvCxnSpPr>
            <a:stCxn id="10" idx="3"/>
            <a:endCxn id="11" idx="1"/>
          </p:cNvCxnSpPr>
          <p:nvPr/>
        </p:nvCxnSpPr>
        <p:spPr>
          <a:xfrm flipV="1">
            <a:off x="5380880" y="2286585"/>
            <a:ext cx="626166" cy="43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Multidocument 12"/>
          <p:cNvSpPr/>
          <p:nvPr/>
        </p:nvSpPr>
        <p:spPr>
          <a:xfrm>
            <a:off x="6044318" y="2778575"/>
            <a:ext cx="1639955" cy="670719"/>
          </a:xfrm>
          <a:prstGeom prst="flowChartMultidocument">
            <a:avLst/>
          </a:prstGeom>
          <a:solidFill>
            <a:srgbClr val="92D050"/>
          </a:solidFill>
          <a:ln w="3175" cap="flat" cmpd="sng" algn="ctr">
            <a:solidFill>
              <a:schemeClr val="tx1"/>
            </a:solidFill>
            <a:prstDash val="solid"/>
            <a:round/>
            <a:headEnd type="none" w="sm" len="sm"/>
            <a:tailEnd type="none" w="sm" len="sm"/>
          </a:ln>
          <a:effectLst/>
        </p:spPr>
        <p:txBody>
          <a:bodyPr vert="horz" wrap="none" lIns="68580" tIns="34290" rIns="68580" bIns="34290" numCol="1" rtlCol="0" anchor="ctr" anchorCtr="0" compatLnSpc="1">
            <a:prstTxWarp prst="textNoShape">
              <a:avLst/>
            </a:prstTxWarp>
          </a:bodyPr>
          <a:lstStyle/>
          <a:p>
            <a:pPr algn="ctr" eaLnBrk="0" fontAlgn="base" hangingPunct="0">
              <a:spcBef>
                <a:spcPct val="0"/>
              </a:spcBef>
              <a:spcAft>
                <a:spcPct val="0"/>
              </a:spcAft>
            </a:pPr>
            <a:r>
              <a:rPr lang="en-US" sz="1050" dirty="0">
                <a:cs typeface="Arial" pitchFamily="34" charset="0"/>
              </a:rPr>
              <a:t>Other C++ code</a:t>
            </a:r>
          </a:p>
        </p:txBody>
      </p:sp>
      <p:sp>
        <p:nvSpPr>
          <p:cNvPr id="14" name="Flowchart: Process 13"/>
          <p:cNvSpPr/>
          <p:nvPr/>
        </p:nvSpPr>
        <p:spPr>
          <a:xfrm>
            <a:off x="6305219" y="3918354"/>
            <a:ext cx="1118152" cy="392415"/>
          </a:xfrm>
          <a:prstGeom prst="flowChart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Intel C++ compiler</a:t>
            </a:r>
          </a:p>
        </p:txBody>
      </p:sp>
      <p:cxnSp>
        <p:nvCxnSpPr>
          <p:cNvPr id="15" name="Elbow Connector 14"/>
          <p:cNvCxnSpPr>
            <a:stCxn id="5" idx="3"/>
            <a:endCxn id="14" idx="3"/>
          </p:cNvCxnSpPr>
          <p:nvPr/>
        </p:nvCxnSpPr>
        <p:spPr>
          <a:xfrm flipH="1">
            <a:off x="7423371" y="1318176"/>
            <a:ext cx="298174" cy="2796386"/>
          </a:xfrm>
          <a:prstGeom prst="bentConnector3">
            <a:avLst>
              <a:gd name="adj1" fmla="val -7666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H="1">
            <a:off x="7438279" y="2286585"/>
            <a:ext cx="298175" cy="1825733"/>
          </a:xfrm>
          <a:prstGeom prst="bentConnector3">
            <a:avLst>
              <a:gd name="adj1" fmla="val -702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3" idx="3"/>
            <a:endCxn id="14" idx="3"/>
          </p:cNvCxnSpPr>
          <p:nvPr/>
        </p:nvCxnSpPr>
        <p:spPr>
          <a:xfrm flipH="1">
            <a:off x="7423371" y="3113935"/>
            <a:ext cx="260902" cy="1000627"/>
          </a:xfrm>
          <a:prstGeom prst="bentConnector3">
            <a:avLst>
              <a:gd name="adj1" fmla="val -8761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p:cNvSpPr/>
          <p:nvPr/>
        </p:nvSpPr>
        <p:spPr>
          <a:xfrm>
            <a:off x="2377645" y="2628511"/>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Provided stencil perf-</a:t>
            </a:r>
            <a:r>
              <a:rPr lang="en-US" sz="1050" dirty="0" err="1">
                <a:cs typeface="Arial" pitchFamily="34" charset="0"/>
              </a:rPr>
              <a:t>eval</a:t>
            </a:r>
            <a:r>
              <a:rPr lang="en-US" sz="1050" dirty="0">
                <a:cs typeface="Arial" pitchFamily="34" charset="0"/>
              </a:rPr>
              <a:t> utility</a:t>
            </a:r>
          </a:p>
        </p:txBody>
      </p:sp>
      <p:cxnSp>
        <p:nvCxnSpPr>
          <p:cNvPr id="19" name="Elbow Connector 18"/>
          <p:cNvCxnSpPr>
            <a:stCxn id="14" idx="1"/>
            <a:endCxn id="23" idx="3"/>
          </p:cNvCxnSpPr>
          <p:nvPr/>
        </p:nvCxnSpPr>
        <p:spPr>
          <a:xfrm rot="10800000">
            <a:off x="5704271" y="3473560"/>
            <a:ext cx="600949" cy="64100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lowchart: Card 19"/>
          <p:cNvSpPr/>
          <p:nvPr/>
        </p:nvSpPr>
        <p:spPr>
          <a:xfrm>
            <a:off x="852060" y="2601946"/>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Performance results</a:t>
            </a:r>
          </a:p>
        </p:txBody>
      </p:sp>
      <p:cxnSp>
        <p:nvCxnSpPr>
          <p:cNvPr id="21" name="Elbow Connector 20"/>
          <p:cNvCxnSpPr>
            <a:stCxn id="18" idx="1"/>
            <a:endCxn id="20" idx="3"/>
          </p:cNvCxnSpPr>
          <p:nvPr/>
        </p:nvCxnSpPr>
        <p:spPr>
          <a:xfrm rot="10800000" flipV="1">
            <a:off x="1858399" y="2845591"/>
            <a:ext cx="519247" cy="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0" idx="0"/>
          </p:cNvCxnSpPr>
          <p:nvPr/>
        </p:nvCxnSpPr>
        <p:spPr>
          <a:xfrm>
            <a:off x="4814350" y="1652793"/>
            <a:ext cx="7454" cy="3064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a:xfrm>
            <a:off x="4337937" y="3256479"/>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Optimized stencil-kernel library</a:t>
            </a:r>
          </a:p>
        </p:txBody>
      </p:sp>
      <p:sp>
        <p:nvSpPr>
          <p:cNvPr id="24" name="Flowchart: Alternate Process 23"/>
          <p:cNvSpPr/>
          <p:nvPr/>
        </p:nvSpPr>
        <p:spPr>
          <a:xfrm>
            <a:off x="2367517" y="3975778"/>
            <a:ext cx="1366333" cy="434161"/>
          </a:xfrm>
          <a:prstGeom prst="flowChartAlternateProcess">
            <a:avLst/>
          </a:prstGeom>
          <a:solidFill>
            <a:srgbClr val="00B0F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Customer application</a:t>
            </a:r>
          </a:p>
        </p:txBody>
      </p:sp>
      <p:cxnSp>
        <p:nvCxnSpPr>
          <p:cNvPr id="25" name="Elbow Connector 24"/>
          <p:cNvCxnSpPr>
            <a:stCxn id="23" idx="1"/>
            <a:endCxn id="18" idx="3"/>
          </p:cNvCxnSpPr>
          <p:nvPr/>
        </p:nvCxnSpPr>
        <p:spPr>
          <a:xfrm rot="10800000">
            <a:off x="3743979" y="2845592"/>
            <a:ext cx="593959" cy="62796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4" idx="3"/>
          </p:cNvCxnSpPr>
          <p:nvPr/>
        </p:nvCxnSpPr>
        <p:spPr>
          <a:xfrm rot="10800000" flipV="1">
            <a:off x="3733851" y="3473559"/>
            <a:ext cx="604087" cy="71929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Card 26"/>
          <p:cNvSpPr/>
          <p:nvPr/>
        </p:nvSpPr>
        <p:spPr>
          <a:xfrm>
            <a:off x="852060" y="3949210"/>
            <a:ext cx="1006338" cy="487293"/>
          </a:xfrm>
          <a:prstGeom prst="flowChartPunchedCard">
            <a:avLst/>
          </a:prstGeom>
          <a:solidFill>
            <a:srgbClr val="92D050"/>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050" dirty="0">
                <a:cs typeface="Arial" pitchFamily="34" charset="0"/>
              </a:rPr>
              <a:t>Application results</a:t>
            </a:r>
          </a:p>
        </p:txBody>
      </p:sp>
      <p:cxnSp>
        <p:nvCxnSpPr>
          <p:cNvPr id="28" name="Elbow Connector 27"/>
          <p:cNvCxnSpPr>
            <a:stCxn id="24" idx="1"/>
            <a:endCxn id="27" idx="3"/>
          </p:cNvCxnSpPr>
          <p:nvPr/>
        </p:nvCxnSpPr>
        <p:spPr>
          <a:xfrm rot="10800000">
            <a:off x="1858399" y="4192857"/>
            <a:ext cx="509119" cy="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Up-Down Arrow 28"/>
          <p:cNvSpPr/>
          <p:nvPr/>
        </p:nvSpPr>
        <p:spPr>
          <a:xfrm>
            <a:off x="2829458" y="3113934"/>
            <a:ext cx="442452" cy="799192"/>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00" dirty="0"/>
              <a:t>and/or</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31" name="Rounded Rectangle 30"/>
          <p:cNvSpPr/>
          <p:nvPr/>
        </p:nvSpPr>
        <p:spPr>
          <a:xfrm>
            <a:off x="502429" y="3637812"/>
            <a:ext cx="3730176" cy="984787"/>
          </a:xfrm>
          <a:prstGeom prst="roundRect">
            <a:avLst>
              <a:gd name="adj" fmla="val 24021"/>
            </a:avLst>
          </a:prstGeom>
          <a:noFill/>
          <a:ln w="76200" cmpd="tri">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85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API overview</a:t>
            </a:r>
          </a:p>
        </p:txBody>
      </p:sp>
      <p:sp>
        <p:nvSpPr>
          <p:cNvPr id="5" name="Content Placeholder 4"/>
          <p:cNvSpPr>
            <a:spLocks noGrp="1"/>
          </p:cNvSpPr>
          <p:nvPr>
            <p:ph sz="quarter" idx="13"/>
          </p:nvPr>
        </p:nvSpPr>
        <p:spPr/>
        <p:txBody>
          <a:bodyPr>
            <a:normAutofit fontScale="92500" lnSpcReduction="10000"/>
          </a:bodyPr>
          <a:lstStyle/>
          <a:p>
            <a:r>
              <a:rPr lang="en-US" dirty="0"/>
              <a:t>Purpose</a:t>
            </a:r>
          </a:p>
          <a:p>
            <a:pPr lvl="1"/>
            <a:r>
              <a:rPr lang="en-US" dirty="0"/>
              <a:t>Define the DSL (Domain-Specific Language) used by the YASK compiler</a:t>
            </a:r>
          </a:p>
          <a:p>
            <a:pPr lvl="1"/>
            <a:r>
              <a:rPr lang="en-US" dirty="0"/>
              <a:t>Facilitate inclusion of stencil code generated by YASK into real applications</a:t>
            </a:r>
          </a:p>
          <a:p>
            <a:r>
              <a:rPr lang="en-US" dirty="0"/>
              <a:t>Target languages</a:t>
            </a:r>
          </a:p>
          <a:p>
            <a:pPr lvl="1"/>
            <a:r>
              <a:rPr lang="en-US" dirty="0"/>
              <a:t>C++ natively</a:t>
            </a:r>
          </a:p>
          <a:p>
            <a:pPr lvl="1"/>
            <a:r>
              <a:rPr lang="en-US" dirty="0"/>
              <a:t>Python* interface generated via SWIG*</a:t>
            </a:r>
          </a:p>
          <a:p>
            <a:r>
              <a:rPr lang="en-US" dirty="0"/>
              <a:t>Design principles</a:t>
            </a:r>
          </a:p>
          <a:p>
            <a:pPr lvl="1"/>
            <a:r>
              <a:rPr lang="en-US" dirty="0"/>
              <a:t>Consistent interface</a:t>
            </a:r>
          </a:p>
          <a:p>
            <a:pPr lvl="1"/>
            <a:r>
              <a:rPr lang="en-US" dirty="0"/>
              <a:t>Stable interface with backward-compatibility maintained except in rare cases</a:t>
            </a:r>
          </a:p>
          <a:p>
            <a:pPr lvl="1"/>
            <a:r>
              <a:rPr lang="en-US" dirty="0"/>
              <a:t>Documented</a:t>
            </a:r>
          </a:p>
          <a:p>
            <a:pPr lvl="1"/>
            <a:r>
              <a:rPr lang="en-US" dirty="0"/>
              <a:t>Hidden implementation via C++ pure-virtual classes in most cases</a:t>
            </a:r>
          </a:p>
          <a:p>
            <a:pPr lvl="1"/>
            <a:r>
              <a:rPr lang="en-US" dirty="0"/>
              <a:t>“Factory” pattern: use small number of factory objects to create more objects</a:t>
            </a:r>
          </a:p>
          <a:p>
            <a:pPr lvl="1"/>
            <a:endParaRPr lang="en-US" dirty="0"/>
          </a:p>
        </p:txBody>
      </p:sp>
      <p:sp>
        <p:nvSpPr>
          <p:cNvPr id="2" name="Slide Number Placeholder 1"/>
          <p:cNvSpPr>
            <a:spLocks noGrp="1"/>
          </p:cNvSpPr>
          <p:nvPr>
            <p:ph type="sldNum" sz="quarter" idx="12"/>
          </p:nvPr>
        </p:nvSpPr>
        <p:spPr/>
        <p:txBody>
          <a:bodyPr/>
          <a:lstStyle/>
          <a:p>
            <a:fld id="{EE2556C5-CE8C-6547-B838-EA80C61A4AF7}" type="slidenum">
              <a:rPr lang="en-US" smtClean="0"/>
              <a:pPr/>
              <a:t>33</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82611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34</a:t>
            </a:fld>
            <a:endParaRPr lang="en-US" dirty="0"/>
          </a:p>
        </p:txBody>
      </p:sp>
      <p:sp>
        <p:nvSpPr>
          <p:cNvPr id="3" name="Title 2"/>
          <p:cNvSpPr>
            <a:spLocks noGrp="1"/>
          </p:cNvSpPr>
          <p:nvPr>
            <p:ph type="title"/>
          </p:nvPr>
        </p:nvSpPr>
        <p:spPr/>
        <p:txBody>
          <a:bodyPr/>
          <a:lstStyle/>
          <a:p>
            <a:r>
              <a:rPr lang="en-US" dirty="0"/>
              <a:t>API documentation</a:t>
            </a:r>
          </a:p>
        </p:txBody>
      </p:sp>
      <p:sp>
        <p:nvSpPr>
          <p:cNvPr id="4" name="Content Placeholder 3"/>
          <p:cNvSpPr>
            <a:spLocks noGrp="1"/>
          </p:cNvSpPr>
          <p:nvPr>
            <p:ph sz="quarter" idx="13"/>
          </p:nvPr>
        </p:nvSpPr>
        <p:spPr/>
        <p:txBody>
          <a:bodyPr>
            <a:normAutofit fontScale="92500" lnSpcReduction="20000"/>
          </a:bodyPr>
          <a:lstStyle/>
          <a:p>
            <a:r>
              <a:rPr lang="en-US" dirty="0"/>
              <a:t>From </a:t>
            </a:r>
            <a:r>
              <a:rPr lang="en-US" dirty="0">
                <a:hlinkClick r:id="rId2"/>
              </a:rPr>
              <a:t>https://github.com/intel/yask</a:t>
            </a:r>
            <a:r>
              <a:rPr lang="en-US" dirty="0"/>
              <a:t>, follow the “API documentation” link in the Overview section of </a:t>
            </a:r>
            <a:r>
              <a:rPr lang="en-US" dirty="0">
                <a:latin typeface="Courier New" panose="02070309020205020404" pitchFamily="49" charset="0"/>
                <a:cs typeface="Courier New" panose="02070309020205020404" pitchFamily="49" charset="0"/>
              </a:rPr>
              <a:t>README.md</a:t>
            </a:r>
          </a:p>
          <a:p>
            <a:r>
              <a:rPr lang="en-US" dirty="0">
                <a:cs typeface="Courier New" panose="02070309020205020404" pitchFamily="49" charset="0"/>
              </a:rPr>
              <a:t>There are four main tabs</a:t>
            </a:r>
          </a:p>
          <a:p>
            <a:pPr lvl="1"/>
            <a:r>
              <a:rPr lang="en-US" b="1" dirty="0">
                <a:cs typeface="Courier New" panose="02070309020205020404" pitchFamily="49" charset="0"/>
              </a:rPr>
              <a:t>Main Page </a:t>
            </a:r>
            <a:r>
              <a:rPr lang="en-US" dirty="0">
                <a:cs typeface="Courier New" panose="02070309020205020404" pitchFamily="49" charset="0"/>
              </a:rPr>
              <a:t>contains an overview of the YASK workflow and API sets</a:t>
            </a:r>
          </a:p>
          <a:p>
            <a:pPr lvl="2"/>
            <a:r>
              <a:rPr lang="en-US" dirty="0">
                <a:cs typeface="Courier New" panose="02070309020205020404" pitchFamily="49" charset="0"/>
              </a:rPr>
              <a:t>Read this first</a:t>
            </a:r>
          </a:p>
          <a:p>
            <a:pPr lvl="1"/>
            <a:r>
              <a:rPr lang="en-US" b="1" dirty="0">
                <a:cs typeface="Courier New" panose="02070309020205020404" pitchFamily="49" charset="0"/>
              </a:rPr>
              <a:t>Modules</a:t>
            </a:r>
            <a:r>
              <a:rPr lang="en-US" dirty="0">
                <a:cs typeface="Courier New" panose="02070309020205020404" pitchFamily="49" charset="0"/>
              </a:rPr>
              <a:t> lists the API sets</a:t>
            </a:r>
          </a:p>
          <a:p>
            <a:pPr lvl="2"/>
            <a:r>
              <a:rPr lang="en-US" u="sng" dirty="0">
                <a:cs typeface="Courier New" panose="02070309020205020404" pitchFamily="49" charset="0"/>
              </a:rPr>
              <a:t>This is the best place to start looking for the API you want</a:t>
            </a:r>
          </a:p>
          <a:p>
            <a:pPr lvl="2"/>
            <a:r>
              <a:rPr lang="en-US" b="1" dirty="0">
                <a:cs typeface="Courier New" panose="02070309020205020404" pitchFamily="49" charset="0"/>
              </a:rPr>
              <a:t>YASK Compiler</a:t>
            </a:r>
            <a:r>
              <a:rPr lang="en-US" dirty="0">
                <a:cs typeface="Courier New" panose="02070309020205020404" pitchFamily="49" charset="0"/>
              </a:rPr>
              <a:t> APIs are used to define stencil solutions, i.e., the “DSL”</a:t>
            </a:r>
          </a:p>
          <a:p>
            <a:pPr lvl="3"/>
            <a:r>
              <a:rPr lang="en-US" dirty="0">
                <a:cs typeface="Courier New" panose="02070309020205020404" pitchFamily="49" charset="0"/>
              </a:rPr>
              <a:t>Objects in the compiler API start with “</a:t>
            </a:r>
            <a:r>
              <a:rPr lang="en-US" dirty="0" err="1">
                <a:latin typeface="Courier New" panose="02070309020205020404" pitchFamily="49" charset="0"/>
                <a:cs typeface="Courier New" panose="02070309020205020404" pitchFamily="49" charset="0"/>
              </a:rPr>
              <a:t>yc</a:t>
            </a:r>
            <a:r>
              <a:rPr lang="en-US" dirty="0">
                <a:latin typeface="Courier New" panose="02070309020205020404" pitchFamily="49" charset="0"/>
                <a:cs typeface="Courier New" panose="02070309020205020404" pitchFamily="49" charset="0"/>
              </a:rPr>
              <a:t>_</a:t>
            </a:r>
            <a:r>
              <a:rPr lang="en-US" dirty="0">
                <a:cs typeface="Courier New" panose="02070309020205020404" pitchFamily="49" charset="0"/>
              </a:rPr>
              <a:t>”</a:t>
            </a:r>
          </a:p>
          <a:p>
            <a:pPr lvl="2"/>
            <a:r>
              <a:rPr lang="en-US" b="1" dirty="0">
                <a:cs typeface="Courier New" panose="02070309020205020404" pitchFamily="49" charset="0"/>
              </a:rPr>
              <a:t>YASK Kernel </a:t>
            </a:r>
            <a:r>
              <a:rPr lang="en-US" dirty="0">
                <a:cs typeface="Courier New" panose="02070309020205020404" pitchFamily="49" charset="0"/>
              </a:rPr>
              <a:t>APIs are used to create your own application from a YASK library</a:t>
            </a:r>
          </a:p>
          <a:p>
            <a:pPr lvl="3"/>
            <a:r>
              <a:rPr lang="en-US" dirty="0">
                <a:cs typeface="Courier New" panose="02070309020205020404" pitchFamily="49" charset="0"/>
              </a:rPr>
              <a:t>Objects in the kernel API start with “</a:t>
            </a:r>
            <a:r>
              <a:rPr lang="en-US" dirty="0" err="1">
                <a:latin typeface="Courier New" panose="02070309020205020404" pitchFamily="49" charset="0"/>
                <a:cs typeface="Courier New" panose="02070309020205020404" pitchFamily="49" charset="0"/>
              </a:rPr>
              <a:t>yk</a:t>
            </a:r>
            <a:r>
              <a:rPr lang="en-US" dirty="0">
                <a:latin typeface="Courier New" panose="02070309020205020404" pitchFamily="49" charset="0"/>
                <a:cs typeface="Courier New" panose="02070309020205020404" pitchFamily="49" charset="0"/>
              </a:rPr>
              <a:t>_</a:t>
            </a:r>
            <a:r>
              <a:rPr lang="en-US" dirty="0">
                <a:cs typeface="Courier New" panose="02070309020205020404" pitchFamily="49" charset="0"/>
              </a:rPr>
              <a:t>”</a:t>
            </a:r>
          </a:p>
          <a:p>
            <a:pPr lvl="2"/>
            <a:r>
              <a:rPr lang="en-US" b="1" dirty="0">
                <a:cs typeface="Courier New" panose="02070309020205020404" pitchFamily="49" charset="0"/>
              </a:rPr>
              <a:t>YASK Common Utilities </a:t>
            </a:r>
            <a:r>
              <a:rPr lang="en-US" dirty="0">
                <a:cs typeface="Courier New" panose="02070309020205020404" pitchFamily="49" charset="0"/>
              </a:rPr>
              <a:t>contains some common utility classes like output streams</a:t>
            </a:r>
          </a:p>
          <a:p>
            <a:pPr lvl="3"/>
            <a:r>
              <a:rPr lang="en-US" dirty="0">
                <a:cs typeface="Courier New" panose="02070309020205020404" pitchFamily="49" charset="0"/>
              </a:rPr>
              <a:t>Objects here start with “</a:t>
            </a:r>
            <a:r>
              <a:rPr lang="en-US" dirty="0" err="1">
                <a:latin typeface="Courier New" panose="02070309020205020404" pitchFamily="49" charset="0"/>
                <a:cs typeface="Courier New" panose="02070309020205020404" pitchFamily="49" charset="0"/>
              </a:rPr>
              <a:t>yask</a:t>
            </a:r>
            <a:r>
              <a:rPr lang="en-US" dirty="0">
                <a:latin typeface="Courier New" panose="02070309020205020404" pitchFamily="49" charset="0"/>
                <a:cs typeface="Courier New" panose="02070309020205020404" pitchFamily="49" charset="0"/>
              </a:rPr>
              <a:t>_</a:t>
            </a:r>
            <a:r>
              <a:rPr lang="en-US" dirty="0">
                <a:cs typeface="Courier New" panose="02070309020205020404" pitchFamily="49" charset="0"/>
              </a:rPr>
              <a:t>”</a:t>
            </a:r>
          </a:p>
          <a:p>
            <a:pPr lvl="1"/>
            <a:r>
              <a:rPr lang="en-US" b="1" dirty="0"/>
              <a:t>Classes</a:t>
            </a:r>
            <a:r>
              <a:rPr lang="en-US" dirty="0"/>
              <a:t> lists all the C++ classes in alphabetical order</a:t>
            </a:r>
          </a:p>
          <a:p>
            <a:pPr lvl="1"/>
            <a:r>
              <a:rPr lang="en-US" b="1" dirty="0"/>
              <a:t>Files</a:t>
            </a:r>
            <a:r>
              <a:rPr lang="en-US" dirty="0"/>
              <a:t> lists the C++ header files</a:t>
            </a:r>
          </a:p>
          <a:p>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26064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32FE78-5637-40DD-A5FD-C3F39001AAC7}"/>
              </a:ext>
            </a:extLst>
          </p:cNvPr>
          <p:cNvSpPr>
            <a:spLocks noGrp="1"/>
          </p:cNvSpPr>
          <p:nvPr>
            <p:ph type="sldNum" sz="quarter" idx="12"/>
          </p:nvPr>
        </p:nvSpPr>
        <p:spPr/>
        <p:txBody>
          <a:bodyPr/>
          <a:lstStyle/>
          <a:p>
            <a:fld id="{EE2556C5-CE8C-6547-B838-EA80C61A4AF7}" type="slidenum">
              <a:rPr lang="en-US" smtClean="0"/>
              <a:pPr/>
              <a:t>35</a:t>
            </a:fld>
            <a:endParaRPr lang="en-US" dirty="0"/>
          </a:p>
        </p:txBody>
      </p:sp>
      <p:sp>
        <p:nvSpPr>
          <p:cNvPr id="5" name="Content Placeholder 4">
            <a:extLst>
              <a:ext uri="{FF2B5EF4-FFF2-40B4-BE49-F238E27FC236}">
                <a16:creationId xmlns:a16="http://schemas.microsoft.com/office/drawing/2014/main" id="{D840CDAB-1138-4FFF-9A61-448E0EF099D5}"/>
              </a:ext>
            </a:extLst>
          </p:cNvPr>
          <p:cNvSpPr>
            <a:spLocks noGrp="1"/>
          </p:cNvSpPr>
          <p:nvPr>
            <p:ph sz="half" idx="1"/>
          </p:nvPr>
        </p:nvSpPr>
        <p:spPr/>
        <p:txBody>
          <a:bodyPr>
            <a:normAutofit fontScale="77500" lnSpcReduction="20000"/>
          </a:bodyPr>
          <a:lstStyle/>
          <a:p>
            <a:r>
              <a:rPr lang="en-US" dirty="0"/>
              <a:t>There are two main steps in using a YASK stencil:</a:t>
            </a:r>
          </a:p>
          <a:p>
            <a:pPr marL="342900" lvl="1" indent="-342900">
              <a:buFont typeface="+mj-lt"/>
              <a:buAutoNum type="arabicPeriod"/>
            </a:pPr>
            <a:r>
              <a:rPr lang="en-US" dirty="0"/>
              <a:t>Create a library from the YASK DSL via the “compiler” APIs</a:t>
            </a:r>
          </a:p>
          <a:p>
            <a:pPr marL="342900" lvl="1" indent="-342900">
              <a:buFont typeface="+mj-lt"/>
              <a:buAutoNum type="arabicPeriod"/>
            </a:pPr>
            <a:r>
              <a:rPr lang="en-US" dirty="0"/>
              <a:t>Use the library in an application via the “kernel” APIs</a:t>
            </a:r>
          </a:p>
          <a:p>
            <a:r>
              <a:rPr lang="en-US" dirty="0"/>
              <a:t>For each of these steps, there are three options (making 9 combos):</a:t>
            </a:r>
          </a:p>
          <a:p>
            <a:pPr lvl="1"/>
            <a:r>
              <a:rPr lang="en-US" dirty="0"/>
              <a:t>Use the binary provided in the YASK package</a:t>
            </a:r>
          </a:p>
          <a:p>
            <a:pPr lvl="1"/>
            <a:r>
              <a:rPr lang="en-US" dirty="0"/>
              <a:t>Write your own app in C++</a:t>
            </a:r>
          </a:p>
          <a:p>
            <a:pPr lvl="1"/>
            <a:r>
              <a:rPr lang="en-US" dirty="0"/>
              <a:t>Write your own app in Python</a:t>
            </a:r>
          </a:p>
          <a:p>
            <a:r>
              <a:rPr lang="en-US" dirty="0"/>
              <a:t>The most common combos:</a:t>
            </a:r>
          </a:p>
          <a:p>
            <a:pPr marL="342900" lvl="1" indent="-342900">
              <a:buFont typeface="+mj-lt"/>
              <a:buAutoNum type="arabicPeriod"/>
            </a:pPr>
            <a:r>
              <a:rPr lang="en-US" dirty="0"/>
              <a:t>Compiler: Use the provided YASK compiler binary to create a library for your stencil via the </a:t>
            </a:r>
            <a:r>
              <a:rPr lang="en-US" dirty="0" err="1">
                <a:latin typeface="Courier New" panose="02070309020205020404" pitchFamily="49" charset="0"/>
                <a:cs typeface="Courier New" panose="02070309020205020404" pitchFamily="49" charset="0"/>
              </a:rPr>
              <a:t>Makefile</a:t>
            </a:r>
            <a:endParaRPr lang="en-US" dirty="0">
              <a:latin typeface="Courier New" panose="02070309020205020404" pitchFamily="49" charset="0"/>
              <a:cs typeface="Courier New" panose="02070309020205020404" pitchFamily="49" charset="0"/>
            </a:endParaRPr>
          </a:p>
          <a:p>
            <a:pPr marL="342900" lvl="1" indent="-342900">
              <a:buFont typeface="+mj-lt"/>
              <a:buAutoNum type="arabicPeriod"/>
            </a:pPr>
            <a:r>
              <a:rPr lang="en-US" dirty="0"/>
              <a:t>Kernel:</a:t>
            </a:r>
          </a:p>
          <a:p>
            <a:pPr marL="631825" lvl="2" indent="-285750"/>
            <a:r>
              <a:rPr lang="en-US" dirty="0"/>
              <a:t>Use the provided YASK binary to test and tune your stencil’s performance by running </a:t>
            </a:r>
            <a:r>
              <a:rPr lang="en-US" dirty="0">
                <a:latin typeface="Courier New" panose="02070309020205020404" pitchFamily="49" charset="0"/>
                <a:cs typeface="Courier New" panose="02070309020205020404" pitchFamily="49" charset="0"/>
              </a:rPr>
              <a:t>yask.sh</a:t>
            </a:r>
          </a:p>
          <a:p>
            <a:pPr marL="631825" lvl="2" indent="-285750"/>
            <a:r>
              <a:rPr lang="en-US" dirty="0"/>
              <a:t>Create your own binary using the C++ kernel APIs to use the stencil library in production</a:t>
            </a:r>
          </a:p>
        </p:txBody>
      </p:sp>
      <p:sp>
        <p:nvSpPr>
          <p:cNvPr id="3" name="Title 2">
            <a:extLst>
              <a:ext uri="{FF2B5EF4-FFF2-40B4-BE49-F238E27FC236}">
                <a16:creationId xmlns:a16="http://schemas.microsoft.com/office/drawing/2014/main" id="{32F6731F-9B6F-4113-9DCC-F11E73108CCF}"/>
              </a:ext>
            </a:extLst>
          </p:cNvPr>
          <p:cNvSpPr>
            <a:spLocks noGrp="1"/>
          </p:cNvSpPr>
          <p:nvPr>
            <p:ph type="title"/>
          </p:nvPr>
        </p:nvSpPr>
        <p:spPr/>
        <p:txBody>
          <a:bodyPr/>
          <a:lstStyle/>
          <a:p>
            <a:r>
              <a:rPr lang="en-US" dirty="0"/>
              <a:t>API combinations</a:t>
            </a:r>
          </a:p>
        </p:txBody>
      </p:sp>
      <p:sp>
        <p:nvSpPr>
          <p:cNvPr id="4" name="Footer Placeholder 3">
            <a:extLst>
              <a:ext uri="{FF2B5EF4-FFF2-40B4-BE49-F238E27FC236}">
                <a16:creationId xmlns:a16="http://schemas.microsoft.com/office/drawing/2014/main" id="{277BD859-763F-4408-9D44-CE5D0FCA9796}"/>
              </a:ext>
            </a:extLst>
          </p:cNvPr>
          <p:cNvSpPr>
            <a:spLocks noGrp="1"/>
          </p:cNvSpPr>
          <p:nvPr>
            <p:ph type="ftr" sz="quarter" idx="11"/>
          </p:nvPr>
        </p:nvSpPr>
        <p:spPr/>
        <p:txBody>
          <a:bodyPr/>
          <a:lstStyle/>
          <a:p>
            <a:pPr algn="ctr"/>
            <a:r>
              <a:rPr lang="en-US"/>
              <a:t>YASK tutorial</a:t>
            </a:r>
            <a:endParaRPr lang="en-US" dirty="0"/>
          </a:p>
        </p:txBody>
      </p:sp>
      <p:sp>
        <p:nvSpPr>
          <p:cNvPr id="7" name="Flowchart: Terminator 6">
            <a:extLst>
              <a:ext uri="{FF2B5EF4-FFF2-40B4-BE49-F238E27FC236}">
                <a16:creationId xmlns:a16="http://schemas.microsoft.com/office/drawing/2014/main" id="{A4AF3507-FACE-466B-A3C5-EA6A512E40FD}"/>
              </a:ext>
            </a:extLst>
          </p:cNvPr>
          <p:cNvSpPr/>
          <p:nvPr/>
        </p:nvSpPr>
        <p:spPr>
          <a:xfrm>
            <a:off x="6208440" y="460448"/>
            <a:ext cx="947057" cy="273844"/>
          </a:xfrm>
          <a:prstGeom prst="flowChartTermina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Start</a:t>
            </a:r>
          </a:p>
        </p:txBody>
      </p:sp>
      <p:sp>
        <p:nvSpPr>
          <p:cNvPr id="8" name="Rectangle: Rounded Corners 7">
            <a:extLst>
              <a:ext uri="{FF2B5EF4-FFF2-40B4-BE49-F238E27FC236}">
                <a16:creationId xmlns:a16="http://schemas.microsoft.com/office/drawing/2014/main" id="{F55A3F96-E363-4366-A8DD-4582990AD0C9}"/>
              </a:ext>
            </a:extLst>
          </p:cNvPr>
          <p:cNvSpPr/>
          <p:nvPr/>
        </p:nvSpPr>
        <p:spPr>
          <a:xfrm>
            <a:off x="4787408" y="1656293"/>
            <a:ext cx="1845314" cy="725185"/>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Write DSL code and use </a:t>
            </a:r>
            <a:r>
              <a:rPr lang="en-US" sz="1200" dirty="0">
                <a:latin typeface="Courier New" panose="02070309020205020404" pitchFamily="49" charset="0"/>
                <a:cs typeface="Courier New" panose="02070309020205020404" pitchFamily="49" charset="0"/>
              </a:rPr>
              <a:t>bin/</a:t>
            </a:r>
            <a:r>
              <a:rPr lang="en-US" sz="1200" dirty="0" err="1">
                <a:latin typeface="Courier New" panose="02070309020205020404" pitchFamily="49" charset="0"/>
                <a:cs typeface="Courier New" panose="02070309020205020404" pitchFamily="49" charset="0"/>
              </a:rPr>
              <a:t>yask_compiler</a:t>
            </a:r>
            <a:r>
              <a:rPr lang="en-US" sz="1200" dirty="0">
                <a:latin typeface="Courier New" panose="02070309020205020404" pitchFamily="49" charset="0"/>
                <a:cs typeface="Courier New" panose="02070309020205020404" pitchFamily="49" charset="0"/>
              </a:rPr>
              <a:t> </a:t>
            </a:r>
            <a:r>
              <a:rPr lang="en-US" sz="1200" dirty="0"/>
              <a:t>via </a:t>
            </a:r>
            <a:r>
              <a:rPr lang="en-US" sz="1200" dirty="0">
                <a:latin typeface="Courier New" panose="02070309020205020404" pitchFamily="49" charset="0"/>
                <a:cs typeface="Courier New" panose="02070309020205020404" pitchFamily="49" charset="0"/>
              </a:rPr>
              <a:t>make</a:t>
            </a:r>
          </a:p>
        </p:txBody>
      </p:sp>
      <p:sp>
        <p:nvSpPr>
          <p:cNvPr id="9" name="Rectangle: Rounded Corners 8">
            <a:extLst>
              <a:ext uri="{FF2B5EF4-FFF2-40B4-BE49-F238E27FC236}">
                <a16:creationId xmlns:a16="http://schemas.microsoft.com/office/drawing/2014/main" id="{8979A3BB-1FA8-470F-B537-6BC9B56A1C5B}"/>
              </a:ext>
            </a:extLst>
          </p:cNvPr>
          <p:cNvSpPr/>
          <p:nvPr/>
        </p:nvSpPr>
        <p:spPr>
          <a:xfrm>
            <a:off x="6872352" y="1656294"/>
            <a:ext cx="1845314" cy="73062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Create your own YASK compiler via APIs in C++ or Python (unusual)</a:t>
            </a:r>
            <a:endParaRPr lang="en-US" sz="1200" dirty="0">
              <a:latin typeface="Courier New" panose="02070309020205020404" pitchFamily="49" charset="0"/>
              <a:cs typeface="Courier New" panose="02070309020205020404" pitchFamily="49" charset="0"/>
            </a:endParaRPr>
          </a:p>
        </p:txBody>
      </p:sp>
      <p:cxnSp>
        <p:nvCxnSpPr>
          <p:cNvPr id="11" name="Straight Arrow Connector 10">
            <a:extLst>
              <a:ext uri="{FF2B5EF4-FFF2-40B4-BE49-F238E27FC236}">
                <a16:creationId xmlns:a16="http://schemas.microsoft.com/office/drawing/2014/main" id="{3FFA31BB-5A5D-43A6-9D0D-19A1FDC7E9CA}"/>
              </a:ext>
            </a:extLst>
          </p:cNvPr>
          <p:cNvCxnSpPr>
            <a:cxnSpLocks/>
            <a:stCxn id="17" idx="2"/>
            <a:endCxn id="8" idx="0"/>
          </p:cNvCxnSpPr>
          <p:nvPr/>
        </p:nvCxnSpPr>
        <p:spPr>
          <a:xfrm flipH="1">
            <a:off x="5710065" y="1275457"/>
            <a:ext cx="971904" cy="38083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BD479A-4150-413C-B9BE-0E4EB643E910}"/>
              </a:ext>
            </a:extLst>
          </p:cNvPr>
          <p:cNvCxnSpPr>
            <a:cxnSpLocks/>
            <a:stCxn id="17" idx="2"/>
            <a:endCxn id="9" idx="0"/>
          </p:cNvCxnSpPr>
          <p:nvPr/>
        </p:nvCxnSpPr>
        <p:spPr>
          <a:xfrm>
            <a:off x="6681969" y="1275457"/>
            <a:ext cx="1113040" cy="38083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DF50435-2C4F-4B74-95FA-6E7128A4C1F0}"/>
              </a:ext>
            </a:extLst>
          </p:cNvPr>
          <p:cNvSpPr txBox="1"/>
          <p:nvPr/>
        </p:nvSpPr>
        <p:spPr>
          <a:xfrm>
            <a:off x="6640471" y="1428634"/>
            <a:ext cx="136256" cy="169277"/>
          </a:xfrm>
          <a:prstGeom prst="rect">
            <a:avLst/>
          </a:prstGeom>
          <a:noFill/>
        </p:spPr>
        <p:txBody>
          <a:bodyPr vert="horz" wrap="none" lIns="0" tIns="0" rIns="0" bIns="0" rtlCol="0">
            <a:spAutoFit/>
          </a:bodyPr>
          <a:lstStyle/>
          <a:p>
            <a:r>
              <a:rPr lang="en-US" sz="1100" dirty="0">
                <a:solidFill>
                  <a:srgbClr val="003C71"/>
                </a:solidFill>
              </a:rPr>
              <a:t>or</a:t>
            </a:r>
          </a:p>
        </p:txBody>
      </p:sp>
      <p:sp>
        <p:nvSpPr>
          <p:cNvPr id="17" name="Rectangle 16">
            <a:extLst>
              <a:ext uri="{FF2B5EF4-FFF2-40B4-BE49-F238E27FC236}">
                <a16:creationId xmlns:a16="http://schemas.microsoft.com/office/drawing/2014/main" id="{9F181D7C-4A1F-4E45-9D43-BB4050EFE04D}"/>
              </a:ext>
            </a:extLst>
          </p:cNvPr>
          <p:cNvSpPr/>
          <p:nvPr/>
        </p:nvSpPr>
        <p:spPr>
          <a:xfrm>
            <a:off x="6019163" y="903645"/>
            <a:ext cx="1325611" cy="37181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Generate stencil library</a:t>
            </a:r>
          </a:p>
        </p:txBody>
      </p:sp>
      <p:cxnSp>
        <p:nvCxnSpPr>
          <p:cNvPr id="21" name="Straight Arrow Connector 20">
            <a:extLst>
              <a:ext uri="{FF2B5EF4-FFF2-40B4-BE49-F238E27FC236}">
                <a16:creationId xmlns:a16="http://schemas.microsoft.com/office/drawing/2014/main" id="{F63DA94D-1A2F-494D-BFA8-CB61F264E377}"/>
              </a:ext>
            </a:extLst>
          </p:cNvPr>
          <p:cNvCxnSpPr>
            <a:stCxn id="7" idx="2"/>
            <a:endCxn id="17" idx="0"/>
          </p:cNvCxnSpPr>
          <p:nvPr/>
        </p:nvCxnSpPr>
        <p:spPr>
          <a:xfrm>
            <a:off x="6681969" y="734292"/>
            <a:ext cx="0" cy="16935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EAFFE6F3-E06D-4EBB-80A8-7BF107B19791}"/>
              </a:ext>
            </a:extLst>
          </p:cNvPr>
          <p:cNvSpPr/>
          <p:nvPr/>
        </p:nvSpPr>
        <p:spPr>
          <a:xfrm>
            <a:off x="4836655" y="3423996"/>
            <a:ext cx="1845314" cy="5299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Run </a:t>
            </a:r>
            <a:r>
              <a:rPr lang="en-US" sz="1200" dirty="0">
                <a:latin typeface="Courier New" panose="02070309020205020404" pitchFamily="49" charset="0"/>
                <a:cs typeface="Courier New" panose="02070309020205020404" pitchFamily="49" charset="0"/>
              </a:rPr>
              <a:t>bin/yask.sh</a:t>
            </a:r>
          </a:p>
        </p:txBody>
      </p:sp>
      <p:sp>
        <p:nvSpPr>
          <p:cNvPr id="24" name="Rectangle: Rounded Corners 23">
            <a:extLst>
              <a:ext uri="{FF2B5EF4-FFF2-40B4-BE49-F238E27FC236}">
                <a16:creationId xmlns:a16="http://schemas.microsoft.com/office/drawing/2014/main" id="{26FB888E-91C8-4009-B410-845F9CCBA2F8}"/>
              </a:ext>
            </a:extLst>
          </p:cNvPr>
          <p:cNvSpPr/>
          <p:nvPr/>
        </p:nvSpPr>
        <p:spPr>
          <a:xfrm>
            <a:off x="6921599" y="3423996"/>
            <a:ext cx="1845314" cy="5299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Create your own app via APIs in C++ or Python</a:t>
            </a:r>
            <a:endParaRPr lang="en-US" sz="1200" dirty="0">
              <a:latin typeface="Courier New" panose="02070309020205020404" pitchFamily="49" charset="0"/>
              <a:cs typeface="Courier New" panose="02070309020205020404" pitchFamily="49" charset="0"/>
            </a:endParaRPr>
          </a:p>
        </p:txBody>
      </p:sp>
      <p:cxnSp>
        <p:nvCxnSpPr>
          <p:cNvPr id="25" name="Straight Arrow Connector 24">
            <a:extLst>
              <a:ext uri="{FF2B5EF4-FFF2-40B4-BE49-F238E27FC236}">
                <a16:creationId xmlns:a16="http://schemas.microsoft.com/office/drawing/2014/main" id="{6AD4E5AA-8354-4DE8-8295-C8AE026D52CB}"/>
              </a:ext>
            </a:extLst>
          </p:cNvPr>
          <p:cNvCxnSpPr>
            <a:cxnSpLocks/>
            <a:stCxn id="28" idx="2"/>
            <a:endCxn id="23" idx="0"/>
          </p:cNvCxnSpPr>
          <p:nvPr/>
        </p:nvCxnSpPr>
        <p:spPr>
          <a:xfrm flipH="1">
            <a:off x="5759312" y="3043159"/>
            <a:ext cx="971904" cy="38083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E937EDF-8CC2-42F8-B790-3C609CCE8AED}"/>
              </a:ext>
            </a:extLst>
          </p:cNvPr>
          <p:cNvCxnSpPr>
            <a:cxnSpLocks/>
            <a:stCxn id="28" idx="2"/>
            <a:endCxn id="24" idx="0"/>
          </p:cNvCxnSpPr>
          <p:nvPr/>
        </p:nvCxnSpPr>
        <p:spPr>
          <a:xfrm>
            <a:off x="6731216" y="3043159"/>
            <a:ext cx="1113040" cy="38083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AF2F353-B434-40C4-B49C-2ADED7E88E0A}"/>
              </a:ext>
            </a:extLst>
          </p:cNvPr>
          <p:cNvSpPr txBox="1"/>
          <p:nvPr/>
        </p:nvSpPr>
        <p:spPr>
          <a:xfrm>
            <a:off x="6514809" y="3191242"/>
            <a:ext cx="432811" cy="169277"/>
          </a:xfrm>
          <a:prstGeom prst="rect">
            <a:avLst/>
          </a:prstGeom>
          <a:noFill/>
        </p:spPr>
        <p:txBody>
          <a:bodyPr vert="horz" wrap="none" lIns="0" tIns="0" rIns="0" bIns="0" rtlCol="0">
            <a:spAutoFit/>
          </a:bodyPr>
          <a:lstStyle/>
          <a:p>
            <a:r>
              <a:rPr lang="en-US" sz="1100" dirty="0">
                <a:solidFill>
                  <a:srgbClr val="003C71"/>
                </a:solidFill>
              </a:rPr>
              <a:t>and/or</a:t>
            </a:r>
          </a:p>
        </p:txBody>
      </p:sp>
      <p:sp>
        <p:nvSpPr>
          <p:cNvPr id="28" name="Rectangle 27">
            <a:extLst>
              <a:ext uri="{FF2B5EF4-FFF2-40B4-BE49-F238E27FC236}">
                <a16:creationId xmlns:a16="http://schemas.microsoft.com/office/drawing/2014/main" id="{83F6CD54-CEDE-4E05-8BA9-A3B92499F1A6}"/>
              </a:ext>
            </a:extLst>
          </p:cNvPr>
          <p:cNvSpPr/>
          <p:nvPr/>
        </p:nvSpPr>
        <p:spPr>
          <a:xfrm>
            <a:off x="6068410" y="2671347"/>
            <a:ext cx="1325611" cy="37181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Use stencil library</a:t>
            </a:r>
          </a:p>
        </p:txBody>
      </p:sp>
      <p:cxnSp>
        <p:nvCxnSpPr>
          <p:cNvPr id="29" name="Straight Arrow Connector 28">
            <a:extLst>
              <a:ext uri="{FF2B5EF4-FFF2-40B4-BE49-F238E27FC236}">
                <a16:creationId xmlns:a16="http://schemas.microsoft.com/office/drawing/2014/main" id="{5A86C541-B953-4E34-AAD4-3A2978FB2519}"/>
              </a:ext>
            </a:extLst>
          </p:cNvPr>
          <p:cNvCxnSpPr>
            <a:cxnSpLocks/>
            <a:stCxn id="8" idx="2"/>
            <a:endCxn id="28" idx="0"/>
          </p:cNvCxnSpPr>
          <p:nvPr/>
        </p:nvCxnSpPr>
        <p:spPr>
          <a:xfrm>
            <a:off x="5710065" y="2381478"/>
            <a:ext cx="1021151" cy="289869"/>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664A2D9-966A-448A-BDB3-01BE977117DA}"/>
              </a:ext>
            </a:extLst>
          </p:cNvPr>
          <p:cNvCxnSpPr>
            <a:cxnSpLocks/>
            <a:stCxn id="9" idx="2"/>
            <a:endCxn id="28" idx="0"/>
          </p:cNvCxnSpPr>
          <p:nvPr/>
        </p:nvCxnSpPr>
        <p:spPr>
          <a:xfrm flipH="1">
            <a:off x="6731216" y="2386914"/>
            <a:ext cx="1063793" cy="28443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Flowchart: Terminator 33">
            <a:extLst>
              <a:ext uri="{FF2B5EF4-FFF2-40B4-BE49-F238E27FC236}">
                <a16:creationId xmlns:a16="http://schemas.microsoft.com/office/drawing/2014/main" id="{0280CC89-51B8-4978-9637-66A8623ABAA6}"/>
              </a:ext>
            </a:extLst>
          </p:cNvPr>
          <p:cNvSpPr/>
          <p:nvPr/>
        </p:nvSpPr>
        <p:spPr>
          <a:xfrm>
            <a:off x="6303198" y="4238448"/>
            <a:ext cx="947057" cy="273844"/>
          </a:xfrm>
          <a:prstGeom prst="flowChartTerminator">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Done</a:t>
            </a:r>
          </a:p>
        </p:txBody>
      </p:sp>
      <p:cxnSp>
        <p:nvCxnSpPr>
          <p:cNvPr id="35" name="Straight Arrow Connector 34">
            <a:extLst>
              <a:ext uri="{FF2B5EF4-FFF2-40B4-BE49-F238E27FC236}">
                <a16:creationId xmlns:a16="http://schemas.microsoft.com/office/drawing/2014/main" id="{6E99F6D5-FF20-4E08-9065-699FC89CA48A}"/>
              </a:ext>
            </a:extLst>
          </p:cNvPr>
          <p:cNvCxnSpPr>
            <a:cxnSpLocks/>
            <a:stCxn id="23" idx="2"/>
            <a:endCxn id="34" idx="0"/>
          </p:cNvCxnSpPr>
          <p:nvPr/>
        </p:nvCxnSpPr>
        <p:spPr>
          <a:xfrm>
            <a:off x="5759312" y="3953978"/>
            <a:ext cx="1017415" cy="2844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05F8EE9-978F-48E5-8086-BA414BC4C021}"/>
              </a:ext>
            </a:extLst>
          </p:cNvPr>
          <p:cNvCxnSpPr>
            <a:cxnSpLocks/>
            <a:stCxn id="24" idx="2"/>
            <a:endCxn id="34" idx="0"/>
          </p:cNvCxnSpPr>
          <p:nvPr/>
        </p:nvCxnSpPr>
        <p:spPr>
          <a:xfrm flipH="1">
            <a:off x="6776727" y="3953978"/>
            <a:ext cx="1067529" cy="28447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58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36</a:t>
            </a:fld>
            <a:endParaRPr lang="en-US" dirty="0"/>
          </a:p>
        </p:txBody>
      </p:sp>
      <p:sp>
        <p:nvSpPr>
          <p:cNvPr id="3" name="Title 2"/>
          <p:cNvSpPr>
            <a:spLocks noGrp="1"/>
          </p:cNvSpPr>
          <p:nvPr>
            <p:ph type="title"/>
          </p:nvPr>
        </p:nvSpPr>
        <p:spPr/>
        <p:txBody>
          <a:bodyPr/>
          <a:lstStyle/>
          <a:p>
            <a:r>
              <a:rPr lang="en-US" dirty="0"/>
              <a:t>Access to the APIs</a:t>
            </a:r>
          </a:p>
        </p:txBody>
      </p:sp>
      <p:sp>
        <p:nvSpPr>
          <p:cNvPr id="4" name="Content Placeholder 3"/>
          <p:cNvSpPr>
            <a:spLocks noGrp="1"/>
          </p:cNvSpPr>
          <p:nvPr>
            <p:ph sz="quarter" idx="13"/>
          </p:nvPr>
        </p:nvSpPr>
        <p:spPr/>
        <p:txBody>
          <a:bodyPr>
            <a:normAutofit fontScale="55000" lnSpcReduction="20000"/>
          </a:bodyPr>
          <a:lstStyle/>
          <a:p>
            <a:r>
              <a:rPr lang="en-US" dirty="0"/>
              <a:t>C++</a:t>
            </a:r>
          </a:p>
          <a:p>
            <a:pPr lvl="1"/>
            <a:r>
              <a:rPr lang="en-US" dirty="0"/>
              <a:t>The standard method of writing YASK stencils uses the “DSL” part of the C++ compiler API library</a:t>
            </a:r>
          </a:p>
          <a:p>
            <a:pPr lvl="2"/>
            <a:r>
              <a:rPr lang="en-US" dirty="0"/>
              <a:t>Many examples in the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 </a:t>
            </a:r>
            <a:r>
              <a:rPr lang="en-US" dirty="0"/>
              <a:t>directory</a:t>
            </a:r>
          </a:p>
          <a:p>
            <a:pPr lvl="2"/>
            <a:r>
              <a:rPr lang="en-US" dirty="0"/>
              <a:t>The provided YASK compiler generates C++ stencil code from the DSL code; this is compiled into a kernel library</a:t>
            </a:r>
          </a:p>
          <a:p>
            <a:pPr lvl="2"/>
            <a:r>
              <a:rPr lang="en-US" dirty="0"/>
              <a:t>You only need to make your own YASK compiler binary in special situations, such as creating a custom stencil generator; otherwise, just build your stencil from the </a:t>
            </a:r>
            <a:r>
              <a:rPr lang="en-US" dirty="0" err="1">
                <a:latin typeface="Courier New" panose="02070309020205020404" pitchFamily="49" charset="0"/>
                <a:cs typeface="Courier New" panose="02070309020205020404" pitchFamily="49" charset="0"/>
              </a:rPr>
              <a:t>Makefile</a:t>
            </a:r>
            <a:r>
              <a:rPr lang="en-US" dirty="0"/>
              <a:t> and use the generated library</a:t>
            </a:r>
          </a:p>
          <a:p>
            <a:pPr lvl="3"/>
            <a:r>
              <a:rPr lang="en-US" dirty="0"/>
              <a:t>The rest of this section in this tutorial covers using the kernel APIs, not the compiler APIs</a:t>
            </a:r>
          </a:p>
          <a:p>
            <a:pPr lvl="1"/>
            <a:r>
              <a:rPr lang="en-US" dirty="0"/>
              <a:t>When you run </a:t>
            </a:r>
            <a:r>
              <a:rPr lang="en-US" dirty="0">
                <a:latin typeface="Courier New" panose="02070309020205020404" pitchFamily="49" charset="0"/>
                <a:cs typeface="Courier New" panose="02070309020205020404" pitchFamily="49" charset="0"/>
              </a:rPr>
              <a:t>make</a:t>
            </a:r>
            <a:r>
              <a:rPr lang="en-US" dirty="0"/>
              <a:t> as in the previous examples, you have implicitly made a kernel library containing the kernel APIs</a:t>
            </a:r>
          </a:p>
          <a:p>
            <a:pPr lvl="2"/>
            <a:r>
              <a:rPr lang="en-US" dirty="0"/>
              <a:t>A shared object is created in the </a:t>
            </a:r>
            <a:r>
              <a:rPr lang="en-US" dirty="0">
                <a:latin typeface="Courier New" panose="02070309020205020404" pitchFamily="49" charset="0"/>
                <a:cs typeface="Courier New" panose="02070309020205020404" pitchFamily="49" charset="0"/>
              </a:rPr>
              <a:t>lib</a:t>
            </a:r>
            <a:r>
              <a:rPr lang="en-US" dirty="0"/>
              <a:t> directory, one for each stencil and target architecture</a:t>
            </a:r>
          </a:p>
          <a:p>
            <a:pPr lvl="2"/>
            <a:r>
              <a:rPr lang="en-US" dirty="0"/>
              <a:t>The performance-test binaries we’ve been running via </a:t>
            </a:r>
            <a:r>
              <a:rPr lang="en-US" dirty="0">
                <a:latin typeface="Courier New" panose="02070309020205020404" pitchFamily="49" charset="0"/>
                <a:cs typeface="Courier New" panose="02070309020205020404" pitchFamily="49" charset="0"/>
              </a:rPr>
              <a:t>yask.sh</a:t>
            </a:r>
            <a:r>
              <a:rPr lang="en-US" dirty="0"/>
              <a:t> are just wrappers around the library</a:t>
            </a:r>
          </a:p>
          <a:p>
            <a:pPr lvl="1"/>
            <a:r>
              <a:rPr lang="en-US" dirty="0"/>
              <a:t>The header files are in the </a:t>
            </a:r>
            <a:r>
              <a:rPr lang="en-US" dirty="0">
                <a:latin typeface="Courier New" panose="02070309020205020404" pitchFamily="49" charset="0"/>
                <a:cs typeface="Courier New" panose="02070309020205020404" pitchFamily="49" charset="0"/>
              </a:rPr>
              <a:t>include</a:t>
            </a:r>
            <a:r>
              <a:rPr lang="en-US" i="1" dirty="0"/>
              <a:t> </a:t>
            </a:r>
            <a:r>
              <a:rPr lang="en-US" dirty="0"/>
              <a:t>directory</a:t>
            </a:r>
          </a:p>
          <a:p>
            <a:pPr lvl="2"/>
            <a:r>
              <a:rPr lang="en-US" dirty="0">
                <a:latin typeface="Courier New" panose="02070309020205020404" pitchFamily="49" charset="0"/>
                <a:cs typeface="Courier New" panose="02070309020205020404" pitchFamily="49" charset="0"/>
              </a:rPr>
              <a:t>#include "yask_kernel_api.hpp" </a:t>
            </a:r>
            <a:r>
              <a:rPr lang="en-US" dirty="0"/>
              <a:t>in your application</a:t>
            </a:r>
          </a:p>
          <a:p>
            <a:pPr lvl="2"/>
            <a:r>
              <a:rPr lang="en-US" dirty="0"/>
              <a:t>See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/kernel/tests/yask_kernel_api_test.cpp</a:t>
            </a:r>
            <a:r>
              <a:rPr lang="en-US" dirty="0"/>
              <a:t> for an example</a:t>
            </a:r>
          </a:p>
          <a:p>
            <a:r>
              <a:rPr lang="en-US" dirty="0"/>
              <a:t>Python</a:t>
            </a:r>
          </a:p>
          <a:p>
            <a:pPr lvl="1"/>
            <a:r>
              <a:rPr lang="en-US" dirty="0"/>
              <a:t>Build the APIs for Python* only if you want to make a Python app instead of a C++ app</a:t>
            </a:r>
          </a:p>
          <a:p>
            <a:pPr lvl="1"/>
            <a:r>
              <a:rPr lang="en-US" dirty="0"/>
              <a:t>Download </a:t>
            </a:r>
            <a:r>
              <a:rPr lang="en-US" dirty="0" err="1"/>
              <a:t>src</a:t>
            </a:r>
            <a:r>
              <a:rPr lang="en-US" dirty="0"/>
              <a:t> code as before: </a:t>
            </a:r>
            <a:r>
              <a:rPr lang="en-US" dirty="0" err="1">
                <a:latin typeface="Courier New" panose="02070309020205020404" pitchFamily="49" charset="0"/>
                <a:cs typeface="Courier New" panose="02070309020205020404" pitchFamily="49" charset="0"/>
              </a:rPr>
              <a:t>git</a:t>
            </a:r>
            <a:r>
              <a:rPr lang="en-US" dirty="0">
                <a:latin typeface="Courier New" panose="02070309020205020404" pitchFamily="49" charset="0"/>
                <a:cs typeface="Courier New" panose="02070309020205020404" pitchFamily="49" charset="0"/>
              </a:rPr>
              <a:t> clone </a:t>
            </a:r>
            <a:r>
              <a:rPr lang="en-US" dirty="0">
                <a:latin typeface="Courier New" panose="02070309020205020404" pitchFamily="49" charset="0"/>
                <a:cs typeface="Courier New" panose="02070309020205020404" pitchFamily="49" charset="0"/>
                <a:hlinkClick r:id="rId2"/>
              </a:rPr>
              <a:t>https://github.com/intel/yask</a:t>
            </a:r>
            <a:endParaRPr lang="en-US" dirty="0">
              <a:latin typeface="Courier New" panose="02070309020205020404" pitchFamily="49" charset="0"/>
              <a:cs typeface="Courier New" panose="02070309020205020404" pitchFamily="49" charset="0"/>
            </a:endParaRPr>
          </a:p>
          <a:p>
            <a:pPr lvl="2"/>
            <a:r>
              <a:rPr lang="en-US" dirty="0"/>
              <a:t>See </a:t>
            </a:r>
            <a:r>
              <a:rPr lang="en-US" dirty="0">
                <a:latin typeface="Courier New" panose="02070309020205020404" pitchFamily="49" charset="0"/>
                <a:cs typeface="Courier New" panose="02070309020205020404" pitchFamily="49" charset="0"/>
              </a:rPr>
              <a:t>README.md</a:t>
            </a:r>
            <a:r>
              <a:rPr lang="en-US" dirty="0"/>
              <a:t> for SWIG* version requirement</a:t>
            </a:r>
          </a:p>
          <a:p>
            <a:pPr lvl="1"/>
            <a:r>
              <a:rPr lang="en-US" dirty="0"/>
              <a:t>From </a:t>
            </a:r>
            <a:r>
              <a:rPr lang="en-US" dirty="0" err="1">
                <a:latin typeface="Courier New" panose="02070309020205020404" pitchFamily="49" charset="0"/>
                <a:cs typeface="Courier New" panose="02070309020205020404" pitchFamily="49" charset="0"/>
              </a:rPr>
              <a:t>yask</a:t>
            </a:r>
            <a:r>
              <a:rPr lang="en-US" dirty="0"/>
              <a:t> directory, run </a:t>
            </a:r>
            <a:r>
              <a:rPr lang="en-US" dirty="0">
                <a:latin typeface="Courier New" panose="02070309020205020404" pitchFamily="49" charset="0"/>
                <a:cs typeface="Courier New" panose="02070309020205020404" pitchFamily="49" charset="0"/>
              </a:rPr>
              <a:t>make -j </a:t>
            </a:r>
            <a:r>
              <a:rPr lang="en-US" dirty="0" err="1">
                <a:latin typeface="Courier New" panose="02070309020205020404" pitchFamily="49" charset="0"/>
                <a:cs typeface="Courier New" panose="02070309020205020404" pitchFamily="49" charset="0"/>
              </a:rPr>
              <a:t>api</a:t>
            </a:r>
            <a:endParaRPr lang="en-US" dirty="0">
              <a:latin typeface="Courier New" panose="02070309020205020404" pitchFamily="49" charset="0"/>
              <a:cs typeface="Courier New" panose="02070309020205020404" pitchFamily="49" charset="0"/>
            </a:endParaRPr>
          </a:p>
          <a:p>
            <a:pPr lvl="1"/>
            <a:r>
              <a:rPr lang="en-US" dirty="0"/>
              <a:t>Python APIs are </a:t>
            </a:r>
            <a:r>
              <a:rPr lang="en-US" i="1" dirty="0"/>
              <a:t>not</a:t>
            </a:r>
            <a:r>
              <a:rPr lang="en-US" dirty="0"/>
              <a:t> documented separately—use the C++ docs with appropriate type mapping</a:t>
            </a:r>
          </a:p>
          <a:p>
            <a:pPr lvl="1"/>
            <a:r>
              <a:rPr lang="en-US" dirty="0"/>
              <a:t>Performance-wise, the stencil calculations will be the same speed as in C++, but data access is slower</a:t>
            </a:r>
          </a:p>
          <a:p>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50149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37</a:t>
            </a:fld>
            <a:endParaRPr lang="en-US" dirty="0"/>
          </a:p>
        </p:txBody>
      </p:sp>
      <p:sp>
        <p:nvSpPr>
          <p:cNvPr id="3" name="Title 2"/>
          <p:cNvSpPr>
            <a:spLocks noGrp="1"/>
          </p:cNvSpPr>
          <p:nvPr>
            <p:ph type="title"/>
          </p:nvPr>
        </p:nvSpPr>
        <p:spPr/>
        <p:txBody>
          <a:bodyPr/>
          <a:lstStyle/>
          <a:p>
            <a:r>
              <a:rPr lang="en-US" dirty="0"/>
              <a:t>Main YASK kernel process steps</a:t>
            </a:r>
          </a:p>
        </p:txBody>
      </p:sp>
      <p:sp>
        <p:nvSpPr>
          <p:cNvPr id="5" name="Rectangle 4"/>
          <p:cNvSpPr/>
          <p:nvPr/>
        </p:nvSpPr>
        <p:spPr>
          <a:xfrm>
            <a:off x="733096" y="945927"/>
            <a:ext cx="1505607" cy="93016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Create a YASK “solution” object</a:t>
            </a:r>
          </a:p>
        </p:txBody>
      </p:sp>
      <p:sp>
        <p:nvSpPr>
          <p:cNvPr id="6" name="Rectangle 5"/>
          <p:cNvSpPr/>
          <p:nvPr/>
        </p:nvSpPr>
        <p:spPr>
          <a:xfrm>
            <a:off x="2924504" y="938044"/>
            <a:ext cx="1505607" cy="93016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Set problem size and other parameters</a:t>
            </a:r>
          </a:p>
        </p:txBody>
      </p:sp>
      <p:sp>
        <p:nvSpPr>
          <p:cNvPr id="7" name="Rectangle 6"/>
          <p:cNvSpPr/>
          <p:nvPr/>
        </p:nvSpPr>
        <p:spPr>
          <a:xfrm>
            <a:off x="4993725" y="945928"/>
            <a:ext cx="2325415" cy="92228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“Prepare” the solution: allocate memory and sync meta data</a:t>
            </a:r>
          </a:p>
        </p:txBody>
      </p:sp>
      <p:sp>
        <p:nvSpPr>
          <p:cNvPr id="8" name="Flowchart: Decision 7"/>
          <p:cNvSpPr/>
          <p:nvPr/>
        </p:nvSpPr>
        <p:spPr>
          <a:xfrm>
            <a:off x="3749732" y="3383998"/>
            <a:ext cx="1671145" cy="1284889"/>
          </a:xfrm>
          <a:prstGeom prst="flowChartDecision">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Done?</a:t>
            </a:r>
          </a:p>
        </p:txBody>
      </p:sp>
      <p:sp>
        <p:nvSpPr>
          <p:cNvPr id="9" name="Rectangle 8"/>
          <p:cNvSpPr/>
          <p:nvPr/>
        </p:nvSpPr>
        <p:spPr>
          <a:xfrm>
            <a:off x="6156433" y="2244749"/>
            <a:ext cx="1505607" cy="92228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Initialize data in YASK variables</a:t>
            </a:r>
          </a:p>
        </p:txBody>
      </p:sp>
      <p:sp>
        <p:nvSpPr>
          <p:cNvPr id="10" name="Rectangle 9"/>
          <p:cNvSpPr/>
          <p:nvPr/>
        </p:nvSpPr>
        <p:spPr>
          <a:xfrm>
            <a:off x="3832502" y="2113016"/>
            <a:ext cx="1505607" cy="92228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Run solution for </a:t>
            </a:r>
            <a:r>
              <a:rPr lang="en-US" sz="1600" i="1" dirty="0"/>
              <a:t>n</a:t>
            </a:r>
            <a:r>
              <a:rPr lang="en-US" sz="1600" dirty="0"/>
              <a:t> time-steps</a:t>
            </a:r>
          </a:p>
        </p:txBody>
      </p:sp>
      <p:sp>
        <p:nvSpPr>
          <p:cNvPr id="11" name="Rectangle 10"/>
          <p:cNvSpPr/>
          <p:nvPr/>
        </p:nvSpPr>
        <p:spPr>
          <a:xfrm>
            <a:off x="971058" y="2866808"/>
            <a:ext cx="2451540" cy="92228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Inject data representing external stimulus if needed, etc.</a:t>
            </a:r>
          </a:p>
        </p:txBody>
      </p:sp>
      <p:sp>
        <p:nvSpPr>
          <p:cNvPr id="12" name="Rectangle 11"/>
          <p:cNvSpPr/>
          <p:nvPr/>
        </p:nvSpPr>
        <p:spPr>
          <a:xfrm>
            <a:off x="6865683" y="3562430"/>
            <a:ext cx="1505607" cy="92228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Extract results from YASK variables</a:t>
            </a:r>
          </a:p>
        </p:txBody>
      </p:sp>
      <p:cxnSp>
        <p:nvCxnSpPr>
          <p:cNvPr id="14" name="Elbow Connector 13"/>
          <p:cNvCxnSpPr>
            <a:stCxn id="5" idx="3"/>
            <a:endCxn id="6" idx="1"/>
          </p:cNvCxnSpPr>
          <p:nvPr/>
        </p:nvCxnSpPr>
        <p:spPr>
          <a:xfrm flipV="1">
            <a:off x="2238703" y="1403127"/>
            <a:ext cx="685801" cy="7883"/>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p:cNvCxnSpPr>
            <a:stCxn id="6" idx="3"/>
            <a:endCxn id="7" idx="1"/>
          </p:cNvCxnSpPr>
          <p:nvPr/>
        </p:nvCxnSpPr>
        <p:spPr>
          <a:xfrm>
            <a:off x="4430111" y="1403127"/>
            <a:ext cx="563614" cy="394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7" idx="3"/>
            <a:endCxn id="9" idx="3"/>
          </p:cNvCxnSpPr>
          <p:nvPr/>
        </p:nvCxnSpPr>
        <p:spPr>
          <a:xfrm>
            <a:off x="7319140" y="1407069"/>
            <a:ext cx="342900" cy="1298821"/>
          </a:xfrm>
          <a:prstGeom prst="bentConnector3">
            <a:avLst>
              <a:gd name="adj1" fmla="val 23898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Elbow Connector 29"/>
          <p:cNvCxnSpPr>
            <a:cxnSpLocks/>
            <a:stCxn id="9" idx="1"/>
            <a:endCxn id="10" idx="3"/>
          </p:cNvCxnSpPr>
          <p:nvPr/>
        </p:nvCxnSpPr>
        <p:spPr>
          <a:xfrm rot="10800000">
            <a:off x="5338109" y="2574158"/>
            <a:ext cx="818324" cy="131733"/>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Elbow Connector 32"/>
          <p:cNvCxnSpPr>
            <a:stCxn id="10" idx="1"/>
            <a:endCxn id="11" idx="0"/>
          </p:cNvCxnSpPr>
          <p:nvPr/>
        </p:nvCxnSpPr>
        <p:spPr>
          <a:xfrm rot="10800000" flipV="1">
            <a:off x="2196828" y="2574156"/>
            <a:ext cx="1635674" cy="29265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Elbow Connector 35"/>
          <p:cNvCxnSpPr>
            <a:stCxn id="11" idx="2"/>
            <a:endCxn id="8" idx="1"/>
          </p:cNvCxnSpPr>
          <p:nvPr/>
        </p:nvCxnSpPr>
        <p:spPr>
          <a:xfrm rot="16200000" flipH="1">
            <a:off x="2854604" y="3131314"/>
            <a:ext cx="237353" cy="155290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p:cNvCxnSpPr>
            <a:stCxn id="8" idx="3"/>
            <a:endCxn id="12" idx="1"/>
          </p:cNvCxnSpPr>
          <p:nvPr/>
        </p:nvCxnSpPr>
        <p:spPr>
          <a:xfrm flipV="1">
            <a:off x="5420877" y="4023571"/>
            <a:ext cx="1444806" cy="2872"/>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Elbow Connector 42"/>
          <p:cNvCxnSpPr>
            <a:stCxn id="8" idx="0"/>
            <a:endCxn id="10" idx="2"/>
          </p:cNvCxnSpPr>
          <p:nvPr/>
        </p:nvCxnSpPr>
        <p:spPr>
          <a:xfrm rot="5400000" flipH="1" flipV="1">
            <a:off x="4410955" y="3209648"/>
            <a:ext cx="348700" cy="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4993725" y="3214721"/>
            <a:ext cx="182742" cy="169277"/>
          </a:xfrm>
          <a:prstGeom prst="rect">
            <a:avLst/>
          </a:prstGeom>
          <a:noFill/>
        </p:spPr>
        <p:txBody>
          <a:bodyPr vert="horz" wrap="none" lIns="0" tIns="0" rIns="0" bIns="0" rtlCol="0">
            <a:spAutoFit/>
          </a:bodyPr>
          <a:lstStyle/>
          <a:p>
            <a:r>
              <a:rPr lang="en-US" sz="1100" dirty="0">
                <a:solidFill>
                  <a:srgbClr val="003C71"/>
                </a:solidFill>
              </a:rPr>
              <a:t>No</a:t>
            </a:r>
          </a:p>
        </p:txBody>
      </p:sp>
      <p:sp>
        <p:nvSpPr>
          <p:cNvPr id="47" name="TextBox 46"/>
          <p:cNvSpPr txBox="1"/>
          <p:nvPr/>
        </p:nvSpPr>
        <p:spPr>
          <a:xfrm>
            <a:off x="5604642" y="4083622"/>
            <a:ext cx="227626" cy="169277"/>
          </a:xfrm>
          <a:prstGeom prst="rect">
            <a:avLst/>
          </a:prstGeom>
          <a:noFill/>
        </p:spPr>
        <p:txBody>
          <a:bodyPr vert="horz" wrap="none" lIns="0" tIns="0" rIns="0" bIns="0" rtlCol="0">
            <a:spAutoFit/>
          </a:bodyPr>
          <a:lstStyle/>
          <a:p>
            <a:r>
              <a:rPr lang="en-US" sz="1100" dirty="0">
                <a:solidFill>
                  <a:srgbClr val="003C71"/>
                </a:solidFill>
              </a:rPr>
              <a:t>Yes</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4990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38</a:t>
            </a:fld>
            <a:endParaRPr lang="en-US" dirty="0"/>
          </a:p>
        </p:txBody>
      </p:sp>
      <p:sp>
        <p:nvSpPr>
          <p:cNvPr id="3" name="Title 2"/>
          <p:cNvSpPr>
            <a:spLocks noGrp="1"/>
          </p:cNvSpPr>
          <p:nvPr>
            <p:ph type="title"/>
          </p:nvPr>
        </p:nvSpPr>
        <p:spPr/>
        <p:txBody>
          <a:bodyPr/>
          <a:lstStyle/>
          <a:p>
            <a:r>
              <a:rPr lang="en-US" dirty="0"/>
              <a:t>Creating a YASK kernel via the APIs</a:t>
            </a:r>
          </a:p>
        </p:txBody>
      </p:sp>
      <p:sp>
        <p:nvSpPr>
          <p:cNvPr id="4" name="Content Placeholder 3"/>
          <p:cNvSpPr>
            <a:spLocks noGrp="1"/>
          </p:cNvSpPr>
          <p:nvPr>
            <p:ph sz="quarter" idx="13"/>
          </p:nvPr>
        </p:nvSpPr>
        <p:spPr/>
        <p:txBody>
          <a:bodyPr>
            <a:normAutofit fontScale="85000" lnSpcReduction="20000"/>
          </a:bodyPr>
          <a:lstStyle/>
          <a:p>
            <a:r>
              <a:rPr lang="en-US" dirty="0"/>
              <a:t>Bootstrap</a:t>
            </a:r>
          </a:p>
          <a:p>
            <a:pPr lvl="1"/>
            <a:r>
              <a:rPr lang="en-US" dirty="0"/>
              <a:t>Declare an object of type </a:t>
            </a:r>
            <a:r>
              <a:rPr lang="en-US" dirty="0" err="1">
                <a:latin typeface="Courier New" panose="02070309020205020404" pitchFamily="49" charset="0"/>
                <a:cs typeface="Courier New" panose="02070309020205020404" pitchFamily="49" charset="0"/>
              </a:rPr>
              <a:t>yk_factory</a:t>
            </a:r>
            <a:endParaRPr lang="en-US" dirty="0">
              <a:latin typeface="Courier New" panose="02070309020205020404" pitchFamily="49" charset="0"/>
              <a:cs typeface="Courier New" panose="02070309020205020404" pitchFamily="49" charset="0"/>
            </a:endParaRPr>
          </a:p>
          <a:p>
            <a:pPr lvl="1"/>
            <a:r>
              <a:rPr lang="en-US" dirty="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yk_factory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new_env</a:t>
            </a:r>
            <a:r>
              <a:rPr lang="en-US" dirty="0">
                <a:latin typeface="Courier New" panose="02070309020205020404" pitchFamily="49" charset="0"/>
                <a:cs typeface="Courier New" panose="02070309020205020404" pitchFamily="49" charset="0"/>
              </a:rPr>
              <a:t>() </a:t>
            </a:r>
            <a:r>
              <a:rPr lang="en-US" dirty="0"/>
              <a:t>to create an “environment” object</a:t>
            </a:r>
          </a:p>
          <a:p>
            <a:pPr lvl="2"/>
            <a:r>
              <a:rPr lang="en-US" dirty="0">
                <a:cs typeface="Courier New" panose="02070309020205020404" pitchFamily="49" charset="0"/>
              </a:rPr>
              <a:t>This can be used to provide an existing MPI communicator if desired</a:t>
            </a:r>
          </a:p>
          <a:p>
            <a:pPr lvl="1"/>
            <a:r>
              <a:rPr lang="en-US" dirty="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yk_factory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new_solution</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create a YASK “solution” object</a:t>
            </a:r>
          </a:p>
          <a:p>
            <a:pPr lvl="2"/>
            <a:r>
              <a:rPr lang="en-US" dirty="0">
                <a:cs typeface="Courier New" panose="02070309020205020404" pitchFamily="49" charset="0"/>
              </a:rPr>
              <a:t>The solution object provides methods to configure the problem size, access YASK variables, and run the stencil calculations</a:t>
            </a:r>
          </a:p>
          <a:p>
            <a:r>
              <a:rPr lang="en-US" dirty="0"/>
              <a:t>FAQ: What’s with all the output?</a:t>
            </a:r>
          </a:p>
          <a:p>
            <a:pPr lvl="1"/>
            <a:r>
              <a:rPr lang="en-US" dirty="0">
                <a:cs typeface="Courier New" panose="02070309020205020404" pitchFamily="49" charset="0"/>
              </a:rPr>
              <a:t>Calling many APIs results in debug output written to a stream</a:t>
            </a:r>
          </a:p>
          <a:p>
            <a:pPr lvl="2"/>
            <a:r>
              <a:rPr lang="en-US" dirty="0">
                <a:cs typeface="Courier New" panose="02070309020205020404" pitchFamily="49" charset="0"/>
              </a:rPr>
              <a:t>By default, this stream is standard output</a:t>
            </a:r>
          </a:p>
          <a:p>
            <a:pPr lvl="2"/>
            <a:r>
              <a:rPr lang="en-US" dirty="0">
                <a:cs typeface="Courier New" panose="02070309020205020404" pitchFamily="49" charset="0"/>
              </a:rPr>
              <a:t>Handy for development, but you probably don’t want this in your final application</a:t>
            </a:r>
          </a:p>
          <a:p>
            <a:pPr lvl="1"/>
            <a:r>
              <a:rPr lang="en-US" dirty="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set_debug_output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change it to a file or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disable_debug_output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simply discard it</a:t>
            </a:r>
          </a:p>
          <a:p>
            <a:pPr lvl="2"/>
            <a:r>
              <a:rPr lang="en-US" dirty="0">
                <a:cs typeface="Courier New" panose="02070309020205020404" pitchFamily="49" charset="0"/>
              </a:rPr>
              <a:t>Use a </a:t>
            </a:r>
            <a:r>
              <a:rPr lang="en-US" dirty="0" err="1">
                <a:latin typeface="Courier New" panose="02070309020205020404" pitchFamily="49" charset="0"/>
                <a:cs typeface="Courier New" panose="02070309020205020404" pitchFamily="49" charset="0"/>
              </a:rPr>
              <a:t>yask_output_factory</a:t>
            </a:r>
            <a:r>
              <a:rPr lang="en-US" dirty="0">
                <a:cs typeface="Courier New" panose="02070309020205020404" pitchFamily="49" charset="0"/>
              </a:rPr>
              <a:t> to create new output streams</a:t>
            </a:r>
          </a:p>
          <a:p>
            <a:pPr lvl="2"/>
            <a:r>
              <a:rPr lang="en-US" dirty="0">
                <a:cs typeface="Courier New" panose="02070309020205020404" pitchFamily="49" charset="0"/>
              </a:rPr>
              <a:t>NB: this mechanism was used instead of raw C++ streams to enable Python usage, but you can get access to the C++ stream via </a:t>
            </a:r>
            <a:r>
              <a:rPr lang="en-US" dirty="0" err="1">
                <a:latin typeface="Courier New" panose="02070309020205020404" pitchFamily="49" charset="0"/>
                <a:cs typeface="Courier New" panose="02070309020205020404" pitchFamily="49" charset="0"/>
              </a:rPr>
              <a:t>yk_env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get_debug_output</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get_ostream</a:t>
            </a:r>
            <a:r>
              <a:rPr lang="en-US"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69652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39</a:t>
            </a:fld>
            <a:endParaRPr lang="en-US" dirty="0"/>
          </a:p>
        </p:txBody>
      </p:sp>
      <p:sp>
        <p:nvSpPr>
          <p:cNvPr id="3" name="Title 2"/>
          <p:cNvSpPr>
            <a:spLocks noGrp="1"/>
          </p:cNvSpPr>
          <p:nvPr>
            <p:ph type="title"/>
          </p:nvPr>
        </p:nvSpPr>
        <p:spPr/>
        <p:txBody>
          <a:bodyPr/>
          <a:lstStyle/>
          <a:p>
            <a:r>
              <a:rPr lang="en-US" dirty="0"/>
              <a:t>Key terms related to domain sizes</a:t>
            </a:r>
          </a:p>
        </p:txBody>
      </p:sp>
      <p:sp>
        <p:nvSpPr>
          <p:cNvPr id="4" name="Content Placeholder 3"/>
          <p:cNvSpPr>
            <a:spLocks noGrp="1"/>
          </p:cNvSpPr>
          <p:nvPr>
            <p:ph sz="quarter" idx="13"/>
          </p:nvPr>
        </p:nvSpPr>
        <p:spPr/>
        <p:txBody>
          <a:bodyPr>
            <a:normAutofit fontScale="85000" lnSpcReduction="20000"/>
          </a:bodyPr>
          <a:lstStyle/>
          <a:p>
            <a:r>
              <a:rPr lang="en-US" dirty="0"/>
              <a:t>Overall (global) and rank (local) domain sizes</a:t>
            </a:r>
          </a:p>
          <a:p>
            <a:pPr lvl="1"/>
            <a:r>
              <a:rPr lang="en-US" dirty="0"/>
              <a:t>As with the test utility, each MPI rank can define the local-domain size or the global-domain size in each dimension</a:t>
            </a:r>
          </a:p>
          <a:p>
            <a:pPr lvl="2"/>
            <a:r>
              <a:rPr lang="en-US" dirty="0"/>
              <a:t>The size that is not specified will be calculated automatically</a:t>
            </a:r>
          </a:p>
          <a:p>
            <a:pPr lvl="2"/>
            <a:r>
              <a:rPr lang="en-US" dirty="0"/>
              <a:t>All ranks in a given row must have the same rank-domain height, etc.</a:t>
            </a:r>
          </a:p>
          <a:p>
            <a:pPr lvl="1"/>
            <a:r>
              <a:rPr lang="en-US" dirty="0"/>
              <a:t>Also, each rank can specify the number of ranks in each dimension or let the run-time assign them automatically</a:t>
            </a:r>
          </a:p>
          <a:p>
            <a:r>
              <a:rPr lang="en-US" dirty="0"/>
              <a:t>YASK-variable dimensions and sizes</a:t>
            </a:r>
          </a:p>
          <a:p>
            <a:pPr lvl="1"/>
            <a:r>
              <a:rPr lang="en-US" dirty="0"/>
              <a:t>When YASK variables are defined, they can have three types of dims</a:t>
            </a:r>
          </a:p>
          <a:p>
            <a:pPr lvl="2"/>
            <a:r>
              <a:rPr lang="en-US" b="1" dirty="0"/>
              <a:t>Step dim: </a:t>
            </a:r>
            <a:r>
              <a:rPr lang="en-US" dirty="0"/>
              <a:t>often “t” for “time”</a:t>
            </a:r>
          </a:p>
          <a:p>
            <a:pPr lvl="2"/>
            <a:r>
              <a:rPr lang="en-US" b="1" dirty="0"/>
              <a:t>Domain dim: </a:t>
            </a:r>
            <a:r>
              <a:rPr lang="en-US" dirty="0"/>
              <a:t>often used for spatial dims like “x” and “y”</a:t>
            </a:r>
          </a:p>
          <a:p>
            <a:pPr lvl="3"/>
            <a:r>
              <a:rPr lang="en-US" dirty="0"/>
              <a:t>Generally, can be any domain-size parameter that may be decomposed over ranks</a:t>
            </a:r>
          </a:p>
          <a:p>
            <a:pPr lvl="2"/>
            <a:r>
              <a:rPr lang="en-US" b="1" dirty="0" err="1"/>
              <a:t>Misc</a:t>
            </a:r>
            <a:r>
              <a:rPr lang="en-US" b="1" dirty="0"/>
              <a:t> dim: </a:t>
            </a:r>
            <a:r>
              <a:rPr lang="en-US" dirty="0"/>
              <a:t>an index that is known and fixed at YASK-compile time like a coefficient index</a:t>
            </a:r>
          </a:p>
          <a:p>
            <a:pPr lvl="1"/>
            <a:r>
              <a:rPr lang="en-US" dirty="0"/>
              <a:t>The size of the domain will be used when allocating each variable</a:t>
            </a:r>
          </a:p>
          <a:p>
            <a:pPr lvl="2"/>
            <a:r>
              <a:rPr lang="en-US" dirty="0"/>
              <a:t>Read the “Detailed Description” section of the </a:t>
            </a:r>
            <a:r>
              <a:rPr lang="en-US" dirty="0" err="1">
                <a:latin typeface="Courier New" panose="02070309020205020404" pitchFamily="49" charset="0"/>
                <a:cs typeface="Courier New" panose="02070309020205020404" pitchFamily="49" charset="0"/>
              </a:rPr>
              <a:t>yk_var</a:t>
            </a:r>
            <a:r>
              <a:rPr lang="en-US" dirty="0"/>
              <a:t> API page for an explanation of each size</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42707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406440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40</a:t>
            </a:fld>
            <a:endParaRPr lang="en-US" dirty="0"/>
          </a:p>
        </p:txBody>
      </p:sp>
      <p:sp>
        <p:nvSpPr>
          <p:cNvPr id="3" name="Title 2"/>
          <p:cNvSpPr>
            <a:spLocks noGrp="1"/>
          </p:cNvSpPr>
          <p:nvPr>
            <p:ph type="title"/>
          </p:nvPr>
        </p:nvSpPr>
        <p:spPr/>
        <p:txBody>
          <a:bodyPr/>
          <a:lstStyle/>
          <a:p>
            <a:r>
              <a:rPr lang="en-US" dirty="0"/>
              <a:t>Global view of 2D problem size</a:t>
            </a:r>
          </a:p>
        </p:txBody>
      </p:sp>
      <p:grpSp>
        <p:nvGrpSpPr>
          <p:cNvPr id="15" name="Group 14"/>
          <p:cNvGrpSpPr/>
          <p:nvPr/>
        </p:nvGrpSpPr>
        <p:grpSpPr>
          <a:xfrm>
            <a:off x="2932382" y="1118482"/>
            <a:ext cx="1789388" cy="1277007"/>
            <a:chOff x="1592316" y="874985"/>
            <a:chExt cx="1789388" cy="1277007"/>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932382" y="2395489"/>
            <a:ext cx="1789387" cy="1277007"/>
            <a:chOff x="1592316" y="1198179"/>
            <a:chExt cx="1789387" cy="1277007"/>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721769" y="1118482"/>
            <a:ext cx="1789387" cy="1277007"/>
            <a:chOff x="1915510" y="874985"/>
            <a:chExt cx="1789387" cy="1277007"/>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721768" y="2395489"/>
            <a:ext cx="1789388" cy="1277007"/>
            <a:chOff x="1915509" y="1198179"/>
            <a:chExt cx="1789388" cy="1277007"/>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7" name="Straight Connector 56"/>
          <p:cNvCxnSpPr/>
          <p:nvPr/>
        </p:nvCxnSpPr>
        <p:spPr>
          <a:xfrm>
            <a:off x="4721768" y="905052"/>
            <a:ext cx="0" cy="3129455"/>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58" name="Straight Connector 57"/>
          <p:cNvCxnSpPr/>
          <p:nvPr/>
        </p:nvCxnSpPr>
        <p:spPr>
          <a:xfrm flipH="1" flipV="1">
            <a:off x="2500144" y="2387608"/>
            <a:ext cx="4279028" cy="7880"/>
          </a:xfrm>
          <a:prstGeom prst="line">
            <a:avLst/>
          </a:prstGeom>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758608" y="3674159"/>
            <a:ext cx="1492591" cy="830997"/>
          </a:xfrm>
          <a:prstGeom prst="rect">
            <a:avLst/>
          </a:prstGeom>
          <a:noFill/>
        </p:spPr>
        <p:txBody>
          <a:bodyPr wrap="square" rtlCol="0">
            <a:spAutoFit/>
          </a:bodyPr>
          <a:lstStyle/>
          <a:p>
            <a:pPr algn="ctr"/>
            <a:r>
              <a:rPr lang="en-US" sz="1200" i="1" dirty="0"/>
              <a:t>Important: </a:t>
            </a:r>
            <a:r>
              <a:rPr lang="en-US" sz="1200" dirty="0"/>
              <a:t>Halo regions are </a:t>
            </a:r>
            <a:r>
              <a:rPr lang="en-US" sz="1200" i="1" dirty="0"/>
              <a:t>not</a:t>
            </a:r>
            <a:r>
              <a:rPr lang="en-US" sz="1200" dirty="0"/>
              <a:t> considered part of the domain size</a:t>
            </a:r>
          </a:p>
        </p:txBody>
      </p:sp>
      <p:cxnSp>
        <p:nvCxnSpPr>
          <p:cNvPr id="62" name="Straight Arrow Connector 61"/>
          <p:cNvCxnSpPr>
            <a:stCxn id="61" idx="3"/>
          </p:cNvCxnSpPr>
          <p:nvPr/>
        </p:nvCxnSpPr>
        <p:spPr>
          <a:xfrm flipV="1">
            <a:off x="2251199" y="3548077"/>
            <a:ext cx="838842" cy="5415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p:cNvCxnSpPr>
          <p:nvPr/>
        </p:nvCxnSpPr>
        <p:spPr>
          <a:xfrm flipV="1">
            <a:off x="2251199" y="3191157"/>
            <a:ext cx="838842" cy="8985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9763" y="1983903"/>
            <a:ext cx="1391978" cy="1200329"/>
          </a:xfrm>
          <a:prstGeom prst="rect">
            <a:avLst/>
          </a:prstGeom>
          <a:noFill/>
        </p:spPr>
        <p:txBody>
          <a:bodyPr wrap="square" rtlCol="0">
            <a:spAutoFit/>
          </a:bodyPr>
          <a:lstStyle/>
          <a:p>
            <a:pPr algn="ctr"/>
            <a:r>
              <a:rPr lang="en-US" sz="1200" dirty="0"/>
              <a:t>The “domain” is the region where the stencils are calculated and the YASK vars are updated</a:t>
            </a:r>
          </a:p>
        </p:txBody>
      </p:sp>
      <p:cxnSp>
        <p:nvCxnSpPr>
          <p:cNvPr id="70" name="Straight Arrow Connector 69"/>
          <p:cNvCxnSpPr>
            <a:stCxn id="69" idx="3"/>
          </p:cNvCxnSpPr>
          <p:nvPr/>
        </p:nvCxnSpPr>
        <p:spPr>
          <a:xfrm flipV="1">
            <a:off x="2081741" y="1621899"/>
            <a:ext cx="1296024" cy="9621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9" idx="3"/>
          </p:cNvCxnSpPr>
          <p:nvPr/>
        </p:nvCxnSpPr>
        <p:spPr>
          <a:xfrm>
            <a:off x="2081741" y="2584068"/>
            <a:ext cx="1296025" cy="859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253976" y="2204774"/>
            <a:ext cx="1283051" cy="461665"/>
          </a:xfrm>
          <a:prstGeom prst="rect">
            <a:avLst/>
          </a:prstGeom>
          <a:noFill/>
        </p:spPr>
        <p:txBody>
          <a:bodyPr wrap="square" rtlCol="0">
            <a:spAutoFit/>
          </a:bodyPr>
          <a:lstStyle/>
          <a:p>
            <a:pPr algn="ctr"/>
            <a:r>
              <a:rPr lang="en-US" sz="1200" i="1" dirty="0"/>
              <a:t>Global-</a:t>
            </a:r>
            <a:r>
              <a:rPr lang="en-US" sz="1200" dirty="0"/>
              <a:t>domain size in y dim</a:t>
            </a:r>
          </a:p>
        </p:txBody>
      </p:sp>
      <p:sp>
        <p:nvSpPr>
          <p:cNvPr id="14" name="Right Brace 13"/>
          <p:cNvSpPr/>
          <p:nvPr/>
        </p:nvSpPr>
        <p:spPr>
          <a:xfrm>
            <a:off x="6779172" y="1441676"/>
            <a:ext cx="510966" cy="1907626"/>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Right Brace 48"/>
          <p:cNvSpPr/>
          <p:nvPr/>
        </p:nvSpPr>
        <p:spPr>
          <a:xfrm rot="5400000">
            <a:off x="5253866" y="3181632"/>
            <a:ext cx="401996" cy="1466194"/>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0" name="TextBox 49"/>
          <p:cNvSpPr txBox="1"/>
          <p:nvPr/>
        </p:nvSpPr>
        <p:spPr>
          <a:xfrm>
            <a:off x="4513017" y="4115728"/>
            <a:ext cx="1937324" cy="461665"/>
          </a:xfrm>
          <a:prstGeom prst="rect">
            <a:avLst/>
          </a:prstGeom>
          <a:noFill/>
        </p:spPr>
        <p:txBody>
          <a:bodyPr wrap="square" rtlCol="0">
            <a:spAutoFit/>
          </a:bodyPr>
          <a:lstStyle/>
          <a:p>
            <a:pPr algn="ctr"/>
            <a:r>
              <a:rPr lang="en-US" sz="1200" i="1" dirty="0"/>
              <a:t>Local-</a:t>
            </a:r>
            <a:r>
              <a:rPr lang="en-US" sz="1200" dirty="0"/>
              <a:t>domain size in x dim in ranks 1 and 3</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37238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41</a:t>
            </a:fld>
            <a:endParaRPr lang="en-US" dirty="0"/>
          </a:p>
        </p:txBody>
      </p:sp>
      <p:sp>
        <p:nvSpPr>
          <p:cNvPr id="3" name="Title 2"/>
          <p:cNvSpPr>
            <a:spLocks noGrp="1"/>
          </p:cNvSpPr>
          <p:nvPr>
            <p:ph type="title"/>
          </p:nvPr>
        </p:nvSpPr>
        <p:spPr/>
        <p:txBody>
          <a:bodyPr/>
          <a:lstStyle/>
          <a:p>
            <a:r>
              <a:rPr lang="en-US" dirty="0"/>
              <a:t>Per-rank view of 2D problem sizes</a:t>
            </a:r>
          </a:p>
        </p:txBody>
      </p:sp>
      <p:grpSp>
        <p:nvGrpSpPr>
          <p:cNvPr id="16" name="Group 15"/>
          <p:cNvGrpSpPr/>
          <p:nvPr/>
        </p:nvGrpSpPr>
        <p:grpSpPr>
          <a:xfrm>
            <a:off x="1954205" y="794463"/>
            <a:ext cx="2420007" cy="1868930"/>
            <a:chOff x="1702676" y="748146"/>
            <a:chExt cx="2420007" cy="1868930"/>
          </a:xfrm>
        </p:grpSpPr>
        <p:sp>
          <p:nvSpPr>
            <p:cNvPr id="11" name="Rectangle 10"/>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1" name="Group 60"/>
          <p:cNvGrpSpPr/>
          <p:nvPr/>
        </p:nvGrpSpPr>
        <p:grpSpPr>
          <a:xfrm>
            <a:off x="1954205" y="2792145"/>
            <a:ext cx="2420007" cy="1868930"/>
            <a:chOff x="1702676" y="748146"/>
            <a:chExt cx="2420007" cy="1868930"/>
          </a:xfrm>
        </p:grpSpPr>
        <p:sp>
          <p:nvSpPr>
            <p:cNvPr id="62" name="Rectangle 61"/>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3" name="Group 62"/>
            <p:cNvGrpSpPr/>
            <p:nvPr/>
          </p:nvGrpSpPr>
          <p:grpSpPr>
            <a:xfrm>
              <a:off x="1852444" y="876898"/>
              <a:ext cx="2112581" cy="1600201"/>
              <a:chOff x="1592316" y="874985"/>
              <a:chExt cx="2112581" cy="1600201"/>
            </a:xfrm>
          </p:grpSpPr>
          <p:sp>
            <p:nvSpPr>
              <p:cNvPr id="65" name="Rectangle 6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66" name="Rectangle 6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1" name="Group 80"/>
          <p:cNvGrpSpPr/>
          <p:nvPr/>
        </p:nvGrpSpPr>
        <p:grpSpPr>
          <a:xfrm>
            <a:off x="4703874" y="797091"/>
            <a:ext cx="2420007" cy="1868930"/>
            <a:chOff x="1702676" y="748146"/>
            <a:chExt cx="2420007" cy="1868930"/>
          </a:xfrm>
        </p:grpSpPr>
        <p:sp>
          <p:nvSpPr>
            <p:cNvPr id="82" name="Rectangle 81"/>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p:cNvGrpSpPr/>
            <p:nvPr/>
          </p:nvGrpSpPr>
          <p:grpSpPr>
            <a:xfrm>
              <a:off x="1852444" y="876898"/>
              <a:ext cx="2112581" cy="1600201"/>
              <a:chOff x="1592316" y="874985"/>
              <a:chExt cx="2112581" cy="1600201"/>
            </a:xfrm>
          </p:grpSpPr>
          <p:sp>
            <p:nvSpPr>
              <p:cNvPr id="84" name="Rectangle 83"/>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85" name="Rectangle 84"/>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3" name="Group 92"/>
          <p:cNvGrpSpPr/>
          <p:nvPr/>
        </p:nvGrpSpPr>
        <p:grpSpPr>
          <a:xfrm>
            <a:off x="4703874" y="2794773"/>
            <a:ext cx="2420007" cy="1868930"/>
            <a:chOff x="1702676" y="748146"/>
            <a:chExt cx="2420007" cy="1868930"/>
          </a:xfrm>
        </p:grpSpPr>
        <p:sp>
          <p:nvSpPr>
            <p:cNvPr id="94" name="Rectangle 93"/>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5" name="Group 94"/>
            <p:cNvGrpSpPr/>
            <p:nvPr/>
          </p:nvGrpSpPr>
          <p:grpSpPr>
            <a:xfrm>
              <a:off x="1852444" y="876898"/>
              <a:ext cx="2112581" cy="1600201"/>
              <a:chOff x="1592316" y="874985"/>
              <a:chExt cx="2112581" cy="1600201"/>
            </a:xfrm>
          </p:grpSpPr>
          <p:sp>
            <p:nvSpPr>
              <p:cNvPr id="96" name="Rectangle 95"/>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97" name="Rectangle 96"/>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05" name="TextBox 104"/>
          <p:cNvSpPr txBox="1"/>
          <p:nvPr/>
        </p:nvSpPr>
        <p:spPr>
          <a:xfrm>
            <a:off x="245473" y="1317016"/>
            <a:ext cx="1357223" cy="646331"/>
          </a:xfrm>
          <a:prstGeom prst="rect">
            <a:avLst/>
          </a:prstGeom>
          <a:noFill/>
        </p:spPr>
        <p:txBody>
          <a:bodyPr wrap="square" rtlCol="0">
            <a:spAutoFit/>
          </a:bodyPr>
          <a:lstStyle/>
          <a:p>
            <a:pPr algn="ctr"/>
            <a:r>
              <a:rPr lang="en-US" sz="1200" dirty="0"/>
              <a:t>Local-domain size in y dim in ranks 0 and 1</a:t>
            </a:r>
          </a:p>
        </p:txBody>
      </p:sp>
      <p:sp>
        <p:nvSpPr>
          <p:cNvPr id="106" name="Right Brace 105"/>
          <p:cNvSpPr/>
          <p:nvPr/>
        </p:nvSpPr>
        <p:spPr>
          <a:xfrm flipH="1">
            <a:off x="1611303" y="1246409"/>
            <a:ext cx="268018" cy="970698"/>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7" name="Right Brace 106"/>
          <p:cNvSpPr/>
          <p:nvPr/>
        </p:nvSpPr>
        <p:spPr>
          <a:xfrm flipH="1">
            <a:off x="1611303" y="2924258"/>
            <a:ext cx="268018" cy="323194"/>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 name="TextBox 107"/>
          <p:cNvSpPr txBox="1"/>
          <p:nvPr/>
        </p:nvSpPr>
        <p:spPr>
          <a:xfrm>
            <a:off x="82983" y="2655185"/>
            <a:ext cx="1625318" cy="1384995"/>
          </a:xfrm>
          <a:prstGeom prst="rect">
            <a:avLst/>
          </a:prstGeom>
          <a:noFill/>
        </p:spPr>
        <p:txBody>
          <a:bodyPr wrap="square" rtlCol="0">
            <a:spAutoFit/>
          </a:bodyPr>
          <a:lstStyle/>
          <a:p>
            <a:pPr algn="ctr"/>
            <a:r>
              <a:rPr lang="en-US" sz="1200" dirty="0"/>
              <a:t>Halo size—can be different for each variable, dimension, and side of domain; determined automatically by stencil compiler</a:t>
            </a:r>
          </a:p>
        </p:txBody>
      </p:sp>
      <p:sp>
        <p:nvSpPr>
          <p:cNvPr id="111" name="TextBox 110"/>
          <p:cNvSpPr txBox="1"/>
          <p:nvPr/>
        </p:nvSpPr>
        <p:spPr>
          <a:xfrm>
            <a:off x="7588538" y="988030"/>
            <a:ext cx="1279569" cy="1384995"/>
          </a:xfrm>
          <a:prstGeom prst="rect">
            <a:avLst/>
          </a:prstGeom>
          <a:noFill/>
        </p:spPr>
        <p:txBody>
          <a:bodyPr wrap="square" rtlCol="0">
            <a:spAutoFit/>
          </a:bodyPr>
          <a:lstStyle/>
          <a:p>
            <a:pPr algn="ctr"/>
            <a:r>
              <a:rPr lang="en-US" sz="1200" dirty="0"/>
              <a:t>YASK may add extra padding to ensure vector data-alignment, etc. to each variable.</a:t>
            </a:r>
          </a:p>
        </p:txBody>
      </p:sp>
      <p:cxnSp>
        <p:nvCxnSpPr>
          <p:cNvPr id="112" name="Straight Arrow Connector 111"/>
          <p:cNvCxnSpPr>
            <a:stCxn id="111" idx="1"/>
          </p:cNvCxnSpPr>
          <p:nvPr/>
        </p:nvCxnSpPr>
        <p:spPr>
          <a:xfrm flipH="1">
            <a:off x="7021172" y="1680528"/>
            <a:ext cx="567366" cy="880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7490712" y="2784010"/>
            <a:ext cx="1475219" cy="1569660"/>
          </a:xfrm>
          <a:prstGeom prst="rect">
            <a:avLst/>
          </a:prstGeom>
          <a:noFill/>
        </p:spPr>
        <p:txBody>
          <a:bodyPr wrap="square" rtlCol="0">
            <a:spAutoFit/>
          </a:bodyPr>
          <a:lstStyle/>
          <a:p>
            <a:pPr algn="ctr"/>
            <a:r>
              <a:rPr lang="en-US" sz="1200" dirty="0"/>
              <a:t>Application programmers usually don’t need to set the size of halos or padding—YASK  computes them for you.</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74810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42</a:t>
            </a:fld>
            <a:endParaRPr lang="en-US" dirty="0"/>
          </a:p>
        </p:txBody>
      </p:sp>
      <p:sp>
        <p:nvSpPr>
          <p:cNvPr id="3" name="Title 2"/>
          <p:cNvSpPr>
            <a:spLocks noGrp="1"/>
          </p:cNvSpPr>
          <p:nvPr>
            <p:ph type="title"/>
          </p:nvPr>
        </p:nvSpPr>
        <p:spPr/>
        <p:txBody>
          <a:bodyPr/>
          <a:lstStyle/>
          <a:p>
            <a:r>
              <a:rPr lang="en-US" dirty="0"/>
              <a:t>Prepare the kernel solution</a:t>
            </a:r>
          </a:p>
        </p:txBody>
      </p:sp>
      <p:sp>
        <p:nvSpPr>
          <p:cNvPr id="4" name="Content Placeholder 3"/>
          <p:cNvSpPr>
            <a:spLocks noGrp="1"/>
          </p:cNvSpPr>
          <p:nvPr>
            <p:ph sz="quarter" idx="13"/>
          </p:nvPr>
        </p:nvSpPr>
        <p:spPr/>
        <p:txBody>
          <a:bodyPr>
            <a:normAutofit fontScale="92500" lnSpcReduction="20000"/>
          </a:bodyPr>
          <a:lstStyle/>
          <a:p>
            <a:r>
              <a:rPr lang="en-US" dirty="0"/>
              <a:t>Set up the problem sizes and ranks</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set_overall_domain_size</a:t>
            </a:r>
            <a:r>
              <a:rPr lang="en-US" dirty="0">
                <a:latin typeface="Courier New" panose="02070309020205020404" pitchFamily="49" charset="0"/>
                <a:cs typeface="Courier New" panose="02070309020205020404" pitchFamily="49" charset="0"/>
              </a:rPr>
              <a:t>() </a:t>
            </a:r>
            <a:r>
              <a:rPr lang="en-US" dirty="0"/>
              <a:t>to set the global-domain sizes </a:t>
            </a:r>
            <a:r>
              <a:rPr lang="en-US" i="1" dirty="0"/>
              <a:t>or</a:t>
            </a:r>
            <a:r>
              <a:rPr lang="en-US" dirty="0"/>
              <a:t>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set_rank_domain_size</a:t>
            </a:r>
            <a:r>
              <a:rPr lang="en-US" dirty="0">
                <a:latin typeface="Courier New" panose="02070309020205020404" pitchFamily="49" charset="0"/>
                <a:cs typeface="Courier New" panose="02070309020205020404" pitchFamily="49" charset="0"/>
              </a:rPr>
              <a:t>() </a:t>
            </a:r>
            <a:r>
              <a:rPr lang="en-US" dirty="0"/>
              <a:t>to set the local-domain sizes </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set_num_ranks</a:t>
            </a:r>
            <a:r>
              <a:rPr lang="en-US" dirty="0">
                <a:latin typeface="Courier New" panose="02070309020205020404" pitchFamily="49" charset="0"/>
                <a:cs typeface="Courier New" panose="02070309020205020404" pitchFamily="49" charset="0"/>
              </a:rPr>
              <a:t>() </a:t>
            </a:r>
            <a:r>
              <a:rPr lang="en-US" dirty="0"/>
              <a:t>to explicitly set the number of ranks if desired</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set_rank_index</a:t>
            </a:r>
            <a:r>
              <a:rPr lang="en-US" dirty="0">
                <a:latin typeface="Courier New" panose="02070309020205020404" pitchFamily="49" charset="0"/>
                <a:cs typeface="Courier New" panose="02070309020205020404" pitchFamily="49" charset="0"/>
              </a:rPr>
              <a:t>() </a:t>
            </a:r>
            <a:r>
              <a:rPr lang="en-US" dirty="0"/>
              <a:t>to explicitly set the position of each rank if desired</a:t>
            </a:r>
          </a:p>
          <a:p>
            <a:r>
              <a:rPr lang="en-US" dirty="0"/>
              <a:t>Optional: Set other solution parameters</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set_block_size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 use the best block size you found during the tuning process</a:t>
            </a:r>
          </a:p>
          <a:p>
            <a:pPr lvl="1"/>
            <a:r>
              <a:rPr lang="en-US" dirty="0">
                <a:cs typeface="Courier New" panose="02070309020205020404" pitchFamily="49" charset="0"/>
              </a:rPr>
              <a:t>Alternatively, or in addition, you can use the block-size auto-tuner</a:t>
            </a:r>
          </a:p>
          <a:p>
            <a:pPr lvl="2"/>
            <a:r>
              <a:rPr lang="en-US" dirty="0">
                <a:cs typeface="Courier New" panose="02070309020205020404" pitchFamily="49" charset="0"/>
              </a:rPr>
              <a:t>The auto-tuner can be controlled with APIs</a:t>
            </a:r>
          </a:p>
          <a:p>
            <a:pPr lvl="2"/>
            <a:r>
              <a:rPr lang="en-US" dirty="0">
                <a:cs typeface="Courier New" panose="02070309020205020404" pitchFamily="49" charset="0"/>
              </a:rPr>
              <a:t>There are several ways to use the auto-tuner, discussed in the advanced section</a:t>
            </a:r>
          </a:p>
          <a:p>
            <a:pPr lvl="1"/>
            <a:r>
              <a:rPr lang="en-US" dirty="0">
                <a:cs typeface="Courier New" panose="02070309020205020404" pitchFamily="49" charset="0"/>
              </a:rPr>
              <a:t>Other solution parameters, including other tile sizes, can be set via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apply_command_line_options</a:t>
            </a:r>
            <a:r>
              <a:rPr lang="en-US" dirty="0">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54515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43</a:t>
            </a:fld>
            <a:endParaRPr lang="en-US" dirty="0"/>
          </a:p>
        </p:txBody>
      </p:sp>
      <p:sp>
        <p:nvSpPr>
          <p:cNvPr id="3" name="Title 2"/>
          <p:cNvSpPr>
            <a:spLocks noGrp="1"/>
          </p:cNvSpPr>
          <p:nvPr>
            <p:ph type="title"/>
          </p:nvPr>
        </p:nvSpPr>
        <p:spPr/>
        <p:txBody>
          <a:bodyPr/>
          <a:lstStyle/>
          <a:p>
            <a:r>
              <a:rPr lang="en-US" dirty="0"/>
              <a:t>Allocate data and synchronize info across ranks</a:t>
            </a:r>
          </a:p>
        </p:txBody>
      </p:sp>
      <p:sp>
        <p:nvSpPr>
          <p:cNvPr id="4" name="Content Placeholder 3"/>
          <p:cNvSpPr>
            <a:spLocks noGrp="1"/>
          </p:cNvSpPr>
          <p:nvPr>
            <p:ph sz="quarter" idx="13"/>
          </p:nvPr>
        </p:nvSpPr>
        <p:spPr/>
        <p:txBody>
          <a:bodyPr/>
          <a:lstStyle/>
          <a:p>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prepare_solution</a:t>
            </a:r>
            <a:r>
              <a:rPr lang="en-US" dirty="0">
                <a:latin typeface="Courier New" panose="02070309020205020404" pitchFamily="49" charset="0"/>
                <a:cs typeface="Courier New" panose="02070309020205020404" pitchFamily="49" charset="0"/>
              </a:rPr>
              <a:t>()</a:t>
            </a:r>
          </a:p>
          <a:p>
            <a:pPr lvl="1"/>
            <a:r>
              <a:rPr lang="en-US" dirty="0"/>
              <a:t>Shares MPI positions across ranks or calculates a default position for each rank</a:t>
            </a:r>
          </a:p>
          <a:p>
            <a:pPr lvl="2"/>
            <a:r>
              <a:rPr lang="en-US" dirty="0"/>
              <a:t>Since </a:t>
            </a:r>
            <a:r>
              <a:rPr lang="en-US" dirty="0" err="1">
                <a:latin typeface="Courier New" panose="02070309020205020404" pitchFamily="49" charset="0"/>
                <a:cs typeface="Courier New" panose="02070309020205020404" pitchFamily="49" charset="0"/>
              </a:rPr>
              <a:t>prepare_solution</a:t>
            </a:r>
            <a:r>
              <a:rPr lang="en-US" dirty="0">
                <a:latin typeface="Courier New" panose="02070309020205020404" pitchFamily="49" charset="0"/>
                <a:cs typeface="Courier New" panose="02070309020205020404" pitchFamily="49" charset="0"/>
              </a:rPr>
              <a:t>() </a:t>
            </a:r>
            <a:r>
              <a:rPr lang="en-US" dirty="0"/>
              <a:t>uses MPI calls, it is critical to call it from each rank</a:t>
            </a:r>
          </a:p>
          <a:p>
            <a:pPr lvl="1"/>
            <a:r>
              <a:rPr lang="en-US" dirty="0"/>
              <a:t>Ensures domain-size consistency across ranks</a:t>
            </a:r>
          </a:p>
          <a:p>
            <a:pPr lvl="1"/>
            <a:r>
              <a:rPr lang="en-US" dirty="0"/>
              <a:t>Allocates data for each YASK variable based on halo sizes determined by the YASK compiler and the local domain sizes</a:t>
            </a:r>
          </a:p>
          <a:p>
            <a:pPr lvl="1"/>
            <a:r>
              <a:rPr lang="en-US" dirty="0"/>
              <a:t>Determines MPI buffer requirements and sizes and allocates data for them</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64999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44</a:t>
            </a:fld>
            <a:endParaRPr lang="en-US" dirty="0"/>
          </a:p>
        </p:txBody>
      </p:sp>
      <p:sp>
        <p:nvSpPr>
          <p:cNvPr id="3" name="Title 2"/>
          <p:cNvSpPr>
            <a:spLocks noGrp="1"/>
          </p:cNvSpPr>
          <p:nvPr>
            <p:ph type="title"/>
          </p:nvPr>
        </p:nvSpPr>
        <p:spPr/>
        <p:txBody>
          <a:bodyPr/>
          <a:lstStyle/>
          <a:p>
            <a:r>
              <a:rPr lang="en-US" dirty="0"/>
              <a:t>Initialize data</a:t>
            </a:r>
          </a:p>
        </p:txBody>
      </p:sp>
      <p:sp>
        <p:nvSpPr>
          <p:cNvPr id="4" name="Content Placeholder 3"/>
          <p:cNvSpPr>
            <a:spLocks noGrp="1"/>
          </p:cNvSpPr>
          <p:nvPr>
            <p:ph sz="quarter" idx="13"/>
          </p:nvPr>
        </p:nvSpPr>
        <p:spPr/>
        <p:txBody>
          <a:bodyPr>
            <a:normAutofit fontScale="77500" lnSpcReduction="20000"/>
          </a:bodyPr>
          <a:lstStyle/>
          <a:p>
            <a:r>
              <a:rPr lang="en-US" dirty="0"/>
              <a:t>Access YASK variables</a:t>
            </a:r>
          </a:p>
          <a:p>
            <a:pPr lvl="1"/>
            <a:r>
              <a:rPr lang="en-US" dirty="0"/>
              <a:t>Get a list via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get_vars</a:t>
            </a:r>
            <a:r>
              <a:rPr lang="en-US" dirty="0">
                <a:latin typeface="Courier New" panose="02070309020205020404" pitchFamily="49" charset="0"/>
                <a:cs typeface="Courier New" panose="02070309020205020404" pitchFamily="49" charset="0"/>
              </a:rPr>
              <a:t>() </a:t>
            </a:r>
            <a:r>
              <a:rPr lang="en-US" dirty="0"/>
              <a:t>or find a specific var by name via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get_var</a:t>
            </a:r>
            <a:r>
              <a:rPr lang="en-US" dirty="0">
                <a:latin typeface="Courier New" panose="02070309020205020404" pitchFamily="49" charset="0"/>
                <a:cs typeface="Courier New" panose="02070309020205020404" pitchFamily="49" charset="0"/>
              </a:rPr>
              <a:t>()</a:t>
            </a:r>
          </a:p>
          <a:p>
            <a:pPr lvl="1"/>
            <a:r>
              <a:rPr lang="en-US" dirty="0">
                <a:cs typeface="Courier New" panose="02070309020205020404" pitchFamily="49" charset="0"/>
              </a:rPr>
              <a:t>Either one returns pointers to variables of type </a:t>
            </a:r>
            <a:r>
              <a:rPr lang="en-US" dirty="0" err="1">
                <a:latin typeface="Courier New" panose="02070309020205020404" pitchFamily="49" charset="0"/>
                <a:cs typeface="Courier New" panose="02070309020205020404" pitchFamily="49" charset="0"/>
              </a:rPr>
              <a:t>yk_var</a:t>
            </a:r>
            <a:endParaRPr lang="en-US" dirty="0">
              <a:latin typeface="Courier New" panose="02070309020205020404" pitchFamily="49" charset="0"/>
              <a:cs typeface="Courier New" panose="02070309020205020404" pitchFamily="49" charset="0"/>
            </a:endParaRPr>
          </a:p>
          <a:p>
            <a:pPr lvl="2"/>
            <a:r>
              <a:rPr lang="en-US" dirty="0">
                <a:cs typeface="Courier New" panose="02070309020205020404" pitchFamily="49" charset="0"/>
              </a:rPr>
              <a:t>Used to find all meta data about each var</a:t>
            </a:r>
          </a:p>
          <a:p>
            <a:pPr lvl="2"/>
            <a:r>
              <a:rPr lang="en-US" dirty="0">
                <a:cs typeface="Courier New" panose="02070309020205020404" pitchFamily="49" charset="0"/>
              </a:rPr>
              <a:t>Use </a:t>
            </a:r>
            <a:r>
              <a:rPr lang="en-US" dirty="0">
                <a:latin typeface="Courier New" panose="02070309020205020404" pitchFamily="49" charset="0"/>
                <a:cs typeface="Courier New" panose="02070309020205020404" pitchFamily="49" charset="0"/>
              </a:rPr>
              <a:t>get_*_index() </a:t>
            </a:r>
            <a:r>
              <a:rPr lang="en-US" dirty="0">
                <a:cs typeface="Courier New" panose="02070309020205020404" pitchFamily="49" charset="0"/>
              </a:rPr>
              <a:t>APIs to determine valid indices</a:t>
            </a:r>
          </a:p>
          <a:p>
            <a:pPr lvl="2"/>
            <a:r>
              <a:rPr lang="en-US" dirty="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idx_t</a:t>
            </a:r>
            <a:r>
              <a:rPr lang="en-US" dirty="0">
                <a:cs typeface="Courier New" panose="02070309020205020404" pitchFamily="49" charset="0"/>
              </a:rPr>
              <a:t> as a type for indices: </a:t>
            </a:r>
            <a:r>
              <a:rPr lang="en-US" dirty="0" err="1">
                <a:latin typeface="Courier New" panose="02070309020205020404" pitchFamily="49" charset="0"/>
                <a:cs typeface="Courier New" panose="02070309020205020404" pitchFamily="49" charset="0"/>
              </a:rPr>
              <a:t>size_t</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int</a:t>
            </a:r>
            <a:r>
              <a:rPr lang="en-US" dirty="0">
                <a:cs typeface="Courier New" panose="02070309020205020404" pitchFamily="49" charset="0"/>
              </a:rPr>
              <a:t> are </a:t>
            </a:r>
            <a:r>
              <a:rPr lang="en-US" i="1" dirty="0">
                <a:cs typeface="Courier New" panose="02070309020205020404" pitchFamily="49" charset="0"/>
              </a:rPr>
              <a:t>not</a:t>
            </a:r>
            <a:r>
              <a:rPr lang="en-US" dirty="0">
                <a:cs typeface="Courier New" panose="02070309020205020404" pitchFamily="49" charset="0"/>
              </a:rPr>
              <a:t> good alternatives.</a:t>
            </a:r>
          </a:p>
          <a:p>
            <a:r>
              <a:rPr lang="en-US" dirty="0">
                <a:cs typeface="Courier New" panose="02070309020205020404" pitchFamily="49" charset="0"/>
              </a:rPr>
              <a:t>Data access</a:t>
            </a:r>
          </a:p>
          <a:p>
            <a:pPr lvl="1"/>
            <a:r>
              <a:rPr lang="en-US" dirty="0">
                <a:cs typeface="Courier New" panose="02070309020205020404" pitchFamily="49" charset="0"/>
              </a:rPr>
              <a:t>YASK uses a non-standard tiled data layout (“vector folding” discussed later)</a:t>
            </a:r>
          </a:p>
          <a:p>
            <a:pPr lvl="2"/>
            <a:r>
              <a:rPr lang="en-US" dirty="0">
                <a:cs typeface="Courier New" panose="02070309020205020404" pitchFamily="49" charset="0"/>
              </a:rPr>
              <a:t>Thus, it does not support simple overlay with native row-major or column-major arrays of floating-point numbers</a:t>
            </a:r>
          </a:p>
          <a:p>
            <a:pPr lvl="2"/>
            <a:r>
              <a:rPr lang="en-US" dirty="0">
                <a:cs typeface="Courier New" panose="02070309020205020404" pitchFamily="49" charset="0"/>
              </a:rPr>
              <a:t>NB, </a:t>
            </a:r>
            <a:r>
              <a:rPr lang="en-US" dirty="0" err="1">
                <a:cs typeface="Courier New" panose="02070309020205020404" pitchFamily="49" charset="0"/>
              </a:rPr>
              <a:t>github</a:t>
            </a:r>
            <a:r>
              <a:rPr lang="en-US" dirty="0">
                <a:cs typeface="Courier New" panose="02070309020205020404" pitchFamily="49" charset="0"/>
              </a:rPr>
              <a:t> issue #147 requests to support this under certain restrictions for easier integration with legacy applications</a:t>
            </a:r>
          </a:p>
          <a:p>
            <a:pPr lvl="1"/>
            <a:r>
              <a:rPr lang="en-US" dirty="0">
                <a:cs typeface="Courier New" panose="02070309020205020404" pitchFamily="49" charset="0"/>
              </a:rPr>
              <a:t>There are several APIs for writing one or more FP elements from and to the variables</a:t>
            </a:r>
          </a:p>
          <a:p>
            <a:pPr lvl="2"/>
            <a:r>
              <a:rPr lang="en-US" dirty="0">
                <a:cs typeface="Courier New" panose="02070309020205020404" pitchFamily="49" charset="0"/>
              </a:rPr>
              <a:t>Start with </a:t>
            </a:r>
            <a:r>
              <a:rPr lang="en-US" dirty="0" err="1">
                <a:latin typeface="Courier New" panose="02070309020205020404" pitchFamily="49" charset="0"/>
                <a:cs typeface="Courier New" panose="02070309020205020404" pitchFamily="49" charset="0"/>
              </a:rPr>
              <a:t>set_element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set_elements_in_slice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and </a:t>
            </a:r>
            <a:r>
              <a:rPr lang="en-US" dirty="0" err="1">
                <a:latin typeface="Courier New" panose="02070309020205020404" pitchFamily="49" charset="0"/>
                <a:cs typeface="Courier New" panose="02070309020205020404" pitchFamily="49" charset="0"/>
              </a:rPr>
              <a:t>set_all_elements_same</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a:t>
            </a:r>
            <a:r>
              <a:rPr lang="en-US" dirty="0" err="1">
                <a:latin typeface="Courier New" panose="02070309020205020404" pitchFamily="49" charset="0"/>
                <a:cs typeface="Courier New" panose="02070309020205020404" pitchFamily="49" charset="0"/>
              </a:rPr>
              <a:t>yk_var</a:t>
            </a:r>
            <a:endParaRPr lang="en-US" dirty="0">
              <a:latin typeface="Courier New" panose="02070309020205020404" pitchFamily="49" charset="0"/>
              <a:cs typeface="Courier New" panose="02070309020205020404" pitchFamily="49" charset="0"/>
            </a:endParaRPr>
          </a:p>
          <a:p>
            <a:pPr lvl="2"/>
            <a:r>
              <a:rPr lang="en-US" dirty="0">
                <a:cs typeface="Courier New" panose="02070309020205020404" pitchFamily="49" charset="0"/>
              </a:rPr>
              <a:t>The “slice” versions are threaded for performance and convert to and from row-major layout</a:t>
            </a:r>
          </a:p>
          <a:p>
            <a:pPr lvl="3"/>
            <a:r>
              <a:rPr lang="en-US" dirty="0">
                <a:cs typeface="Courier New" panose="02070309020205020404" pitchFamily="49" charset="0"/>
              </a:rPr>
              <a:t>But you’ll probably want to avoid copying whole vars this way to avoid wasting memory</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59777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45</a:t>
            </a:fld>
            <a:endParaRPr lang="en-US" dirty="0"/>
          </a:p>
        </p:txBody>
      </p:sp>
      <p:sp>
        <p:nvSpPr>
          <p:cNvPr id="3" name="Title 2"/>
          <p:cNvSpPr>
            <a:spLocks noGrp="1"/>
          </p:cNvSpPr>
          <p:nvPr>
            <p:ph type="title"/>
          </p:nvPr>
        </p:nvSpPr>
        <p:spPr/>
        <p:txBody>
          <a:bodyPr/>
          <a:lstStyle/>
          <a:p>
            <a:r>
              <a:rPr lang="en-US" dirty="0"/>
              <a:t>YASK-variable indices</a:t>
            </a:r>
          </a:p>
        </p:txBody>
      </p:sp>
      <p:grpSp>
        <p:nvGrpSpPr>
          <p:cNvPr id="16" name="Group 15"/>
          <p:cNvGrpSpPr/>
          <p:nvPr/>
        </p:nvGrpSpPr>
        <p:grpSpPr>
          <a:xfrm>
            <a:off x="1962088" y="1283450"/>
            <a:ext cx="2420007" cy="1868930"/>
            <a:chOff x="1702676" y="748146"/>
            <a:chExt cx="2420007" cy="1868930"/>
          </a:xfrm>
        </p:grpSpPr>
        <p:sp>
          <p:nvSpPr>
            <p:cNvPr id="11" name="Rectangle 10"/>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1" name="Group 80"/>
          <p:cNvGrpSpPr/>
          <p:nvPr/>
        </p:nvGrpSpPr>
        <p:grpSpPr>
          <a:xfrm>
            <a:off x="4711757" y="1286078"/>
            <a:ext cx="2420007" cy="1868930"/>
            <a:chOff x="1702676" y="748146"/>
            <a:chExt cx="2420007" cy="1868930"/>
          </a:xfrm>
        </p:grpSpPr>
        <p:sp>
          <p:nvSpPr>
            <p:cNvPr id="82" name="Rectangle 81"/>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p:cNvGrpSpPr/>
            <p:nvPr/>
          </p:nvGrpSpPr>
          <p:grpSpPr>
            <a:xfrm>
              <a:off x="1852444" y="876898"/>
              <a:ext cx="2112581" cy="1600201"/>
              <a:chOff x="1592316" y="874985"/>
              <a:chExt cx="2112581" cy="1600201"/>
            </a:xfrm>
          </p:grpSpPr>
          <p:sp>
            <p:nvSpPr>
              <p:cNvPr id="84" name="Rectangle 83"/>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85" name="Rectangle 84"/>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05" name="TextBox 104"/>
          <p:cNvSpPr txBox="1"/>
          <p:nvPr/>
        </p:nvSpPr>
        <p:spPr>
          <a:xfrm>
            <a:off x="267124" y="1656481"/>
            <a:ext cx="1413707" cy="1200329"/>
          </a:xfrm>
          <a:prstGeom prst="rect">
            <a:avLst/>
          </a:prstGeom>
          <a:noFill/>
        </p:spPr>
        <p:txBody>
          <a:bodyPr wrap="square" rtlCol="0">
            <a:spAutoFit/>
          </a:bodyPr>
          <a:lstStyle/>
          <a:p>
            <a:pPr algn="ctr"/>
            <a:r>
              <a:rPr lang="en-US" sz="1200" i="1" dirty="0"/>
              <a:t>Important: </a:t>
            </a:r>
            <a:r>
              <a:rPr lang="en-US" sz="1200" u="sng" dirty="0"/>
              <a:t>var indices are always global</a:t>
            </a:r>
            <a:r>
              <a:rPr lang="en-US" sz="1200" dirty="0"/>
              <a:t>!</a:t>
            </a:r>
          </a:p>
          <a:p>
            <a:pPr algn="ctr"/>
            <a:endParaRPr lang="en-US" sz="1200" dirty="0"/>
          </a:p>
          <a:p>
            <a:pPr algn="ctr"/>
            <a:r>
              <a:rPr lang="en-US" sz="1200" i="1" dirty="0"/>
              <a:t>Note:</a:t>
            </a:r>
            <a:r>
              <a:rPr lang="en-US" sz="1200" dirty="0"/>
              <a:t> some may be negative.</a:t>
            </a:r>
          </a:p>
        </p:txBody>
      </p:sp>
      <p:cxnSp>
        <p:nvCxnSpPr>
          <p:cNvPr id="112" name="Straight Arrow Connector 111"/>
          <p:cNvCxnSpPr/>
          <p:nvPr/>
        </p:nvCxnSpPr>
        <p:spPr>
          <a:xfrm flipV="1">
            <a:off x="2451536" y="3152380"/>
            <a:ext cx="0" cy="4906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747" y="3643022"/>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get_first_rank_domain_index</a:t>
            </a:r>
            <a:r>
              <a:rPr lang="en-US" sz="1200" dirty="0">
                <a:latin typeface="Courier New" panose="02070309020205020404" pitchFamily="49" charset="0"/>
                <a:cs typeface="Courier New" panose="02070309020205020404" pitchFamily="49" charset="0"/>
              </a:rPr>
              <a:t>(“x”) → 0</a:t>
            </a:r>
          </a:p>
        </p:txBody>
      </p:sp>
      <p:cxnSp>
        <p:nvCxnSpPr>
          <p:cNvPr id="73" name="Straight Arrow Connector 72"/>
          <p:cNvCxnSpPr/>
          <p:nvPr/>
        </p:nvCxnSpPr>
        <p:spPr>
          <a:xfrm flipV="1">
            <a:off x="3877594" y="3152380"/>
            <a:ext cx="0" cy="767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44691" y="3934805"/>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get_last_rank_domain_index</a:t>
            </a:r>
            <a:r>
              <a:rPr lang="en-US" sz="1200" dirty="0">
                <a:latin typeface="Courier New" panose="02070309020205020404" pitchFamily="49" charset="0"/>
                <a:cs typeface="Courier New" panose="02070309020205020404" pitchFamily="49" charset="0"/>
              </a:rPr>
              <a:t>(“x”) → 99</a:t>
            </a:r>
          </a:p>
        </p:txBody>
      </p:sp>
      <p:cxnSp>
        <p:nvCxnSpPr>
          <p:cNvPr id="75" name="Straight Arrow Connector 74"/>
          <p:cNvCxnSpPr/>
          <p:nvPr/>
        </p:nvCxnSpPr>
        <p:spPr>
          <a:xfrm flipH="1" flipV="1">
            <a:off x="5226037" y="3152381"/>
            <a:ext cx="15997" cy="7676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622006" y="3152380"/>
            <a:ext cx="0" cy="4906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4976148" y="3958453"/>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get_first_rank_domain_index</a:t>
            </a:r>
            <a:r>
              <a:rPr lang="en-US" sz="1200" dirty="0">
                <a:latin typeface="Courier New" panose="02070309020205020404" pitchFamily="49" charset="0"/>
                <a:cs typeface="Courier New" panose="02070309020205020404" pitchFamily="49" charset="0"/>
              </a:rPr>
              <a:t>(“x”) → 100</a:t>
            </a:r>
          </a:p>
        </p:txBody>
      </p:sp>
      <p:sp>
        <p:nvSpPr>
          <p:cNvPr id="116" name="TextBox 115"/>
          <p:cNvSpPr txBox="1"/>
          <p:nvPr/>
        </p:nvSpPr>
        <p:spPr>
          <a:xfrm>
            <a:off x="5364254" y="3684840"/>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get_last_rank_domain_index</a:t>
            </a:r>
            <a:r>
              <a:rPr lang="en-US" sz="1200" dirty="0">
                <a:latin typeface="Courier New" panose="02070309020205020404" pitchFamily="49" charset="0"/>
                <a:cs typeface="Courier New" panose="02070309020205020404" pitchFamily="49" charset="0"/>
              </a:rPr>
              <a:t>(“x”) → 199</a:t>
            </a:r>
          </a:p>
        </p:txBody>
      </p:sp>
      <p:sp>
        <p:nvSpPr>
          <p:cNvPr id="117" name="TextBox 116"/>
          <p:cNvSpPr txBox="1"/>
          <p:nvPr/>
        </p:nvSpPr>
        <p:spPr>
          <a:xfrm>
            <a:off x="4711757" y="297009"/>
            <a:ext cx="3166019"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get_rank_domain_size</a:t>
            </a:r>
            <a:r>
              <a:rPr lang="en-US" sz="1200" dirty="0">
                <a:latin typeface="Courier New" panose="02070309020205020404" pitchFamily="49" charset="0"/>
                <a:cs typeface="Courier New" panose="02070309020205020404" pitchFamily="49" charset="0"/>
              </a:rPr>
              <a:t>(“x”) → 100</a:t>
            </a:r>
          </a:p>
        </p:txBody>
      </p:sp>
      <p:sp>
        <p:nvSpPr>
          <p:cNvPr id="118" name="Right Brace 117"/>
          <p:cNvSpPr/>
          <p:nvPr/>
        </p:nvSpPr>
        <p:spPr>
          <a:xfrm rot="16200000" flipV="1">
            <a:off x="5626575" y="183762"/>
            <a:ext cx="582481" cy="1466193"/>
          </a:xfrm>
          <a:prstGeom prst="rightBrace">
            <a:avLst>
              <a:gd name="adj1" fmla="val 15282"/>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9" name="TextBox 118"/>
          <p:cNvSpPr txBox="1"/>
          <p:nvPr/>
        </p:nvSpPr>
        <p:spPr>
          <a:xfrm>
            <a:off x="2261581" y="737759"/>
            <a:ext cx="2905127" cy="276999"/>
          </a:xfrm>
          <a:prstGeom prst="rect">
            <a:avLst/>
          </a:prstGeom>
          <a:noFill/>
        </p:spPr>
        <p:txBody>
          <a:bodyPr wrap="square" rtlCol="0">
            <a:spAutoFit/>
          </a:bodyPr>
          <a:lstStyle/>
          <a:p>
            <a:pPr algn="r"/>
            <a:r>
              <a:rPr lang="en-US" sz="1200" dirty="0" err="1">
                <a:latin typeface="Courier New" panose="02070309020205020404" pitchFamily="49" charset="0"/>
                <a:cs typeface="Courier New" panose="02070309020205020404" pitchFamily="49" charset="0"/>
              </a:rPr>
              <a:t>get_left_halo_size</a:t>
            </a:r>
            <a:r>
              <a:rPr lang="en-US" sz="1200" dirty="0">
                <a:latin typeface="Courier New" panose="02070309020205020404" pitchFamily="49" charset="0"/>
                <a:cs typeface="Courier New" panose="02070309020205020404" pitchFamily="49" charset="0"/>
              </a:rPr>
              <a:t>(“x”) → 5</a:t>
            </a:r>
          </a:p>
        </p:txBody>
      </p:sp>
      <p:sp>
        <p:nvSpPr>
          <p:cNvPr id="120" name="Right Brace 119"/>
          <p:cNvSpPr/>
          <p:nvPr/>
        </p:nvSpPr>
        <p:spPr>
          <a:xfrm rot="16200000" flipV="1">
            <a:off x="6964751" y="1098356"/>
            <a:ext cx="214472" cy="119554"/>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1" name="TextBox 120"/>
          <p:cNvSpPr txBox="1"/>
          <p:nvPr/>
        </p:nvSpPr>
        <p:spPr>
          <a:xfrm>
            <a:off x="6664848" y="589232"/>
            <a:ext cx="2292892" cy="461665"/>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get_right_extra</a:t>
            </a:r>
            <a:r>
              <a:rPr lang="en-US" sz="1200" dirty="0">
                <a:latin typeface="Courier New" panose="02070309020205020404" pitchFamily="49" charset="0"/>
                <a:cs typeface="Courier New" panose="02070309020205020404" pitchFamily="49" charset="0"/>
              </a:rPr>
              <a:t>_\</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padding_size</a:t>
            </a:r>
            <a:r>
              <a:rPr lang="en-US" sz="1200" dirty="0">
                <a:latin typeface="Courier New" panose="02070309020205020404" pitchFamily="49" charset="0"/>
                <a:cs typeface="Courier New" panose="02070309020205020404" pitchFamily="49" charset="0"/>
              </a:rPr>
              <a:t>(“x”) → 3</a:t>
            </a:r>
          </a:p>
        </p:txBody>
      </p:sp>
      <p:sp>
        <p:nvSpPr>
          <p:cNvPr id="122" name="Right Brace 121"/>
          <p:cNvSpPr/>
          <p:nvPr/>
        </p:nvSpPr>
        <p:spPr>
          <a:xfrm rot="16200000" flipV="1">
            <a:off x="4905115" y="933254"/>
            <a:ext cx="238492" cy="323194"/>
          </a:xfrm>
          <a:prstGeom prst="righ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4" name="TextBox 123"/>
          <p:cNvSpPr txBox="1"/>
          <p:nvPr/>
        </p:nvSpPr>
        <p:spPr>
          <a:xfrm>
            <a:off x="822499" y="4213344"/>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get_last_rank_halo_index</a:t>
            </a:r>
            <a:r>
              <a:rPr lang="en-US" sz="1200" dirty="0">
                <a:latin typeface="Courier New" panose="02070309020205020404" pitchFamily="49" charset="0"/>
                <a:cs typeface="Courier New" panose="02070309020205020404" pitchFamily="49" charset="0"/>
              </a:rPr>
              <a:t>(“x”) → 104</a:t>
            </a:r>
          </a:p>
        </p:txBody>
      </p:sp>
      <p:cxnSp>
        <p:nvCxnSpPr>
          <p:cNvPr id="125" name="Straight Arrow Connector 124"/>
          <p:cNvCxnSpPr/>
          <p:nvPr/>
        </p:nvCxnSpPr>
        <p:spPr>
          <a:xfrm flipV="1">
            <a:off x="4192905" y="3159282"/>
            <a:ext cx="0" cy="10446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530018" y="4193634"/>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get_first_rank_halo_index</a:t>
            </a:r>
            <a:r>
              <a:rPr lang="en-US" sz="1200" dirty="0">
                <a:latin typeface="Courier New" panose="02070309020205020404" pitchFamily="49" charset="0"/>
                <a:cs typeface="Courier New" panose="02070309020205020404" pitchFamily="49" charset="0"/>
              </a:rPr>
              <a:t>(“x”) → 95</a:t>
            </a:r>
          </a:p>
        </p:txBody>
      </p:sp>
      <p:cxnSp>
        <p:nvCxnSpPr>
          <p:cNvPr id="127" name="Straight Arrow Connector 126"/>
          <p:cNvCxnSpPr/>
          <p:nvPr/>
        </p:nvCxnSpPr>
        <p:spPr>
          <a:xfrm flipV="1">
            <a:off x="4907106" y="3135169"/>
            <a:ext cx="0" cy="10446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134958" y="3166868"/>
            <a:ext cx="2285047" cy="461665"/>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get_first_rank</a:t>
            </a:r>
            <a:r>
              <a:rPr lang="en-US" sz="1200" dirty="0">
                <a:latin typeface="Courier New" panose="02070309020205020404" pitchFamily="49" charset="0"/>
                <a:cs typeface="Courier New" panose="02070309020205020404" pitchFamily="49" charset="0"/>
              </a:rPr>
              <a:t>_\</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halo_index</a:t>
            </a:r>
            <a:r>
              <a:rPr lang="en-US" sz="1200" dirty="0">
                <a:latin typeface="Courier New" panose="02070309020205020404" pitchFamily="49" charset="0"/>
                <a:cs typeface="Courier New" panose="02070309020205020404" pitchFamily="49" charset="0"/>
              </a:rPr>
              <a:t>(“x”) → -5</a:t>
            </a:r>
          </a:p>
        </p:txBody>
      </p:sp>
      <p:cxnSp>
        <p:nvCxnSpPr>
          <p:cNvPr id="129" name="Straight Arrow Connector 128"/>
          <p:cNvCxnSpPr/>
          <p:nvPr/>
        </p:nvCxnSpPr>
        <p:spPr>
          <a:xfrm flipV="1">
            <a:off x="2151268" y="3152084"/>
            <a:ext cx="0" cy="1983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691449" y="3159942"/>
            <a:ext cx="2285047" cy="461665"/>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get_last_rank</a:t>
            </a:r>
            <a:r>
              <a:rPr lang="en-US" sz="1200" dirty="0">
                <a:latin typeface="Courier New" panose="02070309020205020404" pitchFamily="49" charset="0"/>
                <a:cs typeface="Courier New" panose="02070309020205020404" pitchFamily="49" charset="0"/>
              </a:rPr>
              <a:t>_\</a:t>
            </a:r>
            <a:br>
              <a:rPr lang="en-US" sz="1200" dirty="0">
                <a:latin typeface="Courier New" panose="02070309020205020404" pitchFamily="49" charset="0"/>
                <a:cs typeface="Courier New" panose="02070309020205020404" pitchFamily="49" charset="0"/>
              </a:rPr>
            </a:br>
            <a:r>
              <a:rPr lang="en-US" sz="1200" dirty="0" err="1">
                <a:latin typeface="Courier New" panose="02070309020205020404" pitchFamily="49" charset="0"/>
                <a:cs typeface="Courier New" panose="02070309020205020404" pitchFamily="49" charset="0"/>
              </a:rPr>
              <a:t>halo_index</a:t>
            </a:r>
            <a:r>
              <a:rPr lang="en-US" sz="1200" dirty="0">
                <a:latin typeface="Courier New" panose="02070309020205020404" pitchFamily="49" charset="0"/>
                <a:cs typeface="Courier New" panose="02070309020205020404" pitchFamily="49" charset="0"/>
              </a:rPr>
              <a:t>(“x”) → 204</a:t>
            </a:r>
          </a:p>
        </p:txBody>
      </p:sp>
      <p:cxnSp>
        <p:nvCxnSpPr>
          <p:cNvPr id="131" name="Straight Arrow Connector 130"/>
          <p:cNvCxnSpPr/>
          <p:nvPr/>
        </p:nvCxnSpPr>
        <p:spPr>
          <a:xfrm flipV="1">
            <a:off x="6942574" y="3145753"/>
            <a:ext cx="0" cy="1983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7408889" y="1624017"/>
            <a:ext cx="1567607" cy="1015663"/>
          </a:xfrm>
          <a:prstGeom prst="rect">
            <a:avLst/>
          </a:prstGeom>
          <a:noFill/>
        </p:spPr>
        <p:txBody>
          <a:bodyPr wrap="square" rtlCol="0">
            <a:spAutoFit/>
          </a:bodyPr>
          <a:lstStyle/>
          <a:p>
            <a:pPr algn="ctr"/>
            <a:r>
              <a:rPr lang="en-US" sz="1200" i="1" dirty="0"/>
              <a:t>Tip: </a:t>
            </a:r>
            <a:r>
              <a:rPr lang="en-US" sz="1200" dirty="0"/>
              <a:t>use an API to determine each index instead of adding sizes or doing similar math.</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
        <p:nvSpPr>
          <p:cNvPr id="55" name="TextBox 54">
            <a:extLst>
              <a:ext uri="{FF2B5EF4-FFF2-40B4-BE49-F238E27FC236}">
                <a16:creationId xmlns:a16="http://schemas.microsoft.com/office/drawing/2014/main" id="{1FBBEBBD-03A5-42CC-A8CD-5069023EE4B4}"/>
              </a:ext>
            </a:extLst>
          </p:cNvPr>
          <p:cNvSpPr txBox="1"/>
          <p:nvPr/>
        </p:nvSpPr>
        <p:spPr>
          <a:xfrm>
            <a:off x="1173674" y="4470633"/>
            <a:ext cx="3779746" cy="276999"/>
          </a:xfrm>
          <a:prstGeom prst="rect">
            <a:avLst/>
          </a:prstGeom>
          <a:noFill/>
        </p:spPr>
        <p:txBody>
          <a:bodyPr wrap="square" rtlCol="0">
            <a:spAutoFit/>
          </a:bodyPr>
          <a:lstStyle/>
          <a:p>
            <a:pPr algn="ctr"/>
            <a:r>
              <a:rPr lang="en-US" sz="1200" dirty="0" err="1">
                <a:latin typeface="Courier New" panose="02070309020205020404" pitchFamily="49" charset="0"/>
                <a:cs typeface="Courier New" panose="02070309020205020404" pitchFamily="49" charset="0"/>
              </a:rPr>
              <a:t>get_last_local_index</a:t>
            </a:r>
            <a:r>
              <a:rPr lang="en-US" sz="1200" dirty="0">
                <a:latin typeface="Courier New" panose="02070309020205020404" pitchFamily="49" charset="0"/>
                <a:cs typeface="Courier New" panose="02070309020205020404" pitchFamily="49" charset="0"/>
              </a:rPr>
              <a:t>(“x”) → 107</a:t>
            </a:r>
          </a:p>
        </p:txBody>
      </p:sp>
      <p:cxnSp>
        <p:nvCxnSpPr>
          <p:cNvPr id="56" name="Straight Arrow Connector 55">
            <a:extLst>
              <a:ext uri="{FF2B5EF4-FFF2-40B4-BE49-F238E27FC236}">
                <a16:creationId xmlns:a16="http://schemas.microsoft.com/office/drawing/2014/main" id="{E689D906-C2EC-45E4-AA99-770EEE3EB191}"/>
              </a:ext>
            </a:extLst>
          </p:cNvPr>
          <p:cNvCxnSpPr>
            <a:cxnSpLocks/>
          </p:cNvCxnSpPr>
          <p:nvPr/>
        </p:nvCxnSpPr>
        <p:spPr>
          <a:xfrm flipV="1">
            <a:off x="4367412" y="3152805"/>
            <a:ext cx="0" cy="13375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8DEE319-7DD9-45BE-92FB-5107332BCB2E}"/>
              </a:ext>
            </a:extLst>
          </p:cNvPr>
          <p:cNvCxnSpPr>
            <a:cxnSpLocks/>
          </p:cNvCxnSpPr>
          <p:nvPr/>
        </p:nvCxnSpPr>
        <p:spPr>
          <a:xfrm flipV="1">
            <a:off x="4717321" y="3166868"/>
            <a:ext cx="0" cy="13375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6BFB927-D04A-441E-91DA-5A2B8ED65B38}"/>
              </a:ext>
            </a:extLst>
          </p:cNvPr>
          <p:cNvSpPr txBox="1"/>
          <p:nvPr/>
        </p:nvSpPr>
        <p:spPr>
          <a:xfrm>
            <a:off x="4559917" y="4453395"/>
            <a:ext cx="3779746" cy="276999"/>
          </a:xfrm>
          <a:prstGeom prst="rect">
            <a:avLst/>
          </a:prstGeom>
          <a:noFill/>
        </p:spPr>
        <p:txBody>
          <a:bodyPr wrap="square" rtlCol="0">
            <a:spAutoFit/>
          </a:bodyPr>
          <a:lstStyle/>
          <a:p>
            <a:r>
              <a:rPr lang="en-US" sz="1200" dirty="0" err="1">
                <a:latin typeface="Courier New" panose="02070309020205020404" pitchFamily="49" charset="0"/>
                <a:cs typeface="Courier New" panose="02070309020205020404" pitchFamily="49" charset="0"/>
              </a:rPr>
              <a:t>get_first_local_index</a:t>
            </a:r>
            <a:r>
              <a:rPr lang="en-US" sz="1200" dirty="0">
                <a:latin typeface="Courier New" panose="02070309020205020404" pitchFamily="49" charset="0"/>
                <a:cs typeface="Courier New" panose="02070309020205020404" pitchFamily="49" charset="0"/>
              </a:rPr>
              <a:t>(“x”) → 92</a:t>
            </a:r>
          </a:p>
        </p:txBody>
      </p:sp>
    </p:spTree>
    <p:extLst>
      <p:ext uri="{BB962C8B-B14F-4D97-AF65-F5344CB8AC3E}">
        <p14:creationId xmlns:p14="http://schemas.microsoft.com/office/powerpoint/2010/main" val="339746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46</a:t>
            </a:fld>
            <a:endParaRPr lang="en-US" dirty="0"/>
          </a:p>
        </p:txBody>
      </p:sp>
      <p:sp>
        <p:nvSpPr>
          <p:cNvPr id="3" name="Title 2"/>
          <p:cNvSpPr>
            <a:spLocks noGrp="1"/>
          </p:cNvSpPr>
          <p:nvPr>
            <p:ph type="title"/>
          </p:nvPr>
        </p:nvSpPr>
        <p:spPr/>
        <p:txBody>
          <a:bodyPr/>
          <a:lstStyle/>
          <a:p>
            <a:r>
              <a:rPr lang="en-US" dirty="0"/>
              <a:t>Notes on initializing data</a:t>
            </a:r>
          </a:p>
        </p:txBody>
      </p:sp>
      <p:grpSp>
        <p:nvGrpSpPr>
          <p:cNvPr id="16" name="Group 15"/>
          <p:cNvGrpSpPr/>
          <p:nvPr/>
        </p:nvGrpSpPr>
        <p:grpSpPr>
          <a:xfrm>
            <a:off x="1962088" y="1543325"/>
            <a:ext cx="2420007" cy="1868930"/>
            <a:chOff x="1702676" y="748146"/>
            <a:chExt cx="2420007" cy="1868930"/>
          </a:xfrm>
        </p:grpSpPr>
        <p:sp>
          <p:nvSpPr>
            <p:cNvPr id="11" name="Rectangle 10"/>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852444" y="876898"/>
              <a:ext cx="2112581" cy="1600201"/>
              <a:chOff x="1592316" y="874985"/>
              <a:chExt cx="2112581" cy="1600201"/>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6" name="Rectangle 5"/>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1" name="Group 80"/>
          <p:cNvGrpSpPr/>
          <p:nvPr/>
        </p:nvGrpSpPr>
        <p:grpSpPr>
          <a:xfrm>
            <a:off x="4711757" y="1545953"/>
            <a:ext cx="2420007" cy="1868930"/>
            <a:chOff x="1702676" y="748146"/>
            <a:chExt cx="2420007" cy="1868930"/>
          </a:xfrm>
        </p:grpSpPr>
        <p:sp>
          <p:nvSpPr>
            <p:cNvPr id="82" name="Rectangle 81"/>
            <p:cNvSpPr/>
            <p:nvPr/>
          </p:nvSpPr>
          <p:spPr>
            <a:xfrm>
              <a:off x="1702676" y="748146"/>
              <a:ext cx="2420007" cy="186893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3" name="Group 82"/>
            <p:cNvGrpSpPr/>
            <p:nvPr/>
          </p:nvGrpSpPr>
          <p:grpSpPr>
            <a:xfrm>
              <a:off x="1852444" y="876898"/>
              <a:ext cx="2112581" cy="1600201"/>
              <a:chOff x="1592316" y="874985"/>
              <a:chExt cx="2112581" cy="1600201"/>
            </a:xfrm>
          </p:grpSpPr>
          <p:sp>
            <p:nvSpPr>
              <p:cNvPr id="84" name="Rectangle 83"/>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85" name="Rectangle 84"/>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32" name="TextBox 131"/>
          <p:cNvSpPr txBox="1"/>
          <p:nvPr/>
        </p:nvSpPr>
        <p:spPr>
          <a:xfrm>
            <a:off x="3866269" y="806566"/>
            <a:ext cx="1293495" cy="646331"/>
          </a:xfrm>
          <a:prstGeom prst="rect">
            <a:avLst/>
          </a:prstGeom>
          <a:noFill/>
        </p:spPr>
        <p:txBody>
          <a:bodyPr wrap="square" rtlCol="0">
            <a:spAutoFit/>
          </a:bodyPr>
          <a:lstStyle/>
          <a:p>
            <a:pPr algn="ctr"/>
            <a:r>
              <a:rPr lang="en-US" sz="1200" dirty="0"/>
              <a:t>Of course, load data into the domain areas</a:t>
            </a:r>
          </a:p>
        </p:txBody>
      </p:sp>
      <p:cxnSp>
        <p:nvCxnSpPr>
          <p:cNvPr id="54" name="Straight Arrow Connector 53"/>
          <p:cNvCxnSpPr>
            <a:stCxn id="132" idx="1"/>
          </p:cNvCxnSpPr>
          <p:nvPr/>
        </p:nvCxnSpPr>
        <p:spPr>
          <a:xfrm flipH="1">
            <a:off x="3358055" y="1129732"/>
            <a:ext cx="508214" cy="1013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32" idx="3"/>
          </p:cNvCxnSpPr>
          <p:nvPr/>
        </p:nvCxnSpPr>
        <p:spPr>
          <a:xfrm>
            <a:off x="5159764" y="1129732"/>
            <a:ext cx="436995" cy="10295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07323" y="3735449"/>
            <a:ext cx="1591245" cy="830997"/>
          </a:xfrm>
          <a:prstGeom prst="rect">
            <a:avLst/>
          </a:prstGeom>
          <a:noFill/>
        </p:spPr>
        <p:txBody>
          <a:bodyPr wrap="square" rtlCol="0">
            <a:spAutoFit/>
          </a:bodyPr>
          <a:lstStyle/>
          <a:p>
            <a:pPr algn="ctr"/>
            <a:r>
              <a:rPr lang="en-US" sz="1200" dirty="0"/>
              <a:t>Load data into the outer halos or initialize them to a safe value</a:t>
            </a:r>
          </a:p>
        </p:txBody>
      </p:sp>
      <p:cxnSp>
        <p:nvCxnSpPr>
          <p:cNvPr id="62" name="Straight Arrow Connector 61"/>
          <p:cNvCxnSpPr>
            <a:cxnSpLocks/>
            <a:stCxn id="61" idx="0"/>
          </p:cNvCxnSpPr>
          <p:nvPr/>
        </p:nvCxnSpPr>
        <p:spPr>
          <a:xfrm flipV="1">
            <a:off x="1402946" y="1797803"/>
            <a:ext cx="1273579" cy="19376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45831" y="3645858"/>
            <a:ext cx="2449511" cy="1015663"/>
          </a:xfrm>
          <a:prstGeom prst="rect">
            <a:avLst/>
          </a:prstGeom>
          <a:noFill/>
        </p:spPr>
        <p:txBody>
          <a:bodyPr wrap="square" rtlCol="0">
            <a:spAutoFit/>
          </a:bodyPr>
          <a:lstStyle/>
          <a:p>
            <a:pPr algn="ctr"/>
            <a:r>
              <a:rPr lang="en-US" sz="1200" dirty="0"/>
              <a:t>No need to load data into the halos </a:t>
            </a:r>
            <a:r>
              <a:rPr lang="en-US" sz="1200" i="1" dirty="0"/>
              <a:t>between</a:t>
            </a:r>
            <a:r>
              <a:rPr lang="en-US" sz="1200" dirty="0"/>
              <a:t> ranks because they will be copied from the neighbors during the first halo exchange</a:t>
            </a:r>
          </a:p>
        </p:txBody>
      </p:sp>
      <p:cxnSp>
        <p:nvCxnSpPr>
          <p:cNvPr id="66" name="Straight Arrow Connector 65"/>
          <p:cNvCxnSpPr>
            <a:cxnSpLocks/>
            <a:stCxn id="65" idx="0"/>
          </p:cNvCxnSpPr>
          <p:nvPr/>
        </p:nvCxnSpPr>
        <p:spPr>
          <a:xfrm flipH="1" flipV="1">
            <a:off x="4082116" y="2513690"/>
            <a:ext cx="488471" cy="11321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cxnSpLocks/>
            <a:stCxn id="65" idx="0"/>
          </p:cNvCxnSpPr>
          <p:nvPr/>
        </p:nvCxnSpPr>
        <p:spPr>
          <a:xfrm flipV="1">
            <a:off x="4570587" y="2513690"/>
            <a:ext cx="433259" cy="11321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702421" y="3795318"/>
            <a:ext cx="2021255" cy="646331"/>
          </a:xfrm>
          <a:prstGeom prst="rect">
            <a:avLst/>
          </a:prstGeom>
          <a:noFill/>
        </p:spPr>
        <p:txBody>
          <a:bodyPr wrap="square" rtlCol="0">
            <a:spAutoFit/>
          </a:bodyPr>
          <a:lstStyle/>
          <a:p>
            <a:pPr algn="ctr"/>
            <a:r>
              <a:rPr lang="en-US" sz="1200" dirty="0"/>
              <a:t>No need to load data into the extra padding area because it is never read</a:t>
            </a:r>
          </a:p>
        </p:txBody>
      </p:sp>
      <p:cxnSp>
        <p:nvCxnSpPr>
          <p:cNvPr id="77" name="Straight Arrow Connector 76"/>
          <p:cNvCxnSpPr>
            <a:stCxn id="76" idx="0"/>
          </p:cNvCxnSpPr>
          <p:nvPr/>
        </p:nvCxnSpPr>
        <p:spPr>
          <a:xfrm flipH="1" flipV="1">
            <a:off x="7029607" y="2726704"/>
            <a:ext cx="683442" cy="10686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lgn="ctr"/>
            <a:r>
              <a:rPr lang="en-US"/>
              <a:t>YASK tutorial</a:t>
            </a:r>
            <a:endParaRPr lang="en-US" dirty="0"/>
          </a:p>
        </p:txBody>
      </p:sp>
      <p:cxnSp>
        <p:nvCxnSpPr>
          <p:cNvPr id="39" name="Straight Arrow Connector 38">
            <a:extLst>
              <a:ext uri="{FF2B5EF4-FFF2-40B4-BE49-F238E27FC236}">
                <a16:creationId xmlns:a16="http://schemas.microsoft.com/office/drawing/2014/main" id="{F3704504-B1E2-459A-BE84-1EBAC6D6CFFC}"/>
              </a:ext>
            </a:extLst>
          </p:cNvPr>
          <p:cNvCxnSpPr>
            <a:cxnSpLocks/>
            <a:stCxn id="61" idx="0"/>
          </p:cNvCxnSpPr>
          <p:nvPr/>
        </p:nvCxnSpPr>
        <p:spPr>
          <a:xfrm flipV="1">
            <a:off x="1402946" y="2726704"/>
            <a:ext cx="898552" cy="10087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C38E09-F5A2-4B65-B6FD-F7881E340726}"/>
              </a:ext>
            </a:extLst>
          </p:cNvPr>
          <p:cNvCxnSpPr>
            <a:cxnSpLocks/>
            <a:stCxn id="61" idx="0"/>
          </p:cNvCxnSpPr>
          <p:nvPr/>
        </p:nvCxnSpPr>
        <p:spPr>
          <a:xfrm flipV="1">
            <a:off x="1402946" y="3148230"/>
            <a:ext cx="1549481" cy="587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67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47</a:t>
            </a:fld>
            <a:endParaRPr lang="en-US" dirty="0"/>
          </a:p>
        </p:txBody>
      </p:sp>
      <p:sp>
        <p:nvSpPr>
          <p:cNvPr id="3" name="Title 2"/>
          <p:cNvSpPr>
            <a:spLocks noGrp="1"/>
          </p:cNvSpPr>
          <p:nvPr>
            <p:ph type="title"/>
          </p:nvPr>
        </p:nvSpPr>
        <p:spPr/>
        <p:txBody>
          <a:bodyPr/>
          <a:lstStyle/>
          <a:p>
            <a:r>
              <a:rPr lang="en-US" dirty="0"/>
              <a:t>Make the stencil calculations and get results</a:t>
            </a:r>
          </a:p>
        </p:txBody>
      </p:sp>
      <p:sp>
        <p:nvSpPr>
          <p:cNvPr id="4" name="Content Placeholder 3"/>
          <p:cNvSpPr>
            <a:spLocks noGrp="1"/>
          </p:cNvSpPr>
          <p:nvPr>
            <p:ph sz="quarter" idx="13"/>
          </p:nvPr>
        </p:nvSpPr>
        <p:spPr/>
        <p:txBody>
          <a:bodyPr>
            <a:normAutofit/>
          </a:bodyPr>
          <a:lstStyle/>
          <a:p>
            <a:r>
              <a:rPr lang="en-US" dirty="0"/>
              <a:t>Advance the simulation through a series of time-steps</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run_solution</a:t>
            </a:r>
            <a:r>
              <a:rPr lang="en-US" dirty="0">
                <a:latin typeface="Courier New" panose="02070309020205020404" pitchFamily="49" charset="0"/>
                <a:cs typeface="Courier New" panose="02070309020205020404" pitchFamily="49" charset="0"/>
              </a:rPr>
              <a:t>()</a:t>
            </a:r>
          </a:p>
          <a:p>
            <a:pPr lvl="2"/>
            <a:r>
              <a:rPr lang="en-US" dirty="0"/>
              <a:t>General form takes first and last time indices, e.g.,</a:t>
            </a:r>
          </a:p>
          <a:p>
            <a:pPr lvl="3"/>
            <a:r>
              <a:rPr lang="en-US" dirty="0" err="1">
                <a:latin typeface="Courier New" panose="02070309020205020404" pitchFamily="49" charset="0"/>
                <a:cs typeface="Courier New" panose="02070309020205020404" pitchFamily="49" charset="0"/>
              </a:rPr>
              <a:t>run_solution</a:t>
            </a:r>
            <a:r>
              <a:rPr lang="en-US" dirty="0">
                <a:latin typeface="Courier New" panose="02070309020205020404" pitchFamily="49" charset="0"/>
                <a:cs typeface="Courier New" panose="02070309020205020404" pitchFamily="49" charset="0"/>
              </a:rPr>
              <a:t>(0, 9) </a:t>
            </a:r>
            <a:r>
              <a:rPr lang="en-US" dirty="0"/>
              <a:t>runs the first 10 time-steps</a:t>
            </a:r>
          </a:p>
          <a:p>
            <a:pPr lvl="3"/>
            <a:r>
              <a:rPr lang="en-US" dirty="0" err="1">
                <a:latin typeface="Courier New" panose="02070309020205020404" pitchFamily="49" charset="0"/>
                <a:cs typeface="Courier New" panose="02070309020205020404" pitchFamily="49" charset="0"/>
              </a:rPr>
              <a:t>run_solution</a:t>
            </a:r>
            <a:r>
              <a:rPr lang="en-US" dirty="0">
                <a:latin typeface="Courier New" panose="02070309020205020404" pitchFamily="49" charset="0"/>
                <a:cs typeface="Courier New" panose="02070309020205020404" pitchFamily="49" charset="0"/>
              </a:rPr>
              <a:t>(10, 19) </a:t>
            </a:r>
            <a:r>
              <a:rPr lang="en-US" dirty="0"/>
              <a:t>runs the next 10</a:t>
            </a:r>
          </a:p>
          <a:p>
            <a:pPr lvl="1"/>
            <a:r>
              <a:rPr lang="en-US" dirty="0"/>
              <a:t>If needed, between time-steps, you can access var data, e.g., for source injection</a:t>
            </a:r>
          </a:p>
          <a:p>
            <a:r>
              <a:rPr lang="en-US" dirty="0"/>
              <a:t>Access results</a:t>
            </a:r>
          </a:p>
          <a:p>
            <a:pPr lvl="1"/>
            <a:r>
              <a:rPr lang="en-US" dirty="0">
                <a:cs typeface="Courier New" panose="02070309020205020404" pitchFamily="49" charset="0"/>
              </a:rPr>
              <a:t>Use appropriate var methods analogous to the data-writing ones listed earlier</a:t>
            </a:r>
          </a:p>
          <a:p>
            <a:pPr lvl="2"/>
            <a:r>
              <a:rPr lang="en-US" dirty="0">
                <a:cs typeface="Courier New" panose="02070309020205020404" pitchFamily="49" charset="0"/>
              </a:rPr>
              <a:t>Examples: </a:t>
            </a:r>
            <a:r>
              <a:rPr lang="en-US" dirty="0" err="1">
                <a:latin typeface="Courier New" panose="02070309020205020404" pitchFamily="49" charset="0"/>
                <a:cs typeface="Courier New" panose="02070309020205020404" pitchFamily="49" charset="0"/>
              </a:rPr>
              <a:t>get_element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get_elements_in_slice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reduce_elements_in_slice</a:t>
            </a:r>
            <a:r>
              <a:rPr lang="en-US" dirty="0">
                <a:latin typeface="Courier New" panose="02070309020205020404" pitchFamily="49" charset="0"/>
                <a:cs typeface="Courier New" panose="02070309020205020404" pitchFamily="49" charset="0"/>
              </a:rPr>
              <a:t>()</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get_stats</a:t>
            </a:r>
            <a:r>
              <a:rPr lang="en-US" dirty="0">
                <a:latin typeface="Courier New" panose="02070309020205020404" pitchFamily="49" charset="0"/>
                <a:cs typeface="Courier New" panose="02070309020205020404" pitchFamily="49" charset="0"/>
              </a:rPr>
              <a:t>() </a:t>
            </a:r>
            <a:r>
              <a:rPr lang="en-US" dirty="0"/>
              <a:t>to collect some performance stats if desired</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end_solution</a:t>
            </a:r>
            <a:r>
              <a:rPr lang="en-US" dirty="0">
                <a:latin typeface="Courier New" panose="02070309020205020404" pitchFamily="49" charset="0"/>
                <a:cs typeface="Courier New" panose="02070309020205020404" pitchFamily="49" charset="0"/>
              </a:rPr>
              <a:t>() </a:t>
            </a:r>
            <a:r>
              <a:rPr lang="en-US" dirty="0"/>
              <a:t>when all done to release memory, etc.</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93551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9B89B2-E0A8-7DBE-EC6B-C5F86FDE47D3}"/>
              </a:ext>
            </a:extLst>
          </p:cNvPr>
          <p:cNvSpPr>
            <a:spLocks noGrp="1"/>
          </p:cNvSpPr>
          <p:nvPr>
            <p:ph type="sldNum" sz="quarter" idx="12"/>
          </p:nvPr>
        </p:nvSpPr>
        <p:spPr/>
        <p:txBody>
          <a:bodyPr/>
          <a:lstStyle/>
          <a:p>
            <a:fld id="{EE2556C5-CE8C-6547-B838-EA80C61A4AF7}" type="slidenum">
              <a:rPr lang="en-US" smtClean="0"/>
              <a:pPr/>
              <a:t>48</a:t>
            </a:fld>
            <a:endParaRPr lang="en-US" dirty="0"/>
          </a:p>
        </p:txBody>
      </p:sp>
      <p:sp>
        <p:nvSpPr>
          <p:cNvPr id="3" name="Title 2">
            <a:extLst>
              <a:ext uri="{FF2B5EF4-FFF2-40B4-BE49-F238E27FC236}">
                <a16:creationId xmlns:a16="http://schemas.microsoft.com/office/drawing/2014/main" id="{BB7E928A-9F39-BA11-FAD4-E2B827AAE6BA}"/>
              </a:ext>
            </a:extLst>
          </p:cNvPr>
          <p:cNvSpPr>
            <a:spLocks noGrp="1"/>
          </p:cNvSpPr>
          <p:nvPr>
            <p:ph type="title"/>
          </p:nvPr>
        </p:nvSpPr>
        <p:spPr/>
        <p:txBody>
          <a:bodyPr/>
          <a:lstStyle/>
          <a:p>
            <a:r>
              <a:rPr lang="en-US" dirty="0"/>
              <a:t>Example applications</a:t>
            </a:r>
          </a:p>
        </p:txBody>
      </p:sp>
      <p:sp>
        <p:nvSpPr>
          <p:cNvPr id="4" name="Content Placeholder 3">
            <a:extLst>
              <a:ext uri="{FF2B5EF4-FFF2-40B4-BE49-F238E27FC236}">
                <a16:creationId xmlns:a16="http://schemas.microsoft.com/office/drawing/2014/main" id="{C070C4CD-3E9C-A5AF-AABF-6459A3DDAB08}"/>
              </a:ext>
            </a:extLst>
          </p:cNvPr>
          <p:cNvSpPr>
            <a:spLocks noGrp="1"/>
          </p:cNvSpPr>
          <p:nvPr>
            <p:ph sz="quarter" idx="13"/>
          </p:nvPr>
        </p:nvSpPr>
        <p:spPr/>
        <p:txBody>
          <a:bodyPr>
            <a:normAutofit fontScale="55000" lnSpcReduction="20000"/>
          </a:bodyPr>
          <a:lstStyle/>
          <a:p>
            <a:r>
              <a:rPr lang="en-US" dirty="0"/>
              <a:t>2D Wave equation</a:t>
            </a:r>
          </a:p>
          <a:p>
            <a:pPr lvl="1"/>
            <a:r>
              <a:rPr lang="en-US" dirty="0"/>
              <a:t>Stencil DSL: </a:t>
            </a:r>
            <a:r>
              <a:rPr lang="en-US" dirty="0" err="1"/>
              <a:t>src</a:t>
            </a:r>
            <a:r>
              <a:rPr lang="en-US" dirty="0"/>
              <a:t>/stencils/Wave2DStencil.cpp</a:t>
            </a:r>
          </a:p>
          <a:p>
            <a:pPr lvl="1"/>
            <a:r>
              <a:rPr lang="en-US" dirty="0"/>
              <a:t>Application code: </a:t>
            </a:r>
            <a:r>
              <a:rPr lang="en-US" dirty="0" err="1"/>
              <a:t>src</a:t>
            </a:r>
            <a:r>
              <a:rPr lang="en-US" dirty="0"/>
              <a:t>/examples/wave_eq_main.cpp</a:t>
            </a:r>
          </a:p>
          <a:p>
            <a:pPr lvl="1"/>
            <a:r>
              <a:rPr lang="en-US" dirty="0"/>
              <a:t>Illustrates </a:t>
            </a:r>
          </a:p>
          <a:p>
            <a:pPr lvl="2"/>
            <a:r>
              <a:rPr lang="en-US" dirty="0"/>
              <a:t>Sub-domains and scratch vars (see next section on advanced stencils)</a:t>
            </a:r>
          </a:p>
          <a:p>
            <a:pPr lvl="2"/>
            <a:r>
              <a:rPr lang="en-US" dirty="0"/>
              <a:t>Using both YASK-library and application-specific options</a:t>
            </a:r>
          </a:p>
          <a:p>
            <a:pPr lvl="2"/>
            <a:r>
              <a:rPr lang="en-US" dirty="0"/>
              <a:t>Determining global and local domain sizes</a:t>
            </a:r>
          </a:p>
          <a:p>
            <a:pPr lvl="2"/>
            <a:r>
              <a:rPr lang="en-US" dirty="0"/>
              <a:t>Initializing YASK var data efficiently by slices</a:t>
            </a:r>
          </a:p>
          <a:p>
            <a:pPr lvl="2"/>
            <a:r>
              <a:rPr lang="en-US" dirty="0"/>
              <a:t>Running the simulation loop, and calculating reductions and reporting simulation stats within the simulation loop</a:t>
            </a:r>
          </a:p>
          <a:p>
            <a:pPr lvl="2"/>
            <a:r>
              <a:rPr lang="en-US" dirty="0"/>
              <a:t>Retrieving final simulation results and reporting performance</a:t>
            </a:r>
          </a:p>
          <a:p>
            <a:r>
              <a:rPr lang="en-US" dirty="0"/>
              <a:t>2D Shallow-water equation</a:t>
            </a:r>
          </a:p>
          <a:p>
            <a:pPr lvl="1"/>
            <a:r>
              <a:rPr lang="en-US" dirty="0"/>
              <a:t>Stencil DSL: </a:t>
            </a:r>
            <a:r>
              <a:rPr lang="en-US" dirty="0" err="1"/>
              <a:t>src</a:t>
            </a:r>
            <a:r>
              <a:rPr lang="en-US" dirty="0"/>
              <a:t>/stencils/SWE2DStencil.cpp</a:t>
            </a:r>
          </a:p>
          <a:p>
            <a:pPr lvl="1"/>
            <a:r>
              <a:rPr lang="en-US" dirty="0"/>
              <a:t>Application code: </a:t>
            </a:r>
            <a:r>
              <a:rPr lang="en-US" dirty="0" err="1"/>
              <a:t>src</a:t>
            </a:r>
            <a:r>
              <a:rPr lang="en-US" dirty="0"/>
              <a:t>/examples/swe_main.cpp</a:t>
            </a:r>
          </a:p>
          <a:p>
            <a:pPr lvl="1"/>
            <a:r>
              <a:rPr lang="en-US" dirty="0"/>
              <a:t>Builds upon 2D wave-equation example to additionally illustrate</a:t>
            </a:r>
          </a:p>
          <a:p>
            <a:pPr lvl="2"/>
            <a:r>
              <a:rPr lang="en-US" dirty="0"/>
              <a:t>Different sub-domains for various vars</a:t>
            </a:r>
          </a:p>
          <a:p>
            <a:pPr lvl="2"/>
            <a:r>
              <a:rPr lang="en-US" dirty="0"/>
              <a:t>Restricting certain calculations to specific simulation steps controlled by the simulation loop</a:t>
            </a:r>
          </a:p>
          <a:p>
            <a:r>
              <a:rPr lang="en-US" dirty="0"/>
              <a:t>Run “make examples” to build and “make example-tests” to run validation tests</a:t>
            </a:r>
          </a:p>
          <a:p>
            <a:pPr lvl="1"/>
            <a:r>
              <a:rPr lang="en-US" dirty="0"/>
              <a:t>Use “-bench” and “-g” knobs to run benchmarks of various sizes</a:t>
            </a:r>
          </a:p>
          <a:p>
            <a:pPr lvl="1"/>
            <a:r>
              <a:rPr lang="en-US" dirty="0"/>
              <a:t>Use “</a:t>
            </a:r>
            <a:r>
              <a:rPr lang="en-US" dirty="0" err="1"/>
              <a:t>mpirun</a:t>
            </a:r>
            <a:r>
              <a:rPr lang="en-US" dirty="0"/>
              <a:t>” and “-</a:t>
            </a:r>
            <a:r>
              <a:rPr lang="en-US" dirty="0" err="1"/>
              <a:t>outer_threads</a:t>
            </a:r>
            <a:r>
              <a:rPr lang="en-US" dirty="0"/>
              <a:t>” knobs to tune for number of NUMA nodes and cores per NUMA node</a:t>
            </a:r>
          </a:p>
        </p:txBody>
      </p:sp>
      <p:sp>
        <p:nvSpPr>
          <p:cNvPr id="5" name="Footer Placeholder 4">
            <a:extLst>
              <a:ext uri="{FF2B5EF4-FFF2-40B4-BE49-F238E27FC236}">
                <a16:creationId xmlns:a16="http://schemas.microsoft.com/office/drawing/2014/main" id="{CFFB8502-8FD0-3831-EA84-05ABC5AA30F3}"/>
              </a:ext>
            </a:extLst>
          </p:cNvPr>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5041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49</a:t>
            </a:fld>
            <a:endParaRPr lang="en-US" dirty="0"/>
          </a:p>
        </p:txBody>
      </p:sp>
      <p:sp>
        <p:nvSpPr>
          <p:cNvPr id="3" name="Title 2"/>
          <p:cNvSpPr>
            <a:spLocks noGrp="1"/>
          </p:cNvSpPr>
          <p:nvPr>
            <p:ph type="title"/>
          </p:nvPr>
        </p:nvSpPr>
        <p:spPr/>
        <p:txBody>
          <a:bodyPr/>
          <a:lstStyle/>
          <a:p>
            <a:r>
              <a:rPr lang="en-US" dirty="0"/>
              <a:t>Advanced APIs</a:t>
            </a:r>
          </a:p>
        </p:txBody>
      </p:sp>
      <p:sp>
        <p:nvSpPr>
          <p:cNvPr id="4" name="Content Placeholder 3"/>
          <p:cNvSpPr>
            <a:spLocks noGrp="1"/>
          </p:cNvSpPr>
          <p:nvPr>
            <p:ph sz="quarter" idx="13"/>
          </p:nvPr>
        </p:nvSpPr>
        <p:spPr>
          <a:xfrm>
            <a:off x="455613" y="762631"/>
            <a:ext cx="8228012" cy="3876044"/>
          </a:xfrm>
        </p:spPr>
        <p:txBody>
          <a:bodyPr>
            <a:normAutofit/>
          </a:bodyPr>
          <a:lstStyle/>
          <a:p>
            <a:r>
              <a:rPr lang="en-US" dirty="0" err="1"/>
              <a:t>Misc</a:t>
            </a:r>
            <a:r>
              <a:rPr lang="en-US" dirty="0"/>
              <a:t> interesting APIs (not exhaustive)</a:t>
            </a:r>
          </a:p>
          <a:p>
            <a:pPr lvl="1"/>
            <a:r>
              <a:rPr lang="en-US" dirty="0"/>
              <a:t>Call </a:t>
            </a:r>
            <a:r>
              <a:rPr lang="en-US" dirty="0" err="1">
                <a:latin typeface="Courier New" panose="02070309020205020404" pitchFamily="49" charset="0"/>
                <a:cs typeface="Courier New" panose="02070309020205020404" pitchFamily="49" charset="0"/>
              </a:rPr>
              <a:t>yk_var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set_numa_preferred</a:t>
            </a:r>
            <a:r>
              <a:rPr lang="en-US" dirty="0">
                <a:latin typeface="Courier New" panose="02070309020205020404" pitchFamily="49" charset="0"/>
                <a:cs typeface="Courier New" panose="02070309020205020404" pitchFamily="49" charset="0"/>
              </a:rPr>
              <a:t>() </a:t>
            </a:r>
            <a:r>
              <a:rPr lang="en-US" dirty="0"/>
              <a:t>to set the NUMA node for a given variable—useful for explicit placement in MCDRAM or DDR on Xeon Phi CPUs</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new_var</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to make variables beyond those used in the solution; may be useful for checkpoint/restore of vars, etc.</a:t>
            </a:r>
          </a:p>
          <a:p>
            <a:pPr lvl="1"/>
            <a:r>
              <a:rPr lang="en-US" dirty="0"/>
              <a:t>Call </a:t>
            </a:r>
            <a:r>
              <a:rPr lang="en-US" dirty="0" err="1">
                <a:latin typeface="Courier New" panose="02070309020205020404" pitchFamily="49" charset="0"/>
                <a:cs typeface="Courier New" panose="02070309020205020404" pitchFamily="49" charset="0"/>
              </a:rPr>
              <a:t>yk_solution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apply_command_line_options</a:t>
            </a:r>
            <a:r>
              <a:rPr lang="en-US" dirty="0">
                <a:latin typeface="Courier New" panose="02070309020205020404" pitchFamily="49" charset="0"/>
                <a:cs typeface="Courier New" panose="02070309020205020404" pitchFamily="49" charset="0"/>
              </a:rPr>
              <a:t>()</a:t>
            </a:r>
            <a:r>
              <a:rPr lang="en-US" dirty="0"/>
              <a:t> to parse a command-line string—useful for quickly applying options from the test utility in another application or for setting options that do not have corresponding APIs</a:t>
            </a:r>
          </a:p>
          <a:p>
            <a:pPr lvl="1"/>
            <a:r>
              <a:rPr lang="en-US" dirty="0"/>
              <a:t>Call </a:t>
            </a:r>
            <a:r>
              <a:rPr lang="en-US" dirty="0" err="1">
                <a:latin typeface="Courier New" panose="02070309020205020404" pitchFamily="49" charset="0"/>
                <a:cs typeface="Courier New" panose="02070309020205020404" pitchFamily="49" charset="0"/>
              </a:rPr>
              <a:t>yk_var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add_to_element</a:t>
            </a:r>
            <a:r>
              <a:rPr lang="en-US" dirty="0">
                <a:latin typeface="Courier New" panose="02070309020205020404" pitchFamily="49" charset="0"/>
                <a:cs typeface="Courier New" panose="02070309020205020404" pitchFamily="49" charset="0"/>
              </a:rPr>
              <a:t>()</a:t>
            </a:r>
            <a:r>
              <a:rPr lang="en-US" dirty="0"/>
              <a:t> to atomically update a var element—useful for threaded source injection</a:t>
            </a:r>
          </a:p>
          <a:p>
            <a:pPr lvl="1"/>
            <a:endParaRPr lang="en-US" dirty="0"/>
          </a:p>
        </p:txBody>
      </p:sp>
      <p:sp>
        <p:nvSpPr>
          <p:cNvPr id="9" name="Footer Placeholder 8"/>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39755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YASK: “Yet Another Stencil Kit”</a:t>
            </a:r>
          </a:p>
        </p:txBody>
      </p:sp>
      <p:sp>
        <p:nvSpPr>
          <p:cNvPr id="5" name="Content Placeholder 4"/>
          <p:cNvSpPr>
            <a:spLocks noGrp="1"/>
          </p:cNvSpPr>
          <p:nvPr>
            <p:ph sz="quarter" idx="13"/>
          </p:nvPr>
        </p:nvSpPr>
        <p:spPr>
          <a:xfrm>
            <a:off x="455613" y="838832"/>
            <a:ext cx="8228012" cy="1402320"/>
          </a:xfrm>
        </p:spPr>
        <p:txBody>
          <a:bodyPr>
            <a:normAutofit fontScale="92500" lnSpcReduction="20000"/>
          </a:bodyPr>
          <a:lstStyle/>
          <a:p>
            <a:r>
              <a:rPr lang="en-US" dirty="0"/>
              <a:t>YASK is a software </a:t>
            </a:r>
            <a:r>
              <a:rPr lang="en-US" i="1" dirty="0"/>
              <a:t>framework</a:t>
            </a:r>
            <a:r>
              <a:rPr lang="en-US" dirty="0"/>
              <a:t> for the rapid development of HPC stencil-based applications</a:t>
            </a:r>
          </a:p>
          <a:p>
            <a:pPr lvl="1"/>
            <a:r>
              <a:rPr lang="en-US" dirty="0"/>
              <a:t>Stencil: an iterative kernel that updates elements in one or more N-dimensional vars using a fixed pattern of computation on neighboring elements</a:t>
            </a:r>
          </a:p>
          <a:p>
            <a:pPr lvl="1"/>
            <a:r>
              <a:rPr lang="en-US" dirty="0"/>
              <a:t>Fundamental algorithm in many scientific simulations, e.g., finite-difference-method (FDM) approximations of differential equations describing various physical phenomena</a:t>
            </a:r>
          </a:p>
        </p:txBody>
      </p:sp>
      <p:sp>
        <p:nvSpPr>
          <p:cNvPr id="6" name="TextBox 5"/>
          <p:cNvSpPr txBox="1"/>
          <p:nvPr/>
        </p:nvSpPr>
        <p:spPr>
          <a:xfrm>
            <a:off x="5828707" y="3717052"/>
            <a:ext cx="1571264" cy="276999"/>
          </a:xfrm>
          <a:prstGeom prst="rect">
            <a:avLst/>
          </a:prstGeom>
          <a:noFill/>
        </p:spPr>
        <p:txBody>
          <a:bodyPr wrap="none" rtlCol="0">
            <a:spAutoFit/>
          </a:bodyPr>
          <a:lstStyle/>
          <a:p>
            <a:pPr algn="ctr"/>
            <a:r>
              <a:rPr lang="en-US" sz="1200" dirty="0"/>
              <a:t>Weather Simulation</a:t>
            </a:r>
          </a:p>
        </p:txBody>
      </p:sp>
      <p:sp>
        <p:nvSpPr>
          <p:cNvPr id="7" name="TextBox 6"/>
          <p:cNvSpPr txBox="1"/>
          <p:nvPr/>
        </p:nvSpPr>
        <p:spPr>
          <a:xfrm>
            <a:off x="3229856" y="3717052"/>
            <a:ext cx="1978345" cy="276999"/>
          </a:xfrm>
          <a:prstGeom prst="rect">
            <a:avLst/>
          </a:prstGeom>
          <a:noFill/>
        </p:spPr>
        <p:txBody>
          <a:bodyPr wrap="square" rtlCol="0">
            <a:spAutoFit/>
          </a:bodyPr>
          <a:lstStyle/>
          <a:p>
            <a:pPr algn="ctr"/>
            <a:r>
              <a:rPr lang="en-US" sz="1200" dirty="0"/>
              <a:t>Seismic Modeling</a:t>
            </a:r>
          </a:p>
        </p:txBody>
      </p:sp>
      <p:pic>
        <p:nvPicPr>
          <p:cNvPr id="8" name="Picture 8"/>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4629" y="2380077"/>
            <a:ext cx="1828801" cy="12086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https://upload.wikimedia.org/wikipedia/commons/8/8a/3D_VR_Image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93" y="2380077"/>
            <a:ext cx="1362507" cy="12086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313828" y="3717051"/>
            <a:ext cx="1446436" cy="276999"/>
          </a:xfrm>
          <a:prstGeom prst="rect">
            <a:avLst/>
          </a:prstGeom>
          <a:noFill/>
        </p:spPr>
        <p:txBody>
          <a:bodyPr wrap="square" rtlCol="0">
            <a:spAutoFit/>
          </a:bodyPr>
          <a:lstStyle/>
          <a:p>
            <a:pPr algn="ctr"/>
            <a:r>
              <a:rPr lang="en-US" sz="1200" dirty="0"/>
              <a:t>Image Processing</a:t>
            </a:r>
          </a:p>
        </p:txBody>
      </p:sp>
      <p:sp>
        <p:nvSpPr>
          <p:cNvPr id="11" name="TextBox 10"/>
          <p:cNvSpPr txBox="1"/>
          <p:nvPr/>
        </p:nvSpPr>
        <p:spPr>
          <a:xfrm>
            <a:off x="6872352" y="4041665"/>
            <a:ext cx="2284600" cy="215444"/>
          </a:xfrm>
          <a:prstGeom prst="rect">
            <a:avLst/>
          </a:prstGeom>
          <a:noFill/>
        </p:spPr>
        <p:txBody>
          <a:bodyPr wrap="none" rtlCol="0">
            <a:spAutoFit/>
          </a:bodyPr>
          <a:lstStyle/>
          <a:p>
            <a:r>
              <a:rPr lang="en-US" sz="800" dirty="0"/>
              <a:t>Images from </a:t>
            </a:r>
            <a:r>
              <a:rPr lang="en-US" sz="800" dirty="0">
                <a:hlinkClick r:id="rId4"/>
              </a:rPr>
              <a:t>https://commons.wikimedia.org</a:t>
            </a:r>
            <a:r>
              <a:rPr lang="en-US" sz="800" dirty="0"/>
              <a:t> </a:t>
            </a:r>
          </a:p>
        </p:txBody>
      </p:sp>
      <p:pic>
        <p:nvPicPr>
          <p:cNvPr id="12" name="Picture 4" descr="https://upload.wikimedia.org/wikipedia/commons/thumb/9/9f/Portrait_of_Global_Aerosols.jpeg/320px-Portrait_of_Global_Aerosols.jpeg"/>
          <p:cNvPicPr>
            <a:picLocks noChangeAspect="1" noChangeArrowheads="1"/>
          </p:cNvPicPr>
          <p:nvPr/>
        </p:nvPicPr>
        <p:blipFill rotWithShape="1">
          <a:blip r:embed="rId5">
            <a:extLst>
              <a:ext uri="{28A0092B-C50C-407E-A947-70E740481C1C}">
                <a14:useLocalDpi xmlns:a14="http://schemas.microsoft.com/office/drawing/2010/main" val="0"/>
              </a:ext>
            </a:extLst>
          </a:blip>
          <a:srcRect l="15614" r="8524"/>
          <a:stretch/>
        </p:blipFill>
        <p:spPr bwMode="auto">
          <a:xfrm>
            <a:off x="5719757" y="2380078"/>
            <a:ext cx="1789164" cy="12086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
        <p:nvSpPr>
          <p:cNvPr id="13" name="TextBox 12">
            <a:extLst>
              <a:ext uri="{FF2B5EF4-FFF2-40B4-BE49-F238E27FC236}">
                <a16:creationId xmlns:a16="http://schemas.microsoft.com/office/drawing/2014/main" id="{BB908261-16BA-478C-9E7E-35B538279D93}"/>
              </a:ext>
            </a:extLst>
          </p:cNvPr>
          <p:cNvSpPr txBox="1"/>
          <p:nvPr/>
        </p:nvSpPr>
        <p:spPr>
          <a:xfrm>
            <a:off x="455613" y="4238710"/>
            <a:ext cx="7564571" cy="484748"/>
          </a:xfrm>
          <a:prstGeom prst="rect">
            <a:avLst/>
          </a:prstGeom>
          <a:noFill/>
        </p:spPr>
        <p:txBody>
          <a:bodyPr vert="horz" wrap="none" lIns="0" tIns="0" rIns="0" bIns="0" rtlCol="0">
            <a:spAutoFit/>
          </a:bodyPr>
          <a:lstStyle/>
          <a:p>
            <a:r>
              <a:rPr lang="en-US" sz="1050" dirty="0">
                <a:solidFill>
                  <a:srgbClr val="003C71"/>
                </a:solidFill>
              </a:rPr>
              <a:t>About the name: </a:t>
            </a:r>
          </a:p>
          <a:p>
            <a:pPr marL="171450" indent="-171450">
              <a:buFont typeface="Arial" panose="020B0604020202020204" pitchFamily="34" charset="0"/>
              <a:buChar char="•"/>
            </a:pPr>
            <a:r>
              <a:rPr lang="en-US" sz="1050" dirty="0">
                <a:solidFill>
                  <a:srgbClr val="003C71"/>
                </a:solidFill>
              </a:rPr>
              <a:t>“YASK” is named in the tradition of Linux utilities such as YACC, YAML and YAKL: </a:t>
            </a:r>
            <a:r>
              <a:rPr lang="en-US" sz="1050" dirty="0">
                <a:solidFill>
                  <a:srgbClr val="003C71"/>
                </a:solidFill>
                <a:hlinkClick r:id="rId6"/>
              </a:rPr>
              <a:t>https://en.wikipedia.org/wiki/Yet_another</a:t>
            </a:r>
            <a:r>
              <a:rPr lang="en-US" sz="1050" dirty="0">
                <a:solidFill>
                  <a:srgbClr val="003C71"/>
                </a:solidFill>
              </a:rPr>
              <a:t> </a:t>
            </a:r>
          </a:p>
          <a:p>
            <a:pPr marL="171450" indent="-171450">
              <a:buFont typeface="Arial" panose="020B0604020202020204" pitchFamily="34" charset="0"/>
              <a:buChar char="•"/>
            </a:pPr>
            <a:r>
              <a:rPr lang="en-US" sz="1050" dirty="0">
                <a:solidFill>
                  <a:srgbClr val="003C71"/>
                </a:solidFill>
              </a:rPr>
              <a:t>Prior to version 3, “YASK” stood for “Yet Another Stencil Kernel”</a:t>
            </a:r>
          </a:p>
        </p:txBody>
      </p:sp>
    </p:spTree>
    <p:extLst>
      <p:ext uri="{BB962C8B-B14F-4D97-AF65-F5344CB8AC3E}">
        <p14:creationId xmlns:p14="http://schemas.microsoft.com/office/powerpoint/2010/main" val="4200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50</a:t>
            </a:fld>
            <a:endParaRPr lang="en-US" dirty="0"/>
          </a:p>
        </p:txBody>
      </p:sp>
      <p:sp>
        <p:nvSpPr>
          <p:cNvPr id="3" name="Title 2"/>
          <p:cNvSpPr>
            <a:spLocks noGrp="1"/>
          </p:cNvSpPr>
          <p:nvPr>
            <p:ph type="title"/>
          </p:nvPr>
        </p:nvSpPr>
        <p:spPr/>
        <p:txBody>
          <a:bodyPr/>
          <a:lstStyle/>
          <a:p>
            <a:r>
              <a:rPr lang="en-US" dirty="0"/>
              <a:t>Exceptions</a:t>
            </a:r>
          </a:p>
        </p:txBody>
      </p:sp>
      <p:sp>
        <p:nvSpPr>
          <p:cNvPr id="4" name="Content Placeholder 3"/>
          <p:cNvSpPr>
            <a:spLocks noGrp="1"/>
          </p:cNvSpPr>
          <p:nvPr>
            <p:ph sz="quarter" idx="13"/>
          </p:nvPr>
        </p:nvSpPr>
        <p:spPr/>
        <p:txBody>
          <a:bodyPr/>
          <a:lstStyle/>
          <a:p>
            <a:r>
              <a:rPr lang="en-US" dirty="0"/>
              <a:t>YASK APIs that can trigger errors throw exceptions</a:t>
            </a:r>
          </a:p>
          <a:p>
            <a:pPr lvl="1"/>
            <a:r>
              <a:rPr lang="en-US" dirty="0"/>
              <a:t>Allows applications to catch and process errors</a:t>
            </a:r>
          </a:p>
          <a:p>
            <a:pPr lvl="1"/>
            <a:r>
              <a:rPr lang="en-US" dirty="0"/>
              <a:t>Find exception documentation in the </a:t>
            </a:r>
            <a:r>
              <a:rPr lang="en-US" b="1" dirty="0"/>
              <a:t>YASK Common Utilities</a:t>
            </a:r>
            <a:r>
              <a:rPr lang="en-US" dirty="0"/>
              <a:t> module tab</a:t>
            </a:r>
          </a:p>
          <a:p>
            <a:r>
              <a:rPr lang="en-US" dirty="0"/>
              <a:t>C++</a:t>
            </a:r>
          </a:p>
          <a:p>
            <a:pPr lvl="1"/>
            <a:r>
              <a:rPr lang="en-US" dirty="0"/>
              <a:t>Throws object of type </a:t>
            </a:r>
            <a:r>
              <a:rPr lang="en-US" dirty="0" err="1">
                <a:latin typeface="Courier New" panose="02070309020205020404" pitchFamily="49" charset="0"/>
                <a:cs typeface="Courier New" panose="02070309020205020404" pitchFamily="49" charset="0"/>
              </a:rPr>
              <a:t>yask_exception</a:t>
            </a:r>
            <a:endParaRPr lang="en-US" dirty="0">
              <a:latin typeface="Courier New" panose="02070309020205020404" pitchFamily="49" charset="0"/>
              <a:cs typeface="Courier New" panose="02070309020205020404" pitchFamily="49" charset="0"/>
            </a:endParaRPr>
          </a:p>
          <a:p>
            <a:pPr lvl="1"/>
            <a:r>
              <a:rPr lang="en-US" dirty="0"/>
              <a:t>Call </a:t>
            </a:r>
            <a:r>
              <a:rPr lang="en-US" dirty="0" err="1">
                <a:latin typeface="Courier New" panose="02070309020205020404" pitchFamily="49" charset="0"/>
                <a:cs typeface="Courier New" panose="02070309020205020404" pitchFamily="49" charset="0"/>
              </a:rPr>
              <a:t>yask_exception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get_message</a:t>
            </a:r>
            <a:r>
              <a:rPr lang="en-US" dirty="0">
                <a:latin typeface="Courier New" panose="02070309020205020404" pitchFamily="49" charset="0"/>
                <a:cs typeface="Courier New" panose="02070309020205020404" pitchFamily="49" charset="0"/>
              </a:rPr>
              <a:t>()</a:t>
            </a:r>
            <a:r>
              <a:rPr lang="en-US" dirty="0"/>
              <a:t> for a human-readable explanation</a:t>
            </a:r>
          </a:p>
          <a:p>
            <a:pPr lvl="1"/>
            <a:r>
              <a:rPr lang="en-US" dirty="0"/>
              <a:t>See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/kernel/tests/yask_kernel_api_exception_test.cpp</a:t>
            </a:r>
          </a:p>
          <a:p>
            <a:r>
              <a:rPr lang="en-US" dirty="0"/>
              <a:t>Python</a:t>
            </a:r>
          </a:p>
          <a:p>
            <a:pPr lvl="1"/>
            <a:r>
              <a:rPr lang="en-US" dirty="0"/>
              <a:t>Throws </a:t>
            </a:r>
            <a:r>
              <a:rPr lang="en-US" dirty="0" err="1">
                <a:latin typeface="Courier New" panose="02070309020205020404" pitchFamily="49" charset="0"/>
                <a:cs typeface="Courier New" panose="02070309020205020404" pitchFamily="49" charset="0"/>
              </a:rPr>
              <a:t>RuntimeError</a:t>
            </a:r>
            <a:r>
              <a:rPr lang="en-US" dirty="0"/>
              <a:t> as defined by SWIG*</a:t>
            </a:r>
          </a:p>
          <a:p>
            <a:pPr lvl="1"/>
            <a:r>
              <a:rPr lang="en-US" dirty="0"/>
              <a:t>Call </a:t>
            </a:r>
            <a:r>
              <a:rPr lang="en-US" dirty="0">
                <a:latin typeface="Courier New" panose="02070309020205020404" pitchFamily="49" charset="0"/>
                <a:cs typeface="Courier New" panose="02070309020205020404" pitchFamily="49" charset="0"/>
              </a:rPr>
              <a:t>format()</a:t>
            </a:r>
            <a:r>
              <a:rPr lang="en-US" dirty="0"/>
              <a:t> for a human-readable explanation</a:t>
            </a:r>
          </a:p>
          <a:p>
            <a:pPr lvl="1"/>
            <a:r>
              <a:rPr lang="en-US" dirty="0"/>
              <a:t>See </a:t>
            </a:r>
            <a:r>
              <a:rPr lang="en-US" dirty="0">
                <a:latin typeface="Courier New" panose="02070309020205020404" pitchFamily="49" charset="0"/>
                <a:cs typeface="Courier New" panose="02070309020205020404" pitchFamily="49" charset="0"/>
              </a:rPr>
              <a:t>src/kernel/tests/yask_kernel_api_exception_test.py</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7085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Advanced stencils and tuning</a:t>
            </a:r>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51</a:t>
            </a:fld>
            <a:endParaRPr lang="en-US" dirty="0"/>
          </a:p>
        </p:txBody>
      </p:sp>
    </p:spTree>
    <p:extLst>
      <p:ext uri="{BB962C8B-B14F-4D97-AF65-F5344CB8AC3E}">
        <p14:creationId xmlns:p14="http://schemas.microsoft.com/office/powerpoint/2010/main" val="277936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52</a:t>
            </a:fld>
            <a:endParaRPr lang="en-US" dirty="0"/>
          </a:p>
        </p:txBody>
      </p:sp>
      <p:sp>
        <p:nvSpPr>
          <p:cNvPr id="3" name="Title 2"/>
          <p:cNvSpPr>
            <a:spLocks noGrp="1"/>
          </p:cNvSpPr>
          <p:nvPr>
            <p:ph type="title"/>
          </p:nvPr>
        </p:nvSpPr>
        <p:spPr/>
        <p:txBody>
          <a:bodyPr/>
          <a:lstStyle/>
          <a:p>
            <a:r>
              <a:rPr lang="en-US" dirty="0"/>
              <a:t>Solutions with multiple stencils</a:t>
            </a:r>
          </a:p>
        </p:txBody>
      </p:sp>
      <p:sp>
        <p:nvSpPr>
          <p:cNvPr id="4" name="Content Placeholder 3"/>
          <p:cNvSpPr>
            <a:spLocks noGrp="1"/>
          </p:cNvSpPr>
          <p:nvPr>
            <p:ph sz="quarter" idx="13"/>
          </p:nvPr>
        </p:nvSpPr>
        <p:spPr/>
        <p:txBody>
          <a:bodyPr>
            <a:normAutofit fontScale="70000" lnSpcReduction="20000"/>
          </a:bodyPr>
          <a:lstStyle/>
          <a:p>
            <a:r>
              <a:rPr lang="en-US" dirty="0"/>
              <a:t>Purpose</a:t>
            </a:r>
          </a:p>
          <a:p>
            <a:pPr lvl="1"/>
            <a:r>
              <a:rPr lang="en-US" dirty="0"/>
              <a:t>Many simulations require multiple variables to be updated, each with a different stencil</a:t>
            </a:r>
          </a:p>
          <a:p>
            <a:r>
              <a:rPr lang="en-US" dirty="0"/>
              <a:t>Independent stencils</a:t>
            </a:r>
          </a:p>
          <a:p>
            <a:pPr lvl="1"/>
            <a:r>
              <a:rPr lang="en-US" i="1" dirty="0"/>
              <a:t>Definition: </a:t>
            </a:r>
            <a:r>
              <a:rPr lang="en-US" dirty="0"/>
              <a:t>for any two stencils, the input of one stencil does </a:t>
            </a:r>
            <a:r>
              <a:rPr lang="en-US" i="1" dirty="0"/>
              <a:t>not</a:t>
            </a:r>
            <a:r>
              <a:rPr lang="en-US" dirty="0"/>
              <a:t> depend on the output of the other within the same time-step, and vice-versa</a:t>
            </a:r>
          </a:p>
          <a:p>
            <a:pPr lvl="1"/>
            <a:r>
              <a:rPr lang="en-US" i="1" dirty="0"/>
              <a:t>Example: x-stress(t+1)</a:t>
            </a:r>
            <a:r>
              <a:rPr lang="en-US" dirty="0"/>
              <a:t> depends on </a:t>
            </a:r>
            <a:r>
              <a:rPr lang="en-US" i="1" dirty="0"/>
              <a:t>x-stress(t), </a:t>
            </a:r>
            <a:r>
              <a:rPr lang="en-US" dirty="0"/>
              <a:t>and </a:t>
            </a:r>
            <a:r>
              <a:rPr lang="en-US" i="1" dirty="0"/>
              <a:t>y-stress(t+1)</a:t>
            </a:r>
            <a:r>
              <a:rPr lang="en-US" dirty="0"/>
              <a:t> depends on </a:t>
            </a:r>
            <a:r>
              <a:rPr lang="en-US" i="1" dirty="0"/>
              <a:t>y-stress(t), </a:t>
            </a:r>
            <a:r>
              <a:rPr lang="en-US" dirty="0"/>
              <a:t>but </a:t>
            </a:r>
            <a:r>
              <a:rPr lang="en-US" i="1" dirty="0"/>
              <a:t>x-stress(t+1)</a:t>
            </a:r>
            <a:r>
              <a:rPr lang="en-US" dirty="0"/>
              <a:t> does not depend on </a:t>
            </a:r>
            <a:r>
              <a:rPr lang="en-US" i="1" dirty="0"/>
              <a:t>y-stress(t+1)</a:t>
            </a:r>
            <a:r>
              <a:rPr lang="en-US" dirty="0"/>
              <a:t> or vice-versa</a:t>
            </a:r>
          </a:p>
          <a:p>
            <a:pPr lvl="2"/>
            <a:r>
              <a:rPr lang="en-US" dirty="0"/>
              <a:t>See </a:t>
            </a:r>
            <a:r>
              <a:rPr lang="en-US" dirty="0" err="1">
                <a:latin typeface="Courier New" panose="02070309020205020404" pitchFamily="49" charset="0"/>
                <a:cs typeface="Courier New" panose="02070309020205020404" pitchFamily="49" charset="0"/>
              </a:rPr>
              <a:t>define_str_TL</a:t>
            </a:r>
            <a:r>
              <a:rPr lang="en-US" dirty="0">
                <a:latin typeface="Courier New" panose="02070309020205020404" pitchFamily="49" charset="0"/>
                <a:cs typeface="Courier New" panose="02070309020205020404" pitchFamily="49" charset="0"/>
              </a:rPr>
              <a:t>() </a:t>
            </a:r>
            <a:r>
              <a:rPr lang="en-US" dirty="0"/>
              <a:t>in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/stencils/SSGElasticStencil.cpp</a:t>
            </a:r>
          </a:p>
          <a:p>
            <a:pPr lvl="2"/>
            <a:r>
              <a:rPr lang="en-US" dirty="0">
                <a:cs typeface="Courier New" panose="02070309020205020404" pitchFamily="49" charset="0"/>
              </a:rPr>
              <a:t>Thanks to contributor </a:t>
            </a:r>
            <a:r>
              <a:rPr lang="en-US" dirty="0"/>
              <a:t>Albert </a:t>
            </a:r>
            <a:r>
              <a:rPr lang="en-US" dirty="0" err="1"/>
              <a:t>Farres</a:t>
            </a:r>
            <a:r>
              <a:rPr lang="en-US" dirty="0"/>
              <a:t> from the Barcelona Supercomputing Center!</a:t>
            </a:r>
          </a:p>
          <a:p>
            <a:pPr lvl="1"/>
            <a:r>
              <a:rPr lang="en-US" dirty="0"/>
              <a:t>For independent stencils, YASK applies the stencils simultaneously in one pass over the domain</a:t>
            </a:r>
            <a:endParaRPr lang="en-US" dirty="0">
              <a:cs typeface="Courier New" panose="02070309020205020404" pitchFamily="49" charset="0"/>
            </a:endParaRPr>
          </a:p>
          <a:p>
            <a:r>
              <a:rPr lang="en-US" dirty="0"/>
              <a:t>Dependent stencils</a:t>
            </a:r>
          </a:p>
          <a:p>
            <a:pPr lvl="1"/>
            <a:r>
              <a:rPr lang="en-US" i="1" dirty="0"/>
              <a:t>Definition:</a:t>
            </a:r>
            <a:r>
              <a:rPr lang="en-US" dirty="0"/>
              <a:t> for any two stencils, the output of one stencil is required for the input of the other stencil in the same time-step (the opposite cannot also be true)</a:t>
            </a:r>
          </a:p>
          <a:p>
            <a:pPr lvl="1"/>
            <a:r>
              <a:rPr lang="en-US" i="1" dirty="0"/>
              <a:t>Example: x-velocity(t+1) </a:t>
            </a:r>
            <a:r>
              <a:rPr lang="en-US" dirty="0"/>
              <a:t>depends on </a:t>
            </a:r>
            <a:r>
              <a:rPr lang="en-US" i="1" dirty="0"/>
              <a:t>x-stress(t), </a:t>
            </a:r>
            <a:r>
              <a:rPr lang="en-US" dirty="0"/>
              <a:t>and </a:t>
            </a:r>
            <a:r>
              <a:rPr lang="en-US" i="1" dirty="0"/>
              <a:t>x-stress(t+1)</a:t>
            </a:r>
            <a:r>
              <a:rPr lang="en-US" dirty="0"/>
              <a:t> depends on </a:t>
            </a:r>
            <a:r>
              <a:rPr lang="en-US" i="1" dirty="0"/>
              <a:t>x-velocity(t+1)</a:t>
            </a:r>
            <a:r>
              <a:rPr lang="en-US" dirty="0"/>
              <a:t> –see same DSL file</a:t>
            </a:r>
            <a:endParaRPr lang="en-US" i="1" dirty="0"/>
          </a:p>
          <a:p>
            <a:pPr lvl="1"/>
            <a:r>
              <a:rPr lang="en-US" dirty="0"/>
              <a:t>For dependent stencils, YASK cannot apply the stencils simultaneously and makes multiple passes over the domain, called “stages”</a:t>
            </a:r>
          </a:p>
          <a:p>
            <a:pPr lvl="1"/>
            <a:r>
              <a:rPr lang="en-US" dirty="0"/>
              <a:t>YASK automatically determines the dependencies between equations in the DSL and schedules their stencils</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57305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Boundary regions</a:t>
            </a:r>
          </a:p>
        </p:txBody>
      </p:sp>
      <p:sp>
        <p:nvSpPr>
          <p:cNvPr id="5" name="Content Placeholder 4"/>
          <p:cNvSpPr>
            <a:spLocks noGrp="1"/>
          </p:cNvSpPr>
          <p:nvPr>
            <p:ph sz="quarter" idx="13"/>
          </p:nvPr>
        </p:nvSpPr>
        <p:spPr/>
        <p:txBody>
          <a:bodyPr>
            <a:normAutofit fontScale="85000" lnSpcReduction="20000"/>
          </a:bodyPr>
          <a:lstStyle/>
          <a:p>
            <a:r>
              <a:rPr lang="en-US" dirty="0"/>
              <a:t>Used in wave-propagation simulation</a:t>
            </a:r>
          </a:p>
          <a:p>
            <a:pPr lvl="1"/>
            <a:r>
              <a:rPr lang="en-US" dirty="0"/>
              <a:t>Simulation domain covers only a finite block of earth, water, etc.</a:t>
            </a:r>
          </a:p>
          <a:p>
            <a:pPr lvl="1"/>
            <a:r>
              <a:rPr lang="en-US" dirty="0"/>
              <a:t>Simulated waves will erroneously reflect from the arbitrary boundaries</a:t>
            </a:r>
          </a:p>
          <a:p>
            <a:pPr lvl="1"/>
            <a:r>
              <a:rPr lang="en-US" dirty="0"/>
              <a:t>Artificial absorbing boundary conditions (ABC) or boundary layers are used to reduce these reflections</a:t>
            </a:r>
          </a:p>
          <a:p>
            <a:pPr lvl="1"/>
            <a:r>
              <a:rPr lang="en-US" dirty="0"/>
              <a:t>There are many techniques and papers covering this field of study</a:t>
            </a:r>
          </a:p>
          <a:p>
            <a:r>
              <a:rPr lang="en-US" dirty="0"/>
              <a:t>Two high-level approaches to use in YASK</a:t>
            </a:r>
          </a:p>
          <a:p>
            <a:pPr lvl="1"/>
            <a:r>
              <a:rPr lang="en-US" dirty="0"/>
              <a:t>Modify the stencil(s) to include simple attenuation factors</a:t>
            </a:r>
          </a:p>
          <a:p>
            <a:pPr lvl="2"/>
            <a:r>
              <a:rPr lang="en-US" i="1" dirty="0"/>
              <a:t>Example: </a:t>
            </a:r>
            <a:r>
              <a:rPr lang="en-US" dirty="0" err="1"/>
              <a:t>Cerjan</a:t>
            </a:r>
            <a:r>
              <a:rPr lang="en-US" dirty="0"/>
              <a:t> sponge layers</a:t>
            </a:r>
          </a:p>
          <a:p>
            <a:pPr lvl="2"/>
            <a:r>
              <a:rPr lang="en-US" dirty="0"/>
              <a:t>See </a:t>
            </a:r>
            <a:r>
              <a:rPr lang="en-US" dirty="0">
                <a:latin typeface="Courier New" panose="02070309020205020404" pitchFamily="49" charset="0"/>
                <a:cs typeface="Courier New" panose="02070309020205020404" pitchFamily="49" charset="0"/>
              </a:rPr>
              <a:t>Iso3dfdSpongeStencil</a:t>
            </a:r>
            <a:r>
              <a:rPr lang="en-US" dirty="0"/>
              <a:t> class in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/stencils/Iso3dfdStencil.cpp</a:t>
            </a:r>
          </a:p>
          <a:p>
            <a:pPr lvl="3"/>
            <a:r>
              <a:rPr lang="en-US" dirty="0">
                <a:cs typeface="Courier New" panose="02070309020205020404" pitchFamily="49" charset="0"/>
              </a:rPr>
              <a:t>Try modifying your test stencil to use sponge layers and check the impact on performance</a:t>
            </a:r>
          </a:p>
          <a:p>
            <a:pPr lvl="2"/>
            <a:r>
              <a:rPr lang="en-US" dirty="0">
                <a:cs typeface="Courier New" panose="02070309020205020404" pitchFamily="49" charset="0"/>
              </a:rPr>
              <a:t>This stencil illustrates the use of combining 3D and 2D variables to save memory</a:t>
            </a:r>
          </a:p>
          <a:p>
            <a:pPr lvl="2"/>
            <a:r>
              <a:rPr lang="en-US" i="1" dirty="0">
                <a:cs typeface="Courier New" panose="02070309020205020404" pitchFamily="49" charset="0"/>
              </a:rPr>
              <a:t>Tip: </a:t>
            </a:r>
            <a:r>
              <a:rPr lang="en-US" dirty="0">
                <a:cs typeface="Courier New" panose="02070309020205020404" pitchFamily="49" charset="0"/>
              </a:rPr>
              <a:t>this stencil and its parent class also show the recommended practice of creating functions to return expressions, allowing more flexible composition</a:t>
            </a:r>
          </a:p>
          <a:p>
            <a:pPr lvl="1"/>
            <a:r>
              <a:rPr lang="en-US" dirty="0">
                <a:cs typeface="Courier New" panose="02070309020205020404" pitchFamily="49" charset="0"/>
              </a:rPr>
              <a:t>Use </a:t>
            </a:r>
            <a:r>
              <a:rPr lang="en-US" i="1" dirty="0">
                <a:cs typeface="Courier New" panose="02070309020205020404" pitchFamily="49" charset="0"/>
              </a:rPr>
              <a:t>different</a:t>
            </a:r>
            <a:r>
              <a:rPr lang="en-US" dirty="0">
                <a:cs typeface="Courier New" panose="02070309020205020404" pitchFamily="49" charset="0"/>
              </a:rPr>
              <a:t> stencils in the boundary layers by creating </a:t>
            </a:r>
            <a:r>
              <a:rPr lang="en-US" i="1" dirty="0">
                <a:cs typeface="Courier New" panose="02070309020205020404" pitchFamily="49" charset="0"/>
              </a:rPr>
              <a:t>sub-domains</a:t>
            </a:r>
          </a:p>
          <a:p>
            <a:pPr lvl="2"/>
            <a:r>
              <a:rPr lang="en-US" i="1" dirty="0">
                <a:cs typeface="Courier New" panose="02070309020205020404" pitchFamily="49" charset="0"/>
              </a:rPr>
              <a:t>Examples:</a:t>
            </a:r>
            <a:r>
              <a:rPr lang="en-US" dirty="0">
                <a:cs typeface="Courier New" panose="02070309020205020404" pitchFamily="49" charset="0"/>
              </a:rPr>
              <a:t> Higdon BCs, perfectly-matched-layers (PML), and the convolutional form (CPML)</a:t>
            </a:r>
            <a:endParaRPr lang="en-US" i="1"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53</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3200400"/>
            <a:ext cx="386324" cy="492443"/>
          </a:xfrm>
          <a:prstGeom prst="rect">
            <a:avLst/>
          </a:prstGeom>
          <a:noFill/>
        </p:spPr>
        <p:txBody>
          <a:bodyPr vert="horz" wrap="none" lIns="0" tIns="0" rIns="0" bIns="0" rtlCol="0">
            <a:spAutoFit/>
          </a:bodyPr>
          <a:lstStyle/>
          <a:p>
            <a:r>
              <a:rPr lang="en-US" sz="320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err="1">
              <a:solidFill>
                <a:srgbClr val="003C71"/>
              </a:solidFill>
            </a:endParaRPr>
          </a:p>
        </p:txBody>
      </p:sp>
    </p:spTree>
    <p:extLst>
      <p:ext uri="{BB962C8B-B14F-4D97-AF65-F5344CB8AC3E}">
        <p14:creationId xmlns:p14="http://schemas.microsoft.com/office/powerpoint/2010/main" val="107982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54</a:t>
            </a:fld>
            <a:endParaRPr lang="en-US" dirty="0"/>
          </a:p>
        </p:txBody>
      </p:sp>
      <p:sp>
        <p:nvSpPr>
          <p:cNvPr id="3" name="Title 2"/>
          <p:cNvSpPr>
            <a:spLocks noGrp="1"/>
          </p:cNvSpPr>
          <p:nvPr>
            <p:ph type="title"/>
          </p:nvPr>
        </p:nvSpPr>
        <p:spPr/>
        <p:txBody>
          <a:bodyPr/>
          <a:lstStyle/>
          <a:p>
            <a:r>
              <a:rPr lang="en-US" dirty="0"/>
              <a:t>Sub-domain (spatial) conditions</a:t>
            </a:r>
          </a:p>
        </p:txBody>
      </p:sp>
      <p:sp>
        <p:nvSpPr>
          <p:cNvPr id="4" name="Content Placeholder 3"/>
          <p:cNvSpPr>
            <a:spLocks noGrp="1"/>
          </p:cNvSpPr>
          <p:nvPr>
            <p:ph sz="quarter" idx="13"/>
          </p:nvPr>
        </p:nvSpPr>
        <p:spPr/>
        <p:txBody>
          <a:bodyPr>
            <a:normAutofit fontScale="85000" lnSpcReduction="10000"/>
          </a:bodyPr>
          <a:lstStyle/>
          <a:p>
            <a:r>
              <a:rPr lang="en-US" dirty="0"/>
              <a:t>A sub-domain is a subset of the domain in which a stencil is applied</a:t>
            </a:r>
          </a:p>
          <a:p>
            <a:pPr lvl="1"/>
            <a:r>
              <a:rPr lang="en-US" dirty="0"/>
              <a:t>Defining special stencils in boundary regions is a common use-case for sub-domains</a:t>
            </a:r>
          </a:p>
          <a:p>
            <a:r>
              <a:rPr lang="en-US" dirty="0"/>
              <a:t>A sub-domain is defined in the DSL by a Boolean expression on the domain indices</a:t>
            </a:r>
          </a:p>
          <a:p>
            <a:pPr lvl="1"/>
            <a:r>
              <a:rPr lang="en-US" dirty="0"/>
              <a:t>The DSL includes terms for the left-most and right-most indices in the domain</a:t>
            </a:r>
          </a:p>
          <a:p>
            <a:pPr lvl="1"/>
            <a:r>
              <a:rPr lang="en-US" i="1" dirty="0"/>
              <a:t>Example: </a:t>
            </a:r>
            <a:r>
              <a:rPr lang="en-US" dirty="0">
                <a:latin typeface="Courier New" panose="02070309020205020404" pitchFamily="49" charset="0"/>
                <a:cs typeface="Courier New" panose="02070309020205020404" pitchFamily="49" charset="0"/>
              </a:rPr>
              <a:t>(x &lt; </a:t>
            </a:r>
            <a:r>
              <a:rPr lang="en-US" dirty="0" err="1">
                <a:latin typeface="Courier New" panose="02070309020205020404" pitchFamily="49" charset="0"/>
                <a:cs typeface="Courier New" panose="02070309020205020404" pitchFamily="49" charset="0"/>
              </a:rPr>
              <a:t>first_domain_index</a:t>
            </a:r>
            <a:r>
              <a:rPr lang="en-US" dirty="0">
                <a:latin typeface="Courier New" panose="02070309020205020404" pitchFamily="49" charset="0"/>
                <a:cs typeface="Courier New" panose="02070309020205020404" pitchFamily="49" charset="0"/>
              </a:rPr>
              <a:t>(x) + 5) </a:t>
            </a:r>
            <a:r>
              <a:rPr lang="en-US" dirty="0"/>
              <a:t>defines a sub-domain on the left side of the domain, 5 elements wide</a:t>
            </a:r>
          </a:p>
          <a:p>
            <a:pPr lvl="2"/>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last_domain_index</a:t>
            </a:r>
            <a:r>
              <a:rPr lang="en-US" dirty="0">
                <a:latin typeface="Courier New" panose="02070309020205020404" pitchFamily="49" charset="0"/>
                <a:cs typeface="Courier New" panose="02070309020205020404" pitchFamily="49" charset="0"/>
              </a:rPr>
              <a:t>(x) – 5)</a:t>
            </a:r>
            <a:r>
              <a:rPr lang="en-US" dirty="0">
                <a:cs typeface="Courier New" panose="02070309020205020404" pitchFamily="49" charset="0"/>
              </a:rPr>
              <a:t> would be the same on the right side</a:t>
            </a:r>
            <a:endParaRPr lang="en-US" dirty="0">
              <a:latin typeface="Courier New" panose="02070309020205020404" pitchFamily="49" charset="0"/>
              <a:cs typeface="Courier New" panose="02070309020205020404" pitchFamily="49" charset="0"/>
            </a:endParaRPr>
          </a:p>
          <a:p>
            <a:pPr lvl="2"/>
            <a:r>
              <a:rPr lang="en-US" dirty="0">
                <a:latin typeface="Courier New" panose="02070309020205020404" pitchFamily="49" charset="0"/>
                <a:cs typeface="Courier New" panose="02070309020205020404" pitchFamily="49" charset="0"/>
              </a:rPr>
              <a:t>(x &gt;= </a:t>
            </a:r>
            <a:r>
              <a:rPr lang="en-US" dirty="0" err="1">
                <a:latin typeface="Courier New" panose="02070309020205020404" pitchFamily="49" charset="0"/>
                <a:cs typeface="Courier New" panose="02070309020205020404" pitchFamily="49" charset="0"/>
              </a:rPr>
              <a:t>first_domain_index</a:t>
            </a:r>
            <a:r>
              <a:rPr lang="en-US" dirty="0">
                <a:latin typeface="Courier New" panose="02070309020205020404" pitchFamily="49" charset="0"/>
                <a:cs typeface="Courier New" panose="02070309020205020404" pitchFamily="49" charset="0"/>
              </a:rPr>
              <a:t>(x) + 5) &amp;&amp; (x &lt;= </a:t>
            </a:r>
            <a:r>
              <a:rPr lang="en-US" dirty="0" err="1">
                <a:latin typeface="Courier New" panose="02070309020205020404" pitchFamily="49" charset="0"/>
                <a:cs typeface="Courier New" panose="02070309020205020404" pitchFamily="49" charset="0"/>
              </a:rPr>
              <a:t>last_domain_index</a:t>
            </a:r>
            <a:r>
              <a:rPr lang="en-US" dirty="0">
                <a:latin typeface="Courier New" panose="02070309020205020404" pitchFamily="49" charset="0"/>
                <a:cs typeface="Courier New" panose="02070309020205020404" pitchFamily="49" charset="0"/>
              </a:rPr>
              <a:t>(x) - 5)</a:t>
            </a:r>
            <a:r>
              <a:rPr lang="en-US" dirty="0">
                <a:cs typeface="Courier New" panose="02070309020205020404" pitchFamily="49" charset="0"/>
              </a:rPr>
              <a:t> </a:t>
            </a:r>
            <a:r>
              <a:rPr lang="en-US" dirty="0"/>
              <a:t>would be used for the interior sub-domain between the left and right boundary sub-domains</a:t>
            </a:r>
          </a:p>
          <a:p>
            <a:pPr lvl="1"/>
            <a:r>
              <a:rPr lang="en-US" dirty="0"/>
              <a:t>These conditions are placed after the stencil equation using the </a:t>
            </a:r>
            <a:r>
              <a:rPr lang="en-US" dirty="0">
                <a:latin typeface="Courier New" panose="02070309020205020404" pitchFamily="49" charset="0"/>
                <a:cs typeface="Courier New" panose="02070309020205020404" pitchFamily="49" charset="0"/>
              </a:rPr>
              <a:t>IF_DOMAIN</a:t>
            </a:r>
            <a:r>
              <a:rPr lang="en-US" dirty="0"/>
              <a:t> operator in the DSL</a:t>
            </a:r>
          </a:p>
          <a:p>
            <a:pPr lvl="2"/>
            <a:r>
              <a:rPr lang="en-US" dirty="0"/>
              <a:t>Example:  </a:t>
            </a:r>
            <a:r>
              <a:rPr lang="en-US" dirty="0">
                <a:latin typeface="Courier New" panose="02070309020205020404" pitchFamily="49" charset="0"/>
                <a:cs typeface="Courier New" panose="02070309020205020404" pitchFamily="49" charset="0"/>
              </a:rPr>
              <a:t>A(t+1,x) EQUALS A(</a:t>
            </a:r>
            <a:r>
              <a:rPr lang="en-US" dirty="0" err="1">
                <a:latin typeface="Courier New" panose="02070309020205020404" pitchFamily="49" charset="0"/>
                <a:cs typeface="Courier New" panose="02070309020205020404" pitchFamily="49" charset="0"/>
              </a:rPr>
              <a:t>t,x</a:t>
            </a:r>
            <a:r>
              <a:rPr lang="en-US" dirty="0">
                <a:latin typeface="Courier New" panose="02070309020205020404" pitchFamily="49" charset="0"/>
                <a:cs typeface="Courier New" panose="02070309020205020404" pitchFamily="49" charset="0"/>
              </a:rPr>
              <a:t>) + A(t,x+1) IF_DOMAIN x &gt; 10 </a:t>
            </a:r>
            <a:endParaRPr lang="en-US" dirty="0"/>
          </a:p>
          <a:p>
            <a:pPr lvl="2"/>
            <a:r>
              <a:rPr lang="en-US" dirty="0"/>
              <a:t>Search for </a:t>
            </a:r>
            <a:r>
              <a:rPr lang="en-US" dirty="0" err="1">
                <a:latin typeface="Courier New" panose="02070309020205020404" pitchFamily="49" charset="0"/>
                <a:cs typeface="Courier New" panose="02070309020205020404" pitchFamily="49" charset="0"/>
              </a:rPr>
              <a:t>TestBoundaryStencil</a:t>
            </a:r>
            <a:r>
              <a:rPr lang="en-US" dirty="0"/>
              <a:t>  in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/stencils/TestStencils.cpp</a:t>
            </a:r>
            <a:r>
              <a:rPr lang="en-US" dirty="0"/>
              <a:t> for simple synthetic examples</a:t>
            </a:r>
          </a:p>
          <a:p>
            <a:pPr lvl="2"/>
            <a:r>
              <a:rPr lang="en-US" dirty="0"/>
              <a:t>See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/stencils/FSGElasticStencil.cpp</a:t>
            </a:r>
            <a:r>
              <a:rPr lang="en-US" dirty="0"/>
              <a:t> for a more complex real-world example</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40389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55</a:t>
            </a:fld>
            <a:endParaRPr lang="en-US" dirty="0"/>
          </a:p>
        </p:txBody>
      </p:sp>
      <p:sp>
        <p:nvSpPr>
          <p:cNvPr id="3" name="Title 2"/>
          <p:cNvSpPr>
            <a:spLocks noGrp="1"/>
          </p:cNvSpPr>
          <p:nvPr>
            <p:ph type="title"/>
          </p:nvPr>
        </p:nvSpPr>
        <p:spPr/>
        <p:txBody>
          <a:bodyPr/>
          <a:lstStyle/>
          <a:p>
            <a:r>
              <a:rPr lang="en-US" dirty="0"/>
              <a:t>Sub-domains on multiple ranks</a:t>
            </a:r>
          </a:p>
        </p:txBody>
      </p:sp>
      <p:grpSp>
        <p:nvGrpSpPr>
          <p:cNvPr id="15" name="Group 14"/>
          <p:cNvGrpSpPr/>
          <p:nvPr/>
        </p:nvGrpSpPr>
        <p:grpSpPr>
          <a:xfrm>
            <a:off x="2932382" y="961576"/>
            <a:ext cx="1789388" cy="1277007"/>
            <a:chOff x="1592316" y="874985"/>
            <a:chExt cx="1789388" cy="1277007"/>
          </a:xfrm>
        </p:grpSpPr>
        <p:sp>
          <p:nvSpPr>
            <p:cNvPr id="5" name="Rectangle 4"/>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0</a:t>
              </a:r>
            </a:p>
          </p:txBody>
        </p:sp>
        <p:sp>
          <p:nvSpPr>
            <p:cNvPr id="7" name="Rectangle 6"/>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92316"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932382" y="2238583"/>
            <a:ext cx="1789387" cy="1277007"/>
            <a:chOff x="1592316" y="1198179"/>
            <a:chExt cx="1789387" cy="1277007"/>
          </a:xfrm>
        </p:grpSpPr>
        <p:sp>
          <p:nvSpPr>
            <p:cNvPr id="27" name="Rectangle 2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2</a:t>
              </a:r>
            </a:p>
          </p:txBody>
        </p:sp>
        <p:sp>
          <p:nvSpPr>
            <p:cNvPr id="29" name="Rectangle 28"/>
            <p:cNvSpPr/>
            <p:nvPr/>
          </p:nvSpPr>
          <p:spPr>
            <a:xfrm>
              <a:off x="1592316"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592316"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4721769" y="961576"/>
            <a:ext cx="1789387" cy="1277007"/>
            <a:chOff x="1915510" y="874985"/>
            <a:chExt cx="1789387" cy="1277007"/>
          </a:xfrm>
        </p:grpSpPr>
        <p:sp>
          <p:nvSpPr>
            <p:cNvPr id="37" name="Rectangle 3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1</a:t>
              </a:r>
            </a:p>
          </p:txBody>
        </p:sp>
        <p:sp>
          <p:nvSpPr>
            <p:cNvPr id="38" name="Rectangle 3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rot="5400000">
              <a:off x="2487010" y="303485"/>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381703" y="874985"/>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4721768" y="2238583"/>
            <a:ext cx="1789388" cy="1277007"/>
            <a:chOff x="1915509" y="1198179"/>
            <a:chExt cx="1789388" cy="1277007"/>
          </a:xfrm>
        </p:grpSpPr>
        <p:sp>
          <p:nvSpPr>
            <p:cNvPr id="47" name="Rectangle 46"/>
            <p:cNvSpPr/>
            <p:nvPr/>
          </p:nvSpPr>
          <p:spPr>
            <a:xfrm>
              <a:off x="1915510" y="1198179"/>
              <a:ext cx="1466193" cy="95381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Rank 3</a:t>
              </a:r>
            </a:p>
          </p:txBody>
        </p:sp>
        <p:sp>
          <p:nvSpPr>
            <p:cNvPr id="48" name="Rectangle 47"/>
            <p:cNvSpPr/>
            <p:nvPr/>
          </p:nvSpPr>
          <p:spPr>
            <a:xfrm>
              <a:off x="3381703" y="1198179"/>
              <a:ext cx="323194" cy="953813"/>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rot="5400000">
              <a:off x="2487009" y="1580492"/>
              <a:ext cx="323194" cy="1466194"/>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3381703" y="2151992"/>
              <a:ext cx="323194" cy="323194"/>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7" name="Straight Connector 56"/>
          <p:cNvCxnSpPr/>
          <p:nvPr/>
        </p:nvCxnSpPr>
        <p:spPr>
          <a:xfrm flipH="1">
            <a:off x="4721767" y="748146"/>
            <a:ext cx="1" cy="2913816"/>
          </a:xfrm>
          <a:prstGeom prst="line">
            <a:avLst/>
          </a:prstGeom>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a:off x="758608" y="3517253"/>
            <a:ext cx="1492591" cy="830997"/>
          </a:xfrm>
          <a:prstGeom prst="rect">
            <a:avLst/>
          </a:prstGeom>
          <a:noFill/>
        </p:spPr>
        <p:txBody>
          <a:bodyPr wrap="square" rtlCol="0">
            <a:spAutoFit/>
          </a:bodyPr>
          <a:lstStyle/>
          <a:p>
            <a:pPr algn="ctr"/>
            <a:r>
              <a:rPr lang="en-US" sz="1200" dirty="0"/>
              <a:t>Halo regions are </a:t>
            </a:r>
            <a:r>
              <a:rPr lang="en-US" sz="1200" i="1" dirty="0"/>
              <a:t>not</a:t>
            </a:r>
            <a:r>
              <a:rPr lang="en-US" sz="1200" dirty="0"/>
              <a:t> considered part of any domain or sub-domain</a:t>
            </a:r>
          </a:p>
        </p:txBody>
      </p:sp>
      <p:cxnSp>
        <p:nvCxnSpPr>
          <p:cNvPr id="62" name="Straight Arrow Connector 61"/>
          <p:cNvCxnSpPr>
            <a:stCxn id="61" idx="3"/>
          </p:cNvCxnSpPr>
          <p:nvPr/>
        </p:nvCxnSpPr>
        <p:spPr>
          <a:xfrm flipV="1">
            <a:off x="2251199" y="3391173"/>
            <a:ext cx="838842" cy="54157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3"/>
          </p:cNvCxnSpPr>
          <p:nvPr/>
        </p:nvCxnSpPr>
        <p:spPr>
          <a:xfrm flipV="1">
            <a:off x="2251199" y="3034253"/>
            <a:ext cx="838842" cy="8984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75897" y="998904"/>
            <a:ext cx="2436404" cy="461665"/>
          </a:xfrm>
          <a:prstGeom prst="rect">
            <a:avLst/>
          </a:prstGeom>
          <a:noFill/>
        </p:spPr>
        <p:txBody>
          <a:bodyPr wrap="square" rtlCol="0">
            <a:spAutoFit/>
          </a:bodyPr>
          <a:lstStyle/>
          <a:p>
            <a:pPr algn="ctr"/>
            <a:r>
              <a:rPr lang="en-US" sz="1200" dirty="0"/>
              <a:t>Sub-domain described by</a:t>
            </a:r>
          </a:p>
          <a:p>
            <a:pPr algn="ctr"/>
            <a:r>
              <a:rPr lang="en-US" sz="1200" dirty="0">
                <a:latin typeface="Courier New" panose="02070309020205020404" pitchFamily="49" charset="0"/>
                <a:cs typeface="Courier New" panose="02070309020205020404" pitchFamily="49" charset="0"/>
              </a:rPr>
              <a:t>(x &lt; </a:t>
            </a:r>
            <a:r>
              <a:rPr lang="en-US" sz="1200" dirty="0" err="1">
                <a:latin typeface="Courier New" panose="02070309020205020404" pitchFamily="49" charset="0"/>
                <a:cs typeface="Courier New" panose="02070309020205020404" pitchFamily="49" charset="0"/>
              </a:rPr>
              <a:t>first_index</a:t>
            </a:r>
            <a:r>
              <a:rPr lang="en-US" sz="1200" dirty="0">
                <a:latin typeface="Courier New" panose="02070309020205020404" pitchFamily="49" charset="0"/>
                <a:cs typeface="Courier New" panose="02070309020205020404" pitchFamily="49" charset="0"/>
              </a:rPr>
              <a:t>(x) + 5)</a:t>
            </a:r>
            <a:endParaRPr lang="en-US" sz="1200" dirty="0"/>
          </a:p>
        </p:txBody>
      </p:sp>
      <p:sp>
        <p:nvSpPr>
          <p:cNvPr id="4" name="Rectangle 3"/>
          <p:cNvSpPr/>
          <p:nvPr/>
        </p:nvSpPr>
        <p:spPr>
          <a:xfrm>
            <a:off x="3255575" y="1284770"/>
            <a:ext cx="323197" cy="190762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3289145" y="3952271"/>
            <a:ext cx="2865245" cy="646331"/>
          </a:xfrm>
          <a:prstGeom prst="rect">
            <a:avLst/>
          </a:prstGeom>
          <a:noFill/>
        </p:spPr>
        <p:txBody>
          <a:bodyPr wrap="square" rtlCol="0">
            <a:spAutoFit/>
          </a:bodyPr>
          <a:lstStyle/>
          <a:p>
            <a:pPr algn="ctr"/>
            <a:r>
              <a:rPr lang="en-US" sz="1200" dirty="0"/>
              <a:t>Sub-domain described by</a:t>
            </a:r>
          </a:p>
          <a:p>
            <a:pPr algn="ctr"/>
            <a:r>
              <a:rPr lang="en-US" sz="1200" dirty="0">
                <a:latin typeface="Courier New" panose="02070309020205020404" pitchFamily="49" charset="0"/>
                <a:cs typeface="Courier New" panose="02070309020205020404" pitchFamily="49" charset="0"/>
              </a:rPr>
              <a:t>(x &gt;= </a:t>
            </a:r>
            <a:r>
              <a:rPr lang="en-US" sz="1200" dirty="0" err="1">
                <a:latin typeface="Courier New" panose="02070309020205020404" pitchFamily="49" charset="0"/>
                <a:cs typeface="Courier New" panose="02070309020205020404" pitchFamily="49" charset="0"/>
              </a:rPr>
              <a:t>first_index</a:t>
            </a:r>
            <a:r>
              <a:rPr lang="en-US" sz="1200" dirty="0">
                <a:latin typeface="Courier New" panose="02070309020205020404" pitchFamily="49" charset="0"/>
                <a:cs typeface="Courier New" panose="02070309020205020404" pitchFamily="49" charset="0"/>
              </a:rPr>
              <a:t>(x) + 5) &amp;&amp; (x &lt;= </a:t>
            </a:r>
            <a:r>
              <a:rPr lang="en-US" sz="1200" dirty="0" err="1">
                <a:latin typeface="Courier New" panose="02070309020205020404" pitchFamily="49" charset="0"/>
                <a:cs typeface="Courier New" panose="02070309020205020404" pitchFamily="49" charset="0"/>
              </a:rPr>
              <a:t>last_index</a:t>
            </a:r>
            <a:r>
              <a:rPr lang="en-US" sz="1200" dirty="0">
                <a:latin typeface="Courier New" panose="02070309020205020404" pitchFamily="49" charset="0"/>
                <a:cs typeface="Courier New" panose="02070309020205020404" pitchFamily="49" charset="0"/>
              </a:rPr>
              <a:t>(x) - 5)</a:t>
            </a:r>
            <a:endParaRPr lang="en-US" sz="1200" dirty="0"/>
          </a:p>
        </p:txBody>
      </p:sp>
      <p:sp>
        <p:nvSpPr>
          <p:cNvPr id="39" name="Rectangle 38"/>
          <p:cNvSpPr/>
          <p:nvPr/>
        </p:nvSpPr>
        <p:spPr>
          <a:xfrm>
            <a:off x="5864765" y="1284770"/>
            <a:ext cx="323197" cy="190762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Connector 57"/>
          <p:cNvCxnSpPr/>
          <p:nvPr/>
        </p:nvCxnSpPr>
        <p:spPr>
          <a:xfrm flipH="1" flipV="1">
            <a:off x="2500144" y="2230702"/>
            <a:ext cx="4279028" cy="788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74" name="Straight Arrow Connector 73"/>
          <p:cNvCxnSpPr>
            <a:stCxn id="69" idx="3"/>
          </p:cNvCxnSpPr>
          <p:nvPr/>
        </p:nvCxnSpPr>
        <p:spPr>
          <a:xfrm>
            <a:off x="2712301" y="1229737"/>
            <a:ext cx="749858" cy="6117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88236" y="999989"/>
            <a:ext cx="2317716" cy="461665"/>
          </a:xfrm>
          <a:prstGeom prst="rect">
            <a:avLst/>
          </a:prstGeom>
          <a:noFill/>
        </p:spPr>
        <p:txBody>
          <a:bodyPr wrap="square" rtlCol="0">
            <a:spAutoFit/>
          </a:bodyPr>
          <a:lstStyle/>
          <a:p>
            <a:pPr algn="ctr"/>
            <a:r>
              <a:rPr lang="en-US" sz="1200" dirty="0"/>
              <a:t>Sub-domain described by</a:t>
            </a:r>
          </a:p>
          <a:p>
            <a:pPr algn="ctr"/>
            <a:r>
              <a:rPr lang="en-US" sz="1200" dirty="0">
                <a:latin typeface="Courier New" panose="02070309020205020404" pitchFamily="49" charset="0"/>
                <a:cs typeface="Courier New" panose="02070309020205020404" pitchFamily="49" charset="0"/>
              </a:rPr>
              <a:t>(x &gt; </a:t>
            </a:r>
            <a:r>
              <a:rPr lang="en-US" sz="1200" dirty="0" err="1">
                <a:latin typeface="Courier New" panose="02070309020205020404" pitchFamily="49" charset="0"/>
                <a:cs typeface="Courier New" panose="02070309020205020404" pitchFamily="49" charset="0"/>
              </a:rPr>
              <a:t>last_index</a:t>
            </a:r>
            <a:r>
              <a:rPr lang="en-US" sz="1200" dirty="0">
                <a:latin typeface="Courier New" panose="02070309020205020404" pitchFamily="49" charset="0"/>
                <a:cs typeface="Courier New" panose="02070309020205020404" pitchFamily="49" charset="0"/>
              </a:rPr>
              <a:t>(x) - 5)</a:t>
            </a:r>
            <a:endParaRPr lang="en-US" sz="1200" dirty="0"/>
          </a:p>
        </p:txBody>
      </p:sp>
      <p:cxnSp>
        <p:nvCxnSpPr>
          <p:cNvPr id="42" name="Straight Arrow Connector 41"/>
          <p:cNvCxnSpPr>
            <a:stCxn id="41" idx="1"/>
          </p:cNvCxnSpPr>
          <p:nvPr/>
        </p:nvCxnSpPr>
        <p:spPr>
          <a:xfrm flipH="1">
            <a:off x="6026364" y="1230822"/>
            <a:ext cx="661872" cy="5566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192622" y="2560176"/>
            <a:ext cx="1492591" cy="1754326"/>
          </a:xfrm>
          <a:prstGeom prst="rect">
            <a:avLst/>
          </a:prstGeom>
          <a:noFill/>
        </p:spPr>
        <p:txBody>
          <a:bodyPr wrap="square" rtlCol="0">
            <a:spAutoFit/>
          </a:bodyPr>
          <a:lstStyle/>
          <a:p>
            <a:pPr algn="ctr"/>
            <a:r>
              <a:rPr lang="en-US" sz="1200" dirty="0"/>
              <a:t>Sub-domains always apply across the overall problem domain.</a:t>
            </a:r>
          </a:p>
          <a:p>
            <a:pPr algn="ctr"/>
            <a:endParaRPr lang="en-US" sz="1200" dirty="0"/>
          </a:p>
          <a:p>
            <a:pPr algn="ctr"/>
            <a:r>
              <a:rPr lang="en-US" sz="1200" dirty="0"/>
              <a:t>(This is one reason that domain indices are always global.)</a:t>
            </a:r>
          </a:p>
        </p:txBody>
      </p:sp>
      <p:sp>
        <p:nvSpPr>
          <p:cNvPr id="6" name="Footer Placeholder 5"/>
          <p:cNvSpPr>
            <a:spLocks noGrp="1"/>
          </p:cNvSpPr>
          <p:nvPr>
            <p:ph type="ftr" sz="quarter" idx="11"/>
          </p:nvPr>
        </p:nvSpPr>
        <p:spPr/>
        <p:txBody>
          <a:bodyPr/>
          <a:lstStyle/>
          <a:p>
            <a:pPr algn="ctr"/>
            <a:r>
              <a:rPr lang="en-US"/>
              <a:t>YASK tutorial</a:t>
            </a:r>
            <a:endParaRPr lang="en-US" dirty="0"/>
          </a:p>
        </p:txBody>
      </p:sp>
      <p:cxnSp>
        <p:nvCxnSpPr>
          <p:cNvPr id="43" name="Straight Arrow Connector 42">
            <a:extLst>
              <a:ext uri="{FF2B5EF4-FFF2-40B4-BE49-F238E27FC236}">
                <a16:creationId xmlns:a16="http://schemas.microsoft.com/office/drawing/2014/main" id="{FAC2532A-0CFA-4522-8114-417137762BA2}"/>
              </a:ext>
            </a:extLst>
          </p:cNvPr>
          <p:cNvCxnSpPr>
            <a:cxnSpLocks/>
            <a:stCxn id="69" idx="3"/>
          </p:cNvCxnSpPr>
          <p:nvPr/>
        </p:nvCxnSpPr>
        <p:spPr>
          <a:xfrm>
            <a:off x="2712301" y="1229737"/>
            <a:ext cx="681828" cy="12577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9438C5-F0E2-4CC3-AC23-265E402103BE}"/>
              </a:ext>
            </a:extLst>
          </p:cNvPr>
          <p:cNvCxnSpPr>
            <a:cxnSpLocks/>
            <a:stCxn id="41" idx="1"/>
          </p:cNvCxnSpPr>
          <p:nvPr/>
        </p:nvCxnSpPr>
        <p:spPr>
          <a:xfrm flipH="1">
            <a:off x="6019800" y="1230822"/>
            <a:ext cx="668436" cy="13409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3FD8996-A9B1-4F7A-8E87-C8DC8ADB17FD}"/>
              </a:ext>
            </a:extLst>
          </p:cNvPr>
          <p:cNvCxnSpPr>
            <a:cxnSpLocks/>
            <a:stCxn id="50" idx="0"/>
          </p:cNvCxnSpPr>
          <p:nvPr/>
        </p:nvCxnSpPr>
        <p:spPr>
          <a:xfrm flipH="1" flipV="1">
            <a:off x="4502258" y="2109247"/>
            <a:ext cx="219510" cy="1843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B3972D3-F3A3-45B8-99C8-FA71376167D0}"/>
              </a:ext>
            </a:extLst>
          </p:cNvPr>
          <p:cNvCxnSpPr>
            <a:cxnSpLocks/>
            <a:stCxn id="50" idx="0"/>
          </p:cNvCxnSpPr>
          <p:nvPr/>
        </p:nvCxnSpPr>
        <p:spPr>
          <a:xfrm flipH="1" flipV="1">
            <a:off x="4331776" y="3034253"/>
            <a:ext cx="389992" cy="9180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D554621-2583-4033-902C-7DDAD32DC345}"/>
              </a:ext>
            </a:extLst>
          </p:cNvPr>
          <p:cNvCxnSpPr>
            <a:cxnSpLocks/>
            <a:stCxn id="50" idx="0"/>
          </p:cNvCxnSpPr>
          <p:nvPr/>
        </p:nvCxnSpPr>
        <p:spPr>
          <a:xfrm flipV="1">
            <a:off x="4721768" y="2109247"/>
            <a:ext cx="237690" cy="1843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E577AE2-0431-4AD8-A3D3-239FACB22342}"/>
              </a:ext>
            </a:extLst>
          </p:cNvPr>
          <p:cNvCxnSpPr>
            <a:cxnSpLocks/>
            <a:stCxn id="50" idx="0"/>
          </p:cNvCxnSpPr>
          <p:nvPr/>
        </p:nvCxnSpPr>
        <p:spPr>
          <a:xfrm flipV="1">
            <a:off x="4721768" y="3034253"/>
            <a:ext cx="361676" cy="9180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79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56</a:t>
            </a:fld>
            <a:endParaRPr lang="en-US" dirty="0"/>
          </a:p>
        </p:txBody>
      </p:sp>
      <p:sp>
        <p:nvSpPr>
          <p:cNvPr id="3" name="Title 2"/>
          <p:cNvSpPr>
            <a:spLocks noGrp="1"/>
          </p:cNvSpPr>
          <p:nvPr>
            <p:ph type="title"/>
          </p:nvPr>
        </p:nvSpPr>
        <p:spPr/>
        <p:txBody>
          <a:bodyPr/>
          <a:lstStyle/>
          <a:p>
            <a:r>
              <a:rPr lang="en-US" dirty="0"/>
              <a:t>Step (temporal) conditions</a:t>
            </a:r>
          </a:p>
        </p:txBody>
      </p:sp>
      <p:sp>
        <p:nvSpPr>
          <p:cNvPr id="4" name="Content Placeholder 3"/>
          <p:cNvSpPr>
            <a:spLocks noGrp="1"/>
          </p:cNvSpPr>
          <p:nvPr>
            <p:ph sz="quarter" idx="13"/>
          </p:nvPr>
        </p:nvSpPr>
        <p:spPr/>
        <p:txBody>
          <a:bodyPr>
            <a:normAutofit fontScale="92500" lnSpcReduction="20000"/>
          </a:bodyPr>
          <a:lstStyle/>
          <a:p>
            <a:r>
              <a:rPr lang="en-US" dirty="0"/>
              <a:t>A step-condition expresses which time-steps are valid for a stencil</a:t>
            </a:r>
          </a:p>
          <a:p>
            <a:pPr lvl="1"/>
            <a:r>
              <a:rPr lang="en-US" dirty="0"/>
              <a:t>Some stencil applications require special processing on regular intervals</a:t>
            </a:r>
          </a:p>
          <a:p>
            <a:pPr lvl="1"/>
            <a:r>
              <a:rPr lang="en-US" dirty="0"/>
              <a:t>Wave-field sub-sampling can be implemented with step conditions</a:t>
            </a:r>
          </a:p>
          <a:p>
            <a:r>
              <a:rPr lang="en-US" dirty="0"/>
              <a:t>Like sub-domain conditions, step conditions restrict stencil application</a:t>
            </a:r>
          </a:p>
          <a:p>
            <a:pPr lvl="1"/>
            <a:r>
              <a:rPr lang="en-US" dirty="0"/>
              <a:t>Sub-domain expressions can use only the domain indices</a:t>
            </a:r>
          </a:p>
          <a:p>
            <a:pPr lvl="1"/>
            <a:r>
              <a:rPr lang="en-US" dirty="0"/>
              <a:t>Step-condition expressions can use the step index (usually time) or values in other YASK variables (but not via domain indices)</a:t>
            </a:r>
          </a:p>
          <a:p>
            <a:pPr lvl="1"/>
            <a:r>
              <a:rPr lang="en-US" i="1" dirty="0"/>
              <a:t>Example: </a:t>
            </a:r>
            <a:r>
              <a:rPr lang="en-US" dirty="0">
                <a:latin typeface="Courier New" panose="02070309020205020404" pitchFamily="49" charset="0"/>
                <a:cs typeface="Courier New" panose="02070309020205020404" pitchFamily="49" charset="0"/>
              </a:rPr>
              <a:t>(t % 8 == 0) </a:t>
            </a:r>
            <a:r>
              <a:rPr lang="en-US" dirty="0"/>
              <a:t>is true every 8</a:t>
            </a:r>
            <a:r>
              <a:rPr lang="en-US" baseline="30000" dirty="0"/>
              <a:t>th</a:t>
            </a:r>
            <a:r>
              <a:rPr lang="en-US" dirty="0"/>
              <a:t> time-step</a:t>
            </a:r>
          </a:p>
          <a:p>
            <a:pPr lvl="1"/>
            <a:r>
              <a:rPr lang="en-US" dirty="0"/>
              <a:t>These conditions are written after the equation using the </a:t>
            </a:r>
            <a:r>
              <a:rPr lang="en-US" dirty="0">
                <a:latin typeface="Courier New" panose="02070309020205020404" pitchFamily="49" charset="0"/>
                <a:cs typeface="Courier New" panose="02070309020205020404" pitchFamily="49" charset="0"/>
              </a:rPr>
              <a:t>IF_STEP</a:t>
            </a:r>
            <a:r>
              <a:rPr lang="en-US" dirty="0"/>
              <a:t> operator in the DSL</a:t>
            </a:r>
          </a:p>
          <a:p>
            <a:pPr lvl="2"/>
            <a:r>
              <a:rPr lang="en-US" dirty="0"/>
              <a:t>Example:  </a:t>
            </a:r>
            <a:r>
              <a:rPr lang="en-US" dirty="0">
                <a:latin typeface="Courier New" panose="02070309020205020404" pitchFamily="49" charset="0"/>
                <a:cs typeface="Courier New" panose="02070309020205020404" pitchFamily="49" charset="0"/>
              </a:rPr>
              <a:t>A(t+1,x) EQUALS A(</a:t>
            </a:r>
            <a:r>
              <a:rPr lang="en-US" dirty="0" err="1">
                <a:latin typeface="Courier New" panose="02070309020205020404" pitchFamily="49" charset="0"/>
                <a:cs typeface="Courier New" panose="02070309020205020404" pitchFamily="49" charset="0"/>
              </a:rPr>
              <a:t>t,x</a:t>
            </a:r>
            <a:r>
              <a:rPr lang="en-US" dirty="0">
                <a:latin typeface="Courier New" panose="02070309020205020404" pitchFamily="49" charset="0"/>
                <a:cs typeface="Courier New" panose="02070309020205020404" pitchFamily="49" charset="0"/>
              </a:rPr>
              <a:t>) + A(t,x+1) IF_STEP t &gt; 5;</a:t>
            </a:r>
            <a:endParaRPr lang="en-US" dirty="0"/>
          </a:p>
          <a:p>
            <a:pPr lvl="2"/>
            <a:r>
              <a:rPr lang="en-US" dirty="0"/>
              <a:t>Look for </a:t>
            </a:r>
            <a:r>
              <a:rPr lang="en-US" dirty="0" err="1"/>
              <a:t>TestStepCondStencil</a:t>
            </a:r>
            <a:r>
              <a:rPr lang="en-US" dirty="0"/>
              <a:t> in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/stencils/SimpleTestStencils.cpp</a:t>
            </a:r>
            <a:r>
              <a:rPr lang="en-US" dirty="0"/>
              <a:t> for a simple example</a:t>
            </a:r>
          </a:p>
          <a:p>
            <a:pPr lvl="2"/>
            <a:r>
              <a:rPr lang="en-US" dirty="0"/>
              <a:t>To apply both sub-domain and step conditions, put parentheses around the value definition and the first condition, e.g.,</a:t>
            </a:r>
          </a:p>
          <a:p>
            <a:pPr lvl="3"/>
            <a:r>
              <a:rPr lang="en-US" dirty="0">
                <a:latin typeface="Courier New" panose="02070309020205020404" pitchFamily="49" charset="0"/>
                <a:cs typeface="Courier New" panose="02070309020205020404" pitchFamily="49" charset="0"/>
              </a:rPr>
              <a:t>( A(t+1,x) EQUALS A(</a:t>
            </a:r>
            <a:r>
              <a:rPr lang="en-US" dirty="0" err="1">
                <a:latin typeface="Courier New" panose="02070309020205020404" pitchFamily="49" charset="0"/>
                <a:cs typeface="Courier New" panose="02070309020205020404" pitchFamily="49" charset="0"/>
              </a:rPr>
              <a:t>t,x</a:t>
            </a:r>
            <a:r>
              <a:rPr lang="en-US" dirty="0">
                <a:latin typeface="Courier New" panose="02070309020205020404" pitchFamily="49" charset="0"/>
                <a:cs typeface="Courier New" panose="02070309020205020404" pitchFamily="49" charset="0"/>
              </a:rPr>
              <a:t>) + A(t,x+1) IF_DOMAIN x &gt; 10 ) IF_STEP t &gt; 5;</a:t>
            </a:r>
          </a:p>
          <a:p>
            <a:pPr lvl="2"/>
            <a:endParaRPr lang="en-US" dirty="0"/>
          </a:p>
          <a:p>
            <a:pPr lvl="1"/>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59445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85784A-27DE-D43A-AD81-0724909B4025}"/>
              </a:ext>
            </a:extLst>
          </p:cNvPr>
          <p:cNvSpPr>
            <a:spLocks noGrp="1"/>
          </p:cNvSpPr>
          <p:nvPr>
            <p:ph type="sldNum" sz="quarter" idx="12"/>
          </p:nvPr>
        </p:nvSpPr>
        <p:spPr/>
        <p:txBody>
          <a:bodyPr/>
          <a:lstStyle/>
          <a:p>
            <a:fld id="{EE2556C5-CE8C-6547-B838-EA80C61A4AF7}" type="slidenum">
              <a:rPr lang="en-US" smtClean="0"/>
              <a:pPr/>
              <a:t>57</a:t>
            </a:fld>
            <a:endParaRPr lang="en-US" dirty="0"/>
          </a:p>
        </p:txBody>
      </p:sp>
      <p:sp>
        <p:nvSpPr>
          <p:cNvPr id="3" name="Title 2">
            <a:extLst>
              <a:ext uri="{FF2B5EF4-FFF2-40B4-BE49-F238E27FC236}">
                <a16:creationId xmlns:a16="http://schemas.microsoft.com/office/drawing/2014/main" id="{2DC3BE5E-DB62-EEC5-C734-22ADC63E7670}"/>
              </a:ext>
            </a:extLst>
          </p:cNvPr>
          <p:cNvSpPr>
            <a:spLocks noGrp="1"/>
          </p:cNvSpPr>
          <p:nvPr>
            <p:ph type="title"/>
          </p:nvPr>
        </p:nvSpPr>
        <p:spPr/>
        <p:txBody>
          <a:bodyPr/>
          <a:lstStyle/>
          <a:p>
            <a:r>
              <a:rPr lang="en-US" dirty="0"/>
              <a:t>Scratch variables</a:t>
            </a:r>
          </a:p>
        </p:txBody>
      </p:sp>
      <p:sp>
        <p:nvSpPr>
          <p:cNvPr id="4" name="Content Placeholder 3">
            <a:extLst>
              <a:ext uri="{FF2B5EF4-FFF2-40B4-BE49-F238E27FC236}">
                <a16:creationId xmlns:a16="http://schemas.microsoft.com/office/drawing/2014/main" id="{BF8C84BF-0A27-CCCC-580C-BFD5AEF7FD7B}"/>
              </a:ext>
            </a:extLst>
          </p:cNvPr>
          <p:cNvSpPr>
            <a:spLocks noGrp="1"/>
          </p:cNvSpPr>
          <p:nvPr>
            <p:ph sz="quarter" idx="13"/>
          </p:nvPr>
        </p:nvSpPr>
        <p:spPr>
          <a:xfrm>
            <a:off x="455613" y="838830"/>
            <a:ext cx="8228012" cy="3847470"/>
          </a:xfrm>
        </p:spPr>
        <p:txBody>
          <a:bodyPr>
            <a:normAutofit fontScale="55000" lnSpcReduction="20000"/>
          </a:bodyPr>
          <a:lstStyle/>
          <a:p>
            <a:r>
              <a:rPr lang="en-US" dirty="0"/>
              <a:t>Purpose</a:t>
            </a:r>
          </a:p>
          <a:p>
            <a:pPr lvl="1"/>
            <a:r>
              <a:rPr lang="en-US" dirty="0"/>
              <a:t>Provide a mechanism to calculate intermediate values efficiently</a:t>
            </a:r>
          </a:p>
          <a:p>
            <a:r>
              <a:rPr lang="en-US" dirty="0"/>
              <a:t>Usage</a:t>
            </a:r>
          </a:p>
          <a:p>
            <a:pPr lvl="1"/>
            <a:r>
              <a:rPr lang="en-US" dirty="0"/>
              <a:t>Often, stencils create intermediate values that do not need to be accessed across simulation steps</a:t>
            </a:r>
          </a:p>
          <a:p>
            <a:pPr lvl="2"/>
            <a:r>
              <a:rPr lang="en-US" dirty="0"/>
              <a:t>Rather, these intermediate values are then used in subsequent stencils to calculate the final desired values</a:t>
            </a:r>
          </a:p>
          <a:p>
            <a:pPr lvl="1"/>
            <a:r>
              <a:rPr lang="en-US" dirty="0"/>
              <a:t>These intermediate values can be stored in “scratch” variables instead of regular YASK variables</a:t>
            </a:r>
          </a:p>
          <a:p>
            <a:pPr lvl="1"/>
            <a:r>
              <a:rPr lang="en-US" dirty="0"/>
              <a:t>Scratch variables cannot have the step dimension since they do not exist across steps</a:t>
            </a:r>
          </a:p>
          <a:p>
            <a:pPr lvl="1"/>
            <a:r>
              <a:rPr lang="en-US" dirty="0"/>
              <a:t>Unlike regular variables, the values of all possible points must be defined, </a:t>
            </a:r>
            <a:r>
              <a:rPr lang="en-US" i="1" dirty="0"/>
              <a:t>including those outside of the YASK domain</a:t>
            </a:r>
          </a:p>
          <a:p>
            <a:pPr lvl="2"/>
            <a:r>
              <a:rPr lang="en-US" dirty="0"/>
              <a:t>When defining scratch values without conditions, this happens normally, but be careful when using conditions on scratch vars</a:t>
            </a:r>
          </a:p>
          <a:p>
            <a:pPr lvl="2"/>
            <a:r>
              <a:rPr lang="en-US" dirty="0"/>
              <a:t>As a development step or debug aid, the option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init_scratch_vars</a:t>
            </a:r>
            <a:r>
              <a:rPr lang="en-US" dirty="0">
                <a:latin typeface="Courier New" panose="02070309020205020404" pitchFamily="49" charset="0"/>
                <a:cs typeface="Courier New" panose="02070309020205020404" pitchFamily="49" charset="0"/>
              </a:rPr>
              <a:t> </a:t>
            </a:r>
            <a:r>
              <a:rPr lang="en-US" dirty="0"/>
              <a:t>may be used to set all the values to zero in each scratch var before calculations are done, but this usually results in poor performance because most values in each scratch var will be written twice</a:t>
            </a:r>
          </a:p>
          <a:p>
            <a:pPr lvl="1"/>
            <a:r>
              <a:rPr lang="en-US" dirty="0"/>
              <a:t>See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/stencils/Wave2dStencil.cpp </a:t>
            </a:r>
            <a:r>
              <a:rPr lang="en-US" dirty="0"/>
              <a:t>for example usage, e.g., </a:t>
            </a:r>
            <a:r>
              <a:rPr lang="en-US" dirty="0">
                <a:latin typeface="Courier New" panose="02070309020205020404" pitchFamily="49" charset="0"/>
                <a:cs typeface="Courier New" panose="02070309020205020404" pitchFamily="49" charset="0"/>
              </a:rPr>
              <a:t>u_sub1</a:t>
            </a:r>
          </a:p>
          <a:p>
            <a:r>
              <a:rPr lang="en-US" dirty="0"/>
              <a:t>Implementation</a:t>
            </a:r>
          </a:p>
          <a:p>
            <a:pPr lvl="1"/>
            <a:r>
              <a:rPr lang="en-US" dirty="0"/>
              <a:t>Unlike regular vars, scratch-var memory is not allocated to cover the whole domain</a:t>
            </a:r>
          </a:p>
          <a:p>
            <a:pPr lvl="2"/>
            <a:r>
              <a:rPr lang="en-US" dirty="0"/>
              <a:t>Memory is automatically allocated by the YASK runtime to cover only a block (more accurately, a micro-block as described </a:t>
            </a:r>
            <a:r>
              <a:rPr lang="en-US" dirty="0">
                <a:hlinkClick r:id="rId3" action="ppaction://hlinksldjump"/>
              </a:rPr>
              <a:t>later</a:t>
            </a:r>
            <a:r>
              <a:rPr lang="en-US" dirty="0"/>
              <a:t>)</a:t>
            </a:r>
          </a:p>
          <a:p>
            <a:pPr lvl="2"/>
            <a:r>
              <a:rPr lang="en-US" dirty="0"/>
              <a:t>The memory is reused as each micro-block is evaluated sequentially by each thread (actually, each outer thread as described </a:t>
            </a:r>
            <a:r>
              <a:rPr lang="en-US" dirty="0">
                <a:hlinkClick r:id="rId4" action="ppaction://hlinksldjump"/>
              </a:rPr>
              <a:t>later</a:t>
            </a:r>
            <a:r>
              <a:rPr lang="en-US" dirty="0"/>
              <a:t>)</a:t>
            </a:r>
          </a:p>
          <a:p>
            <a:pPr lvl="2"/>
            <a:r>
              <a:rPr lang="en-US" dirty="0"/>
              <a:t>There is a separate scratch-var memory allocation for each outer thread</a:t>
            </a:r>
          </a:p>
          <a:p>
            <a:pPr lvl="1"/>
            <a:r>
              <a:rPr lang="en-US" dirty="0"/>
              <a:t>YASK can also reuse the same memory allocation for more than one scratch variable when possible</a:t>
            </a:r>
          </a:p>
          <a:p>
            <a:pPr lvl="1"/>
            <a:r>
              <a:rPr lang="en-US" dirty="0"/>
              <a:t>All these implementation details contribute to increasing cache locality and decreasing memory usage when using scratch variables</a:t>
            </a:r>
          </a:p>
          <a:p>
            <a:pPr lvl="1"/>
            <a:endParaRPr lang="en-US" dirty="0"/>
          </a:p>
        </p:txBody>
      </p:sp>
      <p:sp>
        <p:nvSpPr>
          <p:cNvPr id="5" name="Footer Placeholder 4">
            <a:extLst>
              <a:ext uri="{FF2B5EF4-FFF2-40B4-BE49-F238E27FC236}">
                <a16:creationId xmlns:a16="http://schemas.microsoft.com/office/drawing/2014/main" id="{BF78CCB2-DF3F-6EE7-D1DF-9F9F1D1FCCBF}"/>
              </a:ext>
            </a:extLst>
          </p:cNvPr>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8306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BD90FE-16A6-D360-5C7E-50CC33A2793F}"/>
              </a:ext>
            </a:extLst>
          </p:cNvPr>
          <p:cNvSpPr>
            <a:spLocks noGrp="1"/>
          </p:cNvSpPr>
          <p:nvPr>
            <p:ph type="sldNum" sz="quarter" idx="12"/>
          </p:nvPr>
        </p:nvSpPr>
        <p:spPr/>
        <p:txBody>
          <a:bodyPr/>
          <a:lstStyle/>
          <a:p>
            <a:fld id="{EE2556C5-CE8C-6547-B838-EA80C61A4AF7}" type="slidenum">
              <a:rPr lang="en-US" smtClean="0"/>
              <a:pPr/>
              <a:t>58</a:t>
            </a:fld>
            <a:endParaRPr lang="en-US" dirty="0"/>
          </a:p>
        </p:txBody>
      </p:sp>
      <p:sp>
        <p:nvSpPr>
          <p:cNvPr id="3" name="Title 2">
            <a:extLst>
              <a:ext uri="{FF2B5EF4-FFF2-40B4-BE49-F238E27FC236}">
                <a16:creationId xmlns:a16="http://schemas.microsoft.com/office/drawing/2014/main" id="{7A4C66D7-7034-C8AF-B164-68522D0E002A}"/>
              </a:ext>
            </a:extLst>
          </p:cNvPr>
          <p:cNvSpPr>
            <a:spLocks noGrp="1"/>
          </p:cNvSpPr>
          <p:nvPr>
            <p:ph type="title"/>
          </p:nvPr>
        </p:nvSpPr>
        <p:spPr/>
        <p:txBody>
          <a:bodyPr/>
          <a:lstStyle/>
          <a:p>
            <a:r>
              <a:rPr lang="en-US" dirty="0"/>
              <a:t>Scratch-variable examples</a:t>
            </a:r>
          </a:p>
        </p:txBody>
      </p:sp>
      <p:sp>
        <p:nvSpPr>
          <p:cNvPr id="4" name="Content Placeholder 3">
            <a:extLst>
              <a:ext uri="{FF2B5EF4-FFF2-40B4-BE49-F238E27FC236}">
                <a16:creationId xmlns:a16="http://schemas.microsoft.com/office/drawing/2014/main" id="{996488F1-154A-94AA-6C1B-8B6E1B4D2E28}"/>
              </a:ext>
            </a:extLst>
          </p:cNvPr>
          <p:cNvSpPr>
            <a:spLocks noGrp="1"/>
          </p:cNvSpPr>
          <p:nvPr>
            <p:ph sz="quarter" idx="13"/>
          </p:nvPr>
        </p:nvSpPr>
        <p:spPr/>
        <p:txBody>
          <a:bodyPr>
            <a:normAutofit lnSpcReduction="10000"/>
          </a:bodyPr>
          <a:lstStyle/>
          <a:p>
            <a:r>
              <a:rPr lang="en-US" dirty="0"/>
              <a:t>Without sub-domain or step conditions</a:t>
            </a:r>
          </a:p>
          <a:p>
            <a:pPr marL="346075" lvl="2" indent="0">
              <a:buNone/>
            </a:pPr>
            <a:r>
              <a:rPr lang="en-US" dirty="0">
                <a:latin typeface="Courier New" panose="02070309020205020404" pitchFamily="49" charset="0"/>
                <a:cs typeface="Courier New" panose="02070309020205020404" pitchFamily="49" charset="0"/>
              </a:rPr>
              <a:t>MAKE_VAR(A, t, x, 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MAKE_SCRATCH_VAR(S1, x, 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S1(</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EQUALS (A(</a:t>
            </a:r>
            <a:r>
              <a:rPr lang="en-US" dirty="0" err="1">
                <a:latin typeface="Courier New" panose="02070309020205020404" pitchFamily="49" charset="0"/>
                <a:cs typeface="Courier New" panose="02070309020205020404" pitchFamily="49" charset="0"/>
              </a:rPr>
              <a:t>t,x,y</a:t>
            </a:r>
            <a:r>
              <a:rPr lang="en-US" dirty="0">
                <a:latin typeface="Courier New" panose="02070309020205020404" pitchFamily="49" charset="0"/>
                <a:cs typeface="Courier New" panose="02070309020205020404" pitchFamily="49" charset="0"/>
              </a:rPr>
              <a:t>) + A(t,x+1,y)) / 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A(t+1,x,y) EQUALS (S1(</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 S1(x,y+1)) / 2;</a:t>
            </a:r>
          </a:p>
          <a:p>
            <a:r>
              <a:rPr lang="en-US" dirty="0"/>
              <a:t>With sub-domain conditions</a:t>
            </a:r>
          </a:p>
          <a:p>
            <a:pPr marL="346075" marR="0" lvl="2" indent="0" algn="l" defTabSz="457200" rtl="0" eaLnBrk="1" fontAlgn="auto" latinLnBrk="0" hangingPunct="1">
              <a:lnSpc>
                <a:spcPct val="100000"/>
              </a:lnSpc>
              <a:spcBef>
                <a:spcPts val="600"/>
              </a:spcBef>
              <a:spcAft>
                <a:spcPts val="0"/>
              </a:spcAft>
              <a:buClrTx/>
              <a:buSzTx/>
              <a:buFont typeface="Intel Clear" panose="020B0604020203020204" pitchFamily="34" charset="0"/>
              <a:buNone/>
              <a:tabLst/>
              <a:defRPr/>
            </a:pP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MAKE_VAR(A, t, x, y);</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MAKE_SCRATCH_VAR(S1, x, y);</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auto d1 </a:t>
            </a:r>
            <a:r>
              <a:rPr lang="en-US" dirty="0">
                <a:solidFill>
                  <a:srgbClr val="003C71"/>
                </a:solidFill>
                <a:latin typeface="Courier New" panose="02070309020205020404" pitchFamily="49" charset="0"/>
                <a:cs typeface="Courier New" panose="02070309020205020404" pitchFamily="49" charset="0"/>
              </a:rPr>
              <a:t>= x&gt;=</a:t>
            </a:r>
            <a:r>
              <a:rPr lang="en-US" dirty="0" err="1">
                <a:solidFill>
                  <a:srgbClr val="003C71"/>
                </a:solidFill>
                <a:latin typeface="Courier New" panose="02070309020205020404" pitchFamily="49" charset="0"/>
                <a:cs typeface="Courier New" panose="02070309020205020404" pitchFamily="49" charset="0"/>
              </a:rPr>
              <a:t>first_domain_index</a:t>
            </a:r>
            <a:r>
              <a:rPr lang="en-US" dirty="0">
                <a:solidFill>
                  <a:srgbClr val="003C71"/>
                </a:solidFill>
                <a:latin typeface="Courier New" panose="02070309020205020404" pitchFamily="49" charset="0"/>
                <a:cs typeface="Courier New" panose="02070309020205020404" pitchFamily="49" charset="0"/>
              </a:rPr>
              <a:t>(x) &amp;&amp; x&lt;=</a:t>
            </a:r>
            <a:r>
              <a:rPr lang="en-US" dirty="0" err="1">
                <a:solidFill>
                  <a:srgbClr val="003C71"/>
                </a:solidFill>
                <a:latin typeface="Courier New" panose="02070309020205020404" pitchFamily="49" charset="0"/>
                <a:cs typeface="Courier New" panose="02070309020205020404" pitchFamily="49" charset="0"/>
              </a:rPr>
              <a:t>last_domain_index</a:t>
            </a:r>
            <a:r>
              <a:rPr lang="en-US" dirty="0">
                <a:solidFill>
                  <a:srgbClr val="003C71"/>
                </a:solidFill>
                <a:latin typeface="Courier New" panose="02070309020205020404" pitchFamily="49" charset="0"/>
                <a:cs typeface="Courier New" panose="02070309020205020404" pitchFamily="49" charset="0"/>
              </a:rPr>
              <a:t>(x) &amp;&amp;</a:t>
            </a:r>
            <a:br>
              <a:rPr lang="en-US" dirty="0">
                <a:solidFill>
                  <a:srgbClr val="003C71"/>
                </a:solidFill>
                <a:latin typeface="Courier New" panose="02070309020205020404" pitchFamily="49" charset="0"/>
                <a:cs typeface="Courier New" panose="02070309020205020404" pitchFamily="49" charset="0"/>
              </a:rPr>
            </a:br>
            <a:r>
              <a:rPr lang="en-US" dirty="0">
                <a:solidFill>
                  <a:srgbClr val="003C71"/>
                </a:solidFill>
                <a:latin typeface="Courier New" panose="02070309020205020404" pitchFamily="49" charset="0"/>
                <a:cs typeface="Courier New" panose="02070309020205020404" pitchFamily="49" charset="0"/>
              </a:rPr>
              <a:t>  y&gt;=</a:t>
            </a:r>
            <a:r>
              <a:rPr lang="en-US" dirty="0" err="1">
                <a:solidFill>
                  <a:srgbClr val="003C71"/>
                </a:solidFill>
                <a:latin typeface="Courier New" panose="02070309020205020404" pitchFamily="49" charset="0"/>
                <a:cs typeface="Courier New" panose="02070309020205020404" pitchFamily="49" charset="0"/>
              </a:rPr>
              <a:t>first_domain_index</a:t>
            </a:r>
            <a:r>
              <a:rPr lang="en-US" dirty="0">
                <a:solidFill>
                  <a:srgbClr val="003C71"/>
                </a:solidFill>
                <a:latin typeface="Courier New" panose="02070309020205020404" pitchFamily="49" charset="0"/>
                <a:cs typeface="Courier New" panose="02070309020205020404" pitchFamily="49" charset="0"/>
              </a:rPr>
              <a:t>(y) &amp;&amp; y&lt;=</a:t>
            </a:r>
            <a:r>
              <a:rPr lang="en-US" dirty="0" err="1">
                <a:solidFill>
                  <a:srgbClr val="003C71"/>
                </a:solidFill>
                <a:latin typeface="Courier New" panose="02070309020205020404" pitchFamily="49" charset="0"/>
                <a:cs typeface="Courier New" panose="02070309020205020404" pitchFamily="49" charset="0"/>
              </a:rPr>
              <a:t>last_domain_index</a:t>
            </a:r>
            <a:r>
              <a:rPr lang="en-US" dirty="0">
                <a:solidFill>
                  <a:srgbClr val="003C71"/>
                </a:solidFill>
                <a:latin typeface="Courier New" panose="02070309020205020404" pitchFamily="49" charset="0"/>
                <a:cs typeface="Courier New" panose="02070309020205020404" pitchFamily="49" charset="0"/>
              </a:rPr>
              <a:t>(y);</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S1(</a:t>
            </a:r>
            <a:r>
              <a:rPr kumimoji="0" lang="en-US" sz="1600" b="0" i="0" u="none" strike="noStrike" kern="1200" cap="none" spc="0" normalizeH="0" baseline="0" noProof="0" dirty="0" err="1">
                <a:ln>
                  <a:noFill/>
                </a:ln>
                <a:solidFill>
                  <a:srgbClr val="003C71"/>
                </a:solidFill>
                <a:effectLst/>
                <a:uLnTx/>
                <a:uFillTx/>
                <a:latin typeface="Courier New" panose="02070309020205020404" pitchFamily="49" charset="0"/>
                <a:ea typeface="+mn-ea"/>
                <a:cs typeface="Courier New" panose="02070309020205020404" pitchFamily="49" charset="0"/>
              </a:rPr>
              <a:t>x,y</a:t>
            </a: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 EQUALS (A(</a:t>
            </a:r>
            <a:r>
              <a:rPr kumimoji="0" lang="en-US" sz="1600" b="0" i="0" u="none" strike="noStrike" kern="1200" cap="none" spc="0" normalizeH="0" baseline="0" noProof="0" dirty="0" err="1">
                <a:ln>
                  <a:noFill/>
                </a:ln>
                <a:solidFill>
                  <a:srgbClr val="003C71"/>
                </a:solidFill>
                <a:effectLst/>
                <a:uLnTx/>
                <a:uFillTx/>
                <a:latin typeface="Courier New" panose="02070309020205020404" pitchFamily="49" charset="0"/>
                <a:ea typeface="+mn-ea"/>
                <a:cs typeface="Courier New" panose="02070309020205020404" pitchFamily="49" charset="0"/>
              </a:rPr>
              <a:t>t,x,y</a:t>
            </a: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 + A(t,x+1,y)) / 2 IF_DOMAIN d1;</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S1(</a:t>
            </a:r>
            <a:r>
              <a:rPr kumimoji="0" lang="en-US" sz="1600" b="0" i="0" u="none" strike="noStrike" kern="1200" cap="none" spc="0" normalizeH="0" baseline="0" noProof="0" dirty="0" err="1">
                <a:ln>
                  <a:noFill/>
                </a:ln>
                <a:solidFill>
                  <a:srgbClr val="003C71"/>
                </a:solidFill>
                <a:effectLst/>
                <a:uLnTx/>
                <a:uFillTx/>
                <a:latin typeface="Courier New" panose="02070309020205020404" pitchFamily="49" charset="0"/>
                <a:ea typeface="+mn-ea"/>
                <a:cs typeface="Courier New" panose="02070309020205020404" pitchFamily="49" charset="0"/>
              </a:rPr>
              <a:t>x,y</a:t>
            </a: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 EQUALS 0.0 IF_DOMAIN !d1; // Define all possible points</a:t>
            </a:r>
            <a:b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A(t+1,x,y) EQUALS (S1(</a:t>
            </a:r>
            <a:r>
              <a:rPr kumimoji="0" lang="en-US" sz="1600" b="0" i="0" u="none" strike="noStrike" kern="1200" cap="none" spc="0" normalizeH="0" baseline="0" noProof="0" dirty="0" err="1">
                <a:ln>
                  <a:noFill/>
                </a:ln>
                <a:solidFill>
                  <a:srgbClr val="003C71"/>
                </a:solidFill>
                <a:effectLst/>
                <a:uLnTx/>
                <a:uFillTx/>
                <a:latin typeface="Courier New" panose="02070309020205020404" pitchFamily="49" charset="0"/>
                <a:ea typeface="+mn-ea"/>
                <a:cs typeface="Courier New" panose="02070309020205020404" pitchFamily="49" charset="0"/>
              </a:rPr>
              <a:t>x,y</a:t>
            </a:r>
            <a:r>
              <a:rPr kumimoji="0" lang="en-US" sz="1600" b="0" i="0" u="none" strike="noStrike" kern="1200" cap="none" spc="0" normalizeH="0" baseline="0" noProof="0" dirty="0">
                <a:ln>
                  <a:noFill/>
                </a:ln>
                <a:solidFill>
                  <a:srgbClr val="003C71"/>
                </a:solidFill>
                <a:effectLst/>
                <a:uLnTx/>
                <a:uFillTx/>
                <a:latin typeface="Courier New" panose="02070309020205020404" pitchFamily="49" charset="0"/>
                <a:ea typeface="+mn-ea"/>
                <a:cs typeface="Courier New" panose="02070309020205020404" pitchFamily="49" charset="0"/>
              </a:rPr>
              <a:t>) + S1(x,y+1)) / 2;</a:t>
            </a:r>
          </a:p>
          <a:p>
            <a:endParaRPr lang="en-US" dirty="0"/>
          </a:p>
        </p:txBody>
      </p:sp>
      <p:sp>
        <p:nvSpPr>
          <p:cNvPr id="5" name="Footer Placeholder 4">
            <a:extLst>
              <a:ext uri="{FF2B5EF4-FFF2-40B4-BE49-F238E27FC236}">
                <a16:creationId xmlns:a16="http://schemas.microsoft.com/office/drawing/2014/main" id="{688A4123-AC15-6ED1-6FF5-5A71BF734698}"/>
              </a:ext>
            </a:extLst>
          </p:cNvPr>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8852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59</a:t>
            </a:fld>
            <a:endParaRPr lang="en-US" dirty="0"/>
          </a:p>
        </p:txBody>
      </p:sp>
      <p:sp>
        <p:nvSpPr>
          <p:cNvPr id="3" name="Title 2"/>
          <p:cNvSpPr>
            <a:spLocks noGrp="1"/>
          </p:cNvSpPr>
          <p:nvPr>
            <p:ph type="title"/>
          </p:nvPr>
        </p:nvSpPr>
        <p:spPr/>
        <p:txBody>
          <a:bodyPr/>
          <a:lstStyle/>
          <a:p>
            <a:r>
              <a:rPr lang="en-US" dirty="0"/>
              <a:t>Vector folding (multi-dimensional vectorization)</a:t>
            </a:r>
          </a:p>
        </p:txBody>
      </p:sp>
      <p:sp>
        <p:nvSpPr>
          <p:cNvPr id="4" name="Content Placeholder 3"/>
          <p:cNvSpPr>
            <a:spLocks noGrp="1"/>
          </p:cNvSpPr>
          <p:nvPr>
            <p:ph sz="quarter" idx="13"/>
          </p:nvPr>
        </p:nvSpPr>
        <p:spPr/>
        <p:txBody>
          <a:bodyPr>
            <a:normAutofit fontScale="85000" lnSpcReduction="10000"/>
          </a:bodyPr>
          <a:lstStyle/>
          <a:p>
            <a:r>
              <a:rPr lang="en-US" dirty="0"/>
              <a:t>Concept</a:t>
            </a:r>
          </a:p>
          <a:p>
            <a:pPr lvl="1"/>
            <a:r>
              <a:rPr lang="en-US" dirty="0"/>
              <a:t>Store small 2D or 3D block of data into each SIMD vector</a:t>
            </a:r>
          </a:p>
          <a:p>
            <a:pPr lvl="1"/>
            <a:r>
              <a:rPr lang="en-US" i="1" dirty="0"/>
              <a:t>Pros: </a:t>
            </a:r>
            <a:r>
              <a:rPr lang="en-US" dirty="0"/>
              <a:t>reduces memory loads and memory streams compared to traditional 1D in-line vectorization</a:t>
            </a:r>
          </a:p>
          <a:p>
            <a:pPr lvl="1"/>
            <a:r>
              <a:rPr lang="en-US" i="1" dirty="0"/>
              <a:t>Cons: </a:t>
            </a:r>
            <a:r>
              <a:rPr lang="en-US" dirty="0"/>
              <a:t>requires non-traditional tiled data layout and additional shift and/or permute operations preceding SIMD arithmetic operations</a:t>
            </a:r>
          </a:p>
          <a:p>
            <a:r>
              <a:rPr lang="en-US" dirty="0"/>
              <a:t>Results</a:t>
            </a:r>
          </a:p>
          <a:p>
            <a:pPr lvl="1"/>
            <a:r>
              <a:rPr lang="en-US" dirty="0"/>
              <a:t>Significant speedup shown on many systems, esp. those containing high-bandwidth memory (HBM)</a:t>
            </a:r>
            <a:endParaRPr lang="pt-BR" dirty="0"/>
          </a:p>
          <a:p>
            <a:pPr lvl="1"/>
            <a:r>
              <a:rPr lang="pt-BR" dirty="0"/>
              <a:t>Works well paired with tiling and other performance techniques</a:t>
            </a:r>
          </a:p>
          <a:p>
            <a:r>
              <a:rPr lang="pt-BR" dirty="0"/>
              <a:t>Implementation</a:t>
            </a:r>
          </a:p>
          <a:p>
            <a:pPr lvl="1"/>
            <a:r>
              <a:rPr lang="pt-BR" dirty="0"/>
              <a:t>The YASK compiler automatically generates the proper shift and permute instructions</a:t>
            </a:r>
          </a:p>
          <a:p>
            <a:pPr lvl="1"/>
            <a:r>
              <a:rPr lang="pt-BR" dirty="0"/>
              <a:t>The YASK kernel code automatically generates code to store the tiled data and look up elements by index when needed</a:t>
            </a:r>
          </a:p>
          <a:p>
            <a:pPr lvl="1"/>
            <a:r>
              <a:rPr lang="pt-BR" dirty="0"/>
              <a:t>Intel</a:t>
            </a:r>
            <a:r>
              <a:rPr lang="en-US" dirty="0"/>
              <a:t>®</a:t>
            </a:r>
            <a:r>
              <a:rPr lang="pt-BR" dirty="0"/>
              <a:t> AVX-512 instruction set is needed for efficient permutes, so only enabled when available</a:t>
            </a:r>
          </a:p>
          <a:p>
            <a:pPr lvl="1"/>
            <a:r>
              <a:rPr lang="en-US" dirty="0">
                <a:cs typeface="Courier New" panose="02070309020205020404" pitchFamily="49" charset="0"/>
              </a:rPr>
              <a:t>See the paper in the upcoming reading list showing up to 1.5× speedup from vector-folding</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50834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p:cNvSpPr>
            <a:spLocks noGrp="1"/>
          </p:cNvSpPr>
          <p:nvPr>
            <p:ph type="title"/>
          </p:nvPr>
        </p:nvSpPr>
        <p:spPr/>
        <p:txBody>
          <a:bodyPr/>
          <a:lstStyle/>
          <a:p>
            <a:r>
              <a:rPr lang="en-US" dirty="0"/>
              <a:t>Technical and business motivation</a:t>
            </a:r>
          </a:p>
        </p:txBody>
      </p:sp>
      <p:sp>
        <p:nvSpPr>
          <p:cNvPr id="4" name="Content Placeholder 3"/>
          <p:cNvSpPr>
            <a:spLocks noGrp="1"/>
          </p:cNvSpPr>
          <p:nvPr>
            <p:ph sz="quarter" idx="13"/>
          </p:nvPr>
        </p:nvSpPr>
        <p:spPr/>
        <p:txBody>
          <a:bodyPr>
            <a:normAutofit fontScale="85000" lnSpcReduction="20000"/>
          </a:bodyPr>
          <a:lstStyle/>
          <a:p>
            <a:r>
              <a:rPr lang="en-US" dirty="0"/>
              <a:t>Rapid Development</a:t>
            </a:r>
          </a:p>
          <a:p>
            <a:pPr lvl="1"/>
            <a:r>
              <a:rPr lang="en-US" dirty="0"/>
              <a:t>Stencils in YASK are coded in a simple DSL (domain-specific language)</a:t>
            </a:r>
          </a:p>
          <a:p>
            <a:pPr lvl="2"/>
            <a:r>
              <a:rPr lang="en-US" dirty="0"/>
              <a:t>YASK programmer only needs to describe </a:t>
            </a:r>
            <a:r>
              <a:rPr lang="en-US" i="1" dirty="0"/>
              <a:t>what</a:t>
            </a:r>
            <a:r>
              <a:rPr lang="en-US" dirty="0"/>
              <a:t> to do, not </a:t>
            </a:r>
            <a:r>
              <a:rPr lang="en-US" i="1" dirty="0"/>
              <a:t>how</a:t>
            </a:r>
            <a:r>
              <a:rPr lang="en-US" dirty="0"/>
              <a:t> to do it</a:t>
            </a:r>
          </a:p>
          <a:p>
            <a:pPr lvl="2"/>
            <a:r>
              <a:rPr lang="en-US" dirty="0"/>
              <a:t>YASK compiler generates high-perf code from the DSL description</a:t>
            </a:r>
          </a:p>
          <a:p>
            <a:pPr lvl="2"/>
            <a:r>
              <a:rPr lang="en-US" dirty="0"/>
              <a:t>Can easily and quickly change the stencil and generate new code</a:t>
            </a:r>
          </a:p>
          <a:p>
            <a:pPr lvl="2"/>
            <a:r>
              <a:rPr lang="en-US" dirty="0"/>
              <a:t>Supports arbitrary dimensions, complex stencils, boundary conditions, and more</a:t>
            </a:r>
          </a:p>
          <a:p>
            <a:pPr lvl="1"/>
            <a:r>
              <a:rPr lang="en-US" dirty="0"/>
              <a:t>Can easily and quickly try different tuning features and parameters without recoding</a:t>
            </a:r>
          </a:p>
          <a:p>
            <a:pPr lvl="2"/>
            <a:r>
              <a:rPr lang="en-US" dirty="0"/>
              <a:t>Many complex optimization techniques are available immediately</a:t>
            </a:r>
          </a:p>
          <a:p>
            <a:pPr lvl="2"/>
            <a:r>
              <a:rPr lang="en-US" dirty="0"/>
              <a:t>Supports cluster scaling, spatial and temporal tiling, vector folding, and more</a:t>
            </a:r>
          </a:p>
          <a:p>
            <a:pPr lvl="1"/>
            <a:r>
              <a:rPr lang="en-US" dirty="0"/>
              <a:t>Generated code compiles into a library with documented C++ and Python* APIs to facilitate integration into real HPC applications</a:t>
            </a:r>
          </a:p>
          <a:p>
            <a:r>
              <a:rPr lang="en-US" dirty="0"/>
              <a:t>Performance Portability</a:t>
            </a:r>
          </a:p>
          <a:p>
            <a:pPr lvl="1"/>
            <a:r>
              <a:rPr lang="en-US" dirty="0"/>
              <a:t>Can re-target stencils for different Intel® CPU and GPU platforms by generating multiple libraries from single DSL description</a:t>
            </a:r>
          </a:p>
          <a:p>
            <a:pPr lvl="1"/>
            <a:r>
              <a:rPr lang="en-US" dirty="0"/>
              <a:t>Future YASK features and supported platforms can be leveraged immediately without recoding</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77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0"/>
            <a:ext cx="5715000" cy="4286250"/>
          </a:xfrm>
          <a:prstGeom prst="rect">
            <a:avLst/>
          </a:prstGeom>
        </p:spPr>
      </p:pic>
      <p:sp>
        <p:nvSpPr>
          <p:cNvPr id="2" name="Slide Number Placeholder 1"/>
          <p:cNvSpPr>
            <a:spLocks noGrp="1"/>
          </p:cNvSpPr>
          <p:nvPr>
            <p:ph type="sldNum" sz="quarter" idx="12"/>
          </p:nvPr>
        </p:nvSpPr>
        <p:spPr/>
        <p:txBody>
          <a:bodyPr/>
          <a:lstStyle/>
          <a:p>
            <a:fld id="{EE2556C5-CE8C-6547-B838-EA80C61A4AF7}" type="slidenum">
              <a:rPr lang="en-US" smtClean="0"/>
              <a:pPr/>
              <a:t>60</a:t>
            </a:fld>
            <a:endParaRPr lang="en-US" dirty="0"/>
          </a:p>
        </p:txBody>
      </p:sp>
      <p:sp>
        <p:nvSpPr>
          <p:cNvPr id="5" name="Title 4"/>
          <p:cNvSpPr>
            <a:spLocks noGrp="1"/>
          </p:cNvSpPr>
          <p:nvPr>
            <p:ph type="title"/>
          </p:nvPr>
        </p:nvSpPr>
        <p:spPr/>
        <p:txBody>
          <a:bodyPr/>
          <a:lstStyle/>
          <a:p>
            <a:r>
              <a:rPr lang="en-US" dirty="0"/>
              <a:t>Traditional 1D Vectorization</a:t>
            </a:r>
          </a:p>
        </p:txBody>
      </p:sp>
      <p:sp>
        <p:nvSpPr>
          <p:cNvPr id="13" name="Line Callout 2 (No Border) 12"/>
          <p:cNvSpPr/>
          <p:nvPr/>
        </p:nvSpPr>
        <p:spPr>
          <a:xfrm flipH="1">
            <a:off x="562468" y="2673014"/>
            <a:ext cx="1589303" cy="1107996"/>
          </a:xfrm>
          <a:prstGeom prst="callout2">
            <a:avLst>
              <a:gd name="adj1" fmla="val 19359"/>
              <a:gd name="adj2" fmla="val 7386"/>
              <a:gd name="adj3" fmla="val 19771"/>
              <a:gd name="adj4" fmla="val -6435"/>
              <a:gd name="adj5" fmla="val 5911"/>
              <a:gd name="adj6" fmla="val -56943"/>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8 new vectors must be read for </a:t>
            </a:r>
            <a:r>
              <a:rPr lang="en-US" sz="1350" dirty="0" err="1">
                <a:latin typeface="Neo Sans Intel" pitchFamily="34" charset="0"/>
                <a:cs typeface="Arial" pitchFamily="34" charset="0"/>
              </a:rPr>
              <a:t>k±r</a:t>
            </a:r>
            <a:r>
              <a:rPr lang="en-US" sz="1350" dirty="0">
                <a:latin typeface="Neo Sans Intel" pitchFamily="34" charset="0"/>
                <a:cs typeface="Arial" pitchFamily="34" charset="0"/>
              </a:rPr>
              <a:t> points</a:t>
            </a:r>
            <a:br>
              <a:rPr lang="en-US" sz="1350" dirty="0">
                <a:latin typeface="Neo Sans Intel" pitchFamily="34" charset="0"/>
                <a:cs typeface="Arial" pitchFamily="34" charset="0"/>
              </a:rPr>
            </a:br>
            <a:r>
              <a:rPr lang="en-US" sz="1350" dirty="0">
                <a:latin typeface="Neo Sans Intel" pitchFamily="34" charset="0"/>
                <a:cs typeface="Arial" pitchFamily="34" charset="0"/>
              </a:rPr>
              <a:t>(4 for </a:t>
            </a:r>
            <a:r>
              <a:rPr lang="en-US" sz="1350" dirty="0" err="1">
                <a:latin typeface="Neo Sans Intel" pitchFamily="34" charset="0"/>
                <a:cs typeface="Arial" pitchFamily="34" charset="0"/>
              </a:rPr>
              <a:t>k+r</a:t>
            </a:r>
            <a:r>
              <a:rPr lang="en-US" sz="1350" dirty="0">
                <a:latin typeface="Neo Sans Intel" pitchFamily="34" charset="0"/>
                <a:cs typeface="Arial" pitchFamily="34" charset="0"/>
              </a:rPr>
              <a:t> and 4 for k-r for r=1..4)</a:t>
            </a:r>
          </a:p>
        </p:txBody>
      </p:sp>
      <p:sp>
        <p:nvSpPr>
          <p:cNvPr id="14" name="Line Callout 2 (No Border) 13"/>
          <p:cNvSpPr/>
          <p:nvPr/>
        </p:nvSpPr>
        <p:spPr>
          <a:xfrm flipH="1">
            <a:off x="4704736" y="919284"/>
            <a:ext cx="1790958" cy="900246"/>
          </a:xfrm>
          <a:prstGeom prst="callout2">
            <a:avLst>
              <a:gd name="adj1" fmla="val 19416"/>
              <a:gd name="adj2" fmla="val 1322"/>
              <a:gd name="adj3" fmla="val 19771"/>
              <a:gd name="adj4" fmla="val -10603"/>
              <a:gd name="adj5" fmla="val 149683"/>
              <a:gd name="adj6" fmla="val -20661"/>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Inner 3D loop iterates in x direction, i.e., </a:t>
            </a:r>
            <a:r>
              <a:rPr lang="en-US" sz="1350" i="1" dirty="0">
                <a:latin typeface="Neo Sans Intel" pitchFamily="34" charset="0"/>
                <a:cs typeface="Arial" pitchFamily="34" charset="0"/>
              </a:rPr>
              <a:t>same dimension </a:t>
            </a:r>
            <a:r>
              <a:rPr lang="en-US" sz="1350" dirty="0">
                <a:latin typeface="Neo Sans Intel" pitchFamily="34" charset="0"/>
                <a:cs typeface="Arial" pitchFamily="34" charset="0"/>
              </a:rPr>
              <a:t>as vectorization</a:t>
            </a:r>
          </a:p>
        </p:txBody>
      </p:sp>
      <p:sp>
        <p:nvSpPr>
          <p:cNvPr id="15" name="Line Callout 2 (No Border) 14"/>
          <p:cNvSpPr/>
          <p:nvPr/>
        </p:nvSpPr>
        <p:spPr>
          <a:xfrm flipH="1">
            <a:off x="3303802" y="3785209"/>
            <a:ext cx="1673603" cy="900246"/>
          </a:xfrm>
          <a:prstGeom prst="callout2">
            <a:avLst>
              <a:gd name="adj1" fmla="val 19359"/>
              <a:gd name="adj2" fmla="val 7386"/>
              <a:gd name="adj3" fmla="val 18750"/>
              <a:gd name="adj4" fmla="val -2009"/>
              <a:gd name="adj5" fmla="val -84048"/>
              <a:gd name="adj6" fmla="val 8099"/>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Only 1 new vector must be read for </a:t>
            </a:r>
            <a:r>
              <a:rPr lang="en-US" sz="1350" dirty="0" err="1">
                <a:latin typeface="Neo Sans Intel" pitchFamily="34" charset="0"/>
                <a:cs typeface="Arial" pitchFamily="34" charset="0"/>
              </a:rPr>
              <a:t>i</a:t>
            </a:r>
            <a:r>
              <a:rPr lang="en-US" sz="1350" dirty="0" err="1">
                <a:latin typeface="Verdana" panose="020B0604030504040204" pitchFamily="34" charset="0"/>
                <a:ea typeface="Verdana" panose="020B0604030504040204" pitchFamily="34" charset="0"/>
                <a:cs typeface="Verdana" panose="020B0604030504040204" pitchFamily="34" charset="0"/>
              </a:rPr>
              <a:t>±r</a:t>
            </a:r>
            <a:r>
              <a:rPr lang="en-US" sz="1350" dirty="0">
                <a:latin typeface="Verdana" panose="020B0604030504040204" pitchFamily="34" charset="0"/>
                <a:ea typeface="Verdana" panose="020B0604030504040204" pitchFamily="34" charset="0"/>
                <a:cs typeface="Verdana" panose="020B0604030504040204" pitchFamily="34" charset="0"/>
              </a:rPr>
              <a:t> points</a:t>
            </a:r>
            <a:r>
              <a:rPr lang="en-US" sz="1350" dirty="0">
                <a:latin typeface="Neo Sans Intel" pitchFamily="34" charset="0"/>
                <a:cs typeface="Arial" pitchFamily="34" charset="0"/>
              </a:rPr>
              <a:t> due to overlap along x axis</a:t>
            </a:r>
          </a:p>
        </p:txBody>
      </p:sp>
      <p:sp>
        <p:nvSpPr>
          <p:cNvPr id="16" name="TextBox 15"/>
          <p:cNvSpPr txBox="1"/>
          <p:nvPr/>
        </p:nvSpPr>
        <p:spPr>
          <a:xfrm>
            <a:off x="5915025" y="3252686"/>
            <a:ext cx="2337799" cy="13388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350"/>
              <a:t>Total BW cost </a:t>
            </a:r>
            <a:r>
              <a:rPr lang="en-US" sz="1350" dirty="0"/>
              <a:t>for traditional “in-line” vectors = </a:t>
            </a:r>
            <a:r>
              <a:rPr lang="en-US" sz="1350" b="1" dirty="0"/>
              <a:t>17</a:t>
            </a:r>
            <a:r>
              <a:rPr lang="en-US" sz="1350" dirty="0"/>
              <a:t> new vector inputs for each vector </a:t>
            </a:r>
            <a:r>
              <a:rPr lang="en-US" sz="1350"/>
              <a:t>of output (some loads will come from cache with blocking)</a:t>
            </a:r>
            <a:endParaRPr lang="en-US" sz="1350" dirty="0"/>
          </a:p>
        </p:txBody>
      </p:sp>
      <p:sp>
        <p:nvSpPr>
          <p:cNvPr id="17" name="Line Callout 2 (No Border) 16"/>
          <p:cNvSpPr/>
          <p:nvPr/>
        </p:nvSpPr>
        <p:spPr>
          <a:xfrm flipH="1">
            <a:off x="1265425" y="3969500"/>
            <a:ext cx="1589303" cy="692497"/>
          </a:xfrm>
          <a:prstGeom prst="callout2">
            <a:avLst>
              <a:gd name="adj1" fmla="val 19359"/>
              <a:gd name="adj2" fmla="val 7386"/>
              <a:gd name="adj3" fmla="val 18750"/>
              <a:gd name="adj4" fmla="val -6435"/>
              <a:gd name="adj5" fmla="val -114598"/>
              <a:gd name="adj6" fmla="val -49651"/>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8 new vectors must be read for </a:t>
            </a:r>
            <a:r>
              <a:rPr lang="en-US" sz="1350" dirty="0" err="1">
                <a:latin typeface="Neo Sans Intel" pitchFamily="34" charset="0"/>
                <a:cs typeface="Arial" pitchFamily="34" charset="0"/>
              </a:rPr>
              <a:t>j</a:t>
            </a:r>
            <a:r>
              <a:rPr lang="en-US" sz="1350" dirty="0" err="1">
                <a:latin typeface="Verdana" panose="020B0604030504040204" pitchFamily="34" charset="0"/>
                <a:ea typeface="Verdana" panose="020B0604030504040204" pitchFamily="34" charset="0"/>
                <a:cs typeface="Verdana" panose="020B0604030504040204" pitchFamily="34" charset="0"/>
              </a:rPr>
              <a:t>±r</a:t>
            </a:r>
            <a:r>
              <a:rPr lang="en-US" sz="1350" dirty="0">
                <a:latin typeface="Verdana" panose="020B0604030504040204" pitchFamily="34" charset="0"/>
                <a:ea typeface="Verdana" panose="020B0604030504040204" pitchFamily="34" charset="0"/>
                <a:cs typeface="Verdana" panose="020B0604030504040204" pitchFamily="34" charset="0"/>
              </a:rPr>
              <a:t> points</a:t>
            </a:r>
            <a:endParaRPr lang="en-US" sz="1350" dirty="0">
              <a:latin typeface="Neo Sans Intel" pitchFamily="34" charset="0"/>
              <a:cs typeface="Arial" pitchFamily="34" charset="0"/>
            </a:endParaRPr>
          </a:p>
        </p:txBody>
      </p:sp>
      <p:sp>
        <p:nvSpPr>
          <p:cNvPr id="18" name="Right Brace 17"/>
          <p:cNvSpPr/>
          <p:nvPr/>
        </p:nvSpPr>
        <p:spPr>
          <a:xfrm rot="-4500000">
            <a:off x="6744656" y="1845017"/>
            <a:ext cx="196560" cy="1059794"/>
          </a:xfrm>
          <a:prstGeom prst="rightBrace">
            <a:avLst>
              <a:gd name="adj1" fmla="val 47482"/>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3" name="Footer Placeholder 2"/>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43446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0"/>
            <a:ext cx="5715000" cy="4286250"/>
          </a:xfrm>
          <a:prstGeom prst="rect">
            <a:avLst/>
          </a:prstGeom>
        </p:spPr>
      </p:pic>
      <p:sp>
        <p:nvSpPr>
          <p:cNvPr id="5" name="Line Callout 2 (No Border) 4"/>
          <p:cNvSpPr/>
          <p:nvPr/>
        </p:nvSpPr>
        <p:spPr>
          <a:xfrm>
            <a:off x="6671821" y="1182422"/>
            <a:ext cx="1214879" cy="1107996"/>
          </a:xfrm>
          <a:prstGeom prst="callout2">
            <a:avLst>
              <a:gd name="adj1" fmla="val 19359"/>
              <a:gd name="adj2" fmla="val 2520"/>
              <a:gd name="adj3" fmla="val 18750"/>
              <a:gd name="adj4" fmla="val -16667"/>
              <a:gd name="adj5" fmla="val 84362"/>
              <a:gd name="adj6" fmla="val -100108"/>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Inner 3D loop iterates in z direction, i.e., </a:t>
            </a:r>
            <a:r>
              <a:rPr lang="en-US" sz="1350" i="1" dirty="0">
                <a:latin typeface="Neo Sans Intel" pitchFamily="34" charset="0"/>
                <a:cs typeface="Arial" pitchFamily="34" charset="0"/>
              </a:rPr>
              <a:t>perpendicular</a:t>
            </a:r>
            <a:r>
              <a:rPr lang="en-US" sz="1350" dirty="0">
                <a:latin typeface="Neo Sans Intel" pitchFamily="34" charset="0"/>
                <a:cs typeface="Arial" pitchFamily="34" charset="0"/>
              </a:rPr>
              <a:t> to 2D vector</a:t>
            </a:r>
          </a:p>
        </p:txBody>
      </p:sp>
      <p:sp>
        <p:nvSpPr>
          <p:cNvPr id="6" name="Line Callout 2 (No Border) 5"/>
          <p:cNvSpPr/>
          <p:nvPr/>
        </p:nvSpPr>
        <p:spPr>
          <a:xfrm flipH="1">
            <a:off x="458787" y="2957573"/>
            <a:ext cx="1246403" cy="900246"/>
          </a:xfrm>
          <a:prstGeom prst="callout2">
            <a:avLst>
              <a:gd name="adj1" fmla="val 19359"/>
              <a:gd name="adj2" fmla="val 5117"/>
              <a:gd name="adj3" fmla="val 19771"/>
              <a:gd name="adj4" fmla="val -6435"/>
              <a:gd name="adj5" fmla="val -48289"/>
              <a:gd name="adj6" fmla="val -43837"/>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Only 1 new vector must be read for </a:t>
            </a:r>
            <a:r>
              <a:rPr lang="en-US" sz="1350" dirty="0" err="1">
                <a:latin typeface="Neo Sans Intel" pitchFamily="34" charset="0"/>
                <a:cs typeface="Arial" pitchFamily="34" charset="0"/>
              </a:rPr>
              <a:t>k</a:t>
            </a:r>
            <a:r>
              <a:rPr lang="en-US" sz="1350" dirty="0" err="1">
                <a:latin typeface="Verdana" panose="020B0604030504040204" pitchFamily="34" charset="0"/>
                <a:ea typeface="Verdana" panose="020B0604030504040204" pitchFamily="34" charset="0"/>
                <a:cs typeface="Verdana" panose="020B0604030504040204" pitchFamily="34" charset="0"/>
              </a:rPr>
              <a:t>±r</a:t>
            </a:r>
            <a:r>
              <a:rPr lang="en-US" sz="1350" dirty="0">
                <a:latin typeface="Verdana" panose="020B0604030504040204" pitchFamily="34" charset="0"/>
                <a:ea typeface="Verdana" panose="020B0604030504040204" pitchFamily="34" charset="0"/>
                <a:cs typeface="Verdana" panose="020B0604030504040204" pitchFamily="34" charset="0"/>
              </a:rPr>
              <a:t> points</a:t>
            </a:r>
            <a:endParaRPr lang="en-US" sz="1350" dirty="0">
              <a:latin typeface="Neo Sans Intel" pitchFamily="34" charset="0"/>
              <a:cs typeface="Arial" pitchFamily="34" charset="0"/>
            </a:endParaRPr>
          </a:p>
        </p:txBody>
      </p:sp>
      <p:sp>
        <p:nvSpPr>
          <p:cNvPr id="7" name="Line Callout 2 (No Border) 6"/>
          <p:cNvSpPr/>
          <p:nvPr/>
        </p:nvSpPr>
        <p:spPr>
          <a:xfrm flipH="1">
            <a:off x="2352368" y="3788409"/>
            <a:ext cx="1451685" cy="692497"/>
          </a:xfrm>
          <a:prstGeom prst="callout2">
            <a:avLst>
              <a:gd name="adj1" fmla="val 19359"/>
              <a:gd name="adj2" fmla="val 7386"/>
              <a:gd name="adj3" fmla="val 18750"/>
              <a:gd name="adj4" fmla="val -2009"/>
              <a:gd name="adj5" fmla="val -177910"/>
              <a:gd name="adj6" fmla="val 37393"/>
            </a:avLst>
          </a:prstGeom>
          <a:solidFill>
            <a:schemeClr val="bg1"/>
          </a:solid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2 new vectors must be read for </a:t>
            </a:r>
            <a:r>
              <a:rPr lang="en-US" sz="1350" dirty="0" err="1">
                <a:latin typeface="Neo Sans Intel" pitchFamily="34" charset="0"/>
                <a:cs typeface="Arial" pitchFamily="34" charset="0"/>
              </a:rPr>
              <a:t>i</a:t>
            </a:r>
            <a:r>
              <a:rPr lang="en-US" sz="1350" dirty="0" err="1">
                <a:latin typeface="Verdana" panose="020B0604030504040204" pitchFamily="34" charset="0"/>
                <a:ea typeface="Verdana" panose="020B0604030504040204" pitchFamily="34" charset="0"/>
                <a:cs typeface="Verdana" panose="020B0604030504040204" pitchFamily="34" charset="0"/>
              </a:rPr>
              <a:t>±r</a:t>
            </a:r>
            <a:r>
              <a:rPr lang="en-US" sz="1350" dirty="0">
                <a:latin typeface="Verdana" panose="020B0604030504040204" pitchFamily="34" charset="0"/>
                <a:ea typeface="Verdana" panose="020B0604030504040204" pitchFamily="34" charset="0"/>
                <a:cs typeface="Verdana" panose="020B0604030504040204" pitchFamily="34" charset="0"/>
              </a:rPr>
              <a:t> points</a:t>
            </a:r>
            <a:endParaRPr lang="en-US" sz="1350" dirty="0">
              <a:latin typeface="Neo Sans Intel" pitchFamily="34" charset="0"/>
              <a:cs typeface="Arial" pitchFamily="34" charset="0"/>
            </a:endParaRPr>
          </a:p>
        </p:txBody>
      </p:sp>
      <p:sp>
        <p:nvSpPr>
          <p:cNvPr id="8" name="Line Callout 2 (No Border) 7"/>
          <p:cNvSpPr/>
          <p:nvPr/>
        </p:nvSpPr>
        <p:spPr>
          <a:xfrm flipH="1">
            <a:off x="340822" y="912402"/>
            <a:ext cx="1711559" cy="692497"/>
          </a:xfrm>
          <a:prstGeom prst="callout2">
            <a:avLst>
              <a:gd name="adj1" fmla="val 19359"/>
              <a:gd name="adj2" fmla="val 1035"/>
              <a:gd name="adj3" fmla="val 18750"/>
              <a:gd name="adj4" fmla="val -6435"/>
              <a:gd name="adj5" fmla="val 98258"/>
              <a:gd name="adj6" fmla="val -30544"/>
            </a:avLst>
          </a:prstGeom>
          <a:noFill/>
          <a:ln w="3175" cap="flat" cmpd="sng" algn="ctr">
            <a:solidFill>
              <a:schemeClr val="tx1"/>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4 new 4x2x1 vectors must be read for </a:t>
            </a:r>
            <a:r>
              <a:rPr lang="en-US" sz="1350" dirty="0" err="1">
                <a:latin typeface="Neo Sans Intel" pitchFamily="34" charset="0"/>
                <a:cs typeface="Arial" pitchFamily="34" charset="0"/>
              </a:rPr>
              <a:t>j</a:t>
            </a:r>
            <a:r>
              <a:rPr lang="en-US" sz="1350" dirty="0" err="1">
                <a:latin typeface="Verdana" panose="020B0604030504040204" pitchFamily="34" charset="0"/>
                <a:ea typeface="Verdana" panose="020B0604030504040204" pitchFamily="34" charset="0"/>
                <a:cs typeface="Verdana" panose="020B0604030504040204" pitchFamily="34" charset="0"/>
              </a:rPr>
              <a:t>±r</a:t>
            </a:r>
            <a:r>
              <a:rPr lang="en-US" sz="1350" dirty="0">
                <a:latin typeface="Verdana" panose="020B0604030504040204" pitchFamily="34" charset="0"/>
                <a:ea typeface="Verdana" panose="020B0604030504040204" pitchFamily="34" charset="0"/>
                <a:cs typeface="Verdana" panose="020B0604030504040204" pitchFamily="34" charset="0"/>
              </a:rPr>
              <a:t> points</a:t>
            </a:r>
            <a:endParaRPr lang="en-US" sz="1350" dirty="0">
              <a:latin typeface="Neo Sans Intel" pitchFamily="34" charset="0"/>
              <a:cs typeface="Arial" pitchFamily="34" charset="0"/>
            </a:endParaRPr>
          </a:p>
        </p:txBody>
      </p:sp>
      <p:sp>
        <p:nvSpPr>
          <p:cNvPr id="9" name="TextBox 8"/>
          <p:cNvSpPr txBox="1"/>
          <p:nvPr/>
        </p:nvSpPr>
        <p:spPr>
          <a:xfrm>
            <a:off x="5457825" y="3326744"/>
            <a:ext cx="2804978"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350"/>
              <a:t>Total BW </a:t>
            </a:r>
            <a:r>
              <a:rPr lang="en-US" sz="1350" dirty="0"/>
              <a:t>cost for 4x2x1 vector with z-axis loop= </a:t>
            </a:r>
            <a:r>
              <a:rPr lang="en-US" sz="1350" b="1" dirty="0"/>
              <a:t>7</a:t>
            </a:r>
            <a:r>
              <a:rPr lang="en-US" sz="1350" dirty="0"/>
              <a:t> new vector inputs for each vector of output (</a:t>
            </a:r>
            <a:r>
              <a:rPr lang="en-US" sz="1350" b="1" dirty="0"/>
              <a:t>2.4x lower </a:t>
            </a:r>
            <a:r>
              <a:rPr lang="en-US" sz="1350" dirty="0"/>
              <a:t>than in-line)</a:t>
            </a:r>
          </a:p>
        </p:txBody>
      </p:sp>
      <p:sp>
        <p:nvSpPr>
          <p:cNvPr id="2" name="Slide Number Placeholder 1"/>
          <p:cNvSpPr>
            <a:spLocks noGrp="1"/>
          </p:cNvSpPr>
          <p:nvPr>
            <p:ph type="sldNum" sz="quarter" idx="12"/>
          </p:nvPr>
        </p:nvSpPr>
        <p:spPr/>
        <p:txBody>
          <a:bodyPr/>
          <a:lstStyle/>
          <a:p>
            <a:fld id="{EE2556C5-CE8C-6547-B838-EA80C61A4AF7}" type="slidenum">
              <a:rPr lang="en-US" smtClean="0"/>
              <a:pPr/>
              <a:t>61</a:t>
            </a:fld>
            <a:endParaRPr lang="en-US" dirty="0"/>
          </a:p>
        </p:txBody>
      </p:sp>
      <p:sp>
        <p:nvSpPr>
          <p:cNvPr id="3" name="Title 2"/>
          <p:cNvSpPr>
            <a:spLocks noGrp="1"/>
          </p:cNvSpPr>
          <p:nvPr>
            <p:ph type="title"/>
          </p:nvPr>
        </p:nvSpPr>
        <p:spPr/>
        <p:txBody>
          <a:bodyPr/>
          <a:lstStyle/>
          <a:p>
            <a:r>
              <a:rPr lang="en-US" dirty="0"/>
              <a:t>2D Vector-Folding</a:t>
            </a:r>
          </a:p>
        </p:txBody>
      </p:sp>
      <p:sp>
        <p:nvSpPr>
          <p:cNvPr id="10" name="Footer Placeholder 9"/>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427762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62</a:t>
            </a:fld>
            <a:endParaRPr lang="en-US" dirty="0"/>
          </a:p>
        </p:txBody>
      </p:sp>
      <p:sp>
        <p:nvSpPr>
          <p:cNvPr id="3" name="Title 2"/>
          <p:cNvSpPr>
            <a:spLocks noGrp="1"/>
          </p:cNvSpPr>
          <p:nvPr>
            <p:ph type="title"/>
          </p:nvPr>
        </p:nvSpPr>
        <p:spPr/>
        <p:txBody>
          <a:bodyPr/>
          <a:lstStyle/>
          <a:p>
            <a:r>
              <a:rPr lang="en-US" dirty="0"/>
              <a:t>Vector-Folding Memory Layout and Code Gen</a:t>
            </a:r>
          </a:p>
        </p:txBody>
      </p:sp>
      <p:sp>
        <p:nvSpPr>
          <p:cNvPr id="4" name="Text Placeholder 2"/>
          <p:cNvSpPr txBox="1">
            <a:spLocks/>
          </p:cNvSpPr>
          <p:nvPr/>
        </p:nvSpPr>
        <p:spPr>
          <a:xfrm>
            <a:off x="782994" y="772606"/>
            <a:ext cx="6172200" cy="486524"/>
          </a:xfrm>
          <a:prstGeom prst="rect">
            <a:avLst/>
          </a:prstGeom>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6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6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2D “4x2” vector folding</a:t>
            </a:r>
            <a:endParaRPr lang="en-US" dirty="0"/>
          </a:p>
        </p:txBody>
      </p:sp>
      <p:grpSp>
        <p:nvGrpSpPr>
          <p:cNvPr id="5" name="Group 4"/>
          <p:cNvGrpSpPr/>
          <p:nvPr/>
        </p:nvGrpSpPr>
        <p:grpSpPr>
          <a:xfrm>
            <a:off x="782994" y="1818923"/>
            <a:ext cx="1037284" cy="1041734"/>
            <a:chOff x="375211" y="2053606"/>
            <a:chExt cx="2253687" cy="2344674"/>
          </a:xfrm>
        </p:grpSpPr>
        <p:cxnSp>
          <p:nvCxnSpPr>
            <p:cNvPr id="6" name="Straight Arrow Connector 5"/>
            <p:cNvCxnSpPr/>
            <p:nvPr/>
          </p:nvCxnSpPr>
          <p:spPr>
            <a:xfrm flipV="1">
              <a:off x="886377" y="2608055"/>
              <a:ext cx="0" cy="1231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211" y="2053606"/>
              <a:ext cx="589292" cy="675407"/>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y</a:t>
              </a:r>
            </a:p>
          </p:txBody>
        </p:sp>
        <p:cxnSp>
          <p:nvCxnSpPr>
            <p:cNvPr id="8" name="Straight Arrow Connector 7"/>
            <p:cNvCxnSpPr/>
            <p:nvPr/>
          </p:nvCxnSpPr>
          <p:spPr>
            <a:xfrm rot="5400000" flipV="1">
              <a:off x="1486990" y="3223876"/>
              <a:ext cx="0" cy="1231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39606" y="3722873"/>
              <a:ext cx="589292" cy="675407"/>
            </a:xfrm>
            <a:prstGeom prst="rect">
              <a:avLst/>
            </a:prstGeom>
            <a:noFill/>
          </p:spPr>
          <p:txBody>
            <a:bodyPr wrap="none" rtlCol="0">
              <a:spAutoFit/>
            </a:bodyPr>
            <a:lstStyle/>
            <a:p>
              <a:r>
                <a:rPr lang="en-US" sz="1350" dirty="0">
                  <a:latin typeface="Times New Roman" panose="02020603050405020304" pitchFamily="18" charset="0"/>
                  <a:cs typeface="Times New Roman" panose="02020603050405020304" pitchFamily="18" charset="0"/>
                </a:rPr>
                <a:t>x</a:t>
              </a:r>
            </a:p>
          </p:txBody>
        </p:sp>
      </p:grpSp>
      <p:cxnSp>
        <p:nvCxnSpPr>
          <p:cNvPr id="10" name="Straight Arrow Connector 9"/>
          <p:cNvCxnSpPr/>
          <p:nvPr/>
        </p:nvCxnSpPr>
        <p:spPr>
          <a:xfrm>
            <a:off x="2270649" y="2560574"/>
            <a:ext cx="565620" cy="644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aphicFrame>
        <p:nvGraphicFramePr>
          <p:cNvPr id="11" name="Table 10"/>
          <p:cNvGraphicFramePr>
            <a:graphicFrameLocks noGrp="1"/>
          </p:cNvGraphicFramePr>
          <p:nvPr/>
        </p:nvGraphicFramePr>
        <p:xfrm>
          <a:off x="1250458" y="1476670"/>
          <a:ext cx="2899530" cy="914400"/>
        </p:xfrm>
        <a:graphic>
          <a:graphicData uri="http://schemas.openxmlformats.org/drawingml/2006/table">
            <a:tbl>
              <a:tblPr/>
              <a:tblGrid>
                <a:gridCol w="289953">
                  <a:extLst>
                    <a:ext uri="{9D8B030D-6E8A-4147-A177-3AD203B41FA5}">
                      <a16:colId xmlns:a16="http://schemas.microsoft.com/office/drawing/2014/main" val="20000"/>
                    </a:ext>
                  </a:extLst>
                </a:gridCol>
                <a:gridCol w="289953">
                  <a:extLst>
                    <a:ext uri="{9D8B030D-6E8A-4147-A177-3AD203B41FA5}">
                      <a16:colId xmlns:a16="http://schemas.microsoft.com/office/drawing/2014/main" val="20001"/>
                    </a:ext>
                  </a:extLst>
                </a:gridCol>
                <a:gridCol w="289953">
                  <a:extLst>
                    <a:ext uri="{9D8B030D-6E8A-4147-A177-3AD203B41FA5}">
                      <a16:colId xmlns:a16="http://schemas.microsoft.com/office/drawing/2014/main" val="20002"/>
                    </a:ext>
                  </a:extLst>
                </a:gridCol>
                <a:gridCol w="289953">
                  <a:extLst>
                    <a:ext uri="{9D8B030D-6E8A-4147-A177-3AD203B41FA5}">
                      <a16:colId xmlns:a16="http://schemas.microsoft.com/office/drawing/2014/main" val="20003"/>
                    </a:ext>
                  </a:extLst>
                </a:gridCol>
                <a:gridCol w="289953">
                  <a:extLst>
                    <a:ext uri="{9D8B030D-6E8A-4147-A177-3AD203B41FA5}">
                      <a16:colId xmlns:a16="http://schemas.microsoft.com/office/drawing/2014/main" val="20004"/>
                    </a:ext>
                  </a:extLst>
                </a:gridCol>
                <a:gridCol w="289953">
                  <a:extLst>
                    <a:ext uri="{9D8B030D-6E8A-4147-A177-3AD203B41FA5}">
                      <a16:colId xmlns:a16="http://schemas.microsoft.com/office/drawing/2014/main" val="20005"/>
                    </a:ext>
                  </a:extLst>
                </a:gridCol>
                <a:gridCol w="289953">
                  <a:extLst>
                    <a:ext uri="{9D8B030D-6E8A-4147-A177-3AD203B41FA5}">
                      <a16:colId xmlns:a16="http://schemas.microsoft.com/office/drawing/2014/main" val="20006"/>
                    </a:ext>
                  </a:extLst>
                </a:gridCol>
                <a:gridCol w="289953">
                  <a:extLst>
                    <a:ext uri="{9D8B030D-6E8A-4147-A177-3AD203B41FA5}">
                      <a16:colId xmlns:a16="http://schemas.microsoft.com/office/drawing/2014/main" val="20007"/>
                    </a:ext>
                  </a:extLst>
                </a:gridCol>
                <a:gridCol w="289953">
                  <a:extLst>
                    <a:ext uri="{9D8B030D-6E8A-4147-A177-3AD203B41FA5}">
                      <a16:colId xmlns:a16="http://schemas.microsoft.com/office/drawing/2014/main" val="20008"/>
                    </a:ext>
                  </a:extLst>
                </a:gridCol>
                <a:gridCol w="289953">
                  <a:extLst>
                    <a:ext uri="{9D8B030D-6E8A-4147-A177-3AD203B41FA5}">
                      <a16:colId xmlns:a16="http://schemas.microsoft.com/office/drawing/2014/main" val="20009"/>
                    </a:ext>
                  </a:extLst>
                </a:gridCol>
              </a:tblGrid>
              <a:tr h="1828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5,1</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5,2</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5,3</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5,4</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5,5</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5,6</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5,7</a:t>
                      </a:r>
                    </a:p>
                  </a:txBody>
                  <a:tcPr marL="0" marR="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5,8</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5,9</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4,9</a:t>
                      </a:r>
                    </a:p>
                  </a:txBody>
                  <a:tcPr marL="0" marR="0" marT="0" marB="0" anchor="ctr">
                    <a:lnL w="12700" cap="flat" cmpd="sng" algn="ctr">
                      <a:solidFill>
                        <a:schemeClr val="tx1"/>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8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3,9</a:t>
                      </a:r>
                    </a:p>
                  </a:txBody>
                  <a:tcPr marL="0" marR="0" marT="0" marB="0" anchor="ctr">
                    <a:lnL w="12700" cap="flat" cmpd="sng" algn="ctr">
                      <a:solidFill>
                        <a:schemeClr val="tx1"/>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2,2</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2,3</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2,6</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2,7</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2,9</a:t>
                      </a:r>
                    </a:p>
                  </a:txBody>
                  <a:tcPr marL="0" marR="0" marT="0" marB="0" anchor="ctr">
                    <a:lnL w="12700" cap="flat" cmpd="sng" algn="ctr">
                      <a:solidFill>
                        <a:schemeClr val="tx1"/>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88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1,3</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1,6</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200" dirty="0">
                          <a:latin typeface="Times New Roman" panose="02020603050405020304" pitchFamily="18" charset="0"/>
                          <a:cs typeface="Times New Roman" panose="02020603050405020304" pitchFamily="18" charset="0"/>
                        </a:rPr>
                        <a:t>1,7</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1,9</a:t>
                      </a:r>
                    </a:p>
                  </a:txBody>
                  <a:tcPr marL="0" marR="0" marT="0" marB="0" anchor="ctr">
                    <a:lnL w="12700" cap="flat" cmpd="sng" algn="ctr">
                      <a:solidFill>
                        <a:schemeClr val="tx1"/>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2191647" y="3372092"/>
          <a:ext cx="5073786" cy="197033"/>
        </p:xfrm>
        <a:graphic>
          <a:graphicData uri="http://schemas.openxmlformats.org/drawingml/2006/table">
            <a:tbl>
              <a:tblPr/>
              <a:tblGrid>
                <a:gridCol w="281877">
                  <a:extLst>
                    <a:ext uri="{9D8B030D-6E8A-4147-A177-3AD203B41FA5}">
                      <a16:colId xmlns:a16="http://schemas.microsoft.com/office/drawing/2014/main" val="20000"/>
                    </a:ext>
                  </a:extLst>
                </a:gridCol>
                <a:gridCol w="281877">
                  <a:extLst>
                    <a:ext uri="{9D8B030D-6E8A-4147-A177-3AD203B41FA5}">
                      <a16:colId xmlns:a16="http://schemas.microsoft.com/office/drawing/2014/main" val="20001"/>
                    </a:ext>
                  </a:extLst>
                </a:gridCol>
                <a:gridCol w="281877">
                  <a:extLst>
                    <a:ext uri="{9D8B030D-6E8A-4147-A177-3AD203B41FA5}">
                      <a16:colId xmlns:a16="http://schemas.microsoft.com/office/drawing/2014/main" val="20002"/>
                    </a:ext>
                  </a:extLst>
                </a:gridCol>
                <a:gridCol w="281877">
                  <a:extLst>
                    <a:ext uri="{9D8B030D-6E8A-4147-A177-3AD203B41FA5}">
                      <a16:colId xmlns:a16="http://schemas.microsoft.com/office/drawing/2014/main" val="20003"/>
                    </a:ext>
                  </a:extLst>
                </a:gridCol>
                <a:gridCol w="281877">
                  <a:extLst>
                    <a:ext uri="{9D8B030D-6E8A-4147-A177-3AD203B41FA5}">
                      <a16:colId xmlns:a16="http://schemas.microsoft.com/office/drawing/2014/main" val="20004"/>
                    </a:ext>
                  </a:extLst>
                </a:gridCol>
                <a:gridCol w="281877">
                  <a:extLst>
                    <a:ext uri="{9D8B030D-6E8A-4147-A177-3AD203B41FA5}">
                      <a16:colId xmlns:a16="http://schemas.microsoft.com/office/drawing/2014/main" val="20005"/>
                    </a:ext>
                  </a:extLst>
                </a:gridCol>
                <a:gridCol w="281877">
                  <a:extLst>
                    <a:ext uri="{9D8B030D-6E8A-4147-A177-3AD203B41FA5}">
                      <a16:colId xmlns:a16="http://schemas.microsoft.com/office/drawing/2014/main" val="20006"/>
                    </a:ext>
                  </a:extLst>
                </a:gridCol>
                <a:gridCol w="281877">
                  <a:extLst>
                    <a:ext uri="{9D8B030D-6E8A-4147-A177-3AD203B41FA5}">
                      <a16:colId xmlns:a16="http://schemas.microsoft.com/office/drawing/2014/main" val="20007"/>
                    </a:ext>
                  </a:extLst>
                </a:gridCol>
                <a:gridCol w="281877">
                  <a:extLst>
                    <a:ext uri="{9D8B030D-6E8A-4147-A177-3AD203B41FA5}">
                      <a16:colId xmlns:a16="http://schemas.microsoft.com/office/drawing/2014/main" val="20008"/>
                    </a:ext>
                  </a:extLst>
                </a:gridCol>
                <a:gridCol w="281877">
                  <a:extLst>
                    <a:ext uri="{9D8B030D-6E8A-4147-A177-3AD203B41FA5}">
                      <a16:colId xmlns:a16="http://schemas.microsoft.com/office/drawing/2014/main" val="20009"/>
                    </a:ext>
                  </a:extLst>
                </a:gridCol>
                <a:gridCol w="281877">
                  <a:extLst>
                    <a:ext uri="{9D8B030D-6E8A-4147-A177-3AD203B41FA5}">
                      <a16:colId xmlns:a16="http://schemas.microsoft.com/office/drawing/2014/main" val="20010"/>
                    </a:ext>
                  </a:extLst>
                </a:gridCol>
                <a:gridCol w="281877">
                  <a:extLst>
                    <a:ext uri="{9D8B030D-6E8A-4147-A177-3AD203B41FA5}">
                      <a16:colId xmlns:a16="http://schemas.microsoft.com/office/drawing/2014/main" val="20011"/>
                    </a:ext>
                  </a:extLst>
                </a:gridCol>
                <a:gridCol w="281877">
                  <a:extLst>
                    <a:ext uri="{9D8B030D-6E8A-4147-A177-3AD203B41FA5}">
                      <a16:colId xmlns:a16="http://schemas.microsoft.com/office/drawing/2014/main" val="20012"/>
                    </a:ext>
                  </a:extLst>
                </a:gridCol>
                <a:gridCol w="281877">
                  <a:extLst>
                    <a:ext uri="{9D8B030D-6E8A-4147-A177-3AD203B41FA5}">
                      <a16:colId xmlns:a16="http://schemas.microsoft.com/office/drawing/2014/main" val="20013"/>
                    </a:ext>
                  </a:extLst>
                </a:gridCol>
                <a:gridCol w="281877">
                  <a:extLst>
                    <a:ext uri="{9D8B030D-6E8A-4147-A177-3AD203B41FA5}">
                      <a16:colId xmlns:a16="http://schemas.microsoft.com/office/drawing/2014/main" val="20014"/>
                    </a:ext>
                  </a:extLst>
                </a:gridCol>
                <a:gridCol w="281877">
                  <a:extLst>
                    <a:ext uri="{9D8B030D-6E8A-4147-A177-3AD203B41FA5}">
                      <a16:colId xmlns:a16="http://schemas.microsoft.com/office/drawing/2014/main" val="20015"/>
                    </a:ext>
                  </a:extLst>
                </a:gridCol>
                <a:gridCol w="281877">
                  <a:extLst>
                    <a:ext uri="{9D8B030D-6E8A-4147-A177-3AD203B41FA5}">
                      <a16:colId xmlns:a16="http://schemas.microsoft.com/office/drawing/2014/main" val="20016"/>
                    </a:ext>
                  </a:extLst>
                </a:gridCol>
                <a:gridCol w="281877">
                  <a:extLst>
                    <a:ext uri="{9D8B030D-6E8A-4147-A177-3AD203B41FA5}">
                      <a16:colId xmlns:a16="http://schemas.microsoft.com/office/drawing/2014/main" val="20017"/>
                    </a:ext>
                  </a:extLst>
                </a:gridCol>
              </a:tblGrid>
              <a:tr h="19703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1,3</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2,1</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2,2</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2,3</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AD47">
                        <a:lumMod val="60000"/>
                        <a:lumOff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1,6</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1,7</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200" dirty="0">
                          <a:latin typeface="Times New Roman" panose="02020603050405020304" pitchFamily="18" charset="0"/>
                          <a:cs typeface="Times New Roman" panose="02020603050405020304" pitchFamily="18" charset="0"/>
                        </a:rPr>
                        <a:t>1,8</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2,5</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r>
                        <a:rPr lang="en-US" sz="1200" dirty="0">
                          <a:latin typeface="Times New Roman" panose="02020603050405020304" pitchFamily="18" charset="0"/>
                          <a:cs typeface="Times New Roman" panose="02020603050405020304" pitchFamily="18" charset="0"/>
                        </a:rPr>
                        <a:t>2,6</a:t>
                      </a:r>
                    </a:p>
                  </a:txBody>
                  <a:tcPr marL="0" marR="0" marT="0" marB="0"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200" dirty="0">
                          <a:latin typeface="Times New Roman" panose="02020603050405020304" pitchFamily="18" charset="0"/>
                          <a:cs typeface="Times New Roman" panose="02020603050405020304" pitchFamily="18" charset="0"/>
                        </a:rPr>
                        <a:t>2,7</a:t>
                      </a:r>
                    </a:p>
                  </a:txBody>
                  <a:tcPr marL="0" marR="0"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200" dirty="0">
                          <a:latin typeface="Times New Roman" panose="02020603050405020304" pitchFamily="18" charset="0"/>
                          <a:cs typeface="Times New Roman" panose="02020603050405020304" pitchFamily="18" charset="0"/>
                        </a:rPr>
                        <a:t>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200" dirty="0">
                          <a:latin typeface="Times New Roman" panose="02020603050405020304" pitchFamily="18" charset="0"/>
                          <a:cs typeface="Times New Roman" panose="02020603050405020304" pitchFamily="18" charset="0"/>
                        </a:rPr>
                        <a:t>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TextBox 12"/>
          <p:cNvSpPr txBox="1"/>
          <p:nvPr/>
        </p:nvSpPr>
        <p:spPr>
          <a:xfrm>
            <a:off x="2191646" y="3674548"/>
            <a:ext cx="6495153"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cs typeface="Times New Roman" panose="02020603050405020304" pitchFamily="18" charset="0"/>
              </a:rPr>
              <a:t>2D vector folding layout (8×1)</a:t>
            </a:r>
          </a:p>
          <a:p>
            <a:pPr marL="214313" indent="-214313">
              <a:buFont typeface="Arial" panose="020B0604020202020204" pitchFamily="34" charset="0"/>
              <a:buChar char="•"/>
            </a:pPr>
            <a:r>
              <a:rPr lang="en-US" sz="1350" dirty="0">
                <a:cs typeface="Times New Roman" panose="02020603050405020304" pitchFamily="18" charset="0"/>
              </a:rPr>
              <a:t>Two aligned vectors are colored</a:t>
            </a:r>
          </a:p>
          <a:p>
            <a:pPr marL="214313" indent="-214313">
              <a:buFont typeface="Arial" panose="020B0604020202020204" pitchFamily="34" charset="0"/>
              <a:buChar char="•"/>
            </a:pPr>
            <a:r>
              <a:rPr lang="en-US" sz="1350" u="sng" dirty="0">
                <a:cs typeface="Times New Roman" panose="02020603050405020304" pitchFamily="18" charset="0"/>
              </a:rPr>
              <a:t>Unaligned</a:t>
            </a:r>
            <a:r>
              <a:rPr lang="en-US" sz="1350" dirty="0">
                <a:cs typeface="Times New Roman" panose="02020603050405020304" pitchFamily="18" charset="0"/>
              </a:rPr>
              <a:t> read shown with bold borders done by loading aligned vectors and then shuffling the requisite elements via an AVX-512 </a:t>
            </a:r>
            <a:r>
              <a:rPr lang="en-US" sz="1350" i="1" dirty="0">
                <a:cs typeface="Times New Roman" panose="02020603050405020304" pitchFamily="18" charset="0"/>
              </a:rPr>
              <a:t>permute</a:t>
            </a:r>
            <a:r>
              <a:rPr lang="en-US" sz="1350" dirty="0">
                <a:cs typeface="Times New Roman" panose="02020603050405020304" pitchFamily="18" charset="0"/>
              </a:rPr>
              <a:t> instruction</a:t>
            </a:r>
          </a:p>
          <a:p>
            <a:pPr marL="214313" indent="-214313">
              <a:buFont typeface="Arial" panose="020B0604020202020204" pitchFamily="34" charset="0"/>
              <a:buChar char="•"/>
            </a:pPr>
            <a:endParaRPr lang="en-US" sz="1350" dirty="0">
              <a:solidFill>
                <a:prstClr val="black"/>
              </a:solidFill>
              <a:cs typeface="Times New Roman" panose="02020603050405020304" pitchFamily="18" charset="0"/>
            </a:endParaRPr>
          </a:p>
        </p:txBody>
      </p:sp>
      <p:sp>
        <p:nvSpPr>
          <p:cNvPr id="14" name="TextBox 13"/>
          <p:cNvSpPr txBox="1"/>
          <p:nvPr/>
        </p:nvSpPr>
        <p:spPr>
          <a:xfrm>
            <a:off x="3140096" y="2927673"/>
            <a:ext cx="1960794" cy="300082"/>
          </a:xfrm>
          <a:prstGeom prst="rect">
            <a:avLst/>
          </a:prstGeom>
          <a:noFill/>
        </p:spPr>
        <p:txBody>
          <a:bodyPr wrap="none" rtlCol="0">
            <a:spAutoFit/>
          </a:bodyPr>
          <a:lstStyle/>
          <a:p>
            <a:pPr algn="ctr"/>
            <a:r>
              <a:rPr lang="en-US" sz="1350" u="sng" dirty="0">
                <a:cs typeface="Times New Roman" panose="02020603050405020304" pitchFamily="18" charset="0"/>
              </a:rPr>
              <a:t>Layout in memory (1D)</a:t>
            </a:r>
          </a:p>
        </p:txBody>
      </p:sp>
      <p:sp>
        <p:nvSpPr>
          <p:cNvPr id="15" name="TextBox 14"/>
          <p:cNvSpPr txBox="1"/>
          <p:nvPr/>
        </p:nvSpPr>
        <p:spPr>
          <a:xfrm>
            <a:off x="857300" y="1128606"/>
            <a:ext cx="5182830" cy="300082"/>
          </a:xfrm>
          <a:prstGeom prst="rect">
            <a:avLst/>
          </a:prstGeom>
          <a:noFill/>
        </p:spPr>
        <p:txBody>
          <a:bodyPr wrap="none" rtlCol="0">
            <a:spAutoFit/>
          </a:bodyPr>
          <a:lstStyle/>
          <a:p>
            <a:pPr algn="ctr"/>
            <a:r>
              <a:rPr lang="en-US" sz="1350" u="sng" dirty="0">
                <a:cs typeface="Times New Roman" panose="02020603050405020304" pitchFamily="18" charset="0"/>
              </a:rPr>
              <a:t>Logical indices in 2D with 8-element SIMD in x and y dimensions</a:t>
            </a:r>
          </a:p>
        </p:txBody>
      </p:sp>
      <p:sp>
        <p:nvSpPr>
          <p:cNvPr id="16" name="Line Callout 2 (No Border) 15"/>
          <p:cNvSpPr/>
          <p:nvPr/>
        </p:nvSpPr>
        <p:spPr>
          <a:xfrm>
            <a:off x="6349698" y="866766"/>
            <a:ext cx="1862579" cy="900246"/>
          </a:xfrm>
          <a:prstGeom prst="callout2">
            <a:avLst>
              <a:gd name="adj1" fmla="val 77865"/>
              <a:gd name="adj2" fmla="val 5269"/>
              <a:gd name="adj3" fmla="val 78068"/>
              <a:gd name="adj4" fmla="val -26092"/>
              <a:gd name="adj5" fmla="val 133117"/>
              <a:gd name="adj6" fmla="val -111890"/>
            </a:avLst>
          </a:prstGeom>
          <a:solidFill>
            <a:schemeClr val="bg1"/>
          </a:solidFill>
          <a:ln w="3175" cap="flat" cmpd="sng" algn="ctr">
            <a:solidFill>
              <a:schemeClr val="tx1"/>
            </a:solidFill>
            <a:prstDash val="solid"/>
            <a:round/>
            <a:headEnd type="none" w="med" len="med"/>
            <a:tailEnd type="arrow" w="med" len="med"/>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Access to elements in custom memory layout encapsulated behind C++ &amp; Python APIs</a:t>
            </a:r>
          </a:p>
        </p:txBody>
      </p:sp>
      <p:sp>
        <p:nvSpPr>
          <p:cNvPr id="17" name="Line Callout 2 (No Border) 16"/>
          <p:cNvSpPr/>
          <p:nvPr/>
        </p:nvSpPr>
        <p:spPr>
          <a:xfrm>
            <a:off x="6941783" y="2148325"/>
            <a:ext cx="1862579" cy="900246"/>
          </a:xfrm>
          <a:prstGeom prst="callout2">
            <a:avLst>
              <a:gd name="adj1" fmla="val 19359"/>
              <a:gd name="adj2" fmla="val 2520"/>
              <a:gd name="adj3" fmla="val 19817"/>
              <a:gd name="adj4" fmla="val -22951"/>
              <a:gd name="adj5" fmla="val 121842"/>
              <a:gd name="adj6" fmla="val -62404"/>
            </a:avLst>
          </a:prstGeom>
          <a:solidFill>
            <a:schemeClr val="bg1"/>
          </a:solidFill>
          <a:ln w="3175" cap="flat" cmpd="sng" algn="ctr">
            <a:solidFill>
              <a:schemeClr val="tx1"/>
            </a:solidFill>
            <a:prstDash val="solid"/>
            <a:round/>
            <a:headEnd type="none" w="med" len="med"/>
            <a:tailEnd type="arrow" w="med" len="med"/>
          </a:ln>
          <a:effectLst/>
        </p:spPr>
        <p:txBody>
          <a:bodyPr vert="horz" wrap="square" lIns="68580" tIns="34290" rIns="68580" bIns="34290" numCol="1" rtlCol="0" anchor="ctr" anchorCtr="0" compatLnSpc="1">
            <a:prstTxWarp prst="textNoShape">
              <a:avLst/>
            </a:prstTxWarp>
            <a:spAutoFit/>
          </a:bodyPr>
          <a:lstStyle/>
          <a:p>
            <a:pPr algn="ctr" eaLnBrk="0" fontAlgn="base" hangingPunct="0">
              <a:spcBef>
                <a:spcPct val="0"/>
              </a:spcBef>
              <a:spcAft>
                <a:spcPct val="0"/>
              </a:spcAft>
            </a:pPr>
            <a:r>
              <a:rPr lang="en-US" sz="1350" dirty="0">
                <a:latin typeface="Neo Sans Intel" pitchFamily="34" charset="0"/>
                <a:cs typeface="Arial" pitchFamily="34" charset="0"/>
              </a:rPr>
              <a:t>Load and permute instructions generated automatically by YASK stencil compiler</a:t>
            </a:r>
          </a:p>
        </p:txBody>
      </p:sp>
      <p:sp>
        <p:nvSpPr>
          <p:cNvPr id="18" name="Footer Placeholder 17"/>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0176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63</a:t>
            </a:fld>
            <a:endParaRPr lang="en-US" dirty="0"/>
          </a:p>
        </p:txBody>
      </p:sp>
      <p:sp>
        <p:nvSpPr>
          <p:cNvPr id="4" name="Title 3"/>
          <p:cNvSpPr>
            <a:spLocks noGrp="1"/>
          </p:cNvSpPr>
          <p:nvPr>
            <p:ph type="title"/>
          </p:nvPr>
        </p:nvSpPr>
        <p:spPr/>
        <p:txBody>
          <a:bodyPr/>
          <a:lstStyle/>
          <a:p>
            <a:r>
              <a:rPr lang="en-US" dirty="0"/>
              <a:t>Vector-folding customization</a:t>
            </a:r>
          </a:p>
        </p:txBody>
      </p:sp>
      <p:sp>
        <p:nvSpPr>
          <p:cNvPr id="5" name="Content Placeholder 4"/>
          <p:cNvSpPr>
            <a:spLocks noGrp="1"/>
          </p:cNvSpPr>
          <p:nvPr>
            <p:ph sz="quarter" idx="13"/>
          </p:nvPr>
        </p:nvSpPr>
        <p:spPr>
          <a:xfrm>
            <a:off x="455613" y="838831"/>
            <a:ext cx="8228012" cy="3895094"/>
          </a:xfrm>
        </p:spPr>
        <p:txBody>
          <a:bodyPr>
            <a:normAutofit fontScale="92500" lnSpcReduction="20000"/>
          </a:bodyPr>
          <a:lstStyle/>
          <a:p>
            <a:r>
              <a:rPr lang="en-US" dirty="0"/>
              <a:t>Specify the vectorization length in each dimension</a:t>
            </a:r>
          </a:p>
          <a:p>
            <a:pPr lvl="1"/>
            <a:r>
              <a:rPr lang="en-US" dirty="0"/>
              <a:t>Use the </a:t>
            </a:r>
            <a:r>
              <a:rPr lang="en-US" dirty="0">
                <a:latin typeface="Courier New" panose="02070309020205020404" pitchFamily="49" charset="0"/>
                <a:cs typeface="Courier New" panose="02070309020205020404" pitchFamily="49" charset="0"/>
              </a:rPr>
              <a:t>fold='x=</a:t>
            </a:r>
            <a:r>
              <a:rPr lang="en-US" i="1" dirty="0" err="1">
                <a:latin typeface="Courier New" panose="02070309020205020404" pitchFamily="49" charset="0"/>
                <a:cs typeface="Courier New" panose="02070309020205020404" pitchFamily="49" charset="0"/>
              </a:rPr>
              <a:t>n,y</a:t>
            </a: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n,z</a:t>
            </a:r>
            <a:r>
              <a:rPr lang="en-US" i="1" dirty="0">
                <a:latin typeface="Courier New" panose="02070309020205020404" pitchFamily="49" charset="0"/>
                <a:cs typeface="Courier New" panose="02070309020205020404" pitchFamily="49" charset="0"/>
              </a:rPr>
              <a:t>=n</a:t>
            </a:r>
            <a:r>
              <a:rPr lang="en-US" dirty="0">
                <a:latin typeface="Courier New" panose="02070309020205020404" pitchFamily="49" charset="0"/>
                <a:cs typeface="Courier New" panose="02070309020205020404" pitchFamily="49" charset="0"/>
              </a:rPr>
              <a:t>' </a:t>
            </a:r>
            <a:r>
              <a:rPr lang="en-US" dirty="0"/>
              <a:t>argument to the make command-line</a:t>
            </a:r>
          </a:p>
          <a:p>
            <a:pPr lvl="2"/>
            <a:r>
              <a:rPr lang="en-US" dirty="0"/>
              <a:t>The values are passed to the YASK stencil compiler and used to generate code</a:t>
            </a:r>
          </a:p>
          <a:p>
            <a:pPr lvl="2"/>
            <a:r>
              <a:rPr lang="en-US" dirty="0"/>
              <a:t>The fold settings are also included in non-generated code during compilation</a:t>
            </a:r>
          </a:p>
          <a:p>
            <a:pPr lvl="2"/>
            <a:r>
              <a:rPr lang="en-US" i="1" dirty="0"/>
              <a:t>Example: </a:t>
            </a:r>
            <a:r>
              <a:rPr lang="en-US" dirty="0">
                <a:latin typeface="Courier New" panose="02070309020205020404" pitchFamily="49" charset="0"/>
                <a:cs typeface="Courier New" panose="02070309020205020404" pitchFamily="49" charset="0"/>
              </a:rPr>
              <a:t>make fold='x=1,y=2,z=8' </a:t>
            </a:r>
            <a:r>
              <a:rPr lang="en-US" dirty="0">
                <a:cs typeface="Courier New" panose="02070309020205020404" pitchFamily="49" charset="0"/>
              </a:rPr>
              <a:t>generates code using a 1×2×8 fold</a:t>
            </a:r>
          </a:p>
          <a:p>
            <a:pPr lvl="2"/>
            <a:r>
              <a:rPr lang="en-US" dirty="0">
                <a:cs typeface="Courier New" panose="02070309020205020404" pitchFamily="49" charset="0"/>
              </a:rPr>
              <a:t>Try different fold settings on the test stencil and check the impact on performance</a:t>
            </a:r>
          </a:p>
          <a:p>
            <a:pPr lvl="3"/>
            <a:r>
              <a:rPr lang="en-US" i="1" dirty="0"/>
              <a:t>Important:</a:t>
            </a:r>
            <a:r>
              <a:rPr lang="en-US" dirty="0"/>
              <a:t> Be sure to run </a:t>
            </a:r>
            <a:r>
              <a:rPr lang="en-US" dirty="0">
                <a:latin typeface="Courier New" panose="02070309020205020404" pitchFamily="49" charset="0"/>
                <a:cs typeface="Courier New" panose="02070309020205020404" pitchFamily="49" charset="0"/>
              </a:rPr>
              <a:t>make clean </a:t>
            </a:r>
            <a:r>
              <a:rPr lang="en-US" dirty="0"/>
              <a:t>before re-compiling when changing compile-time options like vectorization</a:t>
            </a:r>
          </a:p>
          <a:p>
            <a:pPr lvl="1"/>
            <a:r>
              <a:rPr lang="en-US" dirty="0">
                <a:cs typeface="Courier New" panose="02070309020205020404" pitchFamily="49" charset="0"/>
              </a:rPr>
              <a:t>The product of the fold lengths should equal the number of SIMD vector elements in the target architecture and FP precision (single or double)</a:t>
            </a:r>
          </a:p>
          <a:p>
            <a:pPr lvl="2"/>
            <a:r>
              <a:rPr lang="en-US" i="1" dirty="0">
                <a:cs typeface="Courier New" panose="02070309020205020404" pitchFamily="49" charset="0"/>
              </a:rPr>
              <a:t>Example: </a:t>
            </a:r>
            <a:r>
              <a:rPr lang="en-US" dirty="0">
                <a:cs typeface="Courier New" panose="02070309020205020404" pitchFamily="49" charset="0"/>
              </a:rPr>
              <a:t>single-precision FP using 512-bit SIMD contains 16 elements per vector</a:t>
            </a:r>
          </a:p>
          <a:p>
            <a:pPr lvl="2"/>
            <a:r>
              <a:rPr lang="en-US" dirty="0">
                <a:cs typeface="Courier New" panose="02070309020205020404" pitchFamily="49" charset="0"/>
              </a:rPr>
              <a:t>If the fold is not the right size, the compiler will adjust the requested fold using a heuristic algorithm (</a:t>
            </a:r>
            <a:r>
              <a:rPr lang="en-US" i="1" dirty="0">
                <a:cs typeface="Courier New" panose="02070309020205020404" pitchFamily="49" charset="0"/>
              </a:rPr>
              <a:t>i.e.</a:t>
            </a:r>
            <a:r>
              <a:rPr lang="en-US" dirty="0">
                <a:cs typeface="Courier New" panose="02070309020205020404" pitchFamily="49" charset="0"/>
              </a:rPr>
              <a:t>, the fold you specify is a </a:t>
            </a:r>
            <a:r>
              <a:rPr lang="en-US" i="1" dirty="0">
                <a:cs typeface="Courier New" panose="02070309020205020404" pitchFamily="49" charset="0"/>
              </a:rPr>
              <a:t>hint</a:t>
            </a:r>
            <a:r>
              <a:rPr lang="en-US" dirty="0">
                <a:cs typeface="Courier New" panose="02070309020205020404" pitchFamily="49" charset="0"/>
              </a:rPr>
              <a:t>)</a:t>
            </a:r>
          </a:p>
          <a:p>
            <a:pPr lvl="2"/>
            <a:r>
              <a:rPr lang="en-US" dirty="0">
                <a:cs typeface="Courier New" panose="02070309020205020404" pitchFamily="49" charset="0"/>
              </a:rPr>
              <a:t>The vector length in any dimension not specified defaults to one (1)</a:t>
            </a:r>
          </a:p>
          <a:p>
            <a:pPr lvl="2"/>
            <a:r>
              <a:rPr lang="en-US" dirty="0">
                <a:cs typeface="Courier New" panose="02070309020205020404" pitchFamily="49" charset="0"/>
              </a:rPr>
              <a:t>The default fold varies depending on dimensionality, architecture, and FP precision</a:t>
            </a:r>
          </a:p>
          <a:p>
            <a:pPr lvl="3"/>
            <a:r>
              <a:rPr lang="en-US" dirty="0">
                <a:cs typeface="Courier New" panose="02070309020205020404" pitchFamily="49" charset="0"/>
              </a:rPr>
              <a:t>Is 4×4×1 for a 3D problem using SP FP on Xeon Scalable CPUs, for example</a:t>
            </a:r>
          </a:p>
        </p:txBody>
      </p:sp>
      <p:sp>
        <p:nvSpPr>
          <p:cNvPr id="3" name="Footer Placeholder 2"/>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757676" y="2143125"/>
            <a:ext cx="386324" cy="492443"/>
          </a:xfrm>
          <a:prstGeom prst="rect">
            <a:avLst/>
          </a:prstGeom>
          <a:noFill/>
        </p:spPr>
        <p:txBody>
          <a:bodyPr vert="horz" wrap="none" lIns="0" tIns="0" rIns="0" bIns="0" rtlCol="0">
            <a:spAutoFit/>
          </a:bodyPr>
          <a:lstStyle/>
          <a:p>
            <a:r>
              <a:rPr lang="en-US" sz="320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err="1">
              <a:solidFill>
                <a:srgbClr val="003C71"/>
              </a:solidFill>
            </a:endParaRPr>
          </a:p>
        </p:txBody>
      </p:sp>
    </p:spTree>
    <p:extLst>
      <p:ext uri="{BB962C8B-B14F-4D97-AF65-F5344CB8AC3E}">
        <p14:creationId xmlns:p14="http://schemas.microsoft.com/office/powerpoint/2010/main" val="129002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64</a:t>
            </a:fld>
            <a:endParaRPr lang="en-US" dirty="0"/>
          </a:p>
        </p:txBody>
      </p:sp>
      <p:sp>
        <p:nvSpPr>
          <p:cNvPr id="3" name="Title 2"/>
          <p:cNvSpPr>
            <a:spLocks noGrp="1"/>
          </p:cNvSpPr>
          <p:nvPr>
            <p:ph type="title"/>
          </p:nvPr>
        </p:nvSpPr>
        <p:spPr/>
        <p:txBody>
          <a:bodyPr/>
          <a:lstStyle/>
          <a:p>
            <a:r>
              <a:rPr lang="en-US" dirty="0"/>
              <a:t>More compile-time settings</a:t>
            </a:r>
          </a:p>
        </p:txBody>
      </p:sp>
      <p:sp>
        <p:nvSpPr>
          <p:cNvPr id="4" name="Content Placeholder 3"/>
          <p:cNvSpPr>
            <a:spLocks noGrp="1"/>
          </p:cNvSpPr>
          <p:nvPr>
            <p:ph sz="quarter" idx="13"/>
          </p:nvPr>
        </p:nvSpPr>
        <p:spPr/>
        <p:txBody>
          <a:bodyPr>
            <a:normAutofit fontScale="85000" lnSpcReduction="20000"/>
          </a:bodyPr>
          <a:lstStyle/>
          <a:p>
            <a:r>
              <a:rPr lang="en-US" dirty="0"/>
              <a:t>Floating-point precision</a:t>
            </a:r>
          </a:p>
          <a:p>
            <a:pPr lvl="1"/>
            <a:r>
              <a:rPr lang="en-US" dirty="0"/>
              <a:t>The default FP size is 4 bytes, which is the norm in seismic modeling</a:t>
            </a:r>
          </a:p>
          <a:p>
            <a:pPr lvl="1"/>
            <a:r>
              <a:rPr lang="en-US" dirty="0"/>
              <a:t>Build with double-precision by adding </a:t>
            </a:r>
            <a:r>
              <a:rPr lang="en-US" dirty="0" err="1">
                <a:latin typeface="Courier New" panose="02070309020205020404" pitchFamily="49" charset="0"/>
                <a:cs typeface="Courier New" panose="02070309020205020404" pitchFamily="49" charset="0"/>
              </a:rPr>
              <a:t>real_bytes</a:t>
            </a:r>
            <a:r>
              <a:rPr lang="en-US" dirty="0">
                <a:latin typeface="Courier New" panose="02070309020205020404" pitchFamily="49" charset="0"/>
                <a:cs typeface="Courier New" panose="02070309020205020404" pitchFamily="49" charset="0"/>
              </a:rPr>
              <a:t>=8</a:t>
            </a:r>
            <a:r>
              <a:rPr lang="en-US" dirty="0"/>
              <a:t> to the </a:t>
            </a:r>
            <a:r>
              <a:rPr lang="en-US" dirty="0">
                <a:latin typeface="Courier New" panose="02070309020205020404" pitchFamily="49" charset="0"/>
                <a:cs typeface="Courier New" panose="02070309020205020404" pitchFamily="49" charset="0"/>
              </a:rPr>
              <a:t>make</a:t>
            </a:r>
            <a:r>
              <a:rPr lang="en-US" dirty="0"/>
              <a:t> command</a:t>
            </a:r>
          </a:p>
          <a:p>
            <a:r>
              <a:rPr lang="en-US" dirty="0"/>
              <a:t>Prefetching</a:t>
            </a:r>
          </a:p>
          <a:p>
            <a:pPr lvl="1"/>
            <a:r>
              <a:rPr lang="en-US" dirty="0"/>
              <a:t>Software </a:t>
            </a:r>
            <a:r>
              <a:rPr lang="en-US" dirty="0" err="1"/>
              <a:t>prefetch</a:t>
            </a:r>
            <a:r>
              <a:rPr lang="en-US" dirty="0"/>
              <a:t> instructions can be added by the YASK compiler</a:t>
            </a:r>
          </a:p>
          <a:p>
            <a:pPr lvl="2"/>
            <a:r>
              <a:rPr lang="en-US" dirty="0"/>
              <a:t>Use </a:t>
            </a:r>
            <a:r>
              <a:rPr lang="en-US" dirty="0">
                <a:latin typeface="Courier New" panose="02070309020205020404" pitchFamily="49" charset="0"/>
                <a:cs typeface="Courier New" panose="02070309020205020404" pitchFamily="49" charset="0"/>
              </a:rPr>
              <a:t>make … pfd_l1=</a:t>
            </a:r>
            <a:r>
              <a:rPr lang="en-US" i="1" dirty="0">
                <a:latin typeface="Courier New" panose="02070309020205020404" pitchFamily="49" charset="0"/>
                <a:cs typeface="Courier New" panose="02070309020205020404" pitchFamily="49" charset="0"/>
              </a:rPr>
              <a:t>n</a:t>
            </a:r>
            <a:r>
              <a:rPr lang="en-US" dirty="0"/>
              <a:t> to set the L1 prefetch distance to </a:t>
            </a:r>
            <a:r>
              <a:rPr lang="en-US" i="1" dirty="0"/>
              <a:t>n</a:t>
            </a:r>
            <a:r>
              <a:rPr lang="en-US" dirty="0"/>
              <a:t> iterations ahead</a:t>
            </a:r>
          </a:p>
          <a:p>
            <a:pPr lvl="2"/>
            <a:r>
              <a:rPr lang="en-US" dirty="0"/>
              <a:t>Use </a:t>
            </a:r>
            <a:r>
              <a:rPr lang="en-US" dirty="0">
                <a:latin typeface="Courier New" panose="02070309020205020404" pitchFamily="49" charset="0"/>
                <a:cs typeface="Courier New" panose="02070309020205020404" pitchFamily="49" charset="0"/>
              </a:rPr>
              <a:t>make … pfd_l2=</a:t>
            </a:r>
            <a:r>
              <a:rPr lang="en-US" i="1" dirty="0">
                <a:latin typeface="Courier New" panose="02070309020205020404" pitchFamily="49" charset="0"/>
                <a:cs typeface="Courier New" panose="02070309020205020404" pitchFamily="49" charset="0"/>
              </a:rPr>
              <a:t>n</a:t>
            </a:r>
            <a:r>
              <a:rPr lang="en-US" dirty="0"/>
              <a:t> to set the L2 </a:t>
            </a:r>
            <a:r>
              <a:rPr lang="en-US" dirty="0" err="1"/>
              <a:t>prefetch</a:t>
            </a:r>
            <a:r>
              <a:rPr lang="en-US" dirty="0"/>
              <a:t> distance to </a:t>
            </a:r>
            <a:r>
              <a:rPr lang="en-US" i="1" dirty="0"/>
              <a:t>n</a:t>
            </a:r>
            <a:r>
              <a:rPr lang="en-US" dirty="0"/>
              <a:t> iterations ahead</a:t>
            </a:r>
          </a:p>
          <a:p>
            <a:pPr lvl="2"/>
            <a:r>
              <a:rPr lang="en-US" dirty="0"/>
              <a:t>Set </a:t>
            </a:r>
            <a:r>
              <a:rPr lang="en-US" i="1" dirty="0"/>
              <a:t>n</a:t>
            </a:r>
            <a:r>
              <a:rPr lang="en-US" dirty="0"/>
              <a:t> to zero (0) to disable generation of any </a:t>
            </a:r>
            <a:r>
              <a:rPr lang="en-US" dirty="0" err="1"/>
              <a:t>prefetch</a:t>
            </a:r>
            <a:r>
              <a:rPr lang="en-US" dirty="0"/>
              <a:t> instructions for a level</a:t>
            </a:r>
          </a:p>
          <a:p>
            <a:pPr lvl="1"/>
            <a:r>
              <a:rPr lang="en-US" dirty="0"/>
              <a:t>The default </a:t>
            </a:r>
            <a:r>
              <a:rPr lang="en-US" dirty="0" err="1"/>
              <a:t>prefetch</a:t>
            </a:r>
            <a:r>
              <a:rPr lang="en-US" dirty="0"/>
              <a:t> depends on the architecture</a:t>
            </a:r>
          </a:p>
          <a:p>
            <a:r>
              <a:rPr lang="en-US" dirty="0"/>
              <a:t>Time allocation</a:t>
            </a:r>
          </a:p>
          <a:p>
            <a:pPr lvl="1"/>
            <a:r>
              <a:rPr lang="en-US" dirty="0"/>
              <a:t>By default, the YASK compiler tries to determine the minimum number of time-steps that need to be saved in each variable, but you may want to override it</a:t>
            </a:r>
          </a:p>
          <a:p>
            <a:pPr lvl="1"/>
            <a:r>
              <a:rPr lang="en-US" dirty="0"/>
              <a:t>Override this with </a:t>
            </a:r>
            <a:r>
              <a:rPr lang="en-US" dirty="0">
                <a:latin typeface="Courier New" panose="02070309020205020404" pitchFamily="49" charset="0"/>
                <a:cs typeface="Courier New" panose="02070309020205020404" pitchFamily="49" charset="0"/>
              </a:rPr>
              <a:t>make … </a:t>
            </a:r>
            <a:r>
              <a:rPr lang="en-US" dirty="0" err="1">
                <a:latin typeface="Courier New" panose="02070309020205020404" pitchFamily="49" charset="0"/>
                <a:cs typeface="Courier New" panose="02070309020205020404" pitchFamily="49" charset="0"/>
              </a:rPr>
              <a:t>time_alloc</a:t>
            </a:r>
            <a:r>
              <a:rPr lang="en-US" dirty="0">
                <a:latin typeface="Courier New" panose="02070309020205020404" pitchFamily="49" charset="0"/>
                <a:cs typeface="Courier New" panose="02070309020205020404" pitchFamily="49" charset="0"/>
              </a:rPr>
              <a:t>=n </a:t>
            </a:r>
            <a:r>
              <a:rPr lang="en-US" dirty="0"/>
              <a:t>(to affect all vars at compile-time)</a:t>
            </a:r>
          </a:p>
          <a:p>
            <a:pPr lvl="1"/>
            <a:r>
              <a:rPr lang="en-US" dirty="0"/>
              <a:t>Override at run-time with the </a:t>
            </a:r>
            <a:r>
              <a:rPr lang="en-US" dirty="0" err="1">
                <a:latin typeface="Courier New" panose="02070309020205020404" pitchFamily="49" charset="0"/>
                <a:cs typeface="Courier New" panose="02070309020205020404" pitchFamily="49" charset="0"/>
              </a:rPr>
              <a:t>yk_var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set_alloc_size</a:t>
            </a:r>
            <a:r>
              <a:rPr lang="en-US" dirty="0">
                <a:latin typeface="Courier New" panose="02070309020205020404" pitchFamily="49" charset="0"/>
                <a:cs typeface="Courier New" panose="02070309020205020404" pitchFamily="49" charset="0"/>
              </a:rPr>
              <a:t>() </a:t>
            </a:r>
            <a:r>
              <a:rPr lang="en-US" dirty="0"/>
              <a:t>API</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7850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65</a:t>
            </a:fld>
            <a:endParaRPr lang="en-US" dirty="0"/>
          </a:p>
        </p:txBody>
      </p:sp>
      <p:sp>
        <p:nvSpPr>
          <p:cNvPr id="3" name="Title 2"/>
          <p:cNvSpPr>
            <a:spLocks noGrp="1"/>
          </p:cNvSpPr>
          <p:nvPr>
            <p:ph type="title"/>
          </p:nvPr>
        </p:nvSpPr>
        <p:spPr/>
        <p:txBody>
          <a:bodyPr/>
          <a:lstStyle/>
          <a:p>
            <a:r>
              <a:rPr lang="en-US" dirty="0"/>
              <a:t>More compile-time settings</a:t>
            </a:r>
          </a:p>
        </p:txBody>
      </p:sp>
      <p:sp>
        <p:nvSpPr>
          <p:cNvPr id="4" name="Content Placeholder 3"/>
          <p:cNvSpPr>
            <a:spLocks noGrp="1"/>
          </p:cNvSpPr>
          <p:nvPr>
            <p:ph sz="quarter" idx="13"/>
          </p:nvPr>
        </p:nvSpPr>
        <p:spPr/>
        <p:txBody>
          <a:bodyPr>
            <a:normAutofit fontScale="77500" lnSpcReduction="20000"/>
          </a:bodyPr>
          <a:lstStyle/>
          <a:p>
            <a:r>
              <a:rPr lang="en-US" dirty="0"/>
              <a:t>Order of domain dimensions</a:t>
            </a:r>
          </a:p>
          <a:p>
            <a:pPr lvl="1"/>
            <a:r>
              <a:rPr lang="en-US" dirty="0"/>
              <a:t>The order of domain dimensions determines</a:t>
            </a:r>
          </a:p>
          <a:p>
            <a:pPr lvl="2"/>
            <a:r>
              <a:rPr lang="en-US" dirty="0"/>
              <a:t>The inner-most or “unit-stride” dimension in the memory layout</a:t>
            </a:r>
          </a:p>
          <a:p>
            <a:pPr lvl="2"/>
            <a:r>
              <a:rPr lang="en-US" dirty="0"/>
              <a:t>The nesting order of loops for the stencil-calculation code</a:t>
            </a:r>
          </a:p>
          <a:p>
            <a:pPr lvl="2"/>
            <a:r>
              <a:rPr lang="en-US" dirty="0"/>
              <a:t>Default vector-folding and default rank layout</a:t>
            </a:r>
          </a:p>
          <a:p>
            <a:pPr lvl="1"/>
            <a:r>
              <a:rPr lang="en-US" dirty="0"/>
              <a:t>By default, the order of domain dimensions is determined from the variable declarations</a:t>
            </a:r>
          </a:p>
          <a:p>
            <a:pPr lvl="2"/>
            <a:r>
              <a:rPr lang="en-US" dirty="0"/>
              <a:t>For example, </a:t>
            </a:r>
            <a:r>
              <a:rPr lang="en-US" dirty="0" err="1">
                <a:latin typeface="Courier New" panose="02070309020205020404" pitchFamily="49" charset="0"/>
                <a:cs typeface="Courier New" panose="02070309020205020404" pitchFamily="49" charset="0"/>
              </a:rPr>
              <a:t>new_var</a:t>
            </a:r>
            <a:r>
              <a:rPr lang="en-US" dirty="0">
                <a:latin typeface="Courier New" panose="02070309020205020404" pitchFamily="49" charset="0"/>
                <a:cs typeface="Courier New" panose="02070309020205020404" pitchFamily="49" charset="0"/>
              </a:rPr>
              <a:t>(“A”, {t, x, y, z}) </a:t>
            </a:r>
            <a:r>
              <a:rPr lang="en-US" dirty="0">
                <a:cs typeface="Courier New" panose="02070309020205020404" pitchFamily="49" charset="0"/>
              </a:rPr>
              <a:t>implies domain dimensions are in ‘x, y, z’ order</a:t>
            </a:r>
            <a:endParaRPr lang="en-US" dirty="0"/>
          </a:p>
          <a:p>
            <a:pPr lvl="2"/>
            <a:r>
              <a:rPr lang="en-US" dirty="0"/>
              <a:t>If vars have different domain-dimension index orders, dimensions are sorted in the order they are seen by the compiler</a:t>
            </a:r>
          </a:p>
          <a:p>
            <a:pPr lvl="1"/>
            <a:r>
              <a:rPr lang="en-US" dirty="0"/>
              <a:t>You can explicitly set the order of domain dimensions</a:t>
            </a:r>
          </a:p>
          <a:p>
            <a:pPr lvl="2"/>
            <a:r>
              <a:rPr lang="en-US" dirty="0"/>
              <a:t>For example, </a:t>
            </a:r>
            <a:r>
              <a:rPr lang="en-US" dirty="0">
                <a:latin typeface="Courier New" panose="02070309020205020404" pitchFamily="49" charset="0"/>
                <a:cs typeface="Courier New" panose="02070309020205020404" pitchFamily="49" charset="0"/>
              </a:rPr>
              <a:t>make … </a:t>
            </a:r>
            <a:r>
              <a:rPr lang="en-US" dirty="0" err="1">
                <a:latin typeface="Courier New" panose="02070309020205020404" pitchFamily="49" charset="0"/>
                <a:cs typeface="Courier New" panose="02070309020205020404" pitchFamily="49" charset="0"/>
              </a:rPr>
              <a:t>domain_dims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z,y,x</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creates domain dimensions in ‘z, y, x’ order</a:t>
            </a:r>
            <a:endParaRPr lang="en-US" dirty="0"/>
          </a:p>
          <a:p>
            <a:pPr lvl="2"/>
            <a:r>
              <a:rPr lang="en-US" dirty="0"/>
              <a:t>This setting overrides the order of the dimensions specified in the variable declarations and affects memory layout, looping order, vector-folding, and rank layout</a:t>
            </a:r>
          </a:p>
          <a:p>
            <a:pPr lvl="2"/>
            <a:r>
              <a:rPr lang="en-US" dirty="0">
                <a:cs typeface="Courier New" panose="02070309020205020404" pitchFamily="49" charset="0"/>
              </a:rPr>
              <a:t>Try different orders on the test stencil and check the performance impact (remember to </a:t>
            </a:r>
            <a:r>
              <a:rPr lang="en-US" dirty="0">
                <a:latin typeface="Courier New" panose="02070309020205020404" pitchFamily="49" charset="0"/>
                <a:cs typeface="Courier New" panose="02070309020205020404" pitchFamily="49" charset="0"/>
              </a:rPr>
              <a:t>make clean</a:t>
            </a:r>
            <a:r>
              <a:rPr lang="en-US" dirty="0">
                <a:cs typeface="Courier New" panose="02070309020205020404" pitchFamily="49" charset="0"/>
              </a:rPr>
              <a:t>)</a:t>
            </a:r>
            <a:endParaRPr lang="en-US" dirty="0"/>
          </a:p>
          <a:p>
            <a:r>
              <a:rPr lang="en-US" dirty="0" err="1"/>
              <a:t>Misc</a:t>
            </a:r>
            <a:r>
              <a:rPr lang="en-US" dirty="0"/>
              <a:t> settings</a:t>
            </a:r>
          </a:p>
          <a:p>
            <a:pPr lvl="1"/>
            <a:r>
              <a:rPr lang="en-US" dirty="0"/>
              <a:t>Any preprocessor macro can be set by </a:t>
            </a:r>
            <a:r>
              <a:rPr lang="en-US" dirty="0">
                <a:latin typeface="Courier New" panose="02070309020205020404" pitchFamily="49" charset="0"/>
                <a:cs typeface="Courier New" panose="02070309020205020404" pitchFamily="49" charset="0"/>
              </a:rPr>
              <a:t>make … EXTRA_MACROS='name=value …'</a:t>
            </a:r>
          </a:p>
          <a:p>
            <a:pPr lvl="1"/>
            <a:r>
              <a:rPr lang="en-US" dirty="0"/>
              <a:t>Type </a:t>
            </a:r>
            <a:r>
              <a:rPr lang="en-US" dirty="0">
                <a:latin typeface="Courier New" panose="02070309020205020404" pitchFamily="49" charset="0"/>
                <a:cs typeface="Courier New" panose="02070309020205020404" pitchFamily="49" charset="0"/>
              </a:rPr>
              <a:t>make help</a:t>
            </a:r>
            <a:r>
              <a:rPr lang="en-US" dirty="0"/>
              <a:t> for examples of settings the C++ optimization level and more</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a:extLst>
              <a:ext uri="{FF2B5EF4-FFF2-40B4-BE49-F238E27FC236}">
                <a16:creationId xmlns:a16="http://schemas.microsoft.com/office/drawing/2014/main" id="{307E1F38-D899-4EF8-A4FC-A7CE7A6AB642}"/>
              </a:ext>
            </a:extLst>
          </p:cNvPr>
          <p:cNvSpPr txBox="1"/>
          <p:nvPr/>
        </p:nvSpPr>
        <p:spPr>
          <a:xfrm>
            <a:off x="8757676" y="3514625"/>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90964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66</a:t>
            </a:fld>
            <a:endParaRPr lang="en-US" dirty="0"/>
          </a:p>
        </p:txBody>
      </p:sp>
      <p:sp>
        <p:nvSpPr>
          <p:cNvPr id="3" name="Title 2"/>
          <p:cNvSpPr>
            <a:spLocks noGrp="1"/>
          </p:cNvSpPr>
          <p:nvPr>
            <p:ph type="title"/>
          </p:nvPr>
        </p:nvSpPr>
        <p:spPr/>
        <p:txBody>
          <a:bodyPr/>
          <a:lstStyle/>
          <a:p>
            <a:r>
              <a:rPr lang="en-US" dirty="0"/>
              <a:t>More grouping terms: parts and stages</a:t>
            </a:r>
          </a:p>
        </p:txBody>
      </p:sp>
      <p:sp>
        <p:nvSpPr>
          <p:cNvPr id="4" name="Content Placeholder 3"/>
          <p:cNvSpPr>
            <a:spLocks noGrp="1"/>
          </p:cNvSpPr>
          <p:nvPr>
            <p:ph sz="quarter" idx="13"/>
          </p:nvPr>
        </p:nvSpPr>
        <p:spPr>
          <a:xfrm>
            <a:off x="455613" y="838831"/>
            <a:ext cx="8228012" cy="3856994"/>
          </a:xfrm>
        </p:spPr>
        <p:txBody>
          <a:bodyPr>
            <a:normAutofit fontScale="92500" lnSpcReduction="10000"/>
          </a:bodyPr>
          <a:lstStyle/>
          <a:p>
            <a:r>
              <a:rPr lang="en-US" dirty="0">
                <a:cs typeface="Courier New" panose="02070309020205020404" pitchFamily="49" charset="0"/>
              </a:rPr>
              <a:t>You may notice the terms “parts” and “stages” in the YASK debug output</a:t>
            </a:r>
          </a:p>
          <a:p>
            <a:r>
              <a:rPr lang="en-US" dirty="0">
                <a:cs typeface="Courier New" panose="02070309020205020404" pitchFamily="49" charset="0"/>
              </a:rPr>
              <a:t>Parts</a:t>
            </a:r>
          </a:p>
          <a:p>
            <a:pPr lvl="1"/>
            <a:r>
              <a:rPr lang="en-US" dirty="0">
                <a:cs typeface="Courier New" panose="02070309020205020404" pitchFamily="49" charset="0"/>
              </a:rPr>
              <a:t>A </a:t>
            </a:r>
            <a:r>
              <a:rPr lang="en-US" i="1" dirty="0">
                <a:cs typeface="Courier New" panose="02070309020205020404" pitchFamily="49" charset="0"/>
              </a:rPr>
              <a:t>part</a:t>
            </a:r>
            <a:r>
              <a:rPr lang="en-US" dirty="0">
                <a:cs typeface="Courier New" panose="02070309020205020404" pitchFamily="49" charset="0"/>
              </a:rPr>
              <a:t> is the term used for independent stencil equations that are grouped into one C++ function by the YASK compiler</a:t>
            </a:r>
          </a:p>
          <a:p>
            <a:pPr lvl="1"/>
            <a:r>
              <a:rPr lang="en-US" dirty="0">
                <a:cs typeface="Courier New" panose="02070309020205020404" pitchFamily="49" charset="0"/>
              </a:rPr>
              <a:t>A part cannot contain equations from different sub-domains</a:t>
            </a:r>
          </a:p>
          <a:p>
            <a:pPr lvl="1"/>
            <a:r>
              <a:rPr lang="en-US" dirty="0">
                <a:cs typeface="Courier New" panose="02070309020205020404" pitchFamily="49" charset="0"/>
              </a:rPr>
              <a:t>The compiler eliminates common sub-expressions between stencils in a part</a:t>
            </a:r>
          </a:p>
          <a:p>
            <a:r>
              <a:rPr lang="en-US" dirty="0">
                <a:cs typeface="Courier New" panose="02070309020205020404" pitchFamily="49" charset="0"/>
              </a:rPr>
              <a:t>Stages</a:t>
            </a:r>
          </a:p>
          <a:p>
            <a:pPr lvl="1"/>
            <a:r>
              <a:rPr lang="en-US" dirty="0">
                <a:cs typeface="Courier New" panose="02070309020205020404" pitchFamily="49" charset="0"/>
              </a:rPr>
              <a:t>A </a:t>
            </a:r>
            <a:r>
              <a:rPr lang="en-US" i="1" dirty="0">
                <a:cs typeface="Courier New" panose="02070309020205020404" pitchFamily="49" charset="0"/>
              </a:rPr>
              <a:t>stage</a:t>
            </a:r>
            <a:r>
              <a:rPr lang="en-US" dirty="0">
                <a:cs typeface="Courier New" panose="02070309020205020404" pitchFamily="49" charset="0"/>
              </a:rPr>
              <a:t> is the term used for a group of parts that are not inter-dependent</a:t>
            </a:r>
          </a:p>
          <a:p>
            <a:pPr lvl="1"/>
            <a:r>
              <a:rPr lang="en-US" dirty="0">
                <a:cs typeface="Courier New" panose="02070309020205020404" pitchFamily="49" charset="0"/>
              </a:rPr>
              <a:t>This can occur when there are equations in different sub-domains that are not dependent on one another</a:t>
            </a:r>
          </a:p>
          <a:p>
            <a:pPr lvl="1"/>
            <a:r>
              <a:rPr lang="en-US" dirty="0">
                <a:cs typeface="Courier New" panose="02070309020205020404" pitchFamily="49" charset="0"/>
              </a:rPr>
              <a:t>Multiple stages are scheduled in the correct order based on dependencies (e.g., in a staggered-grid problem)</a:t>
            </a:r>
          </a:p>
          <a:p>
            <a:pPr lvl="1"/>
            <a:r>
              <a:rPr lang="en-US" dirty="0">
                <a:cs typeface="Courier New" panose="02070309020205020404" pitchFamily="49" charset="0"/>
              </a:rPr>
              <a:t>The amount of work and performance of each stage is listed in the debug output</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6166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67</a:t>
            </a:fld>
            <a:endParaRPr lang="en-US" dirty="0"/>
          </a:p>
        </p:txBody>
      </p:sp>
      <p:sp>
        <p:nvSpPr>
          <p:cNvPr id="3" name="Title 2"/>
          <p:cNvSpPr>
            <a:spLocks noGrp="1"/>
          </p:cNvSpPr>
          <p:nvPr>
            <p:ph type="title"/>
          </p:nvPr>
        </p:nvSpPr>
        <p:spPr/>
        <p:txBody>
          <a:bodyPr/>
          <a:lstStyle/>
          <a:p>
            <a:r>
              <a:rPr lang="en-US" dirty="0"/>
              <a:t>Temporal wave-front tiling</a:t>
            </a:r>
            <a:endParaRPr lang="en-US" b="1" dirty="0"/>
          </a:p>
        </p:txBody>
      </p:sp>
      <p:sp>
        <p:nvSpPr>
          <p:cNvPr id="4" name="Content Placeholder 3"/>
          <p:cNvSpPr>
            <a:spLocks noGrp="1"/>
          </p:cNvSpPr>
          <p:nvPr>
            <p:ph sz="quarter" idx="13"/>
          </p:nvPr>
        </p:nvSpPr>
        <p:spPr/>
        <p:txBody>
          <a:bodyPr>
            <a:normAutofit lnSpcReduction="10000"/>
          </a:bodyPr>
          <a:lstStyle/>
          <a:p>
            <a:r>
              <a:rPr lang="en-US" dirty="0"/>
              <a:t>Goal</a:t>
            </a:r>
          </a:p>
          <a:p>
            <a:pPr lvl="1"/>
            <a:r>
              <a:rPr lang="en-US" dirty="0"/>
              <a:t>Increase temporal locality in caches at a package level</a:t>
            </a:r>
          </a:p>
          <a:p>
            <a:pPr lvl="1"/>
            <a:r>
              <a:rPr lang="en-US" dirty="0"/>
              <a:t>Especially useful for large unified cache (such as HBM used for caching DDR memory)</a:t>
            </a:r>
          </a:p>
          <a:p>
            <a:r>
              <a:rPr lang="en-US" dirty="0"/>
              <a:t>Technique</a:t>
            </a:r>
          </a:p>
          <a:p>
            <a:pPr lvl="1"/>
            <a:r>
              <a:rPr lang="en-US" dirty="0"/>
              <a:t>In each MPI rank</a:t>
            </a:r>
          </a:p>
          <a:p>
            <a:pPr lvl="2"/>
            <a:r>
              <a:rPr lang="en-US" dirty="0"/>
              <a:t>Evaluate </a:t>
            </a:r>
            <a:r>
              <a:rPr lang="en-US" i="1" dirty="0"/>
              <a:t>n</a:t>
            </a:r>
            <a:r>
              <a:rPr lang="en-US" dirty="0"/>
              <a:t> time-steps within a subset of the local rank domain</a:t>
            </a:r>
          </a:p>
          <a:p>
            <a:pPr lvl="3"/>
            <a:r>
              <a:rPr lang="en-US" dirty="0"/>
              <a:t>We refer to this subset as a </a:t>
            </a:r>
            <a:r>
              <a:rPr lang="en-US" i="1" dirty="0"/>
              <a:t>Mega-block</a:t>
            </a:r>
            <a:r>
              <a:rPr lang="en-US" dirty="0"/>
              <a:t> in YASK</a:t>
            </a:r>
          </a:p>
          <a:p>
            <a:pPr lvl="2"/>
            <a:r>
              <a:rPr lang="en-US" dirty="0"/>
              <a:t>Evaluate each Mega-block </a:t>
            </a:r>
            <a:r>
              <a:rPr lang="en-US" i="1" dirty="0"/>
              <a:t>sequentially</a:t>
            </a:r>
            <a:r>
              <a:rPr lang="en-US" dirty="0"/>
              <a:t> until entire rank domain is evaluated for </a:t>
            </a:r>
            <a:r>
              <a:rPr lang="en-US" i="1" dirty="0"/>
              <a:t>n</a:t>
            </a:r>
            <a:r>
              <a:rPr lang="en-US" dirty="0"/>
              <a:t> time-steps</a:t>
            </a:r>
          </a:p>
          <a:p>
            <a:pPr lvl="1"/>
            <a:r>
              <a:rPr lang="en-US" dirty="0"/>
              <a:t>Some redundant work is done between ranks to allow halo exchange after every n time-steps</a:t>
            </a:r>
          </a:p>
          <a:p>
            <a:pPr lvl="1"/>
            <a:r>
              <a:rPr lang="en-US" dirty="0"/>
              <a:t>YASK handles all the temporal tiling complexity automatically</a:t>
            </a:r>
          </a:p>
          <a:p>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22922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68</a:t>
            </a:fld>
            <a:endParaRPr lang="en-US" dirty="0"/>
          </a:p>
        </p:txBody>
      </p:sp>
      <p:sp>
        <p:nvSpPr>
          <p:cNvPr id="3" name="Title 2"/>
          <p:cNvSpPr>
            <a:spLocks noGrp="1"/>
          </p:cNvSpPr>
          <p:nvPr>
            <p:ph type="title"/>
          </p:nvPr>
        </p:nvSpPr>
        <p:spPr/>
        <p:txBody>
          <a:bodyPr/>
          <a:lstStyle/>
          <a:p>
            <a:r>
              <a:rPr lang="en-US" dirty="0"/>
              <a:t>Temporal wave-front dependencies</a:t>
            </a:r>
          </a:p>
        </p:txBody>
      </p:sp>
      <p:sp>
        <p:nvSpPr>
          <p:cNvPr id="6" name="TextBox 5"/>
          <p:cNvSpPr txBox="1"/>
          <p:nvPr/>
        </p:nvSpPr>
        <p:spPr>
          <a:xfrm>
            <a:off x="956338" y="3704564"/>
            <a:ext cx="7066528" cy="954107"/>
          </a:xfrm>
          <a:prstGeom prst="rect">
            <a:avLst/>
          </a:prstGeom>
          <a:noFill/>
        </p:spPr>
        <p:txBody>
          <a:bodyPr wrap="square" rtlCol="0">
            <a:spAutoFit/>
          </a:bodyPr>
          <a:lstStyle/>
          <a:p>
            <a:pPr marL="214313" indent="-214313">
              <a:buFont typeface="Arial" panose="020B0604020202020204" pitchFamily="34" charset="0"/>
              <a:buChar char="•"/>
            </a:pPr>
            <a:r>
              <a:rPr lang="en-US" sz="1400" dirty="0"/>
              <a:t>In the first temporal wave-front tile shown here, the number of values that can be calculated is reduced for each time-step (and/or each stage within a time-step)</a:t>
            </a:r>
          </a:p>
          <a:p>
            <a:pPr marL="214313" indent="-214313">
              <a:buFont typeface="Arial" panose="020B0604020202020204" pitchFamily="34" charset="0"/>
              <a:buChar char="•"/>
            </a:pPr>
            <a:r>
              <a:rPr lang="en-US" sz="1400" dirty="0"/>
              <a:t>The amount of shift is called the </a:t>
            </a:r>
            <a:r>
              <a:rPr lang="en-US" sz="1400" i="1" dirty="0"/>
              <a:t>wave-front or temporal angle </a:t>
            </a:r>
            <a:r>
              <a:rPr lang="en-US" sz="1400" dirty="0"/>
              <a:t>and is based on the radius of the largest stencil (shift of 8 shown)</a:t>
            </a:r>
          </a:p>
        </p:txBody>
      </p:sp>
      <p:grpSp>
        <p:nvGrpSpPr>
          <p:cNvPr id="20" name="Group 19"/>
          <p:cNvGrpSpPr/>
          <p:nvPr/>
        </p:nvGrpSpPr>
        <p:grpSpPr>
          <a:xfrm>
            <a:off x="84008" y="2123888"/>
            <a:ext cx="1245376" cy="1138110"/>
            <a:chOff x="714335" y="1966772"/>
            <a:chExt cx="1885755" cy="1897863"/>
          </a:xfrm>
        </p:grpSpPr>
        <p:cxnSp>
          <p:nvCxnSpPr>
            <p:cNvPr id="21" name="Straight Arrow Connector 20"/>
            <p:cNvCxnSpPr/>
            <p:nvPr/>
          </p:nvCxnSpPr>
          <p:spPr>
            <a:xfrm flipV="1">
              <a:off x="1048303" y="2236581"/>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2" name="TextBox 21"/>
            <p:cNvSpPr txBox="1"/>
            <p:nvPr/>
          </p:nvSpPr>
          <p:spPr>
            <a:xfrm>
              <a:off x="714335" y="1966772"/>
              <a:ext cx="371859"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t</a:t>
              </a:r>
            </a:p>
          </p:txBody>
        </p:sp>
        <p:cxnSp>
          <p:nvCxnSpPr>
            <p:cNvPr id="23" name="Straight Arrow Connector 22"/>
            <p:cNvCxnSpPr/>
            <p:nvPr/>
          </p:nvCxnSpPr>
          <p:spPr>
            <a:xfrm rot="5400000" flipV="1">
              <a:off x="1648916" y="2852402"/>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4" name="TextBox 23"/>
            <p:cNvSpPr txBox="1"/>
            <p:nvPr/>
          </p:nvSpPr>
          <p:spPr>
            <a:xfrm>
              <a:off x="2201530" y="3351399"/>
              <a:ext cx="398560"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x</a:t>
              </a:r>
            </a:p>
          </p:txBody>
        </p:sp>
      </p:grpSp>
      <p:sp>
        <p:nvSpPr>
          <p:cNvPr id="25" name="TextBox 24"/>
          <p:cNvSpPr txBox="1"/>
          <p:nvPr/>
        </p:nvSpPr>
        <p:spPr>
          <a:xfrm>
            <a:off x="495956" y="1795424"/>
            <a:ext cx="460382" cy="1077218"/>
          </a:xfrm>
          <a:prstGeom prst="rect">
            <a:avLst/>
          </a:prstGeom>
          <a:noFill/>
        </p:spPr>
        <p:txBody>
          <a:bodyPr wrap="none" rtlCol="0">
            <a:spAutoFit/>
          </a:bodyPr>
          <a:lstStyle/>
          <a:p>
            <a:pPr defTabSz="914400"/>
            <a:r>
              <a:rPr lang="en-US" sz="1600" dirty="0">
                <a:solidFill>
                  <a:prstClr val="black"/>
                </a:solidFill>
                <a:latin typeface="Calibri" panose="020F0502020204030204"/>
              </a:rPr>
              <a:t>t=4</a:t>
            </a:r>
          </a:p>
          <a:p>
            <a:pPr defTabSz="914400"/>
            <a:r>
              <a:rPr lang="en-US" sz="1600" dirty="0">
                <a:solidFill>
                  <a:prstClr val="black"/>
                </a:solidFill>
                <a:latin typeface="Calibri" panose="020F0502020204030204"/>
              </a:rPr>
              <a:t>t=3</a:t>
            </a:r>
          </a:p>
          <a:p>
            <a:pPr defTabSz="914400"/>
            <a:r>
              <a:rPr lang="en-US" sz="1600" dirty="0">
                <a:solidFill>
                  <a:prstClr val="black"/>
                </a:solidFill>
                <a:latin typeface="Calibri" panose="020F0502020204030204"/>
              </a:rPr>
              <a:t>t=2</a:t>
            </a:r>
          </a:p>
          <a:p>
            <a:pPr defTabSz="914400"/>
            <a:r>
              <a:rPr lang="en-US" sz="1600" dirty="0">
                <a:solidFill>
                  <a:prstClr val="black"/>
                </a:solidFill>
                <a:latin typeface="Calibri" panose="020F0502020204030204"/>
              </a:rPr>
              <a:t>t=1</a:t>
            </a:r>
          </a:p>
        </p:txBody>
      </p:sp>
      <p:graphicFrame>
        <p:nvGraphicFramePr>
          <p:cNvPr id="26" name="Table 25"/>
          <p:cNvGraphicFramePr>
            <a:graphicFrameLocks noGrp="1"/>
          </p:cNvGraphicFramePr>
          <p:nvPr>
            <p:extLst>
              <p:ext uri="{D42A27DB-BD31-4B8C-83A1-F6EECF244321}">
                <p14:modId xmlns:p14="http://schemas.microsoft.com/office/powerpoint/2010/main" val="3825756606"/>
              </p:ext>
            </p:extLst>
          </p:nvPr>
        </p:nvGraphicFramePr>
        <p:xfrm>
          <a:off x="956338" y="1805217"/>
          <a:ext cx="7841168" cy="975360"/>
        </p:xfrm>
        <a:graphic>
          <a:graphicData uri="http://schemas.openxmlformats.org/drawingml/2006/table">
            <a:tbl>
              <a:tblPr/>
              <a:tblGrid>
                <a:gridCol w="191248">
                  <a:extLst>
                    <a:ext uri="{9D8B030D-6E8A-4147-A177-3AD203B41FA5}">
                      <a16:colId xmlns:a16="http://schemas.microsoft.com/office/drawing/2014/main" val="20000"/>
                    </a:ext>
                  </a:extLst>
                </a:gridCol>
                <a:gridCol w="191248">
                  <a:extLst>
                    <a:ext uri="{9D8B030D-6E8A-4147-A177-3AD203B41FA5}">
                      <a16:colId xmlns:a16="http://schemas.microsoft.com/office/drawing/2014/main" val="20001"/>
                    </a:ext>
                  </a:extLst>
                </a:gridCol>
                <a:gridCol w="191248">
                  <a:extLst>
                    <a:ext uri="{9D8B030D-6E8A-4147-A177-3AD203B41FA5}">
                      <a16:colId xmlns:a16="http://schemas.microsoft.com/office/drawing/2014/main" val="20002"/>
                    </a:ext>
                  </a:extLst>
                </a:gridCol>
                <a:gridCol w="191248">
                  <a:extLst>
                    <a:ext uri="{9D8B030D-6E8A-4147-A177-3AD203B41FA5}">
                      <a16:colId xmlns:a16="http://schemas.microsoft.com/office/drawing/2014/main" val="20003"/>
                    </a:ext>
                  </a:extLst>
                </a:gridCol>
                <a:gridCol w="191248">
                  <a:extLst>
                    <a:ext uri="{9D8B030D-6E8A-4147-A177-3AD203B41FA5}">
                      <a16:colId xmlns:a16="http://schemas.microsoft.com/office/drawing/2014/main" val="20004"/>
                    </a:ext>
                  </a:extLst>
                </a:gridCol>
                <a:gridCol w="191248">
                  <a:extLst>
                    <a:ext uri="{9D8B030D-6E8A-4147-A177-3AD203B41FA5}">
                      <a16:colId xmlns:a16="http://schemas.microsoft.com/office/drawing/2014/main" val="20005"/>
                    </a:ext>
                  </a:extLst>
                </a:gridCol>
                <a:gridCol w="191248">
                  <a:extLst>
                    <a:ext uri="{9D8B030D-6E8A-4147-A177-3AD203B41FA5}">
                      <a16:colId xmlns:a16="http://schemas.microsoft.com/office/drawing/2014/main" val="20006"/>
                    </a:ext>
                  </a:extLst>
                </a:gridCol>
                <a:gridCol w="191248">
                  <a:extLst>
                    <a:ext uri="{9D8B030D-6E8A-4147-A177-3AD203B41FA5}">
                      <a16:colId xmlns:a16="http://schemas.microsoft.com/office/drawing/2014/main" val="20007"/>
                    </a:ext>
                  </a:extLst>
                </a:gridCol>
                <a:gridCol w="191248">
                  <a:extLst>
                    <a:ext uri="{9D8B030D-6E8A-4147-A177-3AD203B41FA5}">
                      <a16:colId xmlns:a16="http://schemas.microsoft.com/office/drawing/2014/main" val="20008"/>
                    </a:ext>
                  </a:extLst>
                </a:gridCol>
                <a:gridCol w="191248">
                  <a:extLst>
                    <a:ext uri="{9D8B030D-6E8A-4147-A177-3AD203B41FA5}">
                      <a16:colId xmlns:a16="http://schemas.microsoft.com/office/drawing/2014/main" val="20009"/>
                    </a:ext>
                  </a:extLst>
                </a:gridCol>
                <a:gridCol w="191248">
                  <a:extLst>
                    <a:ext uri="{9D8B030D-6E8A-4147-A177-3AD203B41FA5}">
                      <a16:colId xmlns:a16="http://schemas.microsoft.com/office/drawing/2014/main" val="20010"/>
                    </a:ext>
                  </a:extLst>
                </a:gridCol>
                <a:gridCol w="191248">
                  <a:extLst>
                    <a:ext uri="{9D8B030D-6E8A-4147-A177-3AD203B41FA5}">
                      <a16:colId xmlns:a16="http://schemas.microsoft.com/office/drawing/2014/main" val="20011"/>
                    </a:ext>
                  </a:extLst>
                </a:gridCol>
                <a:gridCol w="191248">
                  <a:extLst>
                    <a:ext uri="{9D8B030D-6E8A-4147-A177-3AD203B41FA5}">
                      <a16:colId xmlns:a16="http://schemas.microsoft.com/office/drawing/2014/main" val="20012"/>
                    </a:ext>
                  </a:extLst>
                </a:gridCol>
                <a:gridCol w="191248">
                  <a:extLst>
                    <a:ext uri="{9D8B030D-6E8A-4147-A177-3AD203B41FA5}">
                      <a16:colId xmlns:a16="http://schemas.microsoft.com/office/drawing/2014/main" val="20013"/>
                    </a:ext>
                  </a:extLst>
                </a:gridCol>
                <a:gridCol w="191248">
                  <a:extLst>
                    <a:ext uri="{9D8B030D-6E8A-4147-A177-3AD203B41FA5}">
                      <a16:colId xmlns:a16="http://schemas.microsoft.com/office/drawing/2014/main" val="20014"/>
                    </a:ext>
                  </a:extLst>
                </a:gridCol>
                <a:gridCol w="191248">
                  <a:extLst>
                    <a:ext uri="{9D8B030D-6E8A-4147-A177-3AD203B41FA5}">
                      <a16:colId xmlns:a16="http://schemas.microsoft.com/office/drawing/2014/main" val="20015"/>
                    </a:ext>
                  </a:extLst>
                </a:gridCol>
                <a:gridCol w="191248">
                  <a:extLst>
                    <a:ext uri="{9D8B030D-6E8A-4147-A177-3AD203B41FA5}">
                      <a16:colId xmlns:a16="http://schemas.microsoft.com/office/drawing/2014/main" val="20016"/>
                    </a:ext>
                  </a:extLst>
                </a:gridCol>
                <a:gridCol w="191248">
                  <a:extLst>
                    <a:ext uri="{9D8B030D-6E8A-4147-A177-3AD203B41FA5}">
                      <a16:colId xmlns:a16="http://schemas.microsoft.com/office/drawing/2014/main" val="20017"/>
                    </a:ext>
                  </a:extLst>
                </a:gridCol>
                <a:gridCol w="191248">
                  <a:extLst>
                    <a:ext uri="{9D8B030D-6E8A-4147-A177-3AD203B41FA5}">
                      <a16:colId xmlns:a16="http://schemas.microsoft.com/office/drawing/2014/main" val="20018"/>
                    </a:ext>
                  </a:extLst>
                </a:gridCol>
                <a:gridCol w="191248">
                  <a:extLst>
                    <a:ext uri="{9D8B030D-6E8A-4147-A177-3AD203B41FA5}">
                      <a16:colId xmlns:a16="http://schemas.microsoft.com/office/drawing/2014/main" val="20019"/>
                    </a:ext>
                  </a:extLst>
                </a:gridCol>
                <a:gridCol w="191248">
                  <a:extLst>
                    <a:ext uri="{9D8B030D-6E8A-4147-A177-3AD203B41FA5}">
                      <a16:colId xmlns:a16="http://schemas.microsoft.com/office/drawing/2014/main" val="20020"/>
                    </a:ext>
                  </a:extLst>
                </a:gridCol>
                <a:gridCol w="191248">
                  <a:extLst>
                    <a:ext uri="{9D8B030D-6E8A-4147-A177-3AD203B41FA5}">
                      <a16:colId xmlns:a16="http://schemas.microsoft.com/office/drawing/2014/main" val="20021"/>
                    </a:ext>
                  </a:extLst>
                </a:gridCol>
                <a:gridCol w="191248">
                  <a:extLst>
                    <a:ext uri="{9D8B030D-6E8A-4147-A177-3AD203B41FA5}">
                      <a16:colId xmlns:a16="http://schemas.microsoft.com/office/drawing/2014/main" val="20022"/>
                    </a:ext>
                  </a:extLst>
                </a:gridCol>
                <a:gridCol w="191248">
                  <a:extLst>
                    <a:ext uri="{9D8B030D-6E8A-4147-A177-3AD203B41FA5}">
                      <a16:colId xmlns:a16="http://schemas.microsoft.com/office/drawing/2014/main" val="20023"/>
                    </a:ext>
                  </a:extLst>
                </a:gridCol>
                <a:gridCol w="191248">
                  <a:extLst>
                    <a:ext uri="{9D8B030D-6E8A-4147-A177-3AD203B41FA5}">
                      <a16:colId xmlns:a16="http://schemas.microsoft.com/office/drawing/2014/main" val="20024"/>
                    </a:ext>
                  </a:extLst>
                </a:gridCol>
                <a:gridCol w="191248">
                  <a:extLst>
                    <a:ext uri="{9D8B030D-6E8A-4147-A177-3AD203B41FA5}">
                      <a16:colId xmlns:a16="http://schemas.microsoft.com/office/drawing/2014/main" val="20025"/>
                    </a:ext>
                  </a:extLst>
                </a:gridCol>
                <a:gridCol w="191248">
                  <a:extLst>
                    <a:ext uri="{9D8B030D-6E8A-4147-A177-3AD203B41FA5}">
                      <a16:colId xmlns:a16="http://schemas.microsoft.com/office/drawing/2014/main" val="20026"/>
                    </a:ext>
                  </a:extLst>
                </a:gridCol>
                <a:gridCol w="191248">
                  <a:extLst>
                    <a:ext uri="{9D8B030D-6E8A-4147-A177-3AD203B41FA5}">
                      <a16:colId xmlns:a16="http://schemas.microsoft.com/office/drawing/2014/main" val="20027"/>
                    </a:ext>
                  </a:extLst>
                </a:gridCol>
                <a:gridCol w="191248">
                  <a:extLst>
                    <a:ext uri="{9D8B030D-6E8A-4147-A177-3AD203B41FA5}">
                      <a16:colId xmlns:a16="http://schemas.microsoft.com/office/drawing/2014/main" val="20028"/>
                    </a:ext>
                  </a:extLst>
                </a:gridCol>
                <a:gridCol w="191248">
                  <a:extLst>
                    <a:ext uri="{9D8B030D-6E8A-4147-A177-3AD203B41FA5}">
                      <a16:colId xmlns:a16="http://schemas.microsoft.com/office/drawing/2014/main" val="20029"/>
                    </a:ext>
                  </a:extLst>
                </a:gridCol>
                <a:gridCol w="191248">
                  <a:extLst>
                    <a:ext uri="{9D8B030D-6E8A-4147-A177-3AD203B41FA5}">
                      <a16:colId xmlns:a16="http://schemas.microsoft.com/office/drawing/2014/main" val="20030"/>
                    </a:ext>
                  </a:extLst>
                </a:gridCol>
                <a:gridCol w="191248">
                  <a:extLst>
                    <a:ext uri="{9D8B030D-6E8A-4147-A177-3AD203B41FA5}">
                      <a16:colId xmlns:a16="http://schemas.microsoft.com/office/drawing/2014/main" val="20031"/>
                    </a:ext>
                  </a:extLst>
                </a:gridCol>
                <a:gridCol w="191248">
                  <a:extLst>
                    <a:ext uri="{9D8B030D-6E8A-4147-A177-3AD203B41FA5}">
                      <a16:colId xmlns:a16="http://schemas.microsoft.com/office/drawing/2014/main" val="20032"/>
                    </a:ext>
                  </a:extLst>
                </a:gridCol>
                <a:gridCol w="191248">
                  <a:extLst>
                    <a:ext uri="{9D8B030D-6E8A-4147-A177-3AD203B41FA5}">
                      <a16:colId xmlns:a16="http://schemas.microsoft.com/office/drawing/2014/main" val="20033"/>
                    </a:ext>
                  </a:extLst>
                </a:gridCol>
                <a:gridCol w="191248">
                  <a:extLst>
                    <a:ext uri="{9D8B030D-6E8A-4147-A177-3AD203B41FA5}">
                      <a16:colId xmlns:a16="http://schemas.microsoft.com/office/drawing/2014/main" val="20034"/>
                    </a:ext>
                  </a:extLst>
                </a:gridCol>
                <a:gridCol w="191248">
                  <a:extLst>
                    <a:ext uri="{9D8B030D-6E8A-4147-A177-3AD203B41FA5}">
                      <a16:colId xmlns:a16="http://schemas.microsoft.com/office/drawing/2014/main" val="20035"/>
                    </a:ext>
                  </a:extLst>
                </a:gridCol>
                <a:gridCol w="191248">
                  <a:extLst>
                    <a:ext uri="{9D8B030D-6E8A-4147-A177-3AD203B41FA5}">
                      <a16:colId xmlns:a16="http://schemas.microsoft.com/office/drawing/2014/main" val="20036"/>
                    </a:ext>
                  </a:extLst>
                </a:gridCol>
                <a:gridCol w="191248">
                  <a:extLst>
                    <a:ext uri="{9D8B030D-6E8A-4147-A177-3AD203B41FA5}">
                      <a16:colId xmlns:a16="http://schemas.microsoft.com/office/drawing/2014/main" val="20037"/>
                    </a:ext>
                  </a:extLst>
                </a:gridCol>
                <a:gridCol w="191248">
                  <a:extLst>
                    <a:ext uri="{9D8B030D-6E8A-4147-A177-3AD203B41FA5}">
                      <a16:colId xmlns:a16="http://schemas.microsoft.com/office/drawing/2014/main" val="20038"/>
                    </a:ext>
                  </a:extLst>
                </a:gridCol>
                <a:gridCol w="191248">
                  <a:extLst>
                    <a:ext uri="{9D8B030D-6E8A-4147-A177-3AD203B41FA5}">
                      <a16:colId xmlns:a16="http://schemas.microsoft.com/office/drawing/2014/main" val="20039"/>
                    </a:ext>
                  </a:extLst>
                </a:gridCol>
                <a:gridCol w="191248">
                  <a:extLst>
                    <a:ext uri="{9D8B030D-6E8A-4147-A177-3AD203B41FA5}">
                      <a16:colId xmlns:a16="http://schemas.microsoft.com/office/drawing/2014/main" val="20040"/>
                    </a:ext>
                  </a:extLst>
                </a:gridCol>
              </a:tblGrid>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57150" cap="flat" cmpd="sng" algn="ctr">
                      <a:solidFill>
                        <a:sysClr val="windowText" lastClr="000000"/>
                      </a:solidFill>
                      <a:prstDash val="solid"/>
                      <a:round/>
                      <a:headEnd type="none" w="med" len="med"/>
                      <a:tailEnd type="none" w="med" len="med"/>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57150" cap="flat" cmpd="sng" algn="ctr">
                      <a:solidFill>
                        <a:sysClr val="windowText" lastClr="000000"/>
                      </a:solidFill>
                      <a:prstDash val="solid"/>
                      <a:round/>
                      <a:headEnd type="none" w="med" len="med"/>
                      <a:tailEnd type="none" w="med" len="med"/>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0"/>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57150" cap="flat" cmpd="sng" algn="ctr">
                      <a:solidFill>
                        <a:sysClr val="windowText" lastClr="000000"/>
                      </a:solidFill>
                      <a:prstDash val="solid"/>
                      <a:round/>
                      <a:headEnd type="none" w="med" len="med"/>
                      <a:tailEnd type="none" w="med" len="med"/>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57150" cap="flat" cmpd="sng" algn="ctr">
                      <a:solidFill>
                        <a:sysClr val="windowText" lastClr="000000"/>
                      </a:solidFill>
                      <a:prstDash val="solid"/>
                      <a:round/>
                      <a:headEnd type="none" w="med" len="med"/>
                      <a:tailEnd type="none" w="med" len="med"/>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1"/>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57150" cap="flat" cmpd="sng" algn="ctr">
                      <a:solidFill>
                        <a:sysClr val="windowText" lastClr="000000"/>
                      </a:solidFill>
                      <a:prstDash val="solid"/>
                      <a:round/>
                      <a:headEnd type="none" w="med" len="med"/>
                      <a:tailEnd type="none" w="med" len="med"/>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57150" cap="flat" cmpd="sng" algn="ctr">
                      <a:solidFill>
                        <a:sysClr val="windowText" lastClr="000000"/>
                      </a:solidFill>
                      <a:prstDash val="solid"/>
                      <a:round/>
                      <a:headEnd type="none" w="med" len="med"/>
                      <a:tailEnd type="none" w="med" len="med"/>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2"/>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57150" cap="flat" cmpd="sng" algn="ctr">
                      <a:solidFill>
                        <a:sysClr val="windowText" lastClr="000000"/>
                      </a:solidFill>
                      <a:prstDash val="solid"/>
                      <a:round/>
                      <a:headEnd type="none" w="med" len="med"/>
                      <a:tailEnd type="none" w="med" len="med"/>
                    </a:lnR>
                    <a:lnT w="57150" cap="flat" cmpd="sng" algn="ctr">
                      <a:solidFill>
                        <a:sysClr val="windowText" lastClr="000000"/>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57150" cap="flat" cmpd="sng" algn="ctr">
                      <a:solidFill>
                        <a:sysClr val="windowText" lastClr="000000"/>
                      </a:solidFill>
                      <a:prstDash val="solid"/>
                      <a:round/>
                      <a:headEnd type="none" w="med" len="med"/>
                      <a:tailEnd type="none" w="med" len="med"/>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57150" cap="flat" cmpd="sng" algn="ctr">
                      <a:solidFill>
                        <a:sysClr val="windowText" lastClr="000000"/>
                      </a:solidFill>
                      <a:prstDash val="solid"/>
                      <a:round/>
                      <a:headEnd type="none" w="med" len="med"/>
                      <a:tailEnd type="none" w="med" len="med"/>
                    </a:lnB>
                    <a:lnTlToBr w="12700" cmpd="sng">
                      <a:noFill/>
                      <a:prstDash val="solid"/>
                    </a:lnTlToBr>
                    <a:lnBlToTr w="6350" cap="flat" cmpd="sng" algn="ctr">
                      <a:solidFill>
                        <a:sysClr val="windowText" lastClr="000000"/>
                      </a:solid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3"/>
                  </a:ext>
                </a:extLst>
              </a:tr>
            </a:tbl>
          </a:graphicData>
        </a:graphic>
      </p:graphicFrame>
      <p:sp>
        <p:nvSpPr>
          <p:cNvPr id="27" name="TextBox 26"/>
          <p:cNvSpPr txBox="1"/>
          <p:nvPr/>
        </p:nvSpPr>
        <p:spPr>
          <a:xfrm>
            <a:off x="5908749" y="3231072"/>
            <a:ext cx="1739835" cy="307777"/>
          </a:xfrm>
          <a:prstGeom prst="rect">
            <a:avLst/>
          </a:prstGeom>
          <a:noFill/>
        </p:spPr>
        <p:txBody>
          <a:bodyPr wrap="none" rtlCol="0">
            <a:spAutoFit/>
          </a:bodyPr>
          <a:lstStyle/>
          <a:p>
            <a:pPr algn="r" defTabSz="914400"/>
            <a:r>
              <a:rPr lang="en-US" sz="1400" dirty="0">
                <a:solidFill>
                  <a:prstClr val="black"/>
                </a:solidFill>
                <a:latin typeface="Calibri" panose="020F0502020204030204"/>
              </a:rPr>
              <a:t>Tile ends here for t=1</a:t>
            </a:r>
          </a:p>
        </p:txBody>
      </p:sp>
      <p:cxnSp>
        <p:nvCxnSpPr>
          <p:cNvPr id="28" name="Elbow Connector 27"/>
          <p:cNvCxnSpPr>
            <a:stCxn id="27" idx="3"/>
          </p:cNvCxnSpPr>
          <p:nvPr/>
        </p:nvCxnSpPr>
        <p:spPr>
          <a:xfrm flipV="1">
            <a:off x="7648584" y="2718937"/>
            <a:ext cx="292258" cy="666024"/>
          </a:xfrm>
          <a:prstGeom prst="bentConnector2">
            <a:avLst/>
          </a:prstGeom>
          <a:noFill/>
          <a:ln w="38100" cap="flat" cmpd="sng" algn="ctr">
            <a:solidFill>
              <a:sysClr val="windowText" lastClr="000000"/>
            </a:solidFill>
            <a:prstDash val="solid"/>
            <a:miter lim="800000"/>
            <a:tailEnd type="triangle"/>
          </a:ln>
          <a:effectLst/>
        </p:spPr>
      </p:cxnSp>
      <p:sp>
        <p:nvSpPr>
          <p:cNvPr id="29" name="TextBox 28"/>
          <p:cNvSpPr txBox="1"/>
          <p:nvPr/>
        </p:nvSpPr>
        <p:spPr>
          <a:xfrm>
            <a:off x="1879562" y="2918108"/>
            <a:ext cx="3425619" cy="523220"/>
          </a:xfrm>
          <a:prstGeom prst="rect">
            <a:avLst/>
          </a:prstGeom>
          <a:noFill/>
        </p:spPr>
        <p:txBody>
          <a:bodyPr wrap="square" rtlCol="0">
            <a:spAutoFit/>
          </a:bodyPr>
          <a:lstStyle/>
          <a:p>
            <a:pPr algn="r" defTabSz="914400"/>
            <a:r>
              <a:rPr lang="en-US" sz="1400" dirty="0">
                <a:solidFill>
                  <a:prstClr val="black"/>
                </a:solidFill>
                <a:latin typeface="Calibri" panose="020F0502020204030204"/>
              </a:rPr>
              <a:t>Highest x-value that may be calculated for t=2 due to the dependencies on t=1 values</a:t>
            </a:r>
          </a:p>
        </p:txBody>
      </p:sp>
      <p:cxnSp>
        <p:nvCxnSpPr>
          <p:cNvPr id="30" name="Elbow Connector 29"/>
          <p:cNvCxnSpPr>
            <a:stCxn id="29" idx="3"/>
          </p:cNvCxnSpPr>
          <p:nvPr/>
        </p:nvCxnSpPr>
        <p:spPr>
          <a:xfrm flipV="1">
            <a:off x="5305181" y="2434911"/>
            <a:ext cx="1095619" cy="744807"/>
          </a:xfrm>
          <a:prstGeom prst="bentConnector3">
            <a:avLst>
              <a:gd name="adj1" fmla="val 99417"/>
            </a:avLst>
          </a:prstGeom>
          <a:noFill/>
          <a:ln w="38100" cap="flat" cmpd="sng" algn="ctr">
            <a:solidFill>
              <a:sysClr val="windowText" lastClr="000000"/>
            </a:solidFill>
            <a:prstDash val="solid"/>
            <a:miter lim="800000"/>
            <a:tailEnd type="triangle"/>
          </a:ln>
          <a:effectLst/>
        </p:spPr>
      </p:cxnSp>
      <p:sp>
        <p:nvSpPr>
          <p:cNvPr id="31" name="TextBox 30"/>
          <p:cNvSpPr txBox="1"/>
          <p:nvPr/>
        </p:nvSpPr>
        <p:spPr>
          <a:xfrm flipH="1">
            <a:off x="650142" y="865538"/>
            <a:ext cx="2273532" cy="738664"/>
          </a:xfrm>
          <a:prstGeom prst="rect">
            <a:avLst/>
          </a:prstGeom>
          <a:noFill/>
        </p:spPr>
        <p:txBody>
          <a:bodyPr wrap="square" rtlCol="0">
            <a:spAutoFit/>
          </a:bodyPr>
          <a:lstStyle/>
          <a:p>
            <a:pPr defTabSz="914400"/>
            <a:r>
              <a:rPr lang="en-US" sz="1400" dirty="0">
                <a:solidFill>
                  <a:prstClr val="black"/>
                </a:solidFill>
                <a:latin typeface="Calibri" panose="020F0502020204030204"/>
              </a:rPr>
              <a:t>Highest x-value that may be calculated for t=4 due to the dependencies on t=3 values</a:t>
            </a:r>
          </a:p>
        </p:txBody>
      </p:sp>
      <p:cxnSp>
        <p:nvCxnSpPr>
          <p:cNvPr id="32" name="Elbow Connector 31"/>
          <p:cNvCxnSpPr>
            <a:stCxn id="31" idx="1"/>
          </p:cNvCxnSpPr>
          <p:nvPr/>
        </p:nvCxnSpPr>
        <p:spPr>
          <a:xfrm>
            <a:off x="2923674" y="1234870"/>
            <a:ext cx="409073" cy="690183"/>
          </a:xfrm>
          <a:prstGeom prst="bentConnector2">
            <a:avLst/>
          </a:prstGeom>
          <a:noFill/>
          <a:ln w="38100" cap="flat" cmpd="sng" algn="ctr">
            <a:solidFill>
              <a:sysClr val="windowText" lastClr="000000"/>
            </a:solidFill>
            <a:prstDash val="solid"/>
            <a:miter lim="800000"/>
            <a:tailEnd type="triangle"/>
          </a:ln>
          <a:effectLst/>
        </p:spPr>
      </p:cxnSp>
      <p:graphicFrame>
        <p:nvGraphicFramePr>
          <p:cNvPr id="46" name="Table 45"/>
          <p:cNvGraphicFramePr>
            <a:graphicFrameLocks noGrp="1"/>
          </p:cNvGraphicFramePr>
          <p:nvPr>
            <p:extLst>
              <p:ext uri="{D42A27DB-BD31-4B8C-83A1-F6EECF244321}">
                <p14:modId xmlns:p14="http://schemas.microsoft.com/office/powerpoint/2010/main" val="706393795"/>
              </p:ext>
            </p:extLst>
          </p:nvPr>
        </p:nvGraphicFramePr>
        <p:xfrm>
          <a:off x="6686934" y="651906"/>
          <a:ext cx="208280" cy="853440"/>
        </p:xfrm>
        <a:graphic>
          <a:graphicData uri="http://schemas.openxmlformats.org/drawingml/2006/table">
            <a:tbl>
              <a:tblPr/>
              <a:tblGrid>
                <a:gridCol w="208280">
                  <a:extLst>
                    <a:ext uri="{9D8B030D-6E8A-4147-A177-3AD203B41FA5}">
                      <a16:colId xmlns:a16="http://schemas.microsoft.com/office/drawing/2014/main" val="20000"/>
                    </a:ext>
                  </a:extLst>
                </a:gridCol>
              </a:tblGrid>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ap="flat" cmpd="sng" algn="ctr">
                      <a:noFill/>
                      <a:prstDash val="solid"/>
                      <a:round/>
                      <a:headEnd type="none" w="med" len="med"/>
                      <a:tailEnd type="none" w="med" len="med"/>
                    </a:lnBlToTr>
                    <a:noFill/>
                  </a:tcPr>
                </a:tc>
                <a:extLst>
                  <a:ext uri="{0D108BD9-81ED-4DB2-BD59-A6C34878D82A}">
                    <a16:rowId xmlns:a16="http://schemas.microsoft.com/office/drawing/2014/main" val="10000"/>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noFill/>
                  </a:tcPr>
                </a:tc>
                <a:extLst>
                  <a:ext uri="{0D108BD9-81ED-4DB2-BD59-A6C34878D82A}">
                    <a16:rowId xmlns:a16="http://schemas.microsoft.com/office/drawing/2014/main" val="10001"/>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3"/>
                  </a:ext>
                </a:extLst>
              </a:tr>
            </a:tbl>
          </a:graphicData>
        </a:graphic>
      </p:graphicFrame>
      <p:sp>
        <p:nvSpPr>
          <p:cNvPr id="47" name="TextBox 46"/>
          <p:cNvSpPr txBox="1"/>
          <p:nvPr/>
        </p:nvSpPr>
        <p:spPr>
          <a:xfrm>
            <a:off x="6850905" y="591439"/>
            <a:ext cx="2122569" cy="954107"/>
          </a:xfrm>
          <a:prstGeom prst="rect">
            <a:avLst/>
          </a:prstGeom>
          <a:noFill/>
        </p:spPr>
        <p:txBody>
          <a:bodyPr wrap="none" rtlCol="0">
            <a:spAutoFit/>
          </a:bodyPr>
          <a:lstStyle/>
          <a:p>
            <a:pPr defTabSz="914400"/>
            <a:r>
              <a:rPr lang="en-US" sz="1400" dirty="0">
                <a:solidFill>
                  <a:prstClr val="black"/>
                </a:solidFill>
                <a:latin typeface="Calibri" panose="020F0502020204030204"/>
              </a:rPr>
              <a:t>value already known</a:t>
            </a:r>
          </a:p>
          <a:p>
            <a:pPr defTabSz="914400"/>
            <a:r>
              <a:rPr lang="en-US" sz="1400" dirty="0">
                <a:solidFill>
                  <a:prstClr val="black"/>
                </a:solidFill>
                <a:latin typeface="Calibri" panose="020F0502020204030204"/>
              </a:rPr>
              <a:t>value not yet known</a:t>
            </a:r>
          </a:p>
          <a:p>
            <a:pPr defTabSz="914400"/>
            <a:r>
              <a:rPr lang="en-US" sz="1400" dirty="0">
                <a:solidFill>
                  <a:prstClr val="black"/>
                </a:solidFill>
                <a:latin typeface="Calibri" panose="020F0502020204030204"/>
              </a:rPr>
              <a:t>known value used as input</a:t>
            </a:r>
          </a:p>
          <a:p>
            <a:pPr defTabSz="914400"/>
            <a:r>
              <a:rPr lang="en-US" sz="1400" dirty="0">
                <a:solidFill>
                  <a:prstClr val="black"/>
                </a:solidFill>
                <a:latin typeface="Calibri" panose="020F0502020204030204"/>
              </a:rPr>
              <a:t>value being calculated</a:t>
            </a:r>
          </a:p>
        </p:txBody>
      </p:sp>
      <p:sp>
        <p:nvSpPr>
          <p:cNvPr id="48" name="TextBox 47"/>
          <p:cNvSpPr txBox="1"/>
          <p:nvPr/>
        </p:nvSpPr>
        <p:spPr>
          <a:xfrm>
            <a:off x="6522506" y="323173"/>
            <a:ext cx="1272913" cy="338554"/>
          </a:xfrm>
          <a:prstGeom prst="rect">
            <a:avLst/>
          </a:prstGeom>
          <a:noFill/>
        </p:spPr>
        <p:txBody>
          <a:bodyPr wrap="none" rtlCol="0">
            <a:spAutoFit/>
          </a:bodyPr>
          <a:lstStyle/>
          <a:p>
            <a:pPr defTabSz="914400"/>
            <a:r>
              <a:rPr lang="en-US" sz="1600" u="sng" dirty="0">
                <a:solidFill>
                  <a:prstClr val="black"/>
                </a:solidFill>
                <a:latin typeface="Calibri" panose="020F0502020204030204"/>
              </a:rPr>
              <a:t>Key                 </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6770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69</a:t>
            </a:fld>
            <a:endParaRPr lang="en-US" dirty="0"/>
          </a:p>
        </p:txBody>
      </p:sp>
      <p:sp>
        <p:nvSpPr>
          <p:cNvPr id="3" name="Title 2"/>
          <p:cNvSpPr>
            <a:spLocks noGrp="1"/>
          </p:cNvSpPr>
          <p:nvPr>
            <p:ph type="title"/>
          </p:nvPr>
        </p:nvSpPr>
        <p:spPr/>
        <p:txBody>
          <a:bodyPr/>
          <a:lstStyle/>
          <a:p>
            <a:r>
              <a:rPr lang="en-US" dirty="0"/>
              <a:t>Covering a temporal range via multiple tiles</a:t>
            </a:r>
          </a:p>
        </p:txBody>
      </p:sp>
      <p:pic>
        <p:nvPicPr>
          <p:cNvPr id="5" name="Picture 4"/>
          <p:cNvPicPr>
            <a:picLocks noChangeAspect="1"/>
          </p:cNvPicPr>
          <p:nvPr/>
        </p:nvPicPr>
        <p:blipFill>
          <a:blip r:embed="rId2"/>
          <a:stretch>
            <a:fillRect/>
          </a:stretch>
        </p:blipFill>
        <p:spPr>
          <a:xfrm>
            <a:off x="1351222" y="1072702"/>
            <a:ext cx="6086297" cy="1907189"/>
          </a:xfrm>
          <a:prstGeom prst="rect">
            <a:avLst/>
          </a:prstGeom>
        </p:spPr>
      </p:pic>
      <p:sp>
        <p:nvSpPr>
          <p:cNvPr id="6" name="TextBox 5"/>
          <p:cNvSpPr txBox="1"/>
          <p:nvPr/>
        </p:nvSpPr>
        <p:spPr>
          <a:xfrm>
            <a:off x="739471" y="3156926"/>
            <a:ext cx="7720717" cy="1131079"/>
          </a:xfrm>
          <a:prstGeom prst="rect">
            <a:avLst/>
          </a:prstGeom>
          <a:noFill/>
        </p:spPr>
        <p:txBody>
          <a:bodyPr wrap="square" rtlCol="0">
            <a:spAutoFit/>
          </a:bodyPr>
          <a:lstStyle/>
          <a:p>
            <a:pPr marL="214313" indent="-214313">
              <a:buFont typeface="Arial" panose="020B0604020202020204" pitchFamily="34" charset="0"/>
              <a:buChar char="•"/>
            </a:pPr>
            <a:r>
              <a:rPr lang="en-US" sz="1350" dirty="0"/>
              <a:t>Wave-front tiles (Mega-blocks) are computed </a:t>
            </a:r>
            <a:r>
              <a:rPr lang="en-US" sz="1350" i="1" dirty="0"/>
              <a:t>sequentially, </a:t>
            </a:r>
            <a:r>
              <a:rPr lang="en-US" sz="1350" dirty="0"/>
              <a:t>but multiple values within one time-step of a given tile may still be evaluated </a:t>
            </a:r>
            <a:r>
              <a:rPr lang="en-US" sz="1350" i="1" dirty="0"/>
              <a:t>concurrently</a:t>
            </a:r>
          </a:p>
          <a:p>
            <a:pPr marL="214313" indent="-214313">
              <a:buFont typeface="Arial" panose="020B0604020202020204" pitchFamily="34" charset="0"/>
              <a:buChar char="•"/>
            </a:pPr>
            <a:r>
              <a:rPr lang="en-US" sz="1350" dirty="0"/>
              <a:t>After last tile is complete, YASK variables contain the same data as they would have without temporal tiling, so no change is needed when inputting data or reading results</a:t>
            </a:r>
          </a:p>
          <a:p>
            <a:pPr marL="214313" indent="-214313">
              <a:buFont typeface="Arial" panose="020B0604020202020204" pitchFamily="34" charset="0"/>
              <a:buChar char="•"/>
            </a:pPr>
            <a:r>
              <a:rPr lang="en-US" sz="1350" dirty="0"/>
              <a:t>This concept is directly extended to 2D or 3D stencils by shifting in each spatial dimension</a:t>
            </a:r>
          </a:p>
        </p:txBody>
      </p: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75608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p:cNvSpPr>
            <a:spLocks noGrp="1"/>
          </p:cNvSpPr>
          <p:nvPr>
            <p:ph type="title"/>
          </p:nvPr>
        </p:nvSpPr>
        <p:spPr/>
        <p:txBody>
          <a:bodyPr/>
          <a:lstStyle/>
          <a:p>
            <a:r>
              <a:rPr lang="en-US" dirty="0"/>
              <a:t>Example application of YASK</a:t>
            </a:r>
          </a:p>
        </p:txBody>
      </p:sp>
      <p:sp>
        <p:nvSpPr>
          <p:cNvPr id="4" name="Content Placeholder 3"/>
          <p:cNvSpPr>
            <a:spLocks noGrp="1"/>
          </p:cNvSpPr>
          <p:nvPr>
            <p:ph sz="quarter" idx="13"/>
          </p:nvPr>
        </p:nvSpPr>
        <p:spPr>
          <a:xfrm>
            <a:off x="455613" y="838831"/>
            <a:ext cx="4208657" cy="3790320"/>
          </a:xfrm>
        </p:spPr>
        <p:txBody>
          <a:bodyPr>
            <a:normAutofit fontScale="92500" lnSpcReduction="10000"/>
          </a:bodyPr>
          <a:lstStyle/>
          <a:p>
            <a:r>
              <a:rPr lang="en-US" dirty="0"/>
              <a:t>AWP-ODC: </a:t>
            </a:r>
            <a:r>
              <a:rPr lang="en-US" dirty="0" err="1"/>
              <a:t>Anelastic</a:t>
            </a:r>
            <a:r>
              <a:rPr lang="en-US" dirty="0"/>
              <a:t> Wave Propagation-Olsen, Day, Cui</a:t>
            </a:r>
          </a:p>
          <a:p>
            <a:pPr lvl="1"/>
            <a:r>
              <a:rPr lang="en-US" dirty="0"/>
              <a:t>Software that simulates seismic wave propagation after a fault rupture</a:t>
            </a:r>
          </a:p>
          <a:p>
            <a:pPr lvl="1"/>
            <a:r>
              <a:rPr lang="en-US" dirty="0"/>
              <a:t>Widely used by the Southern California Earthquake Center (SCEC) community</a:t>
            </a:r>
          </a:p>
          <a:p>
            <a:r>
              <a:rPr lang="en-US" dirty="0"/>
              <a:t>AWP-ODC-OS</a:t>
            </a:r>
          </a:p>
          <a:p>
            <a:pPr lvl="1"/>
            <a:r>
              <a:rPr lang="en-US" dirty="0"/>
              <a:t>First ever open-source release in 2016 (BSD-2 license), including port to Intel Xeon Phi processor, under development by San Diego Supercomputer Center (SDSC) at Univ. of CA, San Diego (UCSD)</a:t>
            </a:r>
          </a:p>
          <a:p>
            <a:pPr lvl="1"/>
            <a:r>
              <a:rPr lang="en-US" dirty="0"/>
              <a:t>Demonstrated on &gt;9000 nodes of Cori supercomputer</a:t>
            </a:r>
          </a:p>
          <a:p>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6400" t="7089" r="6400" b="3545"/>
          <a:stretch>
            <a:fillRect/>
          </a:stretch>
        </p:blipFill>
        <p:spPr bwMode="auto">
          <a:xfrm>
            <a:off x="4781556" y="609941"/>
            <a:ext cx="3786371" cy="3180764"/>
          </a:xfrm>
          <a:prstGeom prst="rect">
            <a:avLst/>
          </a:pr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072455" y="3848002"/>
            <a:ext cx="3495472" cy="592760"/>
          </a:xfrm>
          <a:prstGeom prst="rect">
            <a:avLst/>
          </a:prstGeom>
          <a:noFill/>
          <a:ln>
            <a:noFill/>
          </a:ln>
          <a:effectLst/>
          <a:extLst>
            <a:ext uri="{909E8E84-426E-40dd-AFC4-6F175D3DCCD1}">
              <a14:hiddenFill xmlns:lc="http://schemas.openxmlformats.org/drawingml/2006/lockedCanvas" xmlns="" xmlns:a14="http://schemas.microsoft.com/office/drawing/2010/main">
                <a:solidFill>
                  <a:srgbClr val="FFFFFF"/>
                </a:solidFill>
              </a14:hiddenFill>
            </a:ext>
            <a:ext uri="{91240B29-F687-4f45-9708-019B960494DF}">
              <a14:hiddenLine xmlns:lc="http://schemas.openxmlformats.org/drawingml/2006/lockedCanvas" xmlns="" xmlns:a14="http://schemas.microsoft.com/office/drawing/2010/main" w="9525">
                <a:solidFill>
                  <a:srgbClr val="000000"/>
                </a:solidFill>
                <a:round/>
                <a:headEnd/>
                <a:tailEnd/>
              </a14:hiddenLine>
            </a:ext>
            <a:ext uri="{AF507438-7753-43e0-B8FC-AC1667EBCBE1}">
              <a14:hiddenEffects xmlns:lc="http://schemas.openxmlformats.org/drawingml/2006/lockedCanvas" xmlns="" xmlns:a14="http://schemas.microsoft.com/office/drawing/2010/main">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600" b="0" i="1" u="none" strike="noStrike" cap="none" spc="0" normalizeH="0" baseline="0">
                <a:ln>
                  <a:noFill/>
                </a:ln>
                <a:solidFill>
                  <a:srgbClr val="000000"/>
                </a:solidFill>
                <a:effectLst/>
                <a:uFillTx/>
                <a:latin typeface="Calibri"/>
                <a:ea typeface="Calibri"/>
                <a:cs typeface="Calibri"/>
                <a:sym typeface="Calibri"/>
              </a:defRPr>
            </a:lvl9pPr>
          </a:lstStyle>
          <a:p>
            <a:pPr marL="128588" indent="-128588" defTabSz="685800" fontAlgn="base" hangingPunct="1">
              <a:spcBef>
                <a:spcPct val="0"/>
              </a:spcBef>
              <a:spcAft>
                <a:spcPct val="0"/>
              </a:spcAft>
              <a:buFont typeface="Arial" panose="020B0604020202020204" pitchFamily="34" charset="0"/>
              <a:buChar char="•"/>
            </a:pPr>
            <a:r>
              <a:rPr lang="en-US" sz="1200" i="0" dirty="0" err="1">
                <a:solidFill>
                  <a:schemeClr val="tx1"/>
                </a:solidFill>
                <a:latin typeface="Arial" charset="0"/>
                <a:ea typeface="ÇlÇr ñæí©" charset="0"/>
              </a:rPr>
              <a:t>CyberShake</a:t>
            </a:r>
            <a:r>
              <a:rPr lang="en-US" sz="1200" i="0" dirty="0">
                <a:solidFill>
                  <a:schemeClr val="tx1"/>
                </a:solidFill>
                <a:latin typeface="Arial" charset="0"/>
                <a:ea typeface="ÇlÇr ñæí©" charset="0"/>
              </a:rPr>
              <a:t> Study 15.4 hazard map for 336 sites around Southern California</a:t>
            </a:r>
          </a:p>
          <a:p>
            <a:pPr marL="128588" indent="-128588" defTabSz="685800" fontAlgn="base" hangingPunct="1">
              <a:spcBef>
                <a:spcPct val="0"/>
              </a:spcBef>
              <a:spcAft>
                <a:spcPct val="0"/>
              </a:spcAft>
              <a:buFont typeface="Arial" panose="020B0604020202020204" pitchFamily="34" charset="0"/>
              <a:buChar char="•"/>
            </a:pPr>
            <a:r>
              <a:rPr lang="en-US" sz="1200" i="0" dirty="0">
                <a:solidFill>
                  <a:schemeClr val="tx1"/>
                </a:solidFill>
                <a:latin typeface="Arial" charset="0"/>
                <a:ea typeface="ÇlÇr ñæí©" charset="0"/>
              </a:rPr>
              <a:t>Warm colors represent areas of high hazard</a:t>
            </a:r>
            <a:endParaRPr lang="en-US" sz="4400" i="0" dirty="0">
              <a:solidFill>
                <a:schemeClr val="tx1"/>
              </a:solidFill>
              <a:latin typeface="Arial" charset="0"/>
              <a:ea typeface="ＭＳ Ｐゴシック" charset="0"/>
            </a:endParaRPr>
          </a:p>
        </p:txBody>
      </p:sp>
      <p:sp>
        <p:nvSpPr>
          <p:cNvPr id="7" name="TextBox 6"/>
          <p:cNvSpPr txBox="1"/>
          <p:nvPr/>
        </p:nvSpPr>
        <p:spPr>
          <a:xfrm>
            <a:off x="6607063" y="4553753"/>
            <a:ext cx="2467022" cy="169277"/>
          </a:xfrm>
          <a:prstGeom prst="rect">
            <a:avLst/>
          </a:prstGeom>
          <a:noFill/>
        </p:spPr>
        <p:txBody>
          <a:bodyPr vert="horz" wrap="none" lIns="0" tIns="0" rIns="0" bIns="0" rtlCol="0">
            <a:spAutoFit/>
          </a:bodyPr>
          <a:lstStyle/>
          <a:p>
            <a:r>
              <a:rPr lang="en-US" sz="1100" dirty="0">
                <a:solidFill>
                  <a:schemeClr val="tx2"/>
                </a:solidFill>
              </a:rPr>
              <a:t>Content on this slide courtesy of UCSD</a:t>
            </a:r>
          </a:p>
        </p:txBody>
      </p:sp>
      <p:sp>
        <p:nvSpPr>
          <p:cNvPr id="8" name="Footer Placeholder 7"/>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9275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70</a:t>
            </a:fld>
            <a:endParaRPr lang="en-US" dirty="0"/>
          </a:p>
        </p:txBody>
      </p:sp>
      <p:sp>
        <p:nvSpPr>
          <p:cNvPr id="3" name="Title 2"/>
          <p:cNvSpPr>
            <a:spLocks noGrp="1"/>
          </p:cNvSpPr>
          <p:nvPr>
            <p:ph type="title"/>
          </p:nvPr>
        </p:nvSpPr>
        <p:spPr/>
        <p:txBody>
          <a:bodyPr/>
          <a:lstStyle/>
          <a:p>
            <a:r>
              <a:rPr lang="en-US" dirty="0"/>
              <a:t>Using temporal wave-front tiling in YASK</a:t>
            </a:r>
          </a:p>
        </p:txBody>
      </p:sp>
      <p:sp>
        <p:nvSpPr>
          <p:cNvPr id="4" name="Content Placeholder 3"/>
          <p:cNvSpPr>
            <a:spLocks noGrp="1"/>
          </p:cNvSpPr>
          <p:nvPr>
            <p:ph sz="quarter" idx="13"/>
          </p:nvPr>
        </p:nvSpPr>
        <p:spPr/>
        <p:txBody>
          <a:bodyPr>
            <a:normAutofit fontScale="92500" lnSpcReduction="20000"/>
          </a:bodyPr>
          <a:lstStyle/>
          <a:p>
            <a:r>
              <a:rPr lang="en-US" dirty="0"/>
              <a:t>Another level of tiling hierarchy</a:t>
            </a:r>
          </a:p>
          <a:p>
            <a:pPr lvl="1"/>
            <a:r>
              <a:rPr lang="en-US" dirty="0"/>
              <a:t>Earlier, we explained how each rank domain is divided into </a:t>
            </a:r>
            <a:r>
              <a:rPr lang="en-US" i="1" dirty="0"/>
              <a:t>blocks</a:t>
            </a:r>
            <a:r>
              <a:rPr lang="en-US" dirty="0"/>
              <a:t>, set via </a:t>
            </a:r>
            <a:r>
              <a:rPr lang="en-US" dirty="0">
                <a:latin typeface="Courier New" panose="02070309020205020404" pitchFamily="49" charset="0"/>
                <a:cs typeface="Courier New" panose="02070309020205020404" pitchFamily="49" charset="0"/>
              </a:rPr>
              <a:t>–b</a:t>
            </a:r>
          </a:p>
          <a:p>
            <a:pPr lvl="1"/>
            <a:r>
              <a:rPr lang="en-US" dirty="0">
                <a:cs typeface="Courier New" panose="02070309020205020404" pitchFamily="49" charset="0"/>
              </a:rPr>
              <a:t>Ranks may also be divided into </a:t>
            </a:r>
            <a:r>
              <a:rPr lang="en-US" i="1" dirty="0">
                <a:cs typeface="Courier New" panose="02070309020205020404" pitchFamily="49" charset="0"/>
              </a:rPr>
              <a:t>Mega-blocks</a:t>
            </a:r>
            <a:r>
              <a:rPr lang="en-US" dirty="0">
                <a:cs typeface="Courier New" panose="02070309020205020404" pitchFamily="49" charset="0"/>
              </a:rPr>
              <a:t>, where each Mega-block is a wave-front tile</a:t>
            </a:r>
          </a:p>
          <a:p>
            <a:pPr lvl="1"/>
            <a:r>
              <a:rPr lang="en-US" dirty="0">
                <a:cs typeface="Courier New" panose="02070309020205020404" pitchFamily="49" charset="0"/>
              </a:rPr>
              <a:t>Control the spatial size of a Mega-block with </a:t>
            </a:r>
            <a:r>
              <a:rPr lang="en-US" dirty="0">
                <a:latin typeface="Courier New" panose="02070309020205020404" pitchFamily="49" charset="0"/>
                <a:cs typeface="Courier New" panose="02070309020205020404" pitchFamily="49" charset="0"/>
              </a:rPr>
              <a:t>-Mb, -</a:t>
            </a:r>
            <a:r>
              <a:rPr lang="en-US" dirty="0" err="1">
                <a:latin typeface="Courier New" panose="02070309020205020404" pitchFamily="49" charset="0"/>
                <a:cs typeface="Courier New" panose="02070309020205020404" pitchFamily="49" charset="0"/>
              </a:rPr>
              <a:t>Mbx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Mby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etc.</a:t>
            </a:r>
          </a:p>
          <a:p>
            <a:pPr lvl="2"/>
            <a:r>
              <a:rPr lang="en-US" dirty="0">
                <a:cs typeface="Courier New" panose="02070309020205020404" pitchFamily="49" charset="0"/>
              </a:rPr>
              <a:t>Be sure to use a capital “M”; a lower-case “m” is for micro-blocks, explained later</a:t>
            </a:r>
          </a:p>
          <a:p>
            <a:pPr lvl="1"/>
            <a:r>
              <a:rPr lang="en-US" dirty="0">
                <a:cs typeface="Courier New" panose="02070309020205020404" pitchFamily="49" charset="0"/>
              </a:rPr>
              <a:t>Control the temporal size of a Mega-block with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Mbt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(assuming your time dim is “t”)</a:t>
            </a:r>
          </a:p>
          <a:p>
            <a:pPr lvl="1"/>
            <a:r>
              <a:rPr lang="en-US" dirty="0">
                <a:cs typeface="Courier New" panose="02070309020205020404" pitchFamily="49" charset="0"/>
              </a:rPr>
              <a:t>By default, the spatial size of a Mega-block is the size of the rank</a:t>
            </a:r>
          </a:p>
          <a:p>
            <a:r>
              <a:rPr lang="en-US" dirty="0">
                <a:cs typeface="Courier New" panose="02070309020205020404" pitchFamily="49" charset="0"/>
              </a:rPr>
              <a:t>Selecting values</a:t>
            </a:r>
          </a:p>
          <a:p>
            <a:pPr lvl="1"/>
            <a:r>
              <a:rPr lang="en-US" dirty="0">
                <a:cs typeface="Courier New" panose="02070309020205020404" pitchFamily="49" charset="0"/>
              </a:rPr>
              <a:t>When using a very large unified cache (e.g., HBM used to cache DDR memory), set the spatial size to fit within this cache</a:t>
            </a:r>
          </a:p>
          <a:p>
            <a:pPr lvl="2"/>
            <a:r>
              <a:rPr lang="en-US" dirty="0">
                <a:cs typeface="Courier New" panose="02070309020205020404" pitchFamily="49" charset="0"/>
              </a:rPr>
              <a:t>See the paper in the upcoming reading list showing ~2× speedup on two stencils</a:t>
            </a:r>
          </a:p>
          <a:p>
            <a:pPr lvl="1"/>
            <a:r>
              <a:rPr lang="en-US" dirty="0">
                <a:cs typeface="Courier New" panose="02070309020205020404" pitchFamily="49" charset="0"/>
              </a:rPr>
              <a:t>For processors that have much smaller third-level caches (e.g., a Xeon Scalable processor), values are much more critical, and additional performance is more difficult to obtain</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34421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71</a:t>
            </a:fld>
            <a:endParaRPr lang="en-US" dirty="0"/>
          </a:p>
        </p:txBody>
      </p:sp>
      <p:sp>
        <p:nvSpPr>
          <p:cNvPr id="3" name="Title 2"/>
          <p:cNvSpPr>
            <a:spLocks noGrp="1"/>
          </p:cNvSpPr>
          <p:nvPr>
            <p:ph type="title"/>
          </p:nvPr>
        </p:nvSpPr>
        <p:spPr/>
        <p:txBody>
          <a:bodyPr/>
          <a:lstStyle/>
          <a:p>
            <a:r>
              <a:rPr lang="en-US" dirty="0"/>
              <a:t>Temporal block-level tiling</a:t>
            </a:r>
          </a:p>
        </p:txBody>
      </p:sp>
      <p:sp>
        <p:nvSpPr>
          <p:cNvPr id="4" name="Content Placeholder 3"/>
          <p:cNvSpPr>
            <a:spLocks noGrp="1"/>
          </p:cNvSpPr>
          <p:nvPr>
            <p:ph sz="quarter" idx="13"/>
          </p:nvPr>
        </p:nvSpPr>
        <p:spPr/>
        <p:txBody>
          <a:bodyPr>
            <a:normAutofit/>
          </a:bodyPr>
          <a:lstStyle/>
          <a:p>
            <a:r>
              <a:rPr lang="en-US" dirty="0"/>
              <a:t>Goal</a:t>
            </a:r>
          </a:p>
          <a:p>
            <a:pPr lvl="1"/>
            <a:r>
              <a:rPr lang="en-US" dirty="0"/>
              <a:t>Increase temporal locality in caches at a core level, e.g., level-2 caches</a:t>
            </a:r>
          </a:p>
          <a:p>
            <a:r>
              <a:rPr lang="en-US" dirty="0"/>
              <a:t>Technique</a:t>
            </a:r>
          </a:p>
          <a:p>
            <a:pPr lvl="1"/>
            <a:r>
              <a:rPr lang="en-US" dirty="0"/>
              <a:t>Evaluate </a:t>
            </a:r>
            <a:r>
              <a:rPr lang="en-US" i="1" dirty="0"/>
              <a:t>n</a:t>
            </a:r>
            <a:r>
              <a:rPr lang="en-US" dirty="0"/>
              <a:t> time-steps in each block</a:t>
            </a:r>
          </a:p>
          <a:p>
            <a:pPr lvl="2"/>
            <a:r>
              <a:rPr lang="en-US" dirty="0"/>
              <a:t>Recall that a rank is composed of Mega-blocks, and a Mega-block is composed of blocks</a:t>
            </a:r>
          </a:p>
          <a:p>
            <a:pPr lvl="1"/>
            <a:r>
              <a:rPr lang="en-US" dirty="0"/>
              <a:t>Evaluate blocks </a:t>
            </a:r>
            <a:r>
              <a:rPr lang="en-US" i="1" dirty="0"/>
              <a:t>concurrently </a:t>
            </a:r>
            <a:r>
              <a:rPr lang="en-US" dirty="0"/>
              <a:t>until entire Mega-block is evaluated for </a:t>
            </a:r>
            <a:r>
              <a:rPr lang="en-US" i="1" dirty="0"/>
              <a:t>n</a:t>
            </a:r>
            <a:r>
              <a:rPr lang="en-US" dirty="0"/>
              <a:t> time-steps</a:t>
            </a:r>
          </a:p>
          <a:p>
            <a:endParaRPr lang="en-US" dirty="0"/>
          </a:p>
          <a:p>
            <a:pPr lvl="1"/>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924700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72</a:t>
            </a:fld>
            <a:endParaRPr lang="en-US" dirty="0"/>
          </a:p>
        </p:txBody>
      </p:sp>
      <p:sp>
        <p:nvSpPr>
          <p:cNvPr id="3" name="Title 2"/>
          <p:cNvSpPr>
            <a:spLocks noGrp="1"/>
          </p:cNvSpPr>
          <p:nvPr>
            <p:ph type="title"/>
          </p:nvPr>
        </p:nvSpPr>
        <p:spPr/>
        <p:txBody>
          <a:bodyPr/>
          <a:lstStyle/>
          <a:p>
            <a:r>
              <a:rPr lang="en-US" dirty="0"/>
              <a:t>Temporal block dependencies</a:t>
            </a:r>
          </a:p>
        </p:txBody>
      </p:sp>
      <p:sp>
        <p:nvSpPr>
          <p:cNvPr id="6" name="TextBox 5"/>
          <p:cNvSpPr txBox="1"/>
          <p:nvPr/>
        </p:nvSpPr>
        <p:spPr>
          <a:xfrm>
            <a:off x="341941" y="3694497"/>
            <a:ext cx="8347254" cy="954107"/>
          </a:xfrm>
          <a:prstGeom prst="rect">
            <a:avLst/>
          </a:prstGeom>
          <a:noFill/>
        </p:spPr>
        <p:txBody>
          <a:bodyPr wrap="square" rtlCol="0">
            <a:spAutoFit/>
          </a:bodyPr>
          <a:lstStyle/>
          <a:p>
            <a:pPr marL="214313" indent="-214313">
              <a:buFont typeface="Arial" panose="020B0604020202020204" pitchFamily="34" charset="0"/>
              <a:buChar char="•"/>
            </a:pPr>
            <a:r>
              <a:rPr lang="en-US" sz="1400" dirty="0"/>
              <a:t>In one spatial dimension (as shown), this is called triangle or trapezoid tiling (half of diamond tiling)</a:t>
            </a:r>
          </a:p>
          <a:p>
            <a:pPr marL="214313" indent="-214313">
              <a:buFont typeface="Arial" panose="020B0604020202020204" pitchFamily="34" charset="0"/>
              <a:buChar char="•"/>
            </a:pPr>
            <a:r>
              <a:rPr lang="en-US" sz="1400" dirty="0"/>
              <a:t>Extension into multiple spatial dimensions uses a more complex series of multi-dimensional shapes (polytopes) to tessellate the space (not shown)</a:t>
            </a:r>
          </a:p>
          <a:p>
            <a:pPr marL="214313" indent="-214313">
              <a:buFont typeface="Arial" panose="020B0604020202020204" pitchFamily="34" charset="0"/>
              <a:buChar char="•"/>
            </a:pPr>
            <a:r>
              <a:rPr lang="en-US" sz="1400" dirty="0"/>
              <a:t>The amount of shift or </a:t>
            </a:r>
            <a:r>
              <a:rPr lang="en-US" sz="1400" i="1" dirty="0"/>
              <a:t>temporal angle </a:t>
            </a:r>
            <a:r>
              <a:rPr lang="en-US" sz="1400" dirty="0"/>
              <a:t>is based on the radius of the largest stencil (shift of 2 shown)</a:t>
            </a:r>
          </a:p>
        </p:txBody>
      </p:sp>
      <p:grpSp>
        <p:nvGrpSpPr>
          <p:cNvPr id="20" name="Group 19"/>
          <p:cNvGrpSpPr/>
          <p:nvPr/>
        </p:nvGrpSpPr>
        <p:grpSpPr>
          <a:xfrm>
            <a:off x="84008" y="2123888"/>
            <a:ext cx="1245376" cy="1138110"/>
            <a:chOff x="714335" y="1966772"/>
            <a:chExt cx="1885755" cy="1897863"/>
          </a:xfrm>
        </p:grpSpPr>
        <p:cxnSp>
          <p:nvCxnSpPr>
            <p:cNvPr id="21" name="Straight Arrow Connector 20"/>
            <p:cNvCxnSpPr/>
            <p:nvPr/>
          </p:nvCxnSpPr>
          <p:spPr>
            <a:xfrm flipV="1">
              <a:off x="1048303" y="2236581"/>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2" name="TextBox 21"/>
            <p:cNvSpPr txBox="1"/>
            <p:nvPr/>
          </p:nvSpPr>
          <p:spPr>
            <a:xfrm>
              <a:off x="714335" y="1966772"/>
              <a:ext cx="371859"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t</a:t>
              </a:r>
            </a:p>
          </p:txBody>
        </p:sp>
        <p:cxnSp>
          <p:nvCxnSpPr>
            <p:cNvPr id="23" name="Straight Arrow Connector 22"/>
            <p:cNvCxnSpPr/>
            <p:nvPr/>
          </p:nvCxnSpPr>
          <p:spPr>
            <a:xfrm rot="5400000" flipV="1">
              <a:off x="1648916" y="2852402"/>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4" name="TextBox 23"/>
            <p:cNvSpPr txBox="1"/>
            <p:nvPr/>
          </p:nvSpPr>
          <p:spPr>
            <a:xfrm>
              <a:off x="2201530" y="3351399"/>
              <a:ext cx="398560"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x</a:t>
              </a:r>
            </a:p>
          </p:txBody>
        </p:sp>
      </p:grpSp>
      <p:sp>
        <p:nvSpPr>
          <p:cNvPr id="25" name="TextBox 24"/>
          <p:cNvSpPr txBox="1"/>
          <p:nvPr/>
        </p:nvSpPr>
        <p:spPr>
          <a:xfrm>
            <a:off x="495956" y="1795424"/>
            <a:ext cx="460382" cy="1077218"/>
          </a:xfrm>
          <a:prstGeom prst="rect">
            <a:avLst/>
          </a:prstGeom>
          <a:noFill/>
        </p:spPr>
        <p:txBody>
          <a:bodyPr wrap="none" rtlCol="0">
            <a:spAutoFit/>
          </a:bodyPr>
          <a:lstStyle/>
          <a:p>
            <a:pPr defTabSz="914400"/>
            <a:r>
              <a:rPr lang="en-US" sz="1600" dirty="0">
                <a:solidFill>
                  <a:prstClr val="black"/>
                </a:solidFill>
                <a:latin typeface="Calibri" panose="020F0502020204030204"/>
              </a:rPr>
              <a:t>t=4</a:t>
            </a:r>
          </a:p>
          <a:p>
            <a:pPr defTabSz="914400"/>
            <a:r>
              <a:rPr lang="en-US" sz="1600" dirty="0">
                <a:solidFill>
                  <a:prstClr val="black"/>
                </a:solidFill>
                <a:latin typeface="Calibri" panose="020F0502020204030204"/>
              </a:rPr>
              <a:t>t=3</a:t>
            </a:r>
          </a:p>
          <a:p>
            <a:pPr defTabSz="914400"/>
            <a:r>
              <a:rPr lang="en-US" sz="1600" dirty="0">
                <a:solidFill>
                  <a:prstClr val="black"/>
                </a:solidFill>
                <a:latin typeface="Calibri" panose="020F0502020204030204"/>
              </a:rPr>
              <a:t>t=2</a:t>
            </a:r>
          </a:p>
          <a:p>
            <a:pPr defTabSz="914400"/>
            <a:r>
              <a:rPr lang="en-US" sz="1600" dirty="0">
                <a:solidFill>
                  <a:prstClr val="black"/>
                </a:solidFill>
                <a:latin typeface="Calibri" panose="020F0502020204030204"/>
              </a:rPr>
              <a:t>t=1</a:t>
            </a:r>
          </a:p>
        </p:txBody>
      </p:sp>
      <p:graphicFrame>
        <p:nvGraphicFramePr>
          <p:cNvPr id="26" name="Table 25"/>
          <p:cNvGraphicFramePr>
            <a:graphicFrameLocks noGrp="1"/>
          </p:cNvGraphicFramePr>
          <p:nvPr>
            <p:extLst>
              <p:ext uri="{D42A27DB-BD31-4B8C-83A1-F6EECF244321}">
                <p14:modId xmlns:p14="http://schemas.microsoft.com/office/powerpoint/2010/main" val="1220913262"/>
              </p:ext>
            </p:extLst>
          </p:nvPr>
        </p:nvGraphicFramePr>
        <p:xfrm>
          <a:off x="956338" y="1805217"/>
          <a:ext cx="7649920" cy="975360"/>
        </p:xfrm>
        <a:graphic>
          <a:graphicData uri="http://schemas.openxmlformats.org/drawingml/2006/table">
            <a:tbl>
              <a:tblPr/>
              <a:tblGrid>
                <a:gridCol w="191248">
                  <a:extLst>
                    <a:ext uri="{9D8B030D-6E8A-4147-A177-3AD203B41FA5}">
                      <a16:colId xmlns:a16="http://schemas.microsoft.com/office/drawing/2014/main" val="20000"/>
                    </a:ext>
                  </a:extLst>
                </a:gridCol>
                <a:gridCol w="191248">
                  <a:extLst>
                    <a:ext uri="{9D8B030D-6E8A-4147-A177-3AD203B41FA5}">
                      <a16:colId xmlns:a16="http://schemas.microsoft.com/office/drawing/2014/main" val="20001"/>
                    </a:ext>
                  </a:extLst>
                </a:gridCol>
                <a:gridCol w="191248">
                  <a:extLst>
                    <a:ext uri="{9D8B030D-6E8A-4147-A177-3AD203B41FA5}">
                      <a16:colId xmlns:a16="http://schemas.microsoft.com/office/drawing/2014/main" val="20002"/>
                    </a:ext>
                  </a:extLst>
                </a:gridCol>
                <a:gridCol w="191248">
                  <a:extLst>
                    <a:ext uri="{9D8B030D-6E8A-4147-A177-3AD203B41FA5}">
                      <a16:colId xmlns:a16="http://schemas.microsoft.com/office/drawing/2014/main" val="20003"/>
                    </a:ext>
                  </a:extLst>
                </a:gridCol>
                <a:gridCol w="191248">
                  <a:extLst>
                    <a:ext uri="{9D8B030D-6E8A-4147-A177-3AD203B41FA5}">
                      <a16:colId xmlns:a16="http://schemas.microsoft.com/office/drawing/2014/main" val="20004"/>
                    </a:ext>
                  </a:extLst>
                </a:gridCol>
                <a:gridCol w="191248">
                  <a:extLst>
                    <a:ext uri="{9D8B030D-6E8A-4147-A177-3AD203B41FA5}">
                      <a16:colId xmlns:a16="http://schemas.microsoft.com/office/drawing/2014/main" val="20005"/>
                    </a:ext>
                  </a:extLst>
                </a:gridCol>
                <a:gridCol w="191248">
                  <a:extLst>
                    <a:ext uri="{9D8B030D-6E8A-4147-A177-3AD203B41FA5}">
                      <a16:colId xmlns:a16="http://schemas.microsoft.com/office/drawing/2014/main" val="20006"/>
                    </a:ext>
                  </a:extLst>
                </a:gridCol>
                <a:gridCol w="191248">
                  <a:extLst>
                    <a:ext uri="{9D8B030D-6E8A-4147-A177-3AD203B41FA5}">
                      <a16:colId xmlns:a16="http://schemas.microsoft.com/office/drawing/2014/main" val="20007"/>
                    </a:ext>
                  </a:extLst>
                </a:gridCol>
                <a:gridCol w="191248">
                  <a:extLst>
                    <a:ext uri="{9D8B030D-6E8A-4147-A177-3AD203B41FA5}">
                      <a16:colId xmlns:a16="http://schemas.microsoft.com/office/drawing/2014/main" val="20008"/>
                    </a:ext>
                  </a:extLst>
                </a:gridCol>
                <a:gridCol w="191248">
                  <a:extLst>
                    <a:ext uri="{9D8B030D-6E8A-4147-A177-3AD203B41FA5}">
                      <a16:colId xmlns:a16="http://schemas.microsoft.com/office/drawing/2014/main" val="20009"/>
                    </a:ext>
                  </a:extLst>
                </a:gridCol>
                <a:gridCol w="191248">
                  <a:extLst>
                    <a:ext uri="{9D8B030D-6E8A-4147-A177-3AD203B41FA5}">
                      <a16:colId xmlns:a16="http://schemas.microsoft.com/office/drawing/2014/main" val="20010"/>
                    </a:ext>
                  </a:extLst>
                </a:gridCol>
                <a:gridCol w="191248">
                  <a:extLst>
                    <a:ext uri="{9D8B030D-6E8A-4147-A177-3AD203B41FA5}">
                      <a16:colId xmlns:a16="http://schemas.microsoft.com/office/drawing/2014/main" val="20011"/>
                    </a:ext>
                  </a:extLst>
                </a:gridCol>
                <a:gridCol w="191248">
                  <a:extLst>
                    <a:ext uri="{9D8B030D-6E8A-4147-A177-3AD203B41FA5}">
                      <a16:colId xmlns:a16="http://schemas.microsoft.com/office/drawing/2014/main" val="20012"/>
                    </a:ext>
                  </a:extLst>
                </a:gridCol>
                <a:gridCol w="191248">
                  <a:extLst>
                    <a:ext uri="{9D8B030D-6E8A-4147-A177-3AD203B41FA5}">
                      <a16:colId xmlns:a16="http://schemas.microsoft.com/office/drawing/2014/main" val="20013"/>
                    </a:ext>
                  </a:extLst>
                </a:gridCol>
                <a:gridCol w="191248">
                  <a:extLst>
                    <a:ext uri="{9D8B030D-6E8A-4147-A177-3AD203B41FA5}">
                      <a16:colId xmlns:a16="http://schemas.microsoft.com/office/drawing/2014/main" val="20014"/>
                    </a:ext>
                  </a:extLst>
                </a:gridCol>
                <a:gridCol w="191248">
                  <a:extLst>
                    <a:ext uri="{9D8B030D-6E8A-4147-A177-3AD203B41FA5}">
                      <a16:colId xmlns:a16="http://schemas.microsoft.com/office/drawing/2014/main" val="20015"/>
                    </a:ext>
                  </a:extLst>
                </a:gridCol>
                <a:gridCol w="191248">
                  <a:extLst>
                    <a:ext uri="{9D8B030D-6E8A-4147-A177-3AD203B41FA5}">
                      <a16:colId xmlns:a16="http://schemas.microsoft.com/office/drawing/2014/main" val="20016"/>
                    </a:ext>
                  </a:extLst>
                </a:gridCol>
                <a:gridCol w="191248">
                  <a:extLst>
                    <a:ext uri="{9D8B030D-6E8A-4147-A177-3AD203B41FA5}">
                      <a16:colId xmlns:a16="http://schemas.microsoft.com/office/drawing/2014/main" val="20017"/>
                    </a:ext>
                  </a:extLst>
                </a:gridCol>
                <a:gridCol w="191248">
                  <a:extLst>
                    <a:ext uri="{9D8B030D-6E8A-4147-A177-3AD203B41FA5}">
                      <a16:colId xmlns:a16="http://schemas.microsoft.com/office/drawing/2014/main" val="20018"/>
                    </a:ext>
                  </a:extLst>
                </a:gridCol>
                <a:gridCol w="191248">
                  <a:extLst>
                    <a:ext uri="{9D8B030D-6E8A-4147-A177-3AD203B41FA5}">
                      <a16:colId xmlns:a16="http://schemas.microsoft.com/office/drawing/2014/main" val="20019"/>
                    </a:ext>
                  </a:extLst>
                </a:gridCol>
                <a:gridCol w="191248">
                  <a:extLst>
                    <a:ext uri="{9D8B030D-6E8A-4147-A177-3AD203B41FA5}">
                      <a16:colId xmlns:a16="http://schemas.microsoft.com/office/drawing/2014/main" val="20020"/>
                    </a:ext>
                  </a:extLst>
                </a:gridCol>
                <a:gridCol w="191248">
                  <a:extLst>
                    <a:ext uri="{9D8B030D-6E8A-4147-A177-3AD203B41FA5}">
                      <a16:colId xmlns:a16="http://schemas.microsoft.com/office/drawing/2014/main" val="20021"/>
                    </a:ext>
                  </a:extLst>
                </a:gridCol>
                <a:gridCol w="191248">
                  <a:extLst>
                    <a:ext uri="{9D8B030D-6E8A-4147-A177-3AD203B41FA5}">
                      <a16:colId xmlns:a16="http://schemas.microsoft.com/office/drawing/2014/main" val="20022"/>
                    </a:ext>
                  </a:extLst>
                </a:gridCol>
                <a:gridCol w="191248">
                  <a:extLst>
                    <a:ext uri="{9D8B030D-6E8A-4147-A177-3AD203B41FA5}">
                      <a16:colId xmlns:a16="http://schemas.microsoft.com/office/drawing/2014/main" val="20023"/>
                    </a:ext>
                  </a:extLst>
                </a:gridCol>
                <a:gridCol w="191248">
                  <a:extLst>
                    <a:ext uri="{9D8B030D-6E8A-4147-A177-3AD203B41FA5}">
                      <a16:colId xmlns:a16="http://schemas.microsoft.com/office/drawing/2014/main" val="20024"/>
                    </a:ext>
                  </a:extLst>
                </a:gridCol>
                <a:gridCol w="191248">
                  <a:extLst>
                    <a:ext uri="{9D8B030D-6E8A-4147-A177-3AD203B41FA5}">
                      <a16:colId xmlns:a16="http://schemas.microsoft.com/office/drawing/2014/main" val="20025"/>
                    </a:ext>
                  </a:extLst>
                </a:gridCol>
                <a:gridCol w="191248">
                  <a:extLst>
                    <a:ext uri="{9D8B030D-6E8A-4147-A177-3AD203B41FA5}">
                      <a16:colId xmlns:a16="http://schemas.microsoft.com/office/drawing/2014/main" val="20026"/>
                    </a:ext>
                  </a:extLst>
                </a:gridCol>
                <a:gridCol w="191248">
                  <a:extLst>
                    <a:ext uri="{9D8B030D-6E8A-4147-A177-3AD203B41FA5}">
                      <a16:colId xmlns:a16="http://schemas.microsoft.com/office/drawing/2014/main" val="20027"/>
                    </a:ext>
                  </a:extLst>
                </a:gridCol>
                <a:gridCol w="191248">
                  <a:extLst>
                    <a:ext uri="{9D8B030D-6E8A-4147-A177-3AD203B41FA5}">
                      <a16:colId xmlns:a16="http://schemas.microsoft.com/office/drawing/2014/main" val="20028"/>
                    </a:ext>
                  </a:extLst>
                </a:gridCol>
                <a:gridCol w="191248">
                  <a:extLst>
                    <a:ext uri="{9D8B030D-6E8A-4147-A177-3AD203B41FA5}">
                      <a16:colId xmlns:a16="http://schemas.microsoft.com/office/drawing/2014/main" val="20029"/>
                    </a:ext>
                  </a:extLst>
                </a:gridCol>
                <a:gridCol w="191248">
                  <a:extLst>
                    <a:ext uri="{9D8B030D-6E8A-4147-A177-3AD203B41FA5}">
                      <a16:colId xmlns:a16="http://schemas.microsoft.com/office/drawing/2014/main" val="20030"/>
                    </a:ext>
                  </a:extLst>
                </a:gridCol>
                <a:gridCol w="191248">
                  <a:extLst>
                    <a:ext uri="{9D8B030D-6E8A-4147-A177-3AD203B41FA5}">
                      <a16:colId xmlns:a16="http://schemas.microsoft.com/office/drawing/2014/main" val="20031"/>
                    </a:ext>
                  </a:extLst>
                </a:gridCol>
                <a:gridCol w="191248">
                  <a:extLst>
                    <a:ext uri="{9D8B030D-6E8A-4147-A177-3AD203B41FA5}">
                      <a16:colId xmlns:a16="http://schemas.microsoft.com/office/drawing/2014/main" val="20032"/>
                    </a:ext>
                  </a:extLst>
                </a:gridCol>
                <a:gridCol w="191248">
                  <a:extLst>
                    <a:ext uri="{9D8B030D-6E8A-4147-A177-3AD203B41FA5}">
                      <a16:colId xmlns:a16="http://schemas.microsoft.com/office/drawing/2014/main" val="20033"/>
                    </a:ext>
                  </a:extLst>
                </a:gridCol>
                <a:gridCol w="191248">
                  <a:extLst>
                    <a:ext uri="{9D8B030D-6E8A-4147-A177-3AD203B41FA5}">
                      <a16:colId xmlns:a16="http://schemas.microsoft.com/office/drawing/2014/main" val="20034"/>
                    </a:ext>
                  </a:extLst>
                </a:gridCol>
                <a:gridCol w="191248">
                  <a:extLst>
                    <a:ext uri="{9D8B030D-6E8A-4147-A177-3AD203B41FA5}">
                      <a16:colId xmlns:a16="http://schemas.microsoft.com/office/drawing/2014/main" val="20035"/>
                    </a:ext>
                  </a:extLst>
                </a:gridCol>
                <a:gridCol w="191248">
                  <a:extLst>
                    <a:ext uri="{9D8B030D-6E8A-4147-A177-3AD203B41FA5}">
                      <a16:colId xmlns:a16="http://schemas.microsoft.com/office/drawing/2014/main" val="20036"/>
                    </a:ext>
                  </a:extLst>
                </a:gridCol>
                <a:gridCol w="191248">
                  <a:extLst>
                    <a:ext uri="{9D8B030D-6E8A-4147-A177-3AD203B41FA5}">
                      <a16:colId xmlns:a16="http://schemas.microsoft.com/office/drawing/2014/main" val="20037"/>
                    </a:ext>
                  </a:extLst>
                </a:gridCol>
                <a:gridCol w="191248">
                  <a:extLst>
                    <a:ext uri="{9D8B030D-6E8A-4147-A177-3AD203B41FA5}">
                      <a16:colId xmlns:a16="http://schemas.microsoft.com/office/drawing/2014/main" val="20038"/>
                    </a:ext>
                  </a:extLst>
                </a:gridCol>
                <a:gridCol w="191248">
                  <a:extLst>
                    <a:ext uri="{9D8B030D-6E8A-4147-A177-3AD203B41FA5}">
                      <a16:colId xmlns:a16="http://schemas.microsoft.com/office/drawing/2014/main" val="20039"/>
                    </a:ext>
                  </a:extLst>
                </a:gridCol>
              </a:tblGrid>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0"/>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ap="flat" cmpd="sng" algn="ctr">
                      <a:solidFill>
                        <a:srgbClr val="5B9BD5"/>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accent4">
                        <a:lumMod val="60000"/>
                        <a:lumOff val="40000"/>
                      </a:schemeClr>
                    </a:solidFill>
                  </a:tcPr>
                </a:tc>
                <a:extLst>
                  <a:ext uri="{0D108BD9-81ED-4DB2-BD59-A6C34878D82A}">
                    <a16:rowId xmlns:a16="http://schemas.microsoft.com/office/drawing/2014/main" val="10001"/>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2"/>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3"/>
                  </a:ext>
                </a:extLst>
              </a:tr>
            </a:tbl>
          </a:graphicData>
        </a:graphic>
      </p:graphicFrame>
      <p:sp>
        <p:nvSpPr>
          <p:cNvPr id="31" name="TextBox 30"/>
          <p:cNvSpPr txBox="1"/>
          <p:nvPr/>
        </p:nvSpPr>
        <p:spPr>
          <a:xfrm flipH="1">
            <a:off x="1768641" y="3101885"/>
            <a:ext cx="5714999" cy="523220"/>
          </a:xfrm>
          <a:prstGeom prst="rect">
            <a:avLst/>
          </a:prstGeom>
          <a:noFill/>
        </p:spPr>
        <p:txBody>
          <a:bodyPr wrap="square" rtlCol="0">
            <a:spAutoFit/>
          </a:bodyPr>
          <a:lstStyle/>
          <a:p>
            <a:pPr algn="ctr" defTabSz="914400"/>
            <a:r>
              <a:rPr lang="en-US" sz="1400" dirty="0">
                <a:solidFill>
                  <a:prstClr val="black"/>
                </a:solidFill>
                <a:latin typeface="Calibri" panose="020F0502020204030204"/>
              </a:rPr>
              <a:t>These three “upward” triangle blocks may be evaluated concurrently.</a:t>
            </a:r>
          </a:p>
          <a:p>
            <a:pPr defTabSz="914400"/>
            <a:r>
              <a:rPr lang="en-US" sz="1400" dirty="0">
                <a:solidFill>
                  <a:prstClr val="black"/>
                </a:solidFill>
                <a:latin typeface="Calibri" panose="020F0502020204030204"/>
              </a:rPr>
              <a:t>When they are complete, the “downward” triangle blocks are evaluated.</a:t>
            </a:r>
          </a:p>
        </p:txBody>
      </p:sp>
      <p:graphicFrame>
        <p:nvGraphicFramePr>
          <p:cNvPr id="18" name="Table 17"/>
          <p:cNvGraphicFramePr>
            <a:graphicFrameLocks noGrp="1"/>
          </p:cNvGraphicFramePr>
          <p:nvPr>
            <p:extLst>
              <p:ext uri="{D42A27DB-BD31-4B8C-83A1-F6EECF244321}">
                <p14:modId xmlns:p14="http://schemas.microsoft.com/office/powerpoint/2010/main" val="2925861224"/>
              </p:ext>
            </p:extLst>
          </p:nvPr>
        </p:nvGraphicFramePr>
        <p:xfrm>
          <a:off x="6686934" y="651906"/>
          <a:ext cx="208280" cy="853440"/>
        </p:xfrm>
        <a:graphic>
          <a:graphicData uri="http://schemas.openxmlformats.org/drawingml/2006/table">
            <a:tbl>
              <a:tblPr/>
              <a:tblGrid>
                <a:gridCol w="208280">
                  <a:extLst>
                    <a:ext uri="{9D8B030D-6E8A-4147-A177-3AD203B41FA5}">
                      <a16:colId xmlns:a16="http://schemas.microsoft.com/office/drawing/2014/main" val="20000"/>
                    </a:ext>
                  </a:extLst>
                </a:gridCol>
              </a:tblGrid>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ap="flat" cmpd="sng" algn="ctr">
                      <a:noFill/>
                      <a:prstDash val="solid"/>
                      <a:round/>
                      <a:headEnd type="none" w="med" len="med"/>
                      <a:tailEnd type="none" w="med" len="med"/>
                    </a:lnBlToTr>
                    <a:noFill/>
                  </a:tcPr>
                </a:tc>
                <a:extLst>
                  <a:ext uri="{0D108BD9-81ED-4DB2-BD59-A6C34878D82A}">
                    <a16:rowId xmlns:a16="http://schemas.microsoft.com/office/drawing/2014/main" val="10000"/>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noFill/>
                  </a:tcPr>
                </a:tc>
                <a:extLst>
                  <a:ext uri="{0D108BD9-81ED-4DB2-BD59-A6C34878D82A}">
                    <a16:rowId xmlns:a16="http://schemas.microsoft.com/office/drawing/2014/main" val="10001"/>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3"/>
                  </a:ext>
                </a:extLst>
              </a:tr>
            </a:tbl>
          </a:graphicData>
        </a:graphic>
      </p:graphicFrame>
      <p:sp>
        <p:nvSpPr>
          <p:cNvPr id="19" name="TextBox 18"/>
          <p:cNvSpPr txBox="1"/>
          <p:nvPr/>
        </p:nvSpPr>
        <p:spPr>
          <a:xfrm>
            <a:off x="6850905" y="591439"/>
            <a:ext cx="2122569" cy="954107"/>
          </a:xfrm>
          <a:prstGeom prst="rect">
            <a:avLst/>
          </a:prstGeom>
          <a:noFill/>
        </p:spPr>
        <p:txBody>
          <a:bodyPr wrap="none" rtlCol="0">
            <a:spAutoFit/>
          </a:bodyPr>
          <a:lstStyle/>
          <a:p>
            <a:pPr defTabSz="914400"/>
            <a:r>
              <a:rPr lang="en-US" sz="1400" dirty="0">
                <a:solidFill>
                  <a:prstClr val="black"/>
                </a:solidFill>
                <a:latin typeface="Calibri" panose="020F0502020204030204"/>
              </a:rPr>
              <a:t>value already known</a:t>
            </a:r>
          </a:p>
          <a:p>
            <a:pPr defTabSz="914400"/>
            <a:r>
              <a:rPr lang="en-US" sz="1400" dirty="0">
                <a:solidFill>
                  <a:prstClr val="black"/>
                </a:solidFill>
                <a:latin typeface="Calibri" panose="020F0502020204030204"/>
              </a:rPr>
              <a:t>value not yet known</a:t>
            </a:r>
          </a:p>
          <a:p>
            <a:pPr defTabSz="914400"/>
            <a:r>
              <a:rPr lang="en-US" sz="1400" dirty="0">
                <a:solidFill>
                  <a:prstClr val="black"/>
                </a:solidFill>
                <a:latin typeface="Calibri" panose="020F0502020204030204"/>
              </a:rPr>
              <a:t>known value used as input</a:t>
            </a:r>
          </a:p>
          <a:p>
            <a:pPr defTabSz="914400"/>
            <a:r>
              <a:rPr lang="en-US" sz="1400" dirty="0">
                <a:solidFill>
                  <a:prstClr val="black"/>
                </a:solidFill>
                <a:latin typeface="Calibri" panose="020F0502020204030204"/>
              </a:rPr>
              <a:t>value being calculated</a:t>
            </a:r>
          </a:p>
        </p:txBody>
      </p:sp>
      <p:sp>
        <p:nvSpPr>
          <p:cNvPr id="33" name="TextBox 32"/>
          <p:cNvSpPr txBox="1"/>
          <p:nvPr/>
        </p:nvSpPr>
        <p:spPr>
          <a:xfrm>
            <a:off x="6522506" y="323173"/>
            <a:ext cx="1272913" cy="338554"/>
          </a:xfrm>
          <a:prstGeom prst="rect">
            <a:avLst/>
          </a:prstGeom>
          <a:noFill/>
        </p:spPr>
        <p:txBody>
          <a:bodyPr wrap="none" rtlCol="0">
            <a:spAutoFit/>
          </a:bodyPr>
          <a:lstStyle/>
          <a:p>
            <a:pPr defTabSz="914400"/>
            <a:r>
              <a:rPr lang="en-US" sz="1600" u="sng" dirty="0">
                <a:solidFill>
                  <a:prstClr val="black"/>
                </a:solidFill>
                <a:latin typeface="Calibri" panose="020F0502020204030204"/>
              </a:rPr>
              <a:t>Key                 </a:t>
            </a:r>
          </a:p>
        </p:txBody>
      </p:sp>
      <p:cxnSp>
        <p:nvCxnSpPr>
          <p:cNvPr id="5" name="Straight Arrow Connector 4"/>
          <p:cNvCxnSpPr>
            <a:stCxn id="31" idx="0"/>
          </p:cNvCxnSpPr>
          <p:nvPr/>
        </p:nvCxnSpPr>
        <p:spPr>
          <a:xfrm flipH="1" flipV="1">
            <a:off x="2310064" y="2780577"/>
            <a:ext cx="2316076" cy="32130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31" idx="0"/>
            <a:endCxn id="26" idx="2"/>
          </p:cNvCxnSpPr>
          <p:nvPr/>
        </p:nvCxnSpPr>
        <p:spPr>
          <a:xfrm flipV="1">
            <a:off x="4626140" y="2780577"/>
            <a:ext cx="155158" cy="32130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1" idx="0"/>
          </p:cNvCxnSpPr>
          <p:nvPr/>
        </p:nvCxnSpPr>
        <p:spPr>
          <a:xfrm flipV="1">
            <a:off x="4626140" y="2780577"/>
            <a:ext cx="2626392" cy="32130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66109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73</a:t>
            </a:fld>
            <a:endParaRPr lang="en-US" dirty="0"/>
          </a:p>
        </p:txBody>
      </p:sp>
      <p:sp>
        <p:nvSpPr>
          <p:cNvPr id="3" name="Title 2"/>
          <p:cNvSpPr>
            <a:spLocks noGrp="1"/>
          </p:cNvSpPr>
          <p:nvPr>
            <p:ph type="title"/>
          </p:nvPr>
        </p:nvSpPr>
        <p:spPr/>
        <p:txBody>
          <a:bodyPr/>
          <a:lstStyle/>
          <a:p>
            <a:r>
              <a:rPr lang="en-US" dirty="0"/>
              <a:t>Using temporal block tiling in YASK</a:t>
            </a:r>
          </a:p>
        </p:txBody>
      </p:sp>
      <p:sp>
        <p:nvSpPr>
          <p:cNvPr id="4" name="Content Placeholder 3"/>
          <p:cNvSpPr>
            <a:spLocks noGrp="1"/>
          </p:cNvSpPr>
          <p:nvPr>
            <p:ph sz="quarter" idx="13"/>
          </p:nvPr>
        </p:nvSpPr>
        <p:spPr/>
        <p:txBody>
          <a:bodyPr>
            <a:normAutofit/>
          </a:bodyPr>
          <a:lstStyle/>
          <a:p>
            <a:r>
              <a:rPr lang="en-US" dirty="0"/>
              <a:t>Not another level of tiling hierarchy</a:t>
            </a:r>
          </a:p>
          <a:p>
            <a:pPr lvl="1"/>
            <a:r>
              <a:rPr lang="en-US" dirty="0">
                <a:cs typeface="Courier New" panose="02070309020205020404" pitchFamily="49" charset="0"/>
              </a:rPr>
              <a:t>As before, control the spatial size of a block with </a:t>
            </a:r>
            <a:r>
              <a:rPr lang="en-US" dirty="0">
                <a:latin typeface="Courier New" panose="02070309020205020404" pitchFamily="49" charset="0"/>
                <a:cs typeface="Courier New" panose="02070309020205020404" pitchFamily="49" charset="0"/>
              </a:rPr>
              <a:t>-b, -</a:t>
            </a:r>
            <a:r>
              <a:rPr lang="en-US" dirty="0" err="1">
                <a:latin typeface="Courier New" panose="02070309020205020404" pitchFamily="49" charset="0"/>
                <a:cs typeface="Courier New" panose="02070309020205020404" pitchFamily="49" charset="0"/>
              </a:rPr>
              <a:t>bx</a:t>
            </a:r>
            <a:r>
              <a:rPr lang="en-US" dirty="0">
                <a:latin typeface="Courier New" panose="02070309020205020404" pitchFamily="49" charset="0"/>
                <a:cs typeface="Courier New" panose="02070309020205020404" pitchFamily="49" charset="0"/>
              </a:rPr>
              <a:t>, -by, </a:t>
            </a:r>
            <a:r>
              <a:rPr lang="en-US" dirty="0">
                <a:cs typeface="Courier New" panose="02070309020205020404" pitchFamily="49" charset="0"/>
              </a:rPr>
              <a:t>etc.</a:t>
            </a:r>
          </a:p>
          <a:p>
            <a:pPr lvl="1"/>
            <a:r>
              <a:rPr lang="en-US" dirty="0">
                <a:cs typeface="Courier New" panose="02070309020205020404" pitchFamily="49" charset="0"/>
              </a:rPr>
              <a:t>Control the </a:t>
            </a:r>
            <a:r>
              <a:rPr lang="en-US" i="1" dirty="0">
                <a:cs typeface="Courier New" panose="02070309020205020404" pitchFamily="49" charset="0"/>
              </a:rPr>
              <a:t>temporal</a:t>
            </a:r>
            <a:r>
              <a:rPr lang="en-US" dirty="0">
                <a:cs typeface="Courier New" panose="02070309020205020404" pitchFamily="49" charset="0"/>
              </a:rPr>
              <a:t> size of a block with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(assuming your time dim is “t”)</a:t>
            </a:r>
          </a:p>
          <a:p>
            <a:pPr lvl="1"/>
            <a:r>
              <a:rPr lang="en-US" dirty="0">
                <a:cs typeface="Courier New" panose="02070309020205020404" pitchFamily="49" charset="0"/>
              </a:rPr>
              <a:t>By default, there is no temporal block tiling</a:t>
            </a:r>
          </a:p>
          <a:p>
            <a:pPr lvl="1"/>
            <a:r>
              <a:rPr lang="en-US" dirty="0">
                <a:cs typeface="Courier New" panose="02070309020205020404" pitchFamily="49" charset="0"/>
              </a:rPr>
              <a:t>Temporal block tiling occurs </a:t>
            </a:r>
            <a:r>
              <a:rPr lang="en-US" i="1" dirty="0">
                <a:cs typeface="Courier New" panose="02070309020205020404" pitchFamily="49" charset="0"/>
              </a:rPr>
              <a:t>within</a:t>
            </a:r>
            <a:r>
              <a:rPr lang="en-US" dirty="0">
                <a:cs typeface="Courier New" panose="02070309020205020404" pitchFamily="49" charset="0"/>
              </a:rPr>
              <a:t> wave-front rank tiling, so the </a:t>
            </a:r>
            <a:r>
              <a:rPr lang="en-US" i="1" dirty="0">
                <a:cs typeface="Courier New" panose="02070309020205020404" pitchFamily="49" charset="0"/>
              </a:rPr>
              <a:t>temporal</a:t>
            </a:r>
            <a:r>
              <a:rPr lang="en-US" dirty="0">
                <a:cs typeface="Courier New" panose="02070309020205020404" pitchFamily="49" charset="0"/>
              </a:rPr>
              <a:t> size of a Mega-block defaults to the temporal size of a block</a:t>
            </a:r>
          </a:p>
          <a:p>
            <a:pPr lvl="2"/>
            <a:r>
              <a:rPr lang="en-US" dirty="0">
                <a:cs typeface="Courier New" panose="02070309020205020404" pitchFamily="49" charset="0"/>
              </a:rPr>
              <a:t>But the default </a:t>
            </a:r>
            <a:r>
              <a:rPr lang="en-US" i="1" dirty="0">
                <a:cs typeface="Courier New" panose="02070309020205020404" pitchFamily="49" charset="0"/>
              </a:rPr>
              <a:t>spatial</a:t>
            </a:r>
            <a:r>
              <a:rPr lang="en-US" dirty="0">
                <a:cs typeface="Courier New" panose="02070309020205020404" pitchFamily="49" charset="0"/>
              </a:rPr>
              <a:t> size of a Mega-block is still the spatial size of a rank domain</a:t>
            </a:r>
          </a:p>
          <a:p>
            <a:pPr lvl="2"/>
            <a:r>
              <a:rPr lang="en-US" dirty="0">
                <a:cs typeface="Courier New" panose="02070309020205020404" pitchFamily="49" charset="0"/>
              </a:rPr>
              <a:t>You can use both wave-front rank tiling and temporal block tiling, and the temporal size of the Mega-blocks can be larger than the temporal size of the blocks</a:t>
            </a:r>
          </a:p>
          <a:p>
            <a:r>
              <a:rPr lang="en-US" dirty="0">
                <a:cs typeface="Courier New" panose="02070309020205020404" pitchFamily="49" charset="0"/>
              </a:rPr>
              <a:t>Selecting values</a:t>
            </a:r>
          </a:p>
          <a:p>
            <a:pPr lvl="1"/>
            <a:r>
              <a:rPr lang="en-US" dirty="0">
                <a:cs typeface="Courier New" panose="02070309020205020404" pitchFamily="49" charset="0"/>
              </a:rPr>
              <a:t>When selecting spatial sizes, consider level-2 cache size, number of YASK variables accessed, the FP-element size, and the number of cores</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4515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74</a:t>
            </a:fld>
            <a:endParaRPr lang="en-US" dirty="0"/>
          </a:p>
        </p:txBody>
      </p:sp>
      <p:sp>
        <p:nvSpPr>
          <p:cNvPr id="3" name="Title 2"/>
          <p:cNvSpPr>
            <a:spLocks noGrp="1"/>
          </p:cNvSpPr>
          <p:nvPr>
            <p:ph type="title"/>
          </p:nvPr>
        </p:nvSpPr>
        <p:spPr/>
        <p:txBody>
          <a:bodyPr/>
          <a:lstStyle/>
          <a:p>
            <a:r>
              <a:rPr lang="en-US" dirty="0"/>
              <a:t>Temporal wave-front micro-block tiling</a:t>
            </a:r>
          </a:p>
        </p:txBody>
      </p:sp>
      <p:sp>
        <p:nvSpPr>
          <p:cNvPr id="4" name="Content Placeholder 3"/>
          <p:cNvSpPr>
            <a:spLocks noGrp="1"/>
          </p:cNvSpPr>
          <p:nvPr>
            <p:ph sz="quarter" idx="13"/>
          </p:nvPr>
        </p:nvSpPr>
        <p:spPr/>
        <p:txBody>
          <a:bodyPr>
            <a:normAutofit fontScale="92500" lnSpcReduction="20000"/>
          </a:bodyPr>
          <a:lstStyle/>
          <a:p>
            <a:r>
              <a:rPr lang="en-US" dirty="0"/>
              <a:t>Goal</a:t>
            </a:r>
          </a:p>
          <a:p>
            <a:pPr lvl="1"/>
            <a:r>
              <a:rPr lang="en-US" i="1" dirty="0"/>
              <a:t>Observation: </a:t>
            </a:r>
            <a:r>
              <a:rPr lang="en-US" dirty="0"/>
              <a:t>block sizes are used as a unit-of-work for </a:t>
            </a:r>
            <a:r>
              <a:rPr lang="en-US" dirty="0" err="1"/>
              <a:t>OpenMP</a:t>
            </a:r>
            <a:r>
              <a:rPr lang="en-US" dirty="0"/>
              <a:t>* threads as well as level-2 cache targeting</a:t>
            </a:r>
          </a:p>
          <a:p>
            <a:pPr lvl="2"/>
            <a:r>
              <a:rPr lang="en-US" dirty="0"/>
              <a:t>These objectives can conflict when there are many variables in a stencil, which requires small blocks to fit in cache</a:t>
            </a:r>
          </a:p>
          <a:p>
            <a:pPr lvl="2"/>
            <a:r>
              <a:rPr lang="en-US" dirty="0"/>
              <a:t>This can lead to many short OpenMP tasks, which may not be optimal</a:t>
            </a:r>
          </a:p>
          <a:p>
            <a:pPr lvl="1"/>
            <a:r>
              <a:rPr lang="en-US" dirty="0"/>
              <a:t>Also, it may be beneficial in some cases to combine the concepts of trapezoid tiling and wave-front tiling across different dimensions</a:t>
            </a:r>
          </a:p>
          <a:p>
            <a:pPr lvl="1"/>
            <a:r>
              <a:rPr lang="en-US" dirty="0"/>
              <a:t>Goal is to separate the thread and cache block concepts and provide more tiling flexibility</a:t>
            </a:r>
          </a:p>
          <a:p>
            <a:r>
              <a:rPr lang="en-US" dirty="0"/>
              <a:t>Technique</a:t>
            </a:r>
          </a:p>
          <a:p>
            <a:pPr lvl="1"/>
            <a:r>
              <a:rPr lang="en-US" dirty="0"/>
              <a:t>Evaluate </a:t>
            </a:r>
            <a:r>
              <a:rPr lang="en-US" i="1" dirty="0"/>
              <a:t>n</a:t>
            </a:r>
            <a:r>
              <a:rPr lang="en-US" dirty="0"/>
              <a:t> time-steps in a subset of each block</a:t>
            </a:r>
          </a:p>
          <a:p>
            <a:pPr lvl="2"/>
            <a:r>
              <a:rPr lang="en-US" dirty="0"/>
              <a:t>We refer to this subset as a </a:t>
            </a:r>
            <a:r>
              <a:rPr lang="en-US" i="1" dirty="0"/>
              <a:t>micro-block </a:t>
            </a:r>
            <a:r>
              <a:rPr lang="en-US" dirty="0"/>
              <a:t>in YASK</a:t>
            </a:r>
          </a:p>
          <a:p>
            <a:pPr lvl="1"/>
            <a:r>
              <a:rPr lang="en-US" dirty="0"/>
              <a:t>Evaluate each micro-block </a:t>
            </a:r>
            <a:r>
              <a:rPr lang="en-US" i="1" dirty="0"/>
              <a:t>sequentially</a:t>
            </a:r>
            <a:r>
              <a:rPr lang="en-US" dirty="0"/>
              <a:t> until entire block is evaluated</a:t>
            </a:r>
          </a:p>
          <a:p>
            <a:endParaRPr lang="en-US" dirty="0"/>
          </a:p>
          <a:p>
            <a:pPr lvl="1"/>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65951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75</a:t>
            </a:fld>
            <a:endParaRPr lang="en-US" dirty="0"/>
          </a:p>
        </p:txBody>
      </p:sp>
      <p:sp>
        <p:nvSpPr>
          <p:cNvPr id="3" name="Title 2"/>
          <p:cNvSpPr>
            <a:spLocks noGrp="1"/>
          </p:cNvSpPr>
          <p:nvPr>
            <p:ph type="title"/>
          </p:nvPr>
        </p:nvSpPr>
        <p:spPr/>
        <p:txBody>
          <a:bodyPr/>
          <a:lstStyle/>
          <a:p>
            <a:r>
              <a:rPr lang="en-US" dirty="0"/>
              <a:t>Temporal micro-block dependencies</a:t>
            </a:r>
          </a:p>
        </p:txBody>
      </p:sp>
      <p:sp>
        <p:nvSpPr>
          <p:cNvPr id="6" name="TextBox 5"/>
          <p:cNvSpPr txBox="1"/>
          <p:nvPr/>
        </p:nvSpPr>
        <p:spPr>
          <a:xfrm>
            <a:off x="1107913" y="3779109"/>
            <a:ext cx="7110946" cy="954107"/>
          </a:xfrm>
          <a:prstGeom prst="rect">
            <a:avLst/>
          </a:prstGeom>
          <a:noFill/>
        </p:spPr>
        <p:txBody>
          <a:bodyPr wrap="square" rtlCol="0">
            <a:spAutoFit/>
          </a:bodyPr>
          <a:lstStyle/>
          <a:p>
            <a:pPr marL="214313" indent="-214313">
              <a:buFont typeface="Arial" panose="020B0604020202020204" pitchFamily="34" charset="0"/>
              <a:buChar char="•"/>
            </a:pPr>
            <a:r>
              <a:rPr lang="en-US" sz="1400" dirty="0"/>
              <a:t>Blocks are evaluated </a:t>
            </a:r>
            <a:r>
              <a:rPr lang="en-US" sz="1400" i="1" dirty="0"/>
              <a:t>concurrently</a:t>
            </a:r>
            <a:r>
              <a:rPr lang="en-US" sz="1400" dirty="0"/>
              <a:t> as before using </a:t>
            </a:r>
            <a:r>
              <a:rPr lang="en-US" sz="1400" dirty="0" err="1"/>
              <a:t>OpenMP</a:t>
            </a:r>
            <a:r>
              <a:rPr lang="en-US" sz="1400" dirty="0"/>
              <a:t> threads</a:t>
            </a:r>
          </a:p>
          <a:p>
            <a:pPr marL="214313" indent="-214313">
              <a:buFont typeface="Arial" panose="020B0604020202020204" pitchFamily="34" charset="0"/>
              <a:buChar char="•"/>
            </a:pPr>
            <a:r>
              <a:rPr lang="en-US" sz="1400" dirty="0"/>
              <a:t>Micro-blocks are evaluated </a:t>
            </a:r>
            <a:r>
              <a:rPr lang="en-US" sz="1400" i="1" dirty="0"/>
              <a:t>sequentially</a:t>
            </a:r>
            <a:r>
              <a:rPr lang="en-US" sz="1400" dirty="0"/>
              <a:t> within each block</a:t>
            </a:r>
          </a:p>
          <a:p>
            <a:pPr marL="214313" indent="-214313">
              <a:buFont typeface="Arial" panose="020B0604020202020204" pitchFamily="34" charset="0"/>
              <a:buChar char="•"/>
            </a:pPr>
            <a:r>
              <a:rPr lang="en-US" sz="1400" dirty="0"/>
              <a:t>Micro-blocks use wave-front tiling, similar to Mega-blocks, but inside </a:t>
            </a:r>
            <a:r>
              <a:rPr lang="en-US" sz="1400" i="1" dirty="0"/>
              <a:t>blocks</a:t>
            </a:r>
            <a:r>
              <a:rPr lang="en-US" sz="1400" dirty="0"/>
              <a:t> instead of </a:t>
            </a:r>
            <a:r>
              <a:rPr lang="en-US" sz="1400" i="1" dirty="0"/>
              <a:t>ranks</a:t>
            </a:r>
          </a:p>
        </p:txBody>
      </p:sp>
      <p:grpSp>
        <p:nvGrpSpPr>
          <p:cNvPr id="20" name="Group 19"/>
          <p:cNvGrpSpPr/>
          <p:nvPr/>
        </p:nvGrpSpPr>
        <p:grpSpPr>
          <a:xfrm>
            <a:off x="84008" y="2123888"/>
            <a:ext cx="1245376" cy="1138110"/>
            <a:chOff x="714335" y="1966772"/>
            <a:chExt cx="1885755" cy="1897863"/>
          </a:xfrm>
        </p:grpSpPr>
        <p:cxnSp>
          <p:nvCxnSpPr>
            <p:cNvPr id="21" name="Straight Arrow Connector 20"/>
            <p:cNvCxnSpPr/>
            <p:nvPr/>
          </p:nvCxnSpPr>
          <p:spPr>
            <a:xfrm flipV="1">
              <a:off x="1048303" y="2236581"/>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2" name="TextBox 21"/>
            <p:cNvSpPr txBox="1"/>
            <p:nvPr/>
          </p:nvSpPr>
          <p:spPr>
            <a:xfrm>
              <a:off x="714335" y="1966772"/>
              <a:ext cx="371859"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t</a:t>
              </a:r>
            </a:p>
          </p:txBody>
        </p:sp>
        <p:cxnSp>
          <p:nvCxnSpPr>
            <p:cNvPr id="23" name="Straight Arrow Connector 22"/>
            <p:cNvCxnSpPr/>
            <p:nvPr/>
          </p:nvCxnSpPr>
          <p:spPr>
            <a:xfrm rot="5400000" flipV="1">
              <a:off x="1648916" y="2852402"/>
              <a:ext cx="0" cy="1231641"/>
            </a:xfrm>
            <a:prstGeom prst="straightConnector1">
              <a:avLst/>
            </a:prstGeom>
            <a:noFill/>
            <a:ln w="38100" cap="flat" cmpd="sng" algn="ctr">
              <a:solidFill>
                <a:sysClr val="windowText" lastClr="000000"/>
              </a:solidFill>
              <a:prstDash val="solid"/>
              <a:miter lim="800000"/>
              <a:tailEnd type="triangle"/>
            </a:ln>
            <a:effectLst/>
          </p:spPr>
        </p:cxnSp>
        <p:sp>
          <p:nvSpPr>
            <p:cNvPr id="24" name="TextBox 23"/>
            <p:cNvSpPr txBox="1"/>
            <p:nvPr/>
          </p:nvSpPr>
          <p:spPr>
            <a:xfrm>
              <a:off x="2201530" y="3351399"/>
              <a:ext cx="398560" cy="5132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rPr>
                <a:t>x</a:t>
              </a:r>
            </a:p>
          </p:txBody>
        </p:sp>
      </p:grpSp>
      <p:sp>
        <p:nvSpPr>
          <p:cNvPr id="25" name="TextBox 24"/>
          <p:cNvSpPr txBox="1"/>
          <p:nvPr/>
        </p:nvSpPr>
        <p:spPr>
          <a:xfrm>
            <a:off x="495956" y="1795424"/>
            <a:ext cx="460382" cy="1077218"/>
          </a:xfrm>
          <a:prstGeom prst="rect">
            <a:avLst/>
          </a:prstGeom>
          <a:noFill/>
        </p:spPr>
        <p:txBody>
          <a:bodyPr wrap="none" rtlCol="0">
            <a:spAutoFit/>
          </a:bodyPr>
          <a:lstStyle/>
          <a:p>
            <a:pPr defTabSz="914400"/>
            <a:r>
              <a:rPr lang="en-US" sz="1600" dirty="0">
                <a:solidFill>
                  <a:prstClr val="black"/>
                </a:solidFill>
                <a:latin typeface="Calibri" panose="020F0502020204030204"/>
              </a:rPr>
              <a:t>t=4</a:t>
            </a:r>
          </a:p>
          <a:p>
            <a:pPr defTabSz="914400"/>
            <a:r>
              <a:rPr lang="en-US" sz="1600" dirty="0">
                <a:solidFill>
                  <a:prstClr val="black"/>
                </a:solidFill>
                <a:latin typeface="Calibri" panose="020F0502020204030204"/>
              </a:rPr>
              <a:t>t=3</a:t>
            </a:r>
          </a:p>
          <a:p>
            <a:pPr defTabSz="914400"/>
            <a:r>
              <a:rPr lang="en-US" sz="1600" dirty="0">
                <a:solidFill>
                  <a:prstClr val="black"/>
                </a:solidFill>
                <a:latin typeface="Calibri" panose="020F0502020204030204"/>
              </a:rPr>
              <a:t>t=2</a:t>
            </a:r>
          </a:p>
          <a:p>
            <a:pPr defTabSz="914400"/>
            <a:r>
              <a:rPr lang="en-US" sz="1600" dirty="0">
                <a:solidFill>
                  <a:prstClr val="black"/>
                </a:solidFill>
                <a:latin typeface="Calibri" panose="020F0502020204030204"/>
              </a:rPr>
              <a:t>t=1</a:t>
            </a:r>
          </a:p>
        </p:txBody>
      </p:sp>
      <p:graphicFrame>
        <p:nvGraphicFramePr>
          <p:cNvPr id="26" name="Table 25"/>
          <p:cNvGraphicFramePr>
            <a:graphicFrameLocks noGrp="1"/>
          </p:cNvGraphicFramePr>
          <p:nvPr>
            <p:extLst>
              <p:ext uri="{D42A27DB-BD31-4B8C-83A1-F6EECF244321}">
                <p14:modId xmlns:p14="http://schemas.microsoft.com/office/powerpoint/2010/main" val="2103934928"/>
              </p:ext>
            </p:extLst>
          </p:nvPr>
        </p:nvGraphicFramePr>
        <p:xfrm>
          <a:off x="956338" y="1805217"/>
          <a:ext cx="7649920" cy="975360"/>
        </p:xfrm>
        <a:graphic>
          <a:graphicData uri="http://schemas.openxmlformats.org/drawingml/2006/table">
            <a:tbl>
              <a:tblPr/>
              <a:tblGrid>
                <a:gridCol w="191248">
                  <a:extLst>
                    <a:ext uri="{9D8B030D-6E8A-4147-A177-3AD203B41FA5}">
                      <a16:colId xmlns:a16="http://schemas.microsoft.com/office/drawing/2014/main" val="20000"/>
                    </a:ext>
                  </a:extLst>
                </a:gridCol>
                <a:gridCol w="191248">
                  <a:extLst>
                    <a:ext uri="{9D8B030D-6E8A-4147-A177-3AD203B41FA5}">
                      <a16:colId xmlns:a16="http://schemas.microsoft.com/office/drawing/2014/main" val="20001"/>
                    </a:ext>
                  </a:extLst>
                </a:gridCol>
                <a:gridCol w="191248">
                  <a:extLst>
                    <a:ext uri="{9D8B030D-6E8A-4147-A177-3AD203B41FA5}">
                      <a16:colId xmlns:a16="http://schemas.microsoft.com/office/drawing/2014/main" val="20002"/>
                    </a:ext>
                  </a:extLst>
                </a:gridCol>
                <a:gridCol w="191248">
                  <a:extLst>
                    <a:ext uri="{9D8B030D-6E8A-4147-A177-3AD203B41FA5}">
                      <a16:colId xmlns:a16="http://schemas.microsoft.com/office/drawing/2014/main" val="20003"/>
                    </a:ext>
                  </a:extLst>
                </a:gridCol>
                <a:gridCol w="191248">
                  <a:extLst>
                    <a:ext uri="{9D8B030D-6E8A-4147-A177-3AD203B41FA5}">
                      <a16:colId xmlns:a16="http://schemas.microsoft.com/office/drawing/2014/main" val="20004"/>
                    </a:ext>
                  </a:extLst>
                </a:gridCol>
                <a:gridCol w="191248">
                  <a:extLst>
                    <a:ext uri="{9D8B030D-6E8A-4147-A177-3AD203B41FA5}">
                      <a16:colId xmlns:a16="http://schemas.microsoft.com/office/drawing/2014/main" val="20005"/>
                    </a:ext>
                  </a:extLst>
                </a:gridCol>
                <a:gridCol w="191248">
                  <a:extLst>
                    <a:ext uri="{9D8B030D-6E8A-4147-A177-3AD203B41FA5}">
                      <a16:colId xmlns:a16="http://schemas.microsoft.com/office/drawing/2014/main" val="20006"/>
                    </a:ext>
                  </a:extLst>
                </a:gridCol>
                <a:gridCol w="191248">
                  <a:extLst>
                    <a:ext uri="{9D8B030D-6E8A-4147-A177-3AD203B41FA5}">
                      <a16:colId xmlns:a16="http://schemas.microsoft.com/office/drawing/2014/main" val="20007"/>
                    </a:ext>
                  </a:extLst>
                </a:gridCol>
                <a:gridCol w="191248">
                  <a:extLst>
                    <a:ext uri="{9D8B030D-6E8A-4147-A177-3AD203B41FA5}">
                      <a16:colId xmlns:a16="http://schemas.microsoft.com/office/drawing/2014/main" val="20008"/>
                    </a:ext>
                  </a:extLst>
                </a:gridCol>
                <a:gridCol w="191248">
                  <a:extLst>
                    <a:ext uri="{9D8B030D-6E8A-4147-A177-3AD203B41FA5}">
                      <a16:colId xmlns:a16="http://schemas.microsoft.com/office/drawing/2014/main" val="20009"/>
                    </a:ext>
                  </a:extLst>
                </a:gridCol>
                <a:gridCol w="191248">
                  <a:extLst>
                    <a:ext uri="{9D8B030D-6E8A-4147-A177-3AD203B41FA5}">
                      <a16:colId xmlns:a16="http://schemas.microsoft.com/office/drawing/2014/main" val="20010"/>
                    </a:ext>
                  </a:extLst>
                </a:gridCol>
                <a:gridCol w="191248">
                  <a:extLst>
                    <a:ext uri="{9D8B030D-6E8A-4147-A177-3AD203B41FA5}">
                      <a16:colId xmlns:a16="http://schemas.microsoft.com/office/drawing/2014/main" val="20011"/>
                    </a:ext>
                  </a:extLst>
                </a:gridCol>
                <a:gridCol w="191248">
                  <a:extLst>
                    <a:ext uri="{9D8B030D-6E8A-4147-A177-3AD203B41FA5}">
                      <a16:colId xmlns:a16="http://schemas.microsoft.com/office/drawing/2014/main" val="20012"/>
                    </a:ext>
                  </a:extLst>
                </a:gridCol>
                <a:gridCol w="191248">
                  <a:extLst>
                    <a:ext uri="{9D8B030D-6E8A-4147-A177-3AD203B41FA5}">
                      <a16:colId xmlns:a16="http://schemas.microsoft.com/office/drawing/2014/main" val="20013"/>
                    </a:ext>
                  </a:extLst>
                </a:gridCol>
                <a:gridCol w="191248">
                  <a:extLst>
                    <a:ext uri="{9D8B030D-6E8A-4147-A177-3AD203B41FA5}">
                      <a16:colId xmlns:a16="http://schemas.microsoft.com/office/drawing/2014/main" val="20014"/>
                    </a:ext>
                  </a:extLst>
                </a:gridCol>
                <a:gridCol w="191248">
                  <a:extLst>
                    <a:ext uri="{9D8B030D-6E8A-4147-A177-3AD203B41FA5}">
                      <a16:colId xmlns:a16="http://schemas.microsoft.com/office/drawing/2014/main" val="20015"/>
                    </a:ext>
                  </a:extLst>
                </a:gridCol>
                <a:gridCol w="191248">
                  <a:extLst>
                    <a:ext uri="{9D8B030D-6E8A-4147-A177-3AD203B41FA5}">
                      <a16:colId xmlns:a16="http://schemas.microsoft.com/office/drawing/2014/main" val="20016"/>
                    </a:ext>
                  </a:extLst>
                </a:gridCol>
                <a:gridCol w="191248">
                  <a:extLst>
                    <a:ext uri="{9D8B030D-6E8A-4147-A177-3AD203B41FA5}">
                      <a16:colId xmlns:a16="http://schemas.microsoft.com/office/drawing/2014/main" val="20017"/>
                    </a:ext>
                  </a:extLst>
                </a:gridCol>
                <a:gridCol w="191248">
                  <a:extLst>
                    <a:ext uri="{9D8B030D-6E8A-4147-A177-3AD203B41FA5}">
                      <a16:colId xmlns:a16="http://schemas.microsoft.com/office/drawing/2014/main" val="20018"/>
                    </a:ext>
                  </a:extLst>
                </a:gridCol>
                <a:gridCol w="191248">
                  <a:extLst>
                    <a:ext uri="{9D8B030D-6E8A-4147-A177-3AD203B41FA5}">
                      <a16:colId xmlns:a16="http://schemas.microsoft.com/office/drawing/2014/main" val="20019"/>
                    </a:ext>
                  </a:extLst>
                </a:gridCol>
                <a:gridCol w="191248">
                  <a:extLst>
                    <a:ext uri="{9D8B030D-6E8A-4147-A177-3AD203B41FA5}">
                      <a16:colId xmlns:a16="http://schemas.microsoft.com/office/drawing/2014/main" val="20020"/>
                    </a:ext>
                  </a:extLst>
                </a:gridCol>
                <a:gridCol w="191248">
                  <a:extLst>
                    <a:ext uri="{9D8B030D-6E8A-4147-A177-3AD203B41FA5}">
                      <a16:colId xmlns:a16="http://schemas.microsoft.com/office/drawing/2014/main" val="20021"/>
                    </a:ext>
                  </a:extLst>
                </a:gridCol>
                <a:gridCol w="191248">
                  <a:extLst>
                    <a:ext uri="{9D8B030D-6E8A-4147-A177-3AD203B41FA5}">
                      <a16:colId xmlns:a16="http://schemas.microsoft.com/office/drawing/2014/main" val="20022"/>
                    </a:ext>
                  </a:extLst>
                </a:gridCol>
                <a:gridCol w="191248">
                  <a:extLst>
                    <a:ext uri="{9D8B030D-6E8A-4147-A177-3AD203B41FA5}">
                      <a16:colId xmlns:a16="http://schemas.microsoft.com/office/drawing/2014/main" val="20023"/>
                    </a:ext>
                  </a:extLst>
                </a:gridCol>
                <a:gridCol w="191248">
                  <a:extLst>
                    <a:ext uri="{9D8B030D-6E8A-4147-A177-3AD203B41FA5}">
                      <a16:colId xmlns:a16="http://schemas.microsoft.com/office/drawing/2014/main" val="20024"/>
                    </a:ext>
                  </a:extLst>
                </a:gridCol>
                <a:gridCol w="191248">
                  <a:extLst>
                    <a:ext uri="{9D8B030D-6E8A-4147-A177-3AD203B41FA5}">
                      <a16:colId xmlns:a16="http://schemas.microsoft.com/office/drawing/2014/main" val="20025"/>
                    </a:ext>
                  </a:extLst>
                </a:gridCol>
                <a:gridCol w="191248">
                  <a:extLst>
                    <a:ext uri="{9D8B030D-6E8A-4147-A177-3AD203B41FA5}">
                      <a16:colId xmlns:a16="http://schemas.microsoft.com/office/drawing/2014/main" val="20026"/>
                    </a:ext>
                  </a:extLst>
                </a:gridCol>
                <a:gridCol w="191248">
                  <a:extLst>
                    <a:ext uri="{9D8B030D-6E8A-4147-A177-3AD203B41FA5}">
                      <a16:colId xmlns:a16="http://schemas.microsoft.com/office/drawing/2014/main" val="20027"/>
                    </a:ext>
                  </a:extLst>
                </a:gridCol>
                <a:gridCol w="191248">
                  <a:extLst>
                    <a:ext uri="{9D8B030D-6E8A-4147-A177-3AD203B41FA5}">
                      <a16:colId xmlns:a16="http://schemas.microsoft.com/office/drawing/2014/main" val="20028"/>
                    </a:ext>
                  </a:extLst>
                </a:gridCol>
                <a:gridCol w="191248">
                  <a:extLst>
                    <a:ext uri="{9D8B030D-6E8A-4147-A177-3AD203B41FA5}">
                      <a16:colId xmlns:a16="http://schemas.microsoft.com/office/drawing/2014/main" val="20029"/>
                    </a:ext>
                  </a:extLst>
                </a:gridCol>
                <a:gridCol w="191248">
                  <a:extLst>
                    <a:ext uri="{9D8B030D-6E8A-4147-A177-3AD203B41FA5}">
                      <a16:colId xmlns:a16="http://schemas.microsoft.com/office/drawing/2014/main" val="20030"/>
                    </a:ext>
                  </a:extLst>
                </a:gridCol>
                <a:gridCol w="191248">
                  <a:extLst>
                    <a:ext uri="{9D8B030D-6E8A-4147-A177-3AD203B41FA5}">
                      <a16:colId xmlns:a16="http://schemas.microsoft.com/office/drawing/2014/main" val="20031"/>
                    </a:ext>
                  </a:extLst>
                </a:gridCol>
                <a:gridCol w="191248">
                  <a:extLst>
                    <a:ext uri="{9D8B030D-6E8A-4147-A177-3AD203B41FA5}">
                      <a16:colId xmlns:a16="http://schemas.microsoft.com/office/drawing/2014/main" val="20032"/>
                    </a:ext>
                  </a:extLst>
                </a:gridCol>
                <a:gridCol w="191248">
                  <a:extLst>
                    <a:ext uri="{9D8B030D-6E8A-4147-A177-3AD203B41FA5}">
                      <a16:colId xmlns:a16="http://schemas.microsoft.com/office/drawing/2014/main" val="20033"/>
                    </a:ext>
                  </a:extLst>
                </a:gridCol>
                <a:gridCol w="191248">
                  <a:extLst>
                    <a:ext uri="{9D8B030D-6E8A-4147-A177-3AD203B41FA5}">
                      <a16:colId xmlns:a16="http://schemas.microsoft.com/office/drawing/2014/main" val="20034"/>
                    </a:ext>
                  </a:extLst>
                </a:gridCol>
                <a:gridCol w="191248">
                  <a:extLst>
                    <a:ext uri="{9D8B030D-6E8A-4147-A177-3AD203B41FA5}">
                      <a16:colId xmlns:a16="http://schemas.microsoft.com/office/drawing/2014/main" val="20035"/>
                    </a:ext>
                  </a:extLst>
                </a:gridCol>
                <a:gridCol w="191248">
                  <a:extLst>
                    <a:ext uri="{9D8B030D-6E8A-4147-A177-3AD203B41FA5}">
                      <a16:colId xmlns:a16="http://schemas.microsoft.com/office/drawing/2014/main" val="20036"/>
                    </a:ext>
                  </a:extLst>
                </a:gridCol>
                <a:gridCol w="191248">
                  <a:extLst>
                    <a:ext uri="{9D8B030D-6E8A-4147-A177-3AD203B41FA5}">
                      <a16:colId xmlns:a16="http://schemas.microsoft.com/office/drawing/2014/main" val="20037"/>
                    </a:ext>
                  </a:extLst>
                </a:gridCol>
                <a:gridCol w="191248">
                  <a:extLst>
                    <a:ext uri="{9D8B030D-6E8A-4147-A177-3AD203B41FA5}">
                      <a16:colId xmlns:a16="http://schemas.microsoft.com/office/drawing/2014/main" val="20038"/>
                    </a:ext>
                  </a:extLst>
                </a:gridCol>
                <a:gridCol w="191248">
                  <a:extLst>
                    <a:ext uri="{9D8B030D-6E8A-4147-A177-3AD203B41FA5}">
                      <a16:colId xmlns:a16="http://schemas.microsoft.com/office/drawing/2014/main" val="20039"/>
                    </a:ext>
                  </a:extLst>
                </a:gridCol>
              </a:tblGrid>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mpd="sng">
                      <a:solidFill>
                        <a:srgbClr val="5B9BD5"/>
                      </a:solidFill>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mpd="sng">
                      <a:solidFill>
                        <a:srgbClr val="5B9BD5"/>
                      </a:solidFill>
                    </a:lnT>
                    <a:lnB w="12700" cap="flat" cmpd="sng" algn="ctr">
                      <a:solidFill>
                        <a:srgbClr val="5B9BD5"/>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2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0"/>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ap="flat" cmpd="sng" algn="ctr">
                      <a:solidFill>
                        <a:srgbClr val="5B9BD5"/>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5B9BD5"/>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635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mpd="sng">
                      <a:solidFill>
                        <a:srgbClr val="5B9BD5"/>
                      </a:solidFill>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92D050"/>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extLst>
                  <a:ext uri="{0D108BD9-81ED-4DB2-BD59-A6C34878D82A}">
                    <a16:rowId xmlns:a16="http://schemas.microsoft.com/office/drawing/2014/main" val="10001"/>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rgbClr val="F3D54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12700" cmpd="sng">
                      <a:solidFill>
                        <a:srgbClr val="5B9BD5"/>
                      </a:solidFill>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mpd="sng">
                      <a:solidFill>
                        <a:srgbClr val="5B9BD5"/>
                      </a:solidFill>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3175" cap="flat" cmpd="sng" algn="ctr">
                      <a:solidFill>
                        <a:schemeClr val="tx1"/>
                      </a:solid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rgbClr val="F0CE3E"/>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381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noFill/>
                  </a:tcPr>
                </a:tc>
                <a:extLst>
                  <a:ext uri="{0D108BD9-81ED-4DB2-BD59-A6C34878D82A}">
                    <a16:rowId xmlns:a16="http://schemas.microsoft.com/office/drawing/2014/main" val="10002"/>
                  </a:ext>
                </a:extLst>
              </a:tr>
              <a:tr h="198405">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12700" cmpd="sng">
                      <a:solidFill>
                        <a:srgbClr val="5B9BD5"/>
                      </a:solidFill>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mpd="sng">
                      <a:solidFill>
                        <a:srgbClr val="5B9BD5"/>
                      </a:solidFill>
                    </a:lnL>
                    <a:lnR w="12700" cmpd="sng">
                      <a:solidFill>
                        <a:srgbClr val="5B9BD5"/>
                      </a:solidFill>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mpd="sng">
                      <a:solidFill>
                        <a:srgbClr val="5B9BD5"/>
                      </a:solidFill>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mpd="sng">
                      <a:solidFill>
                        <a:srgbClr val="5B9BD5"/>
                      </a:solidFill>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mpd="sng">
                      <a:solidFill>
                        <a:srgbClr val="5B9BD5"/>
                      </a:solidFill>
                    </a:lnL>
                    <a:lnR w="12700" cap="flat" cmpd="sng" algn="ctr">
                      <a:solidFill>
                        <a:schemeClr val="accent2"/>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mpd="sng">
                      <a:solidFill>
                        <a:srgbClr val="5B9BD5"/>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endParaRPr lang="en-US" sz="1600" dirty="0"/>
                    </a:p>
                  </a:txBody>
                  <a:tcPr marL="0" marR="0" marT="0" marB="0">
                    <a:lnL w="12700" cap="flat" cmpd="sng" algn="ctr">
                      <a:solidFill>
                        <a:schemeClr val="accent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38100" cap="flat" cmpd="sng" algn="ctr">
                      <a:solidFill>
                        <a:schemeClr val="accent5">
                          <a:lumMod val="60000"/>
                          <a:lumOff val="40000"/>
                        </a:schemeClr>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38100" cap="flat" cmpd="sng" algn="ctr">
                      <a:solidFill>
                        <a:schemeClr val="accent5">
                          <a:lumMod val="60000"/>
                          <a:lumOff val="40000"/>
                        </a:schemeClr>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a:t>○</a:t>
                      </a:r>
                      <a:endParaRPr lang="en-US" sz="16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gn="ctr"/>
                      <a:r>
                        <a:rPr lang="en-US" sz="1600" dirty="0"/>
                        <a:t>○</a:t>
                      </a:r>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38100" cap="flat" cmpd="sng" algn="ctr">
                      <a:solidFill>
                        <a:schemeClr val="accent5">
                          <a:lumMod val="60000"/>
                          <a:lumOff val="40000"/>
                        </a:schemeClr>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ysClr val="window" lastClr="FFFFFF"/>
                    </a:solidFill>
                  </a:tcPr>
                </a:tc>
                <a:extLst>
                  <a:ext uri="{0D108BD9-81ED-4DB2-BD59-A6C34878D82A}">
                    <a16:rowId xmlns:a16="http://schemas.microsoft.com/office/drawing/2014/main" val="10003"/>
                  </a:ext>
                </a:extLst>
              </a:tr>
            </a:tbl>
          </a:graphicData>
        </a:graphic>
      </p:graphicFrame>
      <p:sp>
        <p:nvSpPr>
          <p:cNvPr id="31" name="TextBox 30"/>
          <p:cNvSpPr txBox="1"/>
          <p:nvPr/>
        </p:nvSpPr>
        <p:spPr>
          <a:xfrm flipH="1">
            <a:off x="1717942" y="3040248"/>
            <a:ext cx="1708443" cy="523220"/>
          </a:xfrm>
          <a:prstGeom prst="rect">
            <a:avLst/>
          </a:prstGeom>
          <a:noFill/>
        </p:spPr>
        <p:txBody>
          <a:bodyPr wrap="square" rtlCol="0">
            <a:spAutoFit/>
          </a:bodyPr>
          <a:lstStyle/>
          <a:p>
            <a:pPr algn="ctr" defTabSz="914400"/>
            <a:r>
              <a:rPr lang="en-US" sz="1400" dirty="0">
                <a:solidFill>
                  <a:prstClr val="black"/>
                </a:solidFill>
                <a:latin typeface="Calibri" panose="020F0502020204030204"/>
              </a:rPr>
              <a:t>Block boundaries as shown previously</a:t>
            </a:r>
          </a:p>
        </p:txBody>
      </p:sp>
      <p:graphicFrame>
        <p:nvGraphicFramePr>
          <p:cNvPr id="18" name="Table 17"/>
          <p:cNvGraphicFramePr>
            <a:graphicFrameLocks noGrp="1"/>
          </p:cNvGraphicFramePr>
          <p:nvPr/>
        </p:nvGraphicFramePr>
        <p:xfrm>
          <a:off x="6686934" y="651906"/>
          <a:ext cx="208280" cy="853440"/>
        </p:xfrm>
        <a:graphic>
          <a:graphicData uri="http://schemas.openxmlformats.org/drawingml/2006/table">
            <a:tbl>
              <a:tblPr/>
              <a:tblGrid>
                <a:gridCol w="208280">
                  <a:extLst>
                    <a:ext uri="{9D8B030D-6E8A-4147-A177-3AD203B41FA5}">
                      <a16:colId xmlns:a16="http://schemas.microsoft.com/office/drawing/2014/main" val="20000"/>
                    </a:ext>
                  </a:extLst>
                </a:gridCol>
              </a:tblGrid>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ap="flat" cmpd="sng" algn="ctr">
                      <a:noFill/>
                      <a:prstDash val="solid"/>
                      <a:round/>
                      <a:headEnd type="none" w="med" len="med"/>
                      <a:tailEnd type="none" w="med" len="med"/>
                    </a:lnBlToTr>
                    <a:noFill/>
                  </a:tcPr>
                </a:tc>
                <a:extLst>
                  <a:ext uri="{0D108BD9-81ED-4DB2-BD59-A6C34878D82A}">
                    <a16:rowId xmlns:a16="http://schemas.microsoft.com/office/drawing/2014/main" val="10000"/>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6350" cap="flat" cmpd="sng" algn="ctr">
                      <a:solidFill>
                        <a:sysClr val="windowText" lastClr="000000"/>
                      </a:solidFill>
                      <a:prstDash val="solid"/>
                      <a:round/>
                      <a:headEnd type="none" w="med" len="med"/>
                      <a:tailEnd type="none" w="med" len="med"/>
                    </a:lnBlToTr>
                    <a:noFill/>
                  </a:tcPr>
                </a:tc>
                <a:extLst>
                  <a:ext uri="{0D108BD9-81ED-4DB2-BD59-A6C34878D82A}">
                    <a16:rowId xmlns:a16="http://schemas.microsoft.com/office/drawing/2014/main" val="10001"/>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19421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endParaRPr lang="en-US" sz="1400" dirty="0"/>
                    </a:p>
                  </a:txBody>
                  <a:tcPr marL="0" marR="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3"/>
                  </a:ext>
                </a:extLst>
              </a:tr>
            </a:tbl>
          </a:graphicData>
        </a:graphic>
      </p:graphicFrame>
      <p:sp>
        <p:nvSpPr>
          <p:cNvPr id="19" name="TextBox 18"/>
          <p:cNvSpPr txBox="1"/>
          <p:nvPr/>
        </p:nvSpPr>
        <p:spPr>
          <a:xfrm>
            <a:off x="6850905" y="591439"/>
            <a:ext cx="2122569" cy="954107"/>
          </a:xfrm>
          <a:prstGeom prst="rect">
            <a:avLst/>
          </a:prstGeom>
          <a:noFill/>
        </p:spPr>
        <p:txBody>
          <a:bodyPr wrap="none" rtlCol="0">
            <a:spAutoFit/>
          </a:bodyPr>
          <a:lstStyle/>
          <a:p>
            <a:pPr defTabSz="914400"/>
            <a:r>
              <a:rPr lang="en-US" sz="1400" dirty="0">
                <a:solidFill>
                  <a:prstClr val="black"/>
                </a:solidFill>
                <a:latin typeface="Calibri" panose="020F0502020204030204"/>
              </a:rPr>
              <a:t>value already known</a:t>
            </a:r>
          </a:p>
          <a:p>
            <a:pPr defTabSz="914400"/>
            <a:r>
              <a:rPr lang="en-US" sz="1400" dirty="0">
                <a:solidFill>
                  <a:prstClr val="black"/>
                </a:solidFill>
                <a:latin typeface="Calibri" panose="020F0502020204030204"/>
              </a:rPr>
              <a:t>value not yet known</a:t>
            </a:r>
          </a:p>
          <a:p>
            <a:pPr defTabSz="914400"/>
            <a:r>
              <a:rPr lang="en-US" sz="1400" dirty="0">
                <a:solidFill>
                  <a:prstClr val="black"/>
                </a:solidFill>
                <a:latin typeface="Calibri" panose="020F0502020204030204"/>
              </a:rPr>
              <a:t>known value used as input</a:t>
            </a:r>
          </a:p>
          <a:p>
            <a:pPr defTabSz="914400"/>
            <a:r>
              <a:rPr lang="en-US" sz="1400" dirty="0">
                <a:solidFill>
                  <a:prstClr val="black"/>
                </a:solidFill>
                <a:latin typeface="Calibri" panose="020F0502020204030204"/>
              </a:rPr>
              <a:t>value being calculated</a:t>
            </a:r>
          </a:p>
        </p:txBody>
      </p:sp>
      <p:sp>
        <p:nvSpPr>
          <p:cNvPr id="33" name="TextBox 32"/>
          <p:cNvSpPr txBox="1"/>
          <p:nvPr/>
        </p:nvSpPr>
        <p:spPr>
          <a:xfrm>
            <a:off x="6522506" y="323173"/>
            <a:ext cx="1272913" cy="338554"/>
          </a:xfrm>
          <a:prstGeom prst="rect">
            <a:avLst/>
          </a:prstGeom>
          <a:noFill/>
        </p:spPr>
        <p:txBody>
          <a:bodyPr wrap="none" rtlCol="0">
            <a:spAutoFit/>
          </a:bodyPr>
          <a:lstStyle/>
          <a:p>
            <a:pPr defTabSz="914400"/>
            <a:r>
              <a:rPr lang="en-US" sz="1600" u="sng" dirty="0">
                <a:solidFill>
                  <a:prstClr val="black"/>
                </a:solidFill>
                <a:latin typeface="Calibri" panose="020F0502020204030204"/>
              </a:rPr>
              <a:t>Key                 </a:t>
            </a:r>
          </a:p>
        </p:txBody>
      </p:sp>
      <p:cxnSp>
        <p:nvCxnSpPr>
          <p:cNvPr id="34" name="Straight Arrow Connector 33"/>
          <p:cNvCxnSpPr>
            <a:stCxn id="31" idx="0"/>
          </p:cNvCxnSpPr>
          <p:nvPr/>
        </p:nvCxnSpPr>
        <p:spPr>
          <a:xfrm flipV="1">
            <a:off x="2572163" y="2285687"/>
            <a:ext cx="229760" cy="754561"/>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flipH="1">
            <a:off x="4663386" y="3188499"/>
            <a:ext cx="1822458" cy="307777"/>
          </a:xfrm>
          <a:prstGeom prst="rect">
            <a:avLst/>
          </a:prstGeom>
          <a:noFill/>
        </p:spPr>
        <p:txBody>
          <a:bodyPr wrap="square" rtlCol="0">
            <a:spAutoFit/>
          </a:bodyPr>
          <a:lstStyle/>
          <a:p>
            <a:pPr algn="ctr" defTabSz="914400"/>
            <a:r>
              <a:rPr lang="en-US" sz="1400" dirty="0">
                <a:solidFill>
                  <a:prstClr val="black"/>
                </a:solidFill>
                <a:latin typeface="Calibri" panose="020F0502020204030204"/>
              </a:rPr>
              <a:t>Mini-block boundaries</a:t>
            </a:r>
          </a:p>
        </p:txBody>
      </p:sp>
      <p:cxnSp>
        <p:nvCxnSpPr>
          <p:cNvPr id="38" name="Straight Arrow Connector 37"/>
          <p:cNvCxnSpPr>
            <a:stCxn id="36" idx="0"/>
          </p:cNvCxnSpPr>
          <p:nvPr/>
        </p:nvCxnSpPr>
        <p:spPr>
          <a:xfrm flipH="1" flipV="1">
            <a:off x="5301842" y="2523626"/>
            <a:ext cx="272773" cy="66487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8744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76</a:t>
            </a:fld>
            <a:endParaRPr lang="en-US" dirty="0"/>
          </a:p>
        </p:txBody>
      </p:sp>
      <p:sp>
        <p:nvSpPr>
          <p:cNvPr id="3" name="Title 2"/>
          <p:cNvSpPr>
            <a:spLocks noGrp="1"/>
          </p:cNvSpPr>
          <p:nvPr>
            <p:ph type="title"/>
          </p:nvPr>
        </p:nvSpPr>
        <p:spPr/>
        <p:txBody>
          <a:bodyPr/>
          <a:lstStyle/>
          <a:p>
            <a:r>
              <a:rPr lang="en-US" dirty="0"/>
              <a:t>Using micro-block tiling in YASK</a:t>
            </a:r>
          </a:p>
        </p:txBody>
      </p:sp>
      <p:sp>
        <p:nvSpPr>
          <p:cNvPr id="4" name="Content Placeholder 3"/>
          <p:cNvSpPr>
            <a:spLocks noGrp="1"/>
          </p:cNvSpPr>
          <p:nvPr>
            <p:ph sz="quarter" idx="13"/>
          </p:nvPr>
        </p:nvSpPr>
        <p:spPr/>
        <p:txBody>
          <a:bodyPr>
            <a:normAutofit fontScale="92500" lnSpcReduction="20000"/>
          </a:bodyPr>
          <a:lstStyle/>
          <a:p>
            <a:r>
              <a:rPr lang="en-US" dirty="0"/>
              <a:t>Another level of tiling hierarchy</a:t>
            </a:r>
          </a:p>
          <a:p>
            <a:pPr lvl="1"/>
            <a:r>
              <a:rPr lang="en-US" dirty="0">
                <a:cs typeface="Courier New" panose="02070309020205020404" pitchFamily="49" charset="0"/>
              </a:rPr>
              <a:t>Blocks may be divided into </a:t>
            </a:r>
            <a:r>
              <a:rPr lang="en-US" i="1" dirty="0">
                <a:cs typeface="Courier New" panose="02070309020205020404" pitchFamily="49" charset="0"/>
              </a:rPr>
              <a:t>micro-blocks</a:t>
            </a:r>
            <a:r>
              <a:rPr lang="en-US" dirty="0">
                <a:cs typeface="Courier New" panose="02070309020205020404" pitchFamily="49" charset="0"/>
              </a:rPr>
              <a:t>, where each micro-block is a wave-front tile</a:t>
            </a:r>
          </a:p>
          <a:p>
            <a:pPr lvl="1"/>
            <a:r>
              <a:rPr lang="en-US" dirty="0">
                <a:cs typeface="Courier New" panose="02070309020205020404" pitchFamily="49" charset="0"/>
              </a:rPr>
              <a:t>Control the spatial size of a micro-block with </a:t>
            </a:r>
            <a:r>
              <a:rPr lang="en-US" dirty="0">
                <a:latin typeface="Courier New" panose="02070309020205020404" pitchFamily="49" charset="0"/>
                <a:cs typeface="Courier New" panose="02070309020205020404" pitchFamily="49" charset="0"/>
              </a:rPr>
              <a:t>-mb, -</a:t>
            </a:r>
            <a:r>
              <a:rPr lang="en-US" dirty="0" err="1">
                <a:latin typeface="Courier New" panose="02070309020205020404" pitchFamily="49" charset="0"/>
                <a:cs typeface="Courier New" panose="02070309020205020404" pitchFamily="49" charset="0"/>
              </a:rPr>
              <a:t>mbx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mby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etc.</a:t>
            </a:r>
          </a:p>
          <a:p>
            <a:pPr lvl="1"/>
            <a:r>
              <a:rPr lang="en-US" dirty="0">
                <a:cs typeface="Courier New" panose="02070309020205020404" pitchFamily="49" charset="0"/>
              </a:rPr>
              <a:t>The </a:t>
            </a:r>
            <a:r>
              <a:rPr lang="en-US" i="1" dirty="0">
                <a:cs typeface="Courier New" panose="02070309020205020404" pitchFamily="49" charset="0"/>
              </a:rPr>
              <a:t>temporal</a:t>
            </a:r>
            <a:r>
              <a:rPr lang="en-US" dirty="0">
                <a:cs typeface="Courier New" panose="02070309020205020404" pitchFamily="49" charset="0"/>
              </a:rPr>
              <a:t> size of a micro-block is always the same as a block, so it is set implicitly via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bt</a:t>
            </a:r>
            <a:endParaRPr lang="en-US" dirty="0">
              <a:latin typeface="Courier New" panose="02070309020205020404" pitchFamily="49" charset="0"/>
              <a:cs typeface="Courier New" panose="02070309020205020404" pitchFamily="49" charset="0"/>
            </a:endParaRPr>
          </a:p>
          <a:p>
            <a:pPr lvl="1"/>
            <a:r>
              <a:rPr lang="en-US" dirty="0">
                <a:cs typeface="Courier New" panose="02070309020205020404" pitchFamily="49" charset="0"/>
              </a:rPr>
              <a:t>By default, the </a:t>
            </a:r>
            <a:r>
              <a:rPr lang="en-US" i="1" dirty="0">
                <a:cs typeface="Courier New" panose="02070309020205020404" pitchFamily="49" charset="0"/>
              </a:rPr>
              <a:t>spatial</a:t>
            </a:r>
            <a:r>
              <a:rPr lang="en-US" dirty="0">
                <a:cs typeface="Courier New" panose="02070309020205020404" pitchFamily="49" charset="0"/>
              </a:rPr>
              <a:t> size of a micro-block is the size of a block</a:t>
            </a:r>
          </a:p>
          <a:p>
            <a:r>
              <a:rPr lang="en-US" dirty="0">
                <a:cs typeface="Courier New" panose="02070309020205020404" pitchFamily="49" charset="0"/>
              </a:rPr>
              <a:t>Selecting values</a:t>
            </a:r>
          </a:p>
          <a:p>
            <a:pPr lvl="1"/>
            <a:r>
              <a:rPr lang="en-US" dirty="0">
                <a:cs typeface="Courier New" panose="02070309020205020404" pitchFamily="49" charset="0"/>
              </a:rPr>
              <a:t>The size of a micro-block should normally correspond to the size of a level-2 cache, considering the number of variables accessed and the FP-element size</a:t>
            </a:r>
          </a:p>
          <a:p>
            <a:pPr lvl="2"/>
            <a:r>
              <a:rPr lang="en-US" dirty="0">
                <a:cs typeface="Courier New" panose="02070309020205020404" pitchFamily="49" charset="0"/>
              </a:rPr>
              <a:t>Any scratch-var values are evaluated at the micro-block level, so consider their sizes</a:t>
            </a:r>
          </a:p>
          <a:p>
            <a:pPr lvl="1"/>
            <a:r>
              <a:rPr lang="en-US" dirty="0">
                <a:cs typeface="Courier New" panose="02070309020205020404" pitchFamily="49" charset="0"/>
              </a:rPr>
              <a:t>The block sizes can now be larger than what would fit in a level-2 cache, considering the number of cores with thread balancing</a:t>
            </a:r>
          </a:p>
          <a:p>
            <a:pPr lvl="1"/>
            <a:r>
              <a:rPr lang="en-US" dirty="0">
                <a:cs typeface="Courier New" panose="02070309020205020404" pitchFamily="49" charset="0"/>
              </a:rPr>
              <a:t>By sizing micro-blocks as wide as blocks in one or two dimensions and/or sizing blocks as wide as Mega-blocks in some dimensions, interesting special-case scenarios may be created</a:t>
            </a:r>
          </a:p>
          <a:p>
            <a:pPr lvl="1"/>
            <a:endParaRPr lang="en-US" dirty="0">
              <a:cs typeface="Courier New" panose="02070309020205020404" pitchFamily="49" charset="0"/>
            </a:endParaRPr>
          </a:p>
          <a:p>
            <a:pPr lvl="1"/>
            <a:endParaRPr lang="en-US" dirty="0">
              <a:cs typeface="Courier New" panose="02070309020205020404" pitchFamily="49" charset="0"/>
            </a:endParaRP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67609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77</a:t>
            </a:fld>
            <a:endParaRPr lang="en-US" dirty="0"/>
          </a:p>
        </p:txBody>
      </p:sp>
      <p:sp>
        <p:nvSpPr>
          <p:cNvPr id="3" name="Title 2"/>
          <p:cNvSpPr>
            <a:spLocks noGrp="1"/>
          </p:cNvSpPr>
          <p:nvPr>
            <p:ph type="title"/>
          </p:nvPr>
        </p:nvSpPr>
        <p:spPr/>
        <p:txBody>
          <a:bodyPr/>
          <a:lstStyle/>
          <a:p>
            <a:r>
              <a:rPr lang="en-US" dirty="0"/>
              <a:t>Nested </a:t>
            </a:r>
            <a:r>
              <a:rPr lang="en-US" dirty="0" err="1"/>
              <a:t>OpenMP</a:t>
            </a:r>
            <a:r>
              <a:rPr lang="en-US" dirty="0"/>
              <a:t> threads</a:t>
            </a:r>
          </a:p>
        </p:txBody>
      </p:sp>
      <p:sp>
        <p:nvSpPr>
          <p:cNvPr id="4" name="Content Placeholder 3"/>
          <p:cNvSpPr>
            <a:spLocks noGrp="1"/>
          </p:cNvSpPr>
          <p:nvPr>
            <p:ph sz="quarter" idx="13"/>
          </p:nvPr>
        </p:nvSpPr>
        <p:spPr/>
        <p:txBody>
          <a:bodyPr>
            <a:normAutofit fontScale="92500" lnSpcReduction="10000"/>
          </a:bodyPr>
          <a:lstStyle/>
          <a:p>
            <a:r>
              <a:rPr lang="en-US" dirty="0"/>
              <a:t>Goal</a:t>
            </a:r>
          </a:p>
          <a:p>
            <a:pPr lvl="1"/>
            <a:r>
              <a:rPr lang="en-US" i="1" dirty="0"/>
              <a:t>Observation: </a:t>
            </a:r>
            <a:r>
              <a:rPr lang="en-US" dirty="0"/>
              <a:t>using hyper-threads (SMT) across blocks effectively reduces the usable size of the level-2 cache available to each thread</a:t>
            </a:r>
          </a:p>
          <a:p>
            <a:pPr lvl="1"/>
            <a:r>
              <a:rPr lang="en-US" dirty="0"/>
              <a:t>This is particularly impactful on Xeon Phi processors with not only 4 hyper-threads per core but also 2 cores sharing a level-2 cache</a:t>
            </a:r>
          </a:p>
          <a:p>
            <a:pPr lvl="1"/>
            <a:r>
              <a:rPr lang="en-US" i="1" dirty="0"/>
              <a:t>Goal: </a:t>
            </a:r>
            <a:r>
              <a:rPr lang="en-US" dirty="0"/>
              <a:t>allow multiple threads to use shared caches constructively rather than destructively</a:t>
            </a:r>
          </a:p>
          <a:p>
            <a:r>
              <a:rPr lang="en-US" dirty="0"/>
              <a:t>Technique</a:t>
            </a:r>
          </a:p>
          <a:p>
            <a:pPr lvl="1"/>
            <a:r>
              <a:rPr lang="en-US" dirty="0"/>
              <a:t>Evaluate subsets of each micro-block by threads that share caches</a:t>
            </a:r>
          </a:p>
          <a:p>
            <a:pPr lvl="2"/>
            <a:r>
              <a:rPr lang="en-US" dirty="0"/>
              <a:t>We refer to this subset as a </a:t>
            </a:r>
            <a:r>
              <a:rPr lang="en-US" i="1" dirty="0"/>
              <a:t>nano-block </a:t>
            </a:r>
            <a:r>
              <a:rPr lang="en-US" dirty="0"/>
              <a:t>in YASK</a:t>
            </a:r>
          </a:p>
          <a:p>
            <a:pPr lvl="1"/>
            <a:r>
              <a:rPr lang="en-US" dirty="0"/>
              <a:t>Evaluate nano-blocks </a:t>
            </a:r>
            <a:r>
              <a:rPr lang="en-US" i="1" dirty="0"/>
              <a:t>concurrently </a:t>
            </a:r>
            <a:r>
              <a:rPr lang="en-US" dirty="0"/>
              <a:t>until a </a:t>
            </a:r>
            <a:r>
              <a:rPr lang="en-US" u="sng" dirty="0"/>
              <a:t>single time-step </a:t>
            </a:r>
            <a:r>
              <a:rPr lang="en-US" dirty="0"/>
              <a:t>in a mini-block is evaluated (thus, there is no </a:t>
            </a:r>
            <a:r>
              <a:rPr lang="en-US" i="1" dirty="0"/>
              <a:t>temporal</a:t>
            </a:r>
            <a:r>
              <a:rPr lang="en-US" dirty="0"/>
              <a:t> nano-block tiling)</a:t>
            </a:r>
          </a:p>
          <a:p>
            <a:pPr lvl="1"/>
            <a:r>
              <a:rPr lang="en-US" dirty="0"/>
              <a:t>Since blocking already uses OpenMP threads, nano-blocking is implemented with a nested level of OpenMP threading</a:t>
            </a:r>
          </a:p>
          <a:p>
            <a:pPr lvl="1"/>
            <a:endParaRPr lang="en-US" dirty="0"/>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93618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78</a:t>
            </a:fld>
            <a:endParaRPr lang="en-US" dirty="0"/>
          </a:p>
        </p:txBody>
      </p:sp>
      <p:sp>
        <p:nvSpPr>
          <p:cNvPr id="3" name="Title 2"/>
          <p:cNvSpPr>
            <a:spLocks noGrp="1"/>
          </p:cNvSpPr>
          <p:nvPr>
            <p:ph type="title"/>
          </p:nvPr>
        </p:nvSpPr>
        <p:spPr/>
        <p:txBody>
          <a:bodyPr/>
          <a:lstStyle/>
          <a:p>
            <a:r>
              <a:rPr lang="en-US" dirty="0"/>
              <a:t>Using nano-block tiling in YASK</a:t>
            </a:r>
          </a:p>
        </p:txBody>
      </p:sp>
      <p:sp>
        <p:nvSpPr>
          <p:cNvPr id="4" name="Content Placeholder 3"/>
          <p:cNvSpPr>
            <a:spLocks noGrp="1"/>
          </p:cNvSpPr>
          <p:nvPr>
            <p:ph sz="quarter" idx="13"/>
          </p:nvPr>
        </p:nvSpPr>
        <p:spPr/>
        <p:txBody>
          <a:bodyPr>
            <a:normAutofit fontScale="70000" lnSpcReduction="20000"/>
          </a:bodyPr>
          <a:lstStyle/>
          <a:p>
            <a:r>
              <a:rPr lang="en-US" dirty="0"/>
              <a:t>Another level of tiling hierarchy</a:t>
            </a:r>
          </a:p>
          <a:p>
            <a:pPr lvl="1"/>
            <a:r>
              <a:rPr lang="en-US" dirty="0">
                <a:cs typeface="Courier New" panose="02070309020205020404" pitchFamily="49" charset="0"/>
              </a:rPr>
              <a:t>Micro-blocks may be divided into </a:t>
            </a:r>
            <a:r>
              <a:rPr lang="en-US" i="1" dirty="0">
                <a:cs typeface="Courier New" panose="02070309020205020404" pitchFamily="49" charset="0"/>
              </a:rPr>
              <a:t>nano-blocks</a:t>
            </a:r>
            <a:endParaRPr lang="en-US" dirty="0">
              <a:cs typeface="Courier New" panose="02070309020205020404" pitchFamily="49" charset="0"/>
            </a:endParaRPr>
          </a:p>
          <a:p>
            <a:pPr lvl="1"/>
            <a:r>
              <a:rPr lang="en-US" dirty="0">
                <a:cs typeface="Courier New" panose="02070309020205020404" pitchFamily="49" charset="0"/>
              </a:rPr>
              <a:t>Control the spatial size of a nano-block with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nbx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nby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etc.</a:t>
            </a:r>
          </a:p>
          <a:p>
            <a:pPr lvl="1"/>
            <a:r>
              <a:rPr lang="en-US" dirty="0">
                <a:cs typeface="Courier New" panose="02070309020205020404" pitchFamily="49" charset="0"/>
              </a:rPr>
              <a:t>There is no temporal nano-blocking, so there is not an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option</a:t>
            </a:r>
          </a:p>
          <a:p>
            <a:r>
              <a:rPr lang="en-US" dirty="0">
                <a:cs typeface="Courier New" panose="02070309020205020404" pitchFamily="49" charset="0"/>
              </a:rPr>
              <a:t>Selecting values</a:t>
            </a:r>
          </a:p>
          <a:p>
            <a:pPr lvl="1"/>
            <a:r>
              <a:rPr lang="en-US" dirty="0">
                <a:cs typeface="Courier New" panose="02070309020205020404" pitchFamily="49" charset="0"/>
              </a:rPr>
              <a:t>By default, the spatial size of a nano-block depends on the number of threads are used per block</a:t>
            </a:r>
          </a:p>
          <a:p>
            <a:pPr lvl="2"/>
            <a:r>
              <a:rPr lang="en-US" dirty="0">
                <a:cs typeface="Courier New" panose="02070309020205020404" pitchFamily="49" charset="0"/>
              </a:rPr>
              <a:t>If there is one thread per block (no nested OpenMP), the default size of a nano-block is the size of a micro-block</a:t>
            </a:r>
          </a:p>
          <a:p>
            <a:pPr lvl="3"/>
            <a:r>
              <a:rPr lang="en-US" dirty="0">
                <a:cs typeface="Courier New" panose="02070309020205020404" pitchFamily="49" charset="0"/>
              </a:rPr>
              <a:t>In this case, it is recommended to use only one thread per level-2 cache</a:t>
            </a:r>
          </a:p>
          <a:p>
            <a:pPr lvl="2"/>
            <a:r>
              <a:rPr lang="en-US" dirty="0">
                <a:cs typeface="Courier New" panose="02070309020205020404" pitchFamily="49" charset="0"/>
              </a:rPr>
              <a:t>If there are &gt;1 threads per block (nested OpenMP active), the default size of a nano-block is a narrow slab the width of one vector (usually in the first dim) and the size of a micro-block in the other dims</a:t>
            </a:r>
          </a:p>
          <a:p>
            <a:pPr lvl="3"/>
            <a:r>
              <a:rPr lang="en-US" dirty="0">
                <a:cs typeface="Courier New" panose="02070309020205020404" pitchFamily="49" charset="0"/>
              </a:rPr>
              <a:t>This setting is intended to increase reuse between hyper-threads while keeping threading overhead as low as possible</a:t>
            </a:r>
          </a:p>
          <a:p>
            <a:pPr lvl="1"/>
            <a:r>
              <a:rPr lang="en-US" dirty="0">
                <a:cs typeface="Courier New" panose="02070309020205020404" pitchFamily="49" charset="0"/>
              </a:rPr>
              <a:t>Control the number of threads</a:t>
            </a:r>
            <a:endParaRPr lang="en-US" dirty="0">
              <a:latin typeface="Courier New" panose="02070309020205020404" pitchFamily="49" charset="0"/>
              <a:cs typeface="Courier New" panose="02070309020205020404" pitchFamily="49" charset="0"/>
            </a:endParaRPr>
          </a:p>
          <a:p>
            <a:pPr lvl="2"/>
            <a:r>
              <a:rPr lang="en-US" dirty="0">
                <a:cs typeface="Courier New" panose="02070309020205020404" pitchFamily="49" charset="0"/>
              </a:rPr>
              <a:t>By default, the </a:t>
            </a:r>
            <a:r>
              <a:rPr lang="en-US" dirty="0">
                <a:latin typeface="Courier New" panose="02070309020205020404" pitchFamily="49" charset="0"/>
                <a:cs typeface="Courier New" panose="02070309020205020404" pitchFamily="49" charset="0"/>
              </a:rPr>
              <a:t>yask.sh </a:t>
            </a:r>
            <a:r>
              <a:rPr lang="en-US" dirty="0">
                <a:cs typeface="Courier New" panose="02070309020205020404" pitchFamily="49" charset="0"/>
              </a:rPr>
              <a:t>script runs one thread per core by passing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outer_threads</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the binary, and the default number of inner threads is one (1).</a:t>
            </a:r>
          </a:p>
          <a:p>
            <a:pPr lvl="2"/>
            <a:r>
              <a:rPr lang="en-US" dirty="0">
                <a:cs typeface="Courier New" panose="02070309020205020404" pitchFamily="49" charset="0"/>
              </a:rPr>
              <a:t>If you want to use hyper-threads,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inner_threads</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option,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inner_threads</a:t>
            </a:r>
            <a:r>
              <a:rPr lang="en-US" dirty="0">
                <a:latin typeface="Courier New" panose="02070309020205020404" pitchFamily="49" charset="0"/>
                <a:cs typeface="Courier New" panose="02070309020205020404" pitchFamily="49" charset="0"/>
              </a:rPr>
              <a:t> 2 </a:t>
            </a:r>
            <a:r>
              <a:rPr lang="en-US" dirty="0">
                <a:cs typeface="Courier New" panose="02070309020205020404" pitchFamily="49" charset="0"/>
              </a:rPr>
              <a:t>will use both hyper-threads on most Intel® Xeon™ processors, assuming hyper-threading is enabled in the BIOS settings</a:t>
            </a:r>
          </a:p>
          <a:p>
            <a:pPr lvl="2"/>
            <a:r>
              <a:rPr lang="en-US" dirty="0">
                <a:cs typeface="Courier New" panose="02070309020205020404" pitchFamily="49" charset="0"/>
              </a:rPr>
              <a:t>You can also override the -</a:t>
            </a:r>
            <a:r>
              <a:rPr lang="en-US" dirty="0" err="1">
                <a:cs typeface="Courier New" panose="02070309020205020404" pitchFamily="49" charset="0"/>
              </a:rPr>
              <a:t>outer_threads</a:t>
            </a:r>
            <a:r>
              <a:rPr lang="en-US" dirty="0">
                <a:cs typeface="Courier New" panose="02070309020205020404" pitchFamily="49" charset="0"/>
              </a:rPr>
              <a:t> value to, for example, experiment with multiple cores sharing data across their L2 caches</a:t>
            </a:r>
          </a:p>
          <a:p>
            <a:pPr lvl="1"/>
            <a:r>
              <a:rPr lang="en-US" dirty="0">
                <a:cs typeface="Courier New" panose="02070309020205020404" pitchFamily="49" charset="0"/>
              </a:rPr>
              <a:t>Try adjusting threads-per-block and/or nano-block sizes on the test stencil and check performance </a:t>
            </a:r>
          </a:p>
          <a:p>
            <a:pPr lvl="1"/>
            <a:endParaRPr lang="en-US" dirty="0">
              <a:cs typeface="Courier New" panose="02070309020205020404" pitchFamily="49" charset="0"/>
            </a:endParaRP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683625" y="4296252"/>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106805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79</a:t>
            </a:fld>
            <a:endParaRPr lang="en-US" dirty="0"/>
          </a:p>
        </p:txBody>
      </p:sp>
      <p:sp>
        <p:nvSpPr>
          <p:cNvPr id="3" name="Title 2"/>
          <p:cNvSpPr>
            <a:spLocks noGrp="1"/>
          </p:cNvSpPr>
          <p:nvPr>
            <p:ph type="title"/>
          </p:nvPr>
        </p:nvSpPr>
        <p:spPr/>
        <p:txBody>
          <a:bodyPr/>
          <a:lstStyle/>
          <a:p>
            <a:r>
              <a:rPr lang="en-US" dirty="0"/>
              <a:t>Using pico-block tiling in YASK</a:t>
            </a:r>
          </a:p>
        </p:txBody>
      </p:sp>
      <p:sp>
        <p:nvSpPr>
          <p:cNvPr id="4" name="Content Placeholder 3"/>
          <p:cNvSpPr>
            <a:spLocks noGrp="1"/>
          </p:cNvSpPr>
          <p:nvPr>
            <p:ph sz="quarter" idx="13"/>
          </p:nvPr>
        </p:nvSpPr>
        <p:spPr/>
        <p:txBody>
          <a:bodyPr>
            <a:normAutofit lnSpcReduction="10000"/>
          </a:bodyPr>
          <a:lstStyle/>
          <a:p>
            <a:r>
              <a:rPr lang="en-US" dirty="0"/>
              <a:t>Lowest level of tiling hierarchy</a:t>
            </a:r>
          </a:p>
          <a:p>
            <a:pPr lvl="1"/>
            <a:r>
              <a:rPr lang="en-US" dirty="0">
                <a:cs typeface="Courier New" panose="02070309020205020404" pitchFamily="49" charset="0"/>
              </a:rPr>
              <a:t>Nano-blocks may be divided into </a:t>
            </a:r>
            <a:r>
              <a:rPr lang="en-US" i="1" dirty="0">
                <a:cs typeface="Courier New" panose="02070309020205020404" pitchFamily="49" charset="0"/>
              </a:rPr>
              <a:t>pico-blocks</a:t>
            </a:r>
            <a:endParaRPr lang="en-US" dirty="0">
              <a:cs typeface="Courier New" panose="02070309020205020404" pitchFamily="49" charset="0"/>
            </a:endParaRPr>
          </a:p>
          <a:p>
            <a:pPr lvl="1"/>
            <a:r>
              <a:rPr lang="en-US" dirty="0">
                <a:cs typeface="Courier New" panose="02070309020205020404" pitchFamily="49" charset="0"/>
              </a:rPr>
              <a:t>Control the spatial size of a pico-block with </a:t>
            </a:r>
            <a:r>
              <a:rPr lang="en-US" dirty="0">
                <a:latin typeface="Courier New" panose="02070309020205020404" pitchFamily="49" charset="0"/>
                <a:cs typeface="Courier New" panose="02070309020205020404" pitchFamily="49" charset="0"/>
              </a:rPr>
              <a:t>-pb, -</a:t>
            </a:r>
            <a:r>
              <a:rPr lang="en-US" dirty="0" err="1">
                <a:latin typeface="Courier New" panose="02070309020205020404" pitchFamily="49" charset="0"/>
                <a:cs typeface="Courier New" panose="02070309020205020404" pitchFamily="49" charset="0"/>
              </a:rPr>
              <a:t>pbx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pby</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etc.</a:t>
            </a:r>
          </a:p>
          <a:p>
            <a:pPr lvl="1"/>
            <a:r>
              <a:rPr lang="en-US" dirty="0">
                <a:cs typeface="Courier New" panose="02070309020205020404" pitchFamily="49" charset="0"/>
              </a:rPr>
              <a:t>There is no temporal pico-blocking, so there is not an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option</a:t>
            </a:r>
          </a:p>
          <a:p>
            <a:pPr lvl="1"/>
            <a:r>
              <a:rPr lang="en-US" dirty="0">
                <a:cs typeface="Courier New" panose="02070309020205020404" pitchFamily="49" charset="0"/>
              </a:rPr>
              <a:t>Pico-blocking can be used for level-one (L1) cache-blocking on CPUs, but its use is more critical on GPUs, explained later in this tutorial</a:t>
            </a:r>
          </a:p>
          <a:p>
            <a:r>
              <a:rPr lang="en-US" dirty="0">
                <a:cs typeface="Courier New" panose="02070309020205020404" pitchFamily="49" charset="0"/>
              </a:rPr>
              <a:t>Selecting values</a:t>
            </a:r>
          </a:p>
          <a:p>
            <a:pPr lvl="1"/>
            <a:r>
              <a:rPr lang="en-US" dirty="0">
                <a:cs typeface="Courier New" panose="02070309020205020404" pitchFamily="49" charset="0"/>
              </a:rPr>
              <a:t>By default, there is only one pico-block per nano-block</a:t>
            </a:r>
          </a:p>
          <a:p>
            <a:pPr lvl="1"/>
            <a:r>
              <a:rPr lang="en-US" dirty="0">
                <a:cs typeface="Courier New" panose="02070309020205020404" pitchFamily="49" charset="0"/>
              </a:rPr>
              <a:t>Pico-blocking allows each nano-block, which is evaluated by an inner OpenMP thread, to have even more locality</a:t>
            </a:r>
          </a:p>
          <a:p>
            <a:pPr lvl="1"/>
            <a:r>
              <a:rPr lang="en-US" dirty="0">
                <a:cs typeface="Courier New" panose="02070309020205020404" pitchFamily="49" charset="0"/>
              </a:rPr>
              <a:t>In some stencils, pico-blocking may be able to take advantage of L1 cache locality</a:t>
            </a:r>
          </a:p>
          <a:p>
            <a:pPr lvl="1"/>
            <a:r>
              <a:rPr lang="en-US" dirty="0">
                <a:cs typeface="Courier New" panose="02070309020205020404" pitchFamily="49" charset="0"/>
              </a:rPr>
              <a:t>Try adjusting pico-block sizes on the test stencil and check performance </a:t>
            </a:r>
          </a:p>
          <a:p>
            <a:pPr marL="0" lvl="1" indent="0">
              <a:buNone/>
            </a:pPr>
            <a:endParaRPr lang="en-US" dirty="0">
              <a:cs typeface="Courier New" panose="02070309020205020404" pitchFamily="49" charset="0"/>
            </a:endParaRP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7" name="TextBox 6">
            <a:extLst>
              <a:ext uri="{FF2B5EF4-FFF2-40B4-BE49-F238E27FC236}">
                <a16:creationId xmlns:a16="http://schemas.microsoft.com/office/drawing/2014/main" id="{18E836F9-1E67-44E1-9D4F-74EDA60E1F82}"/>
              </a:ext>
            </a:extLst>
          </p:cNvPr>
          <p:cNvSpPr txBox="1"/>
          <p:nvPr/>
        </p:nvSpPr>
        <p:spPr>
          <a:xfrm>
            <a:off x="8683625" y="4296252"/>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263404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Scope of this presentation</a:t>
            </a:r>
            <a:endParaRPr lang="en-US" dirty="0"/>
          </a:p>
        </p:txBody>
      </p:sp>
      <p:sp>
        <p:nvSpPr>
          <p:cNvPr id="5" name="Content Placeholder 4"/>
          <p:cNvSpPr>
            <a:spLocks noGrp="1"/>
          </p:cNvSpPr>
          <p:nvPr>
            <p:ph sz="quarter" idx="13"/>
          </p:nvPr>
        </p:nvSpPr>
        <p:spPr/>
        <p:txBody>
          <a:bodyPr>
            <a:normAutofit fontScale="92500" lnSpcReduction="20000"/>
          </a:bodyPr>
          <a:lstStyle/>
          <a:p>
            <a:r>
              <a:rPr lang="en-US" dirty="0"/>
              <a:t>Goals</a:t>
            </a:r>
          </a:p>
          <a:p>
            <a:pPr lvl="1"/>
            <a:r>
              <a:rPr lang="en-US" dirty="0"/>
              <a:t>Give a practical introduction to using YASK—a tutorial</a:t>
            </a:r>
          </a:p>
          <a:p>
            <a:pPr lvl="1"/>
            <a:r>
              <a:rPr lang="en-US" dirty="0"/>
              <a:t>Provide an overview of the major YASK performance techniques</a:t>
            </a:r>
          </a:p>
          <a:p>
            <a:pPr lvl="1"/>
            <a:r>
              <a:rPr lang="en-US" dirty="0"/>
              <a:t>Deliver enough information for someone already familiar with the application of stencil codes to start using YASK</a:t>
            </a:r>
          </a:p>
          <a:p>
            <a:r>
              <a:rPr lang="en-US" dirty="0"/>
              <a:t>Non-goals</a:t>
            </a:r>
          </a:p>
          <a:p>
            <a:pPr lvl="1"/>
            <a:r>
              <a:rPr lang="en-US" dirty="0"/>
              <a:t>Not providing a tutorial on</a:t>
            </a:r>
          </a:p>
          <a:p>
            <a:pPr lvl="2"/>
            <a:r>
              <a:rPr lang="en-US" dirty="0"/>
              <a:t>Finite-difference methods, seismic modeling, brain imaging, etc.</a:t>
            </a:r>
          </a:p>
          <a:p>
            <a:pPr lvl="2"/>
            <a:r>
              <a:rPr lang="en-US" dirty="0"/>
              <a:t>C++, Linux*, </a:t>
            </a:r>
            <a:r>
              <a:rPr lang="en-US" dirty="0" err="1"/>
              <a:t>OpenMP</a:t>
            </a:r>
            <a:r>
              <a:rPr lang="en-US" dirty="0"/>
              <a:t>*, MPI*, </a:t>
            </a:r>
            <a:r>
              <a:rPr lang="en-US" dirty="0" err="1"/>
              <a:t>github</a:t>
            </a:r>
            <a:r>
              <a:rPr lang="en-US" dirty="0"/>
              <a:t>*, etc.</a:t>
            </a:r>
          </a:p>
          <a:p>
            <a:pPr lvl="2"/>
            <a:r>
              <a:rPr lang="en-US" dirty="0"/>
              <a:t>Intel® instruction sets, CPU/GPU architecture, etc.</a:t>
            </a:r>
          </a:p>
          <a:p>
            <a:pPr lvl="1"/>
            <a:r>
              <a:rPr lang="en-US" dirty="0"/>
              <a:t>Not explaining in-depth how the YASK performance techniques work</a:t>
            </a:r>
          </a:p>
          <a:p>
            <a:pPr lvl="1"/>
            <a:r>
              <a:rPr lang="en-US" dirty="0"/>
              <a:t>Not providing performance data on all the various trade-offs</a:t>
            </a:r>
          </a:p>
          <a:p>
            <a:pPr lvl="1"/>
            <a:r>
              <a:rPr lang="en-US" dirty="0"/>
              <a:t>Not describing the internal software architecture</a:t>
            </a:r>
          </a:p>
          <a:p>
            <a:pPr lvl="1"/>
            <a:r>
              <a:rPr lang="en-US" dirty="0"/>
              <a:t>Not a reference manual for the APIs</a:t>
            </a:r>
          </a:p>
        </p:txBody>
      </p:sp>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404512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087831-14DC-47DB-973E-383E3A2E586F}"/>
              </a:ext>
            </a:extLst>
          </p:cNvPr>
          <p:cNvSpPr>
            <a:spLocks noGrp="1"/>
          </p:cNvSpPr>
          <p:nvPr>
            <p:ph type="sldNum" sz="quarter" idx="12"/>
          </p:nvPr>
        </p:nvSpPr>
        <p:spPr/>
        <p:txBody>
          <a:bodyPr/>
          <a:lstStyle/>
          <a:p>
            <a:fld id="{EE2556C5-CE8C-6547-B838-EA80C61A4AF7}" type="slidenum">
              <a:rPr lang="en-US" smtClean="0"/>
              <a:pPr/>
              <a:t>80</a:t>
            </a:fld>
            <a:endParaRPr lang="en-US" dirty="0"/>
          </a:p>
        </p:txBody>
      </p:sp>
      <p:sp>
        <p:nvSpPr>
          <p:cNvPr id="3" name="Title 2">
            <a:extLst>
              <a:ext uri="{FF2B5EF4-FFF2-40B4-BE49-F238E27FC236}">
                <a16:creationId xmlns:a16="http://schemas.microsoft.com/office/drawing/2014/main" id="{42C4ECFB-94BA-440D-B3D6-A2C3822BB6E7}"/>
              </a:ext>
            </a:extLst>
          </p:cNvPr>
          <p:cNvSpPr>
            <a:spLocks noGrp="1"/>
          </p:cNvSpPr>
          <p:nvPr>
            <p:ph type="title"/>
          </p:nvPr>
        </p:nvSpPr>
        <p:spPr/>
        <p:txBody>
          <a:bodyPr/>
          <a:lstStyle/>
          <a:p>
            <a:r>
              <a:rPr lang="en-US" dirty="0"/>
              <a:t>Review of the CPU tiling hierarchy</a:t>
            </a:r>
          </a:p>
        </p:txBody>
      </p:sp>
      <p:graphicFrame>
        <p:nvGraphicFramePr>
          <p:cNvPr id="6" name="Table 6">
            <a:extLst>
              <a:ext uri="{FF2B5EF4-FFF2-40B4-BE49-F238E27FC236}">
                <a16:creationId xmlns:a16="http://schemas.microsoft.com/office/drawing/2014/main" id="{CEF58EDB-C480-4730-9EEF-B41181E0EFAB}"/>
              </a:ext>
            </a:extLst>
          </p:cNvPr>
          <p:cNvGraphicFramePr>
            <a:graphicFrameLocks noGrp="1"/>
          </p:cNvGraphicFramePr>
          <p:nvPr>
            <p:ph sz="quarter" idx="13"/>
            <p:extLst>
              <p:ext uri="{D42A27DB-BD31-4B8C-83A1-F6EECF244321}">
                <p14:modId xmlns:p14="http://schemas.microsoft.com/office/powerpoint/2010/main" val="3422780072"/>
              </p:ext>
            </p:extLst>
          </p:nvPr>
        </p:nvGraphicFramePr>
        <p:xfrm>
          <a:off x="455613" y="805544"/>
          <a:ext cx="8229601" cy="4009051"/>
        </p:xfrm>
        <a:graphic>
          <a:graphicData uri="http://schemas.openxmlformats.org/drawingml/2006/table">
            <a:tbl>
              <a:tblPr firstRow="1" bandRow="1">
                <a:tableStyleId>{5C22544A-7EE6-4342-B048-85BDC9FD1C3A}</a:tableStyleId>
              </a:tblPr>
              <a:tblGrid>
                <a:gridCol w="1313920">
                  <a:extLst>
                    <a:ext uri="{9D8B030D-6E8A-4147-A177-3AD203B41FA5}">
                      <a16:colId xmlns:a16="http://schemas.microsoft.com/office/drawing/2014/main" val="308233153"/>
                    </a:ext>
                  </a:extLst>
                </a:gridCol>
                <a:gridCol w="1128788">
                  <a:extLst>
                    <a:ext uri="{9D8B030D-6E8A-4147-A177-3AD203B41FA5}">
                      <a16:colId xmlns:a16="http://schemas.microsoft.com/office/drawing/2014/main" val="382137518"/>
                    </a:ext>
                  </a:extLst>
                </a:gridCol>
                <a:gridCol w="2212522">
                  <a:extLst>
                    <a:ext uri="{9D8B030D-6E8A-4147-A177-3AD203B41FA5}">
                      <a16:colId xmlns:a16="http://schemas.microsoft.com/office/drawing/2014/main" val="1400352912"/>
                    </a:ext>
                  </a:extLst>
                </a:gridCol>
                <a:gridCol w="2049236">
                  <a:extLst>
                    <a:ext uri="{9D8B030D-6E8A-4147-A177-3AD203B41FA5}">
                      <a16:colId xmlns:a16="http://schemas.microsoft.com/office/drawing/2014/main" val="4065245195"/>
                    </a:ext>
                  </a:extLst>
                </a:gridCol>
                <a:gridCol w="1525135">
                  <a:extLst>
                    <a:ext uri="{9D8B030D-6E8A-4147-A177-3AD203B41FA5}">
                      <a16:colId xmlns:a16="http://schemas.microsoft.com/office/drawing/2014/main" val="1100644621"/>
                    </a:ext>
                  </a:extLst>
                </a:gridCol>
              </a:tblGrid>
              <a:tr h="320587">
                <a:tc>
                  <a:txBody>
                    <a:bodyPr/>
                    <a:lstStyle/>
                    <a:p>
                      <a:r>
                        <a:rPr lang="en-US" sz="1200" dirty="0"/>
                        <a:t>Hierarchy level</a:t>
                      </a:r>
                    </a:p>
                  </a:txBody>
                  <a:tcPr/>
                </a:tc>
                <a:tc>
                  <a:txBody>
                    <a:bodyPr/>
                    <a:lstStyle/>
                    <a:p>
                      <a:r>
                        <a:rPr lang="en-US" sz="1200" dirty="0"/>
                        <a:t>Spatial size options</a:t>
                      </a:r>
                    </a:p>
                  </a:txBody>
                  <a:tcPr/>
                </a:tc>
                <a:tc>
                  <a:txBody>
                    <a:bodyPr/>
                    <a:lstStyle/>
                    <a:p>
                      <a:r>
                        <a:rPr lang="en-US" sz="1200" dirty="0"/>
                        <a:t>Concurrent evaluation?</a:t>
                      </a:r>
                    </a:p>
                  </a:txBody>
                  <a:tcPr/>
                </a:tc>
                <a:tc>
                  <a:txBody>
                    <a:bodyPr/>
                    <a:lstStyle/>
                    <a:p>
                      <a:r>
                        <a:rPr lang="en-US" sz="1200" dirty="0"/>
                        <a:t>Temporal tiling?</a:t>
                      </a:r>
                    </a:p>
                  </a:txBody>
                  <a:tcPr/>
                </a:tc>
                <a:tc>
                  <a:txBody>
                    <a:bodyPr/>
                    <a:lstStyle/>
                    <a:p>
                      <a:r>
                        <a:rPr lang="en-US" sz="1200" dirty="0"/>
                        <a:t>Temporal size options </a:t>
                      </a:r>
                      <a:r>
                        <a:rPr lang="en-US" sz="1050" dirty="0"/>
                        <a:t>(assuming time dim is “t”)</a:t>
                      </a:r>
                      <a:endParaRPr lang="en-US" sz="1200" dirty="0"/>
                    </a:p>
                  </a:txBody>
                  <a:tcPr/>
                </a:tc>
                <a:extLst>
                  <a:ext uri="{0D108BD9-81ED-4DB2-BD59-A6C34878D82A}">
                    <a16:rowId xmlns:a16="http://schemas.microsoft.com/office/drawing/2014/main" val="1449346711"/>
                  </a:ext>
                </a:extLst>
              </a:tr>
              <a:tr h="229440">
                <a:tc>
                  <a:txBody>
                    <a:bodyPr/>
                    <a:lstStyle/>
                    <a:p>
                      <a:r>
                        <a:rPr lang="en-US" sz="1200" dirty="0"/>
                        <a:t>Global domain</a:t>
                      </a:r>
                    </a:p>
                  </a:txBody>
                  <a:tcPr/>
                </a:tc>
                <a:tc>
                  <a:txBody>
                    <a:bodyPr/>
                    <a:lstStyle/>
                    <a:p>
                      <a:r>
                        <a:rPr lang="en-US" sz="1200" dirty="0"/>
                        <a:t>-g*</a:t>
                      </a:r>
                    </a:p>
                  </a:txBody>
                  <a:tcPr/>
                </a:tc>
                <a:tc>
                  <a:txBody>
                    <a:bodyPr/>
                    <a:lstStyle/>
                    <a:p>
                      <a:r>
                        <a:rPr lang="en-US" sz="1200" dirty="0"/>
                        <a:t>N/A (only one)</a:t>
                      </a:r>
                    </a:p>
                  </a:txBody>
                  <a:tcPr/>
                </a:tc>
                <a:tc>
                  <a:txBody>
                    <a:bodyPr/>
                    <a:lstStyle/>
                    <a:p>
                      <a:r>
                        <a:rPr lang="en-US" sz="1200" dirty="0"/>
                        <a:t>N/A</a:t>
                      </a:r>
                    </a:p>
                  </a:txBody>
                  <a:tcPr/>
                </a:tc>
                <a:tc>
                  <a:txBody>
                    <a:bodyPr/>
                    <a:lstStyle/>
                    <a:p>
                      <a:r>
                        <a:rPr lang="en-US" sz="1200" dirty="0"/>
                        <a:t>-</a:t>
                      </a:r>
                      <a:r>
                        <a:rPr lang="en-US" sz="1200" dirty="0" err="1"/>
                        <a:t>trial_steps</a:t>
                      </a:r>
                      <a:endParaRPr lang="en-US" sz="1200" dirty="0"/>
                    </a:p>
                  </a:txBody>
                  <a:tcPr/>
                </a:tc>
                <a:extLst>
                  <a:ext uri="{0D108BD9-81ED-4DB2-BD59-A6C34878D82A}">
                    <a16:rowId xmlns:a16="http://schemas.microsoft.com/office/drawing/2014/main" val="181741885"/>
                  </a:ext>
                </a:extLst>
              </a:tr>
              <a:tr h="229440">
                <a:tc>
                  <a:txBody>
                    <a:bodyPr/>
                    <a:lstStyle/>
                    <a:p>
                      <a:r>
                        <a:rPr lang="en-US" sz="1200" dirty="0"/>
                        <a:t>Local domains</a:t>
                      </a:r>
                    </a:p>
                  </a:txBody>
                  <a:tcPr/>
                </a:tc>
                <a:tc>
                  <a:txBody>
                    <a:bodyPr/>
                    <a:lstStyle/>
                    <a:p>
                      <a:r>
                        <a:rPr lang="en-US" sz="1200" dirty="0"/>
                        <a:t>-l*</a:t>
                      </a:r>
                    </a:p>
                  </a:txBody>
                  <a:tcPr/>
                </a:tc>
                <a:tc>
                  <a:txBody>
                    <a:bodyPr/>
                    <a:lstStyle/>
                    <a:p>
                      <a:r>
                        <a:rPr lang="en-US" sz="1200" dirty="0"/>
                        <a:t>Yes, via MPI</a:t>
                      </a:r>
                    </a:p>
                  </a:txBody>
                  <a:tcPr/>
                </a:tc>
                <a:tc>
                  <a:txBody>
                    <a:bodyPr/>
                    <a:lstStyle/>
                    <a:p>
                      <a:r>
                        <a:rPr lang="en-US" sz="1200" dirty="0"/>
                        <a:t>No</a:t>
                      </a:r>
                    </a:p>
                  </a:txBody>
                  <a:tcPr/>
                </a:tc>
                <a:tc>
                  <a:txBody>
                    <a:bodyPr/>
                    <a:lstStyle/>
                    <a:p>
                      <a:endParaRPr lang="en-US" sz="1200" dirty="0"/>
                    </a:p>
                  </a:txBody>
                  <a:tcPr/>
                </a:tc>
                <a:extLst>
                  <a:ext uri="{0D108BD9-81ED-4DB2-BD59-A6C34878D82A}">
                    <a16:rowId xmlns:a16="http://schemas.microsoft.com/office/drawing/2014/main" val="205072802"/>
                  </a:ext>
                </a:extLst>
              </a:tr>
              <a:tr h="282871">
                <a:tc>
                  <a:txBody>
                    <a:bodyPr/>
                    <a:lstStyle/>
                    <a:p>
                      <a:r>
                        <a:rPr lang="en-US" sz="1200" dirty="0"/>
                        <a:t>Mega-blocks</a:t>
                      </a:r>
                    </a:p>
                  </a:txBody>
                  <a:tcPr/>
                </a:tc>
                <a:tc>
                  <a:txBody>
                    <a:bodyPr/>
                    <a:lstStyle/>
                    <a:p>
                      <a:r>
                        <a:rPr lang="en-US" sz="1200" dirty="0"/>
                        <a:t>-Mb*</a:t>
                      </a:r>
                    </a:p>
                  </a:txBody>
                  <a:tcPr/>
                </a:tc>
                <a:tc>
                  <a:txBody>
                    <a:bodyPr/>
                    <a:lstStyle/>
                    <a:p>
                      <a:r>
                        <a:rPr lang="en-US" sz="1200" dirty="0"/>
                        <a:t>No</a:t>
                      </a:r>
                    </a:p>
                  </a:txBody>
                  <a:tcPr/>
                </a:tc>
                <a:tc>
                  <a:txBody>
                    <a:bodyPr/>
                    <a:lstStyle/>
                    <a:p>
                      <a:r>
                        <a:rPr lang="en-US" sz="1200" dirty="0"/>
                        <a:t>Yes, via sequential wave-front tiling</a:t>
                      </a:r>
                    </a:p>
                  </a:txBody>
                  <a:tcPr/>
                </a:tc>
                <a:tc>
                  <a:txBody>
                    <a:bodyPr/>
                    <a:lstStyle/>
                    <a:p>
                      <a:r>
                        <a:rPr lang="en-US" sz="1200" dirty="0"/>
                        <a:t>-</a:t>
                      </a:r>
                      <a:r>
                        <a:rPr lang="en-US" sz="1200" dirty="0" err="1"/>
                        <a:t>Mbt</a:t>
                      </a:r>
                      <a:endParaRPr lang="en-US" sz="1200" dirty="0"/>
                    </a:p>
                  </a:txBody>
                  <a:tcPr/>
                </a:tc>
                <a:extLst>
                  <a:ext uri="{0D108BD9-81ED-4DB2-BD59-A6C34878D82A}">
                    <a16:rowId xmlns:a16="http://schemas.microsoft.com/office/drawing/2014/main" val="1936051995"/>
                  </a:ext>
                </a:extLst>
              </a:tr>
              <a:tr h="282871">
                <a:tc>
                  <a:txBody>
                    <a:bodyPr/>
                    <a:lstStyle/>
                    <a:p>
                      <a:r>
                        <a:rPr lang="en-US" sz="1200" dirty="0"/>
                        <a:t>Blocks</a:t>
                      </a:r>
                    </a:p>
                  </a:txBody>
                  <a:tcPr/>
                </a:tc>
                <a:tc>
                  <a:txBody>
                    <a:bodyPr/>
                    <a:lstStyle/>
                    <a:p>
                      <a:r>
                        <a:rPr lang="en-US" sz="1200" dirty="0"/>
                        <a:t>-b*</a:t>
                      </a:r>
                    </a:p>
                  </a:txBody>
                  <a:tcPr/>
                </a:tc>
                <a:tc>
                  <a:txBody>
                    <a:bodyPr/>
                    <a:lstStyle/>
                    <a:p>
                      <a:r>
                        <a:rPr lang="en-US" sz="1200" dirty="0"/>
                        <a:t>Yes, via outer OpenMP threads</a:t>
                      </a:r>
                    </a:p>
                  </a:txBody>
                  <a:tcPr/>
                </a:tc>
                <a:tc>
                  <a:txBody>
                    <a:bodyPr/>
                    <a:lstStyle/>
                    <a:p>
                      <a:r>
                        <a:rPr lang="en-US" sz="1200" dirty="0"/>
                        <a:t>Yes, via concurrent hyper-trapezoid tiling</a:t>
                      </a:r>
                    </a:p>
                  </a:txBody>
                  <a:tcPr/>
                </a:tc>
                <a:tc>
                  <a:txBody>
                    <a:bodyPr/>
                    <a:lstStyle/>
                    <a:p>
                      <a:r>
                        <a:rPr lang="en-US" sz="1200" dirty="0"/>
                        <a:t>-</a:t>
                      </a:r>
                      <a:r>
                        <a:rPr lang="en-US" sz="1200" dirty="0" err="1"/>
                        <a:t>bt</a:t>
                      </a:r>
                      <a:endParaRPr lang="en-US" sz="1200" dirty="0"/>
                    </a:p>
                  </a:txBody>
                  <a:tcPr/>
                </a:tc>
                <a:extLst>
                  <a:ext uri="{0D108BD9-81ED-4DB2-BD59-A6C34878D82A}">
                    <a16:rowId xmlns:a16="http://schemas.microsoft.com/office/drawing/2014/main" val="2485895255"/>
                  </a:ext>
                </a:extLst>
              </a:tr>
              <a:tr h="282871">
                <a:tc>
                  <a:txBody>
                    <a:bodyPr/>
                    <a:lstStyle/>
                    <a:p>
                      <a:r>
                        <a:rPr lang="en-US" sz="1200" dirty="0"/>
                        <a:t>Micro-blocks</a:t>
                      </a:r>
                    </a:p>
                  </a:txBody>
                  <a:tcPr/>
                </a:tc>
                <a:tc>
                  <a:txBody>
                    <a:bodyPr/>
                    <a:lstStyle/>
                    <a:p>
                      <a:r>
                        <a:rPr lang="en-US" sz="1200" dirty="0"/>
                        <a:t>-mb*</a:t>
                      </a:r>
                    </a:p>
                  </a:txBody>
                  <a:tcPr/>
                </a:tc>
                <a:tc>
                  <a:txBody>
                    <a:bodyPr/>
                    <a:lstStyle/>
                    <a:p>
                      <a:r>
                        <a:rPr lang="en-US" sz="1200" dirty="0"/>
                        <a:t>No</a:t>
                      </a:r>
                    </a:p>
                  </a:txBody>
                  <a:tcPr/>
                </a:tc>
                <a:tc>
                  <a:txBody>
                    <a:bodyPr/>
                    <a:lstStyle/>
                    <a:p>
                      <a:r>
                        <a:rPr lang="en-US" sz="1200" dirty="0"/>
                        <a:t>Yes, via sequential wave-front tiling</a:t>
                      </a:r>
                    </a:p>
                  </a:txBody>
                  <a:tcPr/>
                </a:tc>
                <a:tc>
                  <a:txBody>
                    <a:bodyPr/>
                    <a:lstStyle/>
                    <a:p>
                      <a:r>
                        <a:rPr lang="en-US" sz="1200" dirty="0"/>
                        <a:t>-</a:t>
                      </a:r>
                      <a:r>
                        <a:rPr lang="en-US" sz="1200" dirty="0" err="1"/>
                        <a:t>bt</a:t>
                      </a:r>
                      <a:r>
                        <a:rPr lang="en-US" sz="1200" dirty="0"/>
                        <a:t> (implicitly)</a:t>
                      </a:r>
                    </a:p>
                  </a:txBody>
                  <a:tcPr/>
                </a:tc>
                <a:extLst>
                  <a:ext uri="{0D108BD9-81ED-4DB2-BD59-A6C34878D82A}">
                    <a16:rowId xmlns:a16="http://schemas.microsoft.com/office/drawing/2014/main" val="1894342234"/>
                  </a:ext>
                </a:extLst>
              </a:tr>
              <a:tr h="282871">
                <a:tc>
                  <a:txBody>
                    <a:bodyPr/>
                    <a:lstStyle/>
                    <a:p>
                      <a:r>
                        <a:rPr lang="en-US" sz="1200" dirty="0"/>
                        <a:t>Nano-blocks</a:t>
                      </a:r>
                    </a:p>
                  </a:txBody>
                  <a:tcPr/>
                </a:tc>
                <a:tc>
                  <a:txBody>
                    <a:bodyPr/>
                    <a:lstStyle/>
                    <a:p>
                      <a:r>
                        <a:rPr lang="en-US" sz="1200" dirty="0"/>
                        <a:t>-</a:t>
                      </a:r>
                      <a:r>
                        <a:rPr lang="en-US" sz="1200" dirty="0" err="1"/>
                        <a:t>nb</a:t>
                      </a:r>
                      <a:r>
                        <a:rPr lang="en-US" sz="1200" dirty="0"/>
                        <a:t>*</a:t>
                      </a:r>
                    </a:p>
                  </a:txBody>
                  <a:tcPr/>
                </a:tc>
                <a:tc>
                  <a:txBody>
                    <a:bodyPr/>
                    <a:lstStyle/>
                    <a:p>
                      <a:r>
                        <a:rPr lang="en-US" sz="1200" dirty="0"/>
                        <a:t>Yes, via inner OpenMP threads</a:t>
                      </a:r>
                    </a:p>
                  </a:txBody>
                  <a:tcPr/>
                </a:tc>
                <a:tc>
                  <a:txBody>
                    <a:bodyPr/>
                    <a:lstStyle/>
                    <a:p>
                      <a:r>
                        <a:rPr lang="en-US" sz="1200" dirty="0"/>
                        <a:t>No</a:t>
                      </a:r>
                    </a:p>
                  </a:txBody>
                  <a:tcPr/>
                </a:tc>
                <a:tc>
                  <a:txBody>
                    <a:bodyPr/>
                    <a:lstStyle/>
                    <a:p>
                      <a:endParaRPr lang="en-US" sz="1200" dirty="0"/>
                    </a:p>
                  </a:txBody>
                  <a:tcPr/>
                </a:tc>
                <a:extLst>
                  <a:ext uri="{0D108BD9-81ED-4DB2-BD59-A6C34878D82A}">
                    <a16:rowId xmlns:a16="http://schemas.microsoft.com/office/drawing/2014/main" val="4253375806"/>
                  </a:ext>
                </a:extLst>
              </a:tr>
              <a:tr h="282871">
                <a:tc>
                  <a:txBody>
                    <a:bodyPr/>
                    <a:lstStyle/>
                    <a:p>
                      <a:r>
                        <a:rPr lang="en-US" sz="1200" dirty="0"/>
                        <a:t>Pico-blocks</a:t>
                      </a:r>
                    </a:p>
                  </a:txBody>
                  <a:tcPr/>
                </a:tc>
                <a:tc>
                  <a:txBody>
                    <a:bodyPr/>
                    <a:lstStyle/>
                    <a:p>
                      <a:r>
                        <a:rPr lang="en-US" sz="1200" dirty="0"/>
                        <a:t>-pb*</a:t>
                      </a:r>
                    </a:p>
                  </a:txBody>
                  <a:tcPr/>
                </a:tc>
                <a:tc>
                  <a:txBody>
                    <a:bodyPr/>
                    <a:lstStyle/>
                    <a:p>
                      <a:r>
                        <a:rPr lang="en-US" sz="1200" dirty="0"/>
                        <a:t>No (unless on GPU)</a:t>
                      </a:r>
                    </a:p>
                  </a:txBody>
                  <a:tcPr/>
                </a:tc>
                <a:tc>
                  <a:txBody>
                    <a:bodyPr/>
                    <a:lstStyle/>
                    <a:p>
                      <a:r>
                        <a:rPr lang="en-US" sz="1200" dirty="0"/>
                        <a:t>No</a:t>
                      </a:r>
                    </a:p>
                  </a:txBody>
                  <a:tcPr/>
                </a:tc>
                <a:tc>
                  <a:txBody>
                    <a:bodyPr/>
                    <a:lstStyle/>
                    <a:p>
                      <a:endParaRPr lang="en-US" sz="1200" dirty="0"/>
                    </a:p>
                  </a:txBody>
                  <a:tcPr/>
                </a:tc>
                <a:extLst>
                  <a:ext uri="{0D108BD9-81ED-4DB2-BD59-A6C34878D82A}">
                    <a16:rowId xmlns:a16="http://schemas.microsoft.com/office/drawing/2014/main" val="3757546719"/>
                  </a:ext>
                </a:extLst>
              </a:tr>
              <a:tr h="229440">
                <a:tc>
                  <a:txBody>
                    <a:bodyPr/>
                    <a:lstStyle/>
                    <a:p>
                      <a:r>
                        <a:rPr lang="en-US" sz="1200" dirty="0"/>
                        <a:t>Vectors</a:t>
                      </a:r>
                    </a:p>
                  </a:txBody>
                  <a:tcPr/>
                </a:tc>
                <a:tc>
                  <a:txBody>
                    <a:bodyPr/>
                    <a:lstStyle/>
                    <a:p>
                      <a:r>
                        <a:rPr lang="en-US" sz="1200" dirty="0"/>
                        <a:t>fold=…</a:t>
                      </a:r>
                    </a:p>
                  </a:txBody>
                  <a:tcPr/>
                </a:tc>
                <a:tc>
                  <a:txBody>
                    <a:bodyPr/>
                    <a:lstStyle/>
                    <a:p>
                      <a:r>
                        <a:rPr lang="en-US" sz="1200" dirty="0"/>
                        <a:t>Yes, via HW ILP (instruction-level parallelism)</a:t>
                      </a:r>
                    </a:p>
                  </a:txBody>
                  <a:tcPr/>
                </a:tc>
                <a:tc>
                  <a:txBody>
                    <a:bodyPr/>
                    <a:lstStyle/>
                    <a:p>
                      <a:r>
                        <a:rPr lang="en-US" sz="1200" dirty="0"/>
                        <a:t>No</a:t>
                      </a:r>
                    </a:p>
                  </a:txBody>
                  <a:tcPr/>
                </a:tc>
                <a:tc>
                  <a:txBody>
                    <a:bodyPr/>
                    <a:lstStyle/>
                    <a:p>
                      <a:endParaRPr lang="en-US" sz="1200" dirty="0"/>
                    </a:p>
                  </a:txBody>
                  <a:tcPr/>
                </a:tc>
                <a:extLst>
                  <a:ext uri="{0D108BD9-81ED-4DB2-BD59-A6C34878D82A}">
                    <a16:rowId xmlns:a16="http://schemas.microsoft.com/office/drawing/2014/main" val="2005827401"/>
                  </a:ext>
                </a:extLst>
              </a:tr>
              <a:tr h="229440">
                <a:tc>
                  <a:txBody>
                    <a:bodyPr/>
                    <a:lstStyle/>
                    <a:p>
                      <a:r>
                        <a:rPr lang="en-US" sz="1200" dirty="0"/>
                        <a:t>Elements</a:t>
                      </a:r>
                    </a:p>
                  </a:txBody>
                  <a:tcPr/>
                </a:tc>
                <a:tc>
                  <a:txBody>
                    <a:bodyPr/>
                    <a:lstStyle/>
                    <a:p>
                      <a:r>
                        <a:rPr lang="en-US" sz="1200" dirty="0" err="1"/>
                        <a:t>real_bytes</a:t>
                      </a:r>
                      <a:r>
                        <a:rPr lang="en-US"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Yes, via HW SIMD</a:t>
                      </a:r>
                    </a:p>
                  </a:txBody>
                  <a:tcPr/>
                </a:tc>
                <a:tc>
                  <a:txBody>
                    <a:bodyPr/>
                    <a:lstStyle/>
                    <a:p>
                      <a:r>
                        <a:rPr lang="en-US" sz="1200" dirty="0"/>
                        <a:t>No</a:t>
                      </a:r>
                    </a:p>
                  </a:txBody>
                  <a:tcPr/>
                </a:tc>
                <a:tc>
                  <a:txBody>
                    <a:bodyPr/>
                    <a:lstStyle/>
                    <a:p>
                      <a:endParaRPr lang="en-US" sz="1200" dirty="0"/>
                    </a:p>
                  </a:txBody>
                  <a:tcPr/>
                </a:tc>
                <a:extLst>
                  <a:ext uri="{0D108BD9-81ED-4DB2-BD59-A6C34878D82A}">
                    <a16:rowId xmlns:a16="http://schemas.microsoft.com/office/drawing/2014/main" val="703040593"/>
                  </a:ext>
                </a:extLst>
              </a:tr>
            </a:tbl>
          </a:graphicData>
        </a:graphic>
      </p:graphicFrame>
      <p:sp>
        <p:nvSpPr>
          <p:cNvPr id="5" name="Footer Placeholder 4">
            <a:extLst>
              <a:ext uri="{FF2B5EF4-FFF2-40B4-BE49-F238E27FC236}">
                <a16:creationId xmlns:a16="http://schemas.microsoft.com/office/drawing/2014/main" id="{90B8B615-781F-420A-9E6F-DE304E7F63DC}"/>
              </a:ext>
            </a:extLst>
          </p:cNvPr>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22274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81</a:t>
            </a:fld>
            <a:endParaRPr lang="en-US" dirty="0"/>
          </a:p>
        </p:txBody>
      </p:sp>
      <p:sp>
        <p:nvSpPr>
          <p:cNvPr id="3" name="Title 2"/>
          <p:cNvSpPr>
            <a:spLocks noGrp="1"/>
          </p:cNvSpPr>
          <p:nvPr>
            <p:ph type="title"/>
          </p:nvPr>
        </p:nvSpPr>
        <p:spPr/>
        <p:txBody>
          <a:bodyPr/>
          <a:lstStyle/>
          <a:p>
            <a:r>
              <a:rPr lang="en-US" dirty="0"/>
              <a:t>Example tile settings for temporal tiling</a:t>
            </a:r>
          </a:p>
        </p:txBody>
      </p:sp>
      <p:sp>
        <p:nvSpPr>
          <p:cNvPr id="4" name="Content Placeholder 3"/>
          <p:cNvSpPr>
            <a:spLocks noGrp="1"/>
          </p:cNvSpPr>
          <p:nvPr>
            <p:ph sz="quarter" idx="13"/>
          </p:nvPr>
        </p:nvSpPr>
        <p:spPr/>
        <p:txBody>
          <a:bodyPr>
            <a:normAutofit fontScale="62500" lnSpcReduction="20000"/>
          </a:bodyPr>
          <a:lstStyle/>
          <a:p>
            <a:r>
              <a:rPr lang="en-US" dirty="0"/>
              <a:t>The following options were hand-tuned for an </a:t>
            </a:r>
            <a:r>
              <a:rPr lang="pt-BR" dirty="0"/>
              <a:t>Intel® Xeon® Platinum 8352Y CPU </a:t>
            </a:r>
            <a:endParaRPr lang="en-US" dirty="0"/>
          </a:p>
          <a:p>
            <a:pPr lvl="1"/>
            <a:r>
              <a:rPr lang="en-US" dirty="0">
                <a:latin typeface="Courier New" panose="02070309020205020404" pitchFamily="49" charset="0"/>
                <a:cs typeface="Courier New" panose="02070309020205020404" pitchFamily="49" charset="0"/>
              </a:rPr>
              <a:t>bin/yask.sh -stencil </a:t>
            </a:r>
            <a:r>
              <a:rPr lang="en-US" dirty="0" err="1">
                <a:latin typeface="Courier New" panose="02070309020205020404" pitchFamily="49" charset="0"/>
                <a:cs typeface="Courier New" panose="02070309020205020404" pitchFamily="49" charset="0"/>
              </a:rPr>
              <a:t>my_stencil</a:t>
            </a:r>
            <a:r>
              <a:rPr lang="en-US" dirty="0">
                <a:latin typeface="Courier New" panose="02070309020205020404" pitchFamily="49" charset="0"/>
                <a:cs typeface="Courier New" panose="02070309020205020404" pitchFamily="49" charset="0"/>
              </a:rPr>
              <a:t> -l 1024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mbx</a:t>
            </a:r>
            <a:r>
              <a:rPr lang="en-US" dirty="0">
                <a:latin typeface="Courier New" panose="02070309020205020404" pitchFamily="49" charset="0"/>
                <a:cs typeface="Courier New" panose="02070309020205020404" pitchFamily="49" charset="0"/>
              </a:rPr>
              <a:t> 32 -</a:t>
            </a:r>
            <a:r>
              <a:rPr lang="en-US" dirty="0" err="1">
                <a:latin typeface="Courier New" panose="02070309020205020404" pitchFamily="49" charset="0"/>
                <a:cs typeface="Courier New" panose="02070309020205020404" pitchFamily="49" charset="0"/>
              </a:rPr>
              <a:t>mby</a:t>
            </a:r>
            <a:r>
              <a:rPr lang="en-US" dirty="0">
                <a:latin typeface="Courier New" panose="02070309020205020404" pitchFamily="49" charset="0"/>
                <a:cs typeface="Courier New" panose="02070309020205020404" pitchFamily="49" charset="0"/>
              </a:rPr>
              <a:t> 32 -</a:t>
            </a:r>
            <a:r>
              <a:rPr lang="en-US" dirty="0" err="1">
                <a:latin typeface="Courier New" panose="02070309020205020404" pitchFamily="49" charset="0"/>
                <a:cs typeface="Courier New" panose="02070309020205020404" pitchFamily="49" charset="0"/>
              </a:rPr>
              <a:t>mbz</a:t>
            </a:r>
            <a:r>
              <a:rPr lang="en-US" dirty="0">
                <a:latin typeface="Courier New" panose="02070309020205020404" pitchFamily="49" charset="0"/>
                <a:cs typeface="Courier New" panose="02070309020205020404" pitchFamily="49" charset="0"/>
              </a:rPr>
              <a:t> 128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 256 -</a:t>
            </a:r>
            <a:r>
              <a:rPr lang="en-US" dirty="0" err="1">
                <a:latin typeface="Courier New" panose="02070309020205020404" pitchFamily="49" charset="0"/>
                <a:cs typeface="Courier New" panose="02070309020205020404" pitchFamily="49" charset="0"/>
              </a:rPr>
              <a:t>bt</a:t>
            </a:r>
            <a:r>
              <a:rPr lang="en-US" dirty="0">
                <a:latin typeface="Courier New" panose="02070309020205020404" pitchFamily="49" charset="0"/>
                <a:cs typeface="Courier New" panose="02070309020205020404" pitchFamily="49" charset="0"/>
              </a:rPr>
              <a:t> 12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pre_auto_tune</a:t>
            </a:r>
            <a:endParaRPr lang="en-US" dirty="0">
              <a:latin typeface="Courier New" panose="02070309020205020404" pitchFamily="49" charset="0"/>
              <a:cs typeface="Courier New" panose="02070309020205020404" pitchFamily="49" charset="0"/>
            </a:endParaRPr>
          </a:p>
          <a:p>
            <a:pPr lvl="1"/>
            <a:r>
              <a:rPr lang="en-US" dirty="0"/>
              <a:t>Micro-block settings selected targeting 1MiB</a:t>
            </a:r>
          </a:p>
          <a:p>
            <a:pPr lvl="2"/>
            <a:r>
              <a:rPr lang="en-US" dirty="0"/>
              <a:t>The Intel® 8352Y has a 1280KiB L2 cache per core, and this gives some extra space</a:t>
            </a:r>
          </a:p>
          <a:p>
            <a:pPr lvl="2"/>
            <a:r>
              <a:rPr lang="en-US" dirty="0"/>
              <a:t>32 × 32 × 128 × 4B × 2 = 1MiB (128 ⇒ longer in unit stride; “4B” ⇒ 4 bytes per FP element; “× 2” to keep two time-steps in cache)</a:t>
            </a:r>
          </a:p>
          <a:p>
            <a:pPr lvl="1"/>
            <a:r>
              <a:rPr lang="en-US" dirty="0"/>
              <a:t>Spatial block settings selected for a multiple of number of cores per socket</a:t>
            </a:r>
          </a:p>
          <a:p>
            <a:pPr lvl="2"/>
            <a:r>
              <a:rPr lang="en-US" dirty="0"/>
              <a:t>The Intel® 8352Y has 32 cores per socket</a:t>
            </a:r>
          </a:p>
          <a:p>
            <a:pPr lvl="2"/>
            <a:r>
              <a:rPr lang="en-US" dirty="0"/>
              <a:t>Trying 2 blocks per core: 64 blocks (modify for CPU with different core count)</a:t>
            </a:r>
          </a:p>
          <a:p>
            <a:pPr lvl="3"/>
            <a:r>
              <a:rPr lang="en-US" dirty="0"/>
              <a:t>A small multiple (like 2 or 4) often works better than the exact count because several blocks per core gives more opportunity for dynamic load balancing</a:t>
            </a:r>
          </a:p>
          <a:p>
            <a:pPr lvl="2"/>
            <a:r>
              <a:rPr lang="en-US" dirty="0"/>
              <a:t>Trying 4 blocks across each dimension: 4 × 4 × 4 = 64</a:t>
            </a:r>
          </a:p>
          <a:p>
            <a:pPr lvl="2"/>
            <a:r>
              <a:rPr lang="en-US" dirty="0"/>
              <a:t>1024 ÷ 4 = 256, so using -</a:t>
            </a:r>
            <a:r>
              <a:rPr lang="en-US" dirty="0">
                <a:latin typeface="Courier New" panose="02070309020205020404" pitchFamily="49" charset="0"/>
                <a:cs typeface="Courier New" panose="02070309020205020404" pitchFamily="49" charset="0"/>
              </a:rPr>
              <a:t>b 256</a:t>
            </a:r>
          </a:p>
          <a:p>
            <a:pPr lvl="1"/>
            <a:r>
              <a:rPr lang="en-US" dirty="0"/>
              <a:t>Temporal block setting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bt</a:t>
            </a:r>
            <a:r>
              <a:rPr lang="en-US" dirty="0">
                <a:latin typeface="Courier New" panose="02070309020205020404" pitchFamily="49" charset="0"/>
                <a:cs typeface="Courier New" panose="02070309020205020404" pitchFamily="49" charset="0"/>
              </a:rPr>
              <a:t> 12</a:t>
            </a:r>
            <a:r>
              <a:rPr lang="en-US" dirty="0"/>
              <a:t>) was chosen experimentally by iterating manually through several values</a:t>
            </a:r>
          </a:p>
          <a:p>
            <a:pPr lvl="1"/>
            <a:r>
              <a:rPr lang="en-US" dirty="0"/>
              <a:t>Mega-block size not set because L3 blocking is not being targeted in this experiment</a:t>
            </a:r>
          </a:p>
          <a:p>
            <a:pPr lvl="1"/>
            <a:r>
              <a:rPr lang="en-US" dirty="0"/>
              <a:t>Nano-block size not set because only one thread per block is used in this experiment</a:t>
            </a:r>
          </a:p>
          <a:p>
            <a:pPr lvl="1"/>
            <a:r>
              <a:rPr lang="en-US" dirty="0"/>
              <a:t>Pico-block size not set because L1 blocking is not being targeted in this experiment</a:t>
            </a:r>
          </a:p>
          <a:p>
            <a:pPr lvl="1"/>
            <a:r>
              <a:rPr lang="en-US" dirty="0"/>
              <a:t>These settings resulted in about a 40% speedup over default non-temporal tiling; your results may vary</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
        <p:nvSpPr>
          <p:cNvPr id="6" name="TextBox 5"/>
          <p:cNvSpPr txBox="1"/>
          <p:nvPr/>
        </p:nvSpPr>
        <p:spPr>
          <a:xfrm>
            <a:off x="8683625" y="1266805"/>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151475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82</a:t>
            </a:fld>
            <a:endParaRPr lang="en-US" dirty="0"/>
          </a:p>
        </p:txBody>
      </p:sp>
      <p:sp>
        <p:nvSpPr>
          <p:cNvPr id="3" name="Title 2"/>
          <p:cNvSpPr>
            <a:spLocks noGrp="1"/>
          </p:cNvSpPr>
          <p:nvPr>
            <p:ph type="title"/>
          </p:nvPr>
        </p:nvSpPr>
        <p:spPr/>
        <p:txBody>
          <a:bodyPr/>
          <a:lstStyle/>
          <a:p>
            <a:r>
              <a:rPr lang="en-US" dirty="0"/>
              <a:t>Controlling when the automatic tuner runs</a:t>
            </a:r>
          </a:p>
        </p:txBody>
      </p:sp>
      <p:sp>
        <p:nvSpPr>
          <p:cNvPr id="4" name="Content Placeholder 3"/>
          <p:cNvSpPr>
            <a:spLocks noGrp="1"/>
          </p:cNvSpPr>
          <p:nvPr>
            <p:ph sz="quarter" idx="13"/>
          </p:nvPr>
        </p:nvSpPr>
        <p:spPr/>
        <p:txBody>
          <a:bodyPr>
            <a:normAutofit fontScale="85000" lnSpcReduction="20000"/>
          </a:bodyPr>
          <a:lstStyle/>
          <a:p>
            <a:r>
              <a:rPr lang="en-US" dirty="0"/>
              <a:t>Pre-calculation mode</a:t>
            </a:r>
          </a:p>
          <a:p>
            <a:pPr lvl="1"/>
            <a:r>
              <a:rPr lang="en-US" dirty="0"/>
              <a:t>Runs </a:t>
            </a:r>
            <a:r>
              <a:rPr lang="en-US" i="1" dirty="0"/>
              <a:t>before</a:t>
            </a:r>
            <a:r>
              <a:rPr lang="en-US" dirty="0"/>
              <a:t> the desired stencil calculations are done</a:t>
            </a:r>
          </a:p>
          <a:p>
            <a:pPr lvl="1"/>
            <a:r>
              <a:rPr lang="en-US" dirty="0"/>
              <a:t>Does </a:t>
            </a:r>
            <a:r>
              <a:rPr lang="en-US" i="1" dirty="0"/>
              <a:t>not</a:t>
            </a:r>
            <a:r>
              <a:rPr lang="en-US" dirty="0"/>
              <a:t> ensure that calculations are done in the proper order</a:t>
            </a:r>
          </a:p>
          <a:p>
            <a:pPr lvl="2"/>
            <a:r>
              <a:rPr lang="en-US" dirty="0"/>
              <a:t>Thus, important to [re]initialize data </a:t>
            </a:r>
            <a:r>
              <a:rPr lang="en-US" i="1" dirty="0"/>
              <a:t>after</a:t>
            </a:r>
            <a:r>
              <a:rPr lang="en-US" dirty="0"/>
              <a:t> running in this mode for use in deployed applications</a:t>
            </a:r>
          </a:p>
          <a:p>
            <a:pPr lvl="1"/>
            <a:r>
              <a:rPr lang="en-US" dirty="0"/>
              <a:t>Intended for benchmarking to tune block-size before running actual time-steps</a:t>
            </a:r>
          </a:p>
          <a:p>
            <a:pPr lvl="1"/>
            <a:r>
              <a:rPr lang="en-US" dirty="0"/>
              <a:t>Use </a:t>
            </a: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pre_auto_tune</a:t>
            </a:r>
            <a:r>
              <a:rPr lang="en-US" dirty="0"/>
              <a:t> option to control in provided test utility (default is on)</a:t>
            </a:r>
          </a:p>
          <a:p>
            <a:pPr lvl="1"/>
            <a:r>
              <a:rPr lang="en-US" dirty="0"/>
              <a:t>Call API </a:t>
            </a:r>
            <a:r>
              <a:rPr lang="en-US" dirty="0" err="1">
                <a:latin typeface="Courier New" panose="02070309020205020404" pitchFamily="49" charset="0"/>
                <a:cs typeface="Courier New" panose="02070309020205020404" pitchFamily="49" charset="0"/>
              </a:rPr>
              <a:t>run_auto_tuner_now</a:t>
            </a:r>
            <a:r>
              <a:rPr lang="en-US" dirty="0">
                <a:latin typeface="Courier New" panose="02070309020205020404" pitchFamily="49" charset="0"/>
                <a:cs typeface="Courier New" panose="02070309020205020404" pitchFamily="49" charset="0"/>
              </a:rPr>
              <a:t>()</a:t>
            </a:r>
            <a:r>
              <a:rPr lang="en-US" dirty="0"/>
              <a:t> to activate outside in your application</a:t>
            </a:r>
          </a:p>
          <a:p>
            <a:r>
              <a:rPr lang="en-US" dirty="0"/>
              <a:t>Intra-calculation mode</a:t>
            </a:r>
          </a:p>
          <a:p>
            <a:pPr lvl="1"/>
            <a:r>
              <a:rPr lang="en-US" dirty="0"/>
              <a:t>Runs </a:t>
            </a:r>
            <a:r>
              <a:rPr lang="en-US" i="1" dirty="0"/>
              <a:t>during </a:t>
            </a:r>
            <a:r>
              <a:rPr lang="en-US" dirty="0"/>
              <a:t>desired stencil calculations</a:t>
            </a:r>
          </a:p>
          <a:p>
            <a:pPr lvl="1"/>
            <a:r>
              <a:rPr lang="en-US" dirty="0"/>
              <a:t>Maintains proper calculations</a:t>
            </a:r>
          </a:p>
          <a:p>
            <a:pPr lvl="1"/>
            <a:r>
              <a:rPr lang="en-US" dirty="0"/>
              <a:t>Intended for deployment, esp. on multiple platforms or when all final platforms are not known </a:t>
            </a:r>
            <a:r>
              <a:rPr lang="en-US" i="1" dirty="0"/>
              <a:t>a priori</a:t>
            </a:r>
          </a:p>
          <a:p>
            <a:pPr lvl="1"/>
            <a:r>
              <a:rPr lang="en-US" dirty="0"/>
              <a:t>Use </a:t>
            </a: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auto_tune</a:t>
            </a:r>
            <a:r>
              <a:rPr lang="en-US" dirty="0"/>
              <a:t> option to control in provided test utility (default is off)</a:t>
            </a:r>
          </a:p>
          <a:p>
            <a:pPr lvl="1"/>
            <a:r>
              <a:rPr lang="en-US" dirty="0"/>
              <a:t>Call </a:t>
            </a:r>
            <a:r>
              <a:rPr lang="en-US" dirty="0" err="1">
                <a:latin typeface="Courier New" panose="02070309020205020404" pitchFamily="49" charset="0"/>
                <a:cs typeface="Courier New" panose="02070309020205020404" pitchFamily="49" charset="0"/>
              </a:rPr>
              <a:t>reset_auto_tuner</a:t>
            </a:r>
            <a:r>
              <a:rPr lang="en-US" dirty="0">
                <a:latin typeface="Courier New" panose="02070309020205020404" pitchFamily="49" charset="0"/>
                <a:cs typeface="Courier New" panose="02070309020205020404" pitchFamily="49" charset="0"/>
              </a:rPr>
              <a:t>()</a:t>
            </a:r>
            <a:r>
              <a:rPr lang="en-US" dirty="0"/>
              <a:t> to turn off or on explicitly</a:t>
            </a:r>
          </a:p>
          <a:p>
            <a:pPr lvl="1"/>
            <a:r>
              <a:rPr lang="en-US" dirty="0"/>
              <a:t>Call API </a:t>
            </a:r>
            <a:r>
              <a:rPr lang="en-US" dirty="0" err="1">
                <a:latin typeface="Courier New" panose="02070309020205020404" pitchFamily="49" charset="0"/>
                <a:cs typeface="Courier New" panose="02070309020205020404" pitchFamily="49" charset="0"/>
              </a:rPr>
              <a:t>is_auto_tuner_enabled</a:t>
            </a:r>
            <a:r>
              <a:rPr lang="en-US" dirty="0">
                <a:latin typeface="Courier New" panose="02070309020205020404" pitchFamily="49" charset="0"/>
                <a:cs typeface="Courier New" panose="02070309020205020404" pitchFamily="49" charset="0"/>
              </a:rPr>
              <a:t>()</a:t>
            </a:r>
            <a:r>
              <a:rPr lang="en-US" dirty="0"/>
              <a:t> to determine whether it is [still] running</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45376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83</a:t>
            </a:fld>
            <a:endParaRPr lang="en-US" dirty="0"/>
          </a:p>
        </p:txBody>
      </p:sp>
      <p:sp>
        <p:nvSpPr>
          <p:cNvPr id="3" name="Title 2"/>
          <p:cNvSpPr>
            <a:spLocks noGrp="1"/>
          </p:cNvSpPr>
          <p:nvPr>
            <p:ph type="title"/>
          </p:nvPr>
        </p:nvSpPr>
        <p:spPr/>
        <p:txBody>
          <a:bodyPr/>
          <a:lstStyle/>
          <a:p>
            <a:r>
              <a:rPr lang="en-US" dirty="0"/>
              <a:t>Controlling what the automatic tuner does</a:t>
            </a:r>
          </a:p>
        </p:txBody>
      </p:sp>
      <p:sp>
        <p:nvSpPr>
          <p:cNvPr id="4" name="Content Placeholder 3"/>
          <p:cNvSpPr>
            <a:spLocks noGrp="1"/>
          </p:cNvSpPr>
          <p:nvPr>
            <p:ph sz="quarter" idx="13"/>
          </p:nvPr>
        </p:nvSpPr>
        <p:spPr/>
        <p:txBody>
          <a:bodyPr>
            <a:normAutofit fontScale="92500" lnSpcReduction="20000"/>
          </a:bodyPr>
          <a:lstStyle/>
          <a:p>
            <a:r>
              <a:rPr lang="en-US" dirty="0"/>
              <a:t>Tiling levels</a:t>
            </a:r>
          </a:p>
          <a:p>
            <a:pPr lvl="1"/>
            <a:r>
              <a:rPr lang="en-US" dirty="0"/>
              <a:t>By default, the auto-tuner is applied to the “block” tiles only</a:t>
            </a:r>
          </a:p>
          <a:p>
            <a:pPr lvl="1"/>
            <a:r>
              <a:rPr lang="en-US" dirty="0"/>
              <a:t>More generally, you can supply a list of tiling levels via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auto_tune_targets</a:t>
            </a:r>
            <a:endParaRPr lang="en-US" dirty="0">
              <a:latin typeface="Courier New" panose="02070309020205020404" pitchFamily="49" charset="0"/>
              <a:cs typeface="Courier New" panose="02070309020205020404" pitchFamily="49" charset="0"/>
            </a:endParaRPr>
          </a:p>
          <a:p>
            <a:pPr lvl="2"/>
            <a:r>
              <a:rPr lang="en-US" dirty="0"/>
              <a:t>The argument is a comma-separated list of level abbreviations: </a:t>
            </a:r>
            <a:r>
              <a:rPr lang="en-US" dirty="0">
                <a:latin typeface="Courier New" panose="02070309020205020404" pitchFamily="49" charset="0"/>
                <a:cs typeface="Courier New" panose="02070309020205020404" pitchFamily="49" charset="0"/>
              </a:rPr>
              <a:t>Mb</a:t>
            </a:r>
            <a:r>
              <a:rPr lang="en-US" dirty="0"/>
              <a:t> for mega-blocks, </a:t>
            </a:r>
            <a:r>
              <a:rPr lang="en-US" dirty="0">
                <a:latin typeface="Courier New" panose="02070309020205020404" pitchFamily="49" charset="0"/>
                <a:cs typeface="Courier New" panose="02070309020205020404" pitchFamily="49" charset="0"/>
              </a:rPr>
              <a:t>b</a:t>
            </a:r>
            <a:r>
              <a:rPr lang="en-US" dirty="0"/>
              <a:t> for blocks, </a:t>
            </a:r>
            <a:r>
              <a:rPr lang="en-US" dirty="0">
                <a:latin typeface="Courier New" panose="02070309020205020404" pitchFamily="49" charset="0"/>
                <a:cs typeface="Courier New" panose="02070309020205020404" pitchFamily="49" charset="0"/>
              </a:rPr>
              <a:t>mb</a:t>
            </a:r>
            <a:r>
              <a:rPr lang="en-US" dirty="0"/>
              <a:t> for micro-blocks, </a:t>
            </a:r>
            <a:r>
              <a:rPr lang="en-US" dirty="0" err="1">
                <a:latin typeface="Courier New" panose="02070309020205020404" pitchFamily="49" charset="0"/>
                <a:cs typeface="Courier New" panose="02070309020205020404" pitchFamily="49" charset="0"/>
              </a:rPr>
              <a:t>nb</a:t>
            </a:r>
            <a:r>
              <a:rPr lang="en-US" dirty="0"/>
              <a:t> for nano-blocks, and </a:t>
            </a:r>
            <a:r>
              <a:rPr lang="en-US" dirty="0">
                <a:latin typeface="Courier New" panose="02070309020205020404" pitchFamily="49" charset="0"/>
                <a:cs typeface="Courier New" panose="02070309020205020404" pitchFamily="49" charset="0"/>
              </a:rPr>
              <a:t>pb</a:t>
            </a:r>
            <a:r>
              <a:rPr lang="en-US" dirty="0"/>
              <a:t> for pico-blocks</a:t>
            </a:r>
          </a:p>
          <a:p>
            <a:pPr lvl="2"/>
            <a:r>
              <a:rPr lang="en-US" dirty="0"/>
              <a:t>The order specified is the order in which the tile sizes are tuned, and targets can be repeated</a:t>
            </a:r>
          </a:p>
          <a:p>
            <a:pPr lvl="2"/>
            <a:r>
              <a:rPr lang="en-US" dirty="0"/>
              <a:t>Example: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auto_tune_targets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b,Mb,b</a:t>
            </a:r>
            <a:r>
              <a:rPr lang="en-US" dirty="0">
                <a:latin typeface="Courier New" panose="02070309020205020404" pitchFamily="49" charset="0"/>
                <a:cs typeface="Courier New" panose="02070309020205020404" pitchFamily="49" charset="0"/>
              </a:rPr>
              <a:t> </a:t>
            </a:r>
            <a:r>
              <a:rPr lang="en-US" dirty="0"/>
              <a:t>will tune blocks, then mega-blocks, then blocks again</a:t>
            </a:r>
          </a:p>
          <a:p>
            <a:r>
              <a:rPr lang="en-US" dirty="0"/>
              <a:t>Other controls</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auto_tune_radius</a:t>
            </a:r>
            <a:r>
              <a:rPr lang="en-US" dirty="0">
                <a:latin typeface="Courier New" panose="02070309020205020404" pitchFamily="49" charset="0"/>
                <a:cs typeface="Courier New" panose="02070309020205020404" pitchFamily="49" charset="0"/>
              </a:rPr>
              <a:t> </a:t>
            </a:r>
            <a:r>
              <a:rPr lang="en-US" dirty="0"/>
              <a:t>controls how far the tuner will start exploring from the initial settings</a:t>
            </a:r>
          </a:p>
          <a:p>
            <a:pPr lvl="1"/>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auto_tune_trial_secs</a:t>
            </a:r>
            <a:r>
              <a:rPr lang="en-US" dirty="0">
                <a:latin typeface="Courier New" panose="02070309020205020404" pitchFamily="49" charset="0"/>
                <a:cs typeface="Courier New" panose="02070309020205020404" pitchFamily="49" charset="0"/>
              </a:rPr>
              <a:t> </a:t>
            </a:r>
            <a:r>
              <a:rPr lang="en-US" dirty="0"/>
              <a:t>controls how long a new trial must be run to consider it better than the current best trial; higher values avoid measurement noise but require more time to converge</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45360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6BD5-8B5F-4D41-B1D4-0481E072D561}"/>
              </a:ext>
            </a:extLst>
          </p:cNvPr>
          <p:cNvSpPr>
            <a:spLocks noGrp="1"/>
          </p:cNvSpPr>
          <p:nvPr>
            <p:ph type="title"/>
          </p:nvPr>
        </p:nvSpPr>
        <p:spPr/>
        <p:txBody>
          <a:bodyPr/>
          <a:lstStyle/>
          <a:p>
            <a:r>
              <a:rPr lang="en-US" dirty="0"/>
              <a:t>GPU Offloading</a:t>
            </a:r>
          </a:p>
        </p:txBody>
      </p:sp>
    </p:spTree>
    <p:extLst>
      <p:ext uri="{BB962C8B-B14F-4D97-AF65-F5344CB8AC3E}">
        <p14:creationId xmlns:p14="http://schemas.microsoft.com/office/powerpoint/2010/main" val="6543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28A76A-58C0-490B-9610-215F36CF27B3}"/>
              </a:ext>
            </a:extLst>
          </p:cNvPr>
          <p:cNvSpPr>
            <a:spLocks noGrp="1"/>
          </p:cNvSpPr>
          <p:nvPr>
            <p:ph type="sldNum" sz="quarter" idx="12"/>
          </p:nvPr>
        </p:nvSpPr>
        <p:spPr/>
        <p:txBody>
          <a:bodyPr/>
          <a:lstStyle/>
          <a:p>
            <a:fld id="{EE2556C5-CE8C-6547-B838-EA80C61A4AF7}" type="slidenum">
              <a:rPr lang="en-US" smtClean="0"/>
              <a:pPr/>
              <a:t>85</a:t>
            </a:fld>
            <a:endParaRPr lang="en-US" dirty="0"/>
          </a:p>
        </p:txBody>
      </p:sp>
      <p:sp>
        <p:nvSpPr>
          <p:cNvPr id="3" name="Title 2">
            <a:extLst>
              <a:ext uri="{FF2B5EF4-FFF2-40B4-BE49-F238E27FC236}">
                <a16:creationId xmlns:a16="http://schemas.microsoft.com/office/drawing/2014/main" id="{250C4997-D3B0-4B38-B095-7D136F0CD278}"/>
              </a:ext>
            </a:extLst>
          </p:cNvPr>
          <p:cNvSpPr>
            <a:spLocks noGrp="1"/>
          </p:cNvSpPr>
          <p:nvPr>
            <p:ph type="title"/>
          </p:nvPr>
        </p:nvSpPr>
        <p:spPr/>
        <p:txBody>
          <a:bodyPr/>
          <a:lstStyle/>
          <a:p>
            <a:r>
              <a:rPr lang="en-US" dirty="0"/>
              <a:t>GPU offload overview</a:t>
            </a:r>
          </a:p>
        </p:txBody>
      </p:sp>
      <p:sp>
        <p:nvSpPr>
          <p:cNvPr id="4" name="Content Placeholder 3">
            <a:extLst>
              <a:ext uri="{FF2B5EF4-FFF2-40B4-BE49-F238E27FC236}">
                <a16:creationId xmlns:a16="http://schemas.microsoft.com/office/drawing/2014/main" id="{A6EB369F-5A10-4232-85BE-954FB158F3BA}"/>
              </a:ext>
            </a:extLst>
          </p:cNvPr>
          <p:cNvSpPr>
            <a:spLocks noGrp="1"/>
          </p:cNvSpPr>
          <p:nvPr>
            <p:ph sz="quarter" idx="13"/>
          </p:nvPr>
        </p:nvSpPr>
        <p:spPr/>
        <p:txBody>
          <a:bodyPr>
            <a:normAutofit fontScale="85000" lnSpcReduction="20000"/>
          </a:bodyPr>
          <a:lstStyle/>
          <a:p>
            <a:r>
              <a:rPr lang="en-US" dirty="0"/>
              <a:t>Mechanism</a:t>
            </a:r>
          </a:p>
          <a:p>
            <a:pPr lvl="1"/>
            <a:r>
              <a:rPr lang="en-US" dirty="0"/>
              <a:t>GPU offloading is via OpenMP </a:t>
            </a:r>
            <a:r>
              <a:rPr lang="en-US" i="1" dirty="0"/>
              <a:t>Device Directives </a:t>
            </a:r>
            <a:r>
              <a:rPr lang="en-US" dirty="0"/>
              <a:t>(see </a:t>
            </a:r>
            <a:r>
              <a:rPr lang="en-US" dirty="0">
                <a:hlinkClick r:id="rId2"/>
              </a:rPr>
              <a:t>OpenMP 5.1 spec</a:t>
            </a:r>
            <a:r>
              <a:rPr lang="en-US" dirty="0"/>
              <a:t>)</a:t>
            </a:r>
          </a:p>
          <a:p>
            <a:pPr lvl="2"/>
            <a:r>
              <a:rPr lang="en-US" dirty="0"/>
              <a:t>Run </a:t>
            </a:r>
            <a:r>
              <a:rPr lang="en-US" dirty="0">
                <a:latin typeface="Courier New" panose="02070309020205020404" pitchFamily="49" charset="0"/>
                <a:cs typeface="Courier New" panose="02070309020205020404" pitchFamily="49" charset="0"/>
              </a:rPr>
              <a:t>make offload=1</a:t>
            </a:r>
            <a:r>
              <a:rPr lang="en-US" dirty="0"/>
              <a:t> to build a kernel with GPU offloading</a:t>
            </a:r>
          </a:p>
          <a:p>
            <a:pPr lvl="3"/>
            <a:r>
              <a:rPr lang="en-US" dirty="0"/>
              <a:t>Add </a:t>
            </a:r>
            <a:r>
              <a:rPr lang="en-US" dirty="0" err="1">
                <a:latin typeface="Courier New" panose="02070309020205020404" pitchFamily="49" charset="0"/>
                <a:cs typeface="Courier New" panose="02070309020205020404" pitchFamily="49" charset="0"/>
              </a:rPr>
              <a:t>offload_arch</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device_name</a:t>
            </a:r>
            <a:r>
              <a:rPr lang="en-US" i="1" dirty="0">
                <a:latin typeface="Courier New" panose="02070309020205020404" pitchFamily="49" charset="0"/>
                <a:cs typeface="Courier New" panose="02070309020205020404" pitchFamily="49" charset="0"/>
              </a:rPr>
              <a:t> </a:t>
            </a:r>
            <a:r>
              <a:rPr lang="en-US" dirty="0">
                <a:cs typeface="Courier New" panose="02070309020205020404" pitchFamily="49" charset="0"/>
              </a:rPr>
              <a:t>to </a:t>
            </a:r>
            <a:r>
              <a:rPr lang="en-US" dirty="0">
                <a:latin typeface="Courier New" panose="02070309020205020404" pitchFamily="49" charset="0"/>
                <a:cs typeface="Courier New" panose="02070309020205020404" pitchFamily="49" charset="0"/>
              </a:rPr>
              <a:t>make</a:t>
            </a:r>
            <a:r>
              <a:rPr lang="en-US" dirty="0">
                <a:cs typeface="Courier New" panose="02070309020205020404" pitchFamily="49" charset="0"/>
              </a:rPr>
              <a:t> command </a:t>
            </a:r>
            <a:r>
              <a:rPr lang="en-US" dirty="0"/>
              <a:t>to change the OpenMP target</a:t>
            </a:r>
          </a:p>
          <a:p>
            <a:pPr lvl="4"/>
            <a:r>
              <a:rPr lang="en-US" dirty="0"/>
              <a:t>Default device name is </a:t>
            </a:r>
            <a:r>
              <a:rPr lang="en-US" dirty="0">
                <a:latin typeface="Courier New" panose="02070309020205020404" pitchFamily="49" charset="0"/>
                <a:cs typeface="Courier New" panose="02070309020205020404" pitchFamily="49" charset="0"/>
              </a:rPr>
              <a:t>spir64</a:t>
            </a:r>
            <a:r>
              <a:rPr lang="en-US" dirty="0"/>
              <a:t> to target Intel GPUs when using the Intel compiler</a:t>
            </a:r>
          </a:p>
          <a:p>
            <a:pPr lvl="4"/>
            <a:r>
              <a:rPr lang="en-US" dirty="0"/>
              <a:t>When targeting </a:t>
            </a:r>
            <a:r>
              <a:rPr lang="en-US" dirty="0">
                <a:latin typeface="Courier New" panose="02070309020205020404" pitchFamily="49" charset="0"/>
                <a:cs typeface="Courier New" panose="02070309020205020404" pitchFamily="49" charset="0"/>
              </a:rPr>
              <a:t>spir64</a:t>
            </a:r>
            <a:r>
              <a:rPr lang="en-US" dirty="0"/>
              <a:t>, specific device code is generated at run-time with JIT offload compiler</a:t>
            </a:r>
          </a:p>
          <a:p>
            <a:pPr lvl="2"/>
            <a:r>
              <a:rPr lang="en-US" dirty="0"/>
              <a:t>Run </a:t>
            </a:r>
            <a:r>
              <a:rPr lang="en-US" dirty="0">
                <a:latin typeface="Courier New" panose="02070309020205020404" pitchFamily="49" charset="0"/>
                <a:cs typeface="Courier New" panose="02070309020205020404" pitchFamily="49" charset="0"/>
              </a:rPr>
              <a:t>yask.sh -offload </a:t>
            </a:r>
            <a:r>
              <a:rPr lang="en-US" dirty="0"/>
              <a:t>to select the GPU offload kernel</a:t>
            </a:r>
          </a:p>
          <a:p>
            <a:pPr lvl="1"/>
            <a:r>
              <a:rPr lang="en-US" dirty="0"/>
              <a:t>The nano- and pico-block loops are offloaded by default</a:t>
            </a:r>
          </a:p>
          <a:p>
            <a:pPr lvl="2"/>
            <a:r>
              <a:rPr lang="en-US" dirty="0"/>
              <a:t>Nano loops executed via </a:t>
            </a:r>
            <a:r>
              <a:rPr lang="en-US" dirty="0" err="1">
                <a:latin typeface="Courier New" panose="02070309020205020404" pitchFamily="49" charset="0"/>
                <a:cs typeface="Courier New" panose="02070309020205020404" pitchFamily="49" charset="0"/>
              </a:rPr>
              <a:t>omp</a:t>
            </a:r>
            <a:r>
              <a:rPr lang="en-US" dirty="0">
                <a:latin typeface="Courier New" panose="02070309020205020404" pitchFamily="49" charset="0"/>
                <a:cs typeface="Courier New" panose="02070309020205020404" pitchFamily="49" charset="0"/>
              </a:rPr>
              <a:t> target…</a:t>
            </a:r>
            <a:endParaRPr lang="en-US" dirty="0">
              <a:cs typeface="Courier New" panose="02070309020205020404" pitchFamily="49" charset="0"/>
            </a:endParaRPr>
          </a:p>
          <a:p>
            <a:pPr lvl="3"/>
            <a:r>
              <a:rPr lang="en-US" dirty="0"/>
              <a:t>Thread limit set via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device_thread_limit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command-line </a:t>
            </a:r>
            <a:r>
              <a:rPr lang="en-US" dirty="0"/>
              <a:t>option</a:t>
            </a:r>
          </a:p>
          <a:p>
            <a:pPr lvl="2"/>
            <a:r>
              <a:rPr lang="en-US" dirty="0"/>
              <a:t>Pico loops are nested within nano loops</a:t>
            </a:r>
            <a:endParaRPr lang="en-US" dirty="0">
              <a:cs typeface="Courier New" panose="02070309020205020404" pitchFamily="49" charset="0"/>
            </a:endParaRPr>
          </a:p>
          <a:p>
            <a:pPr lvl="3"/>
            <a:r>
              <a:rPr lang="en-US" dirty="0">
                <a:cs typeface="Courier New" panose="02070309020205020404" pitchFamily="49" charset="0"/>
              </a:rPr>
              <a:t>These are the default auto-tuner targets for an offload binary (instead of blocks as for CPU binaries)</a:t>
            </a:r>
          </a:p>
          <a:p>
            <a:pPr lvl="3"/>
            <a:r>
              <a:rPr lang="en-US" dirty="0">
                <a:cs typeface="Courier New" panose="02070309020205020404" pitchFamily="49" charset="0"/>
              </a:rPr>
              <a:t>For a solution with N domain dimensions, N-1 dim loops are concurrent; one (1) is sequential</a:t>
            </a:r>
          </a:p>
          <a:p>
            <a:pPr lvl="2"/>
            <a:r>
              <a:rPr lang="en-US" dirty="0">
                <a:cs typeface="Courier New" panose="02070309020205020404" pitchFamily="49" charset="0"/>
              </a:rPr>
              <a:t>All higher-level loops are executed on the CPU</a:t>
            </a:r>
          </a:p>
          <a:p>
            <a:pPr lvl="3"/>
            <a:r>
              <a:rPr lang="en-US" dirty="0">
                <a:cs typeface="Courier New" panose="02070309020205020404" pitchFamily="49" charset="0"/>
              </a:rPr>
              <a:t>The default number of CPU threads for an offload binary is one (1)</a:t>
            </a:r>
          </a:p>
          <a:p>
            <a:pPr lvl="3"/>
            <a:r>
              <a:rPr lang="en-US" dirty="0">
                <a:cs typeface="Courier New" panose="02070309020205020404" pitchFamily="49" charset="0"/>
              </a:rPr>
              <a:t>Using more than one CPU thread allows launching more than one GPU kernel concurrently </a:t>
            </a:r>
          </a:p>
          <a:p>
            <a:pPr lvl="3"/>
            <a:r>
              <a:rPr lang="en-US" dirty="0">
                <a:cs typeface="Courier New" panose="02070309020205020404" pitchFamily="49" charset="0"/>
              </a:rPr>
              <a:t>The default sizes of all blocks larger than pico-blocks are the full rank size</a:t>
            </a:r>
          </a:p>
        </p:txBody>
      </p:sp>
      <p:sp>
        <p:nvSpPr>
          <p:cNvPr id="5" name="Footer Placeholder 4">
            <a:extLst>
              <a:ext uri="{FF2B5EF4-FFF2-40B4-BE49-F238E27FC236}">
                <a16:creationId xmlns:a16="http://schemas.microsoft.com/office/drawing/2014/main" id="{F7ECCE36-598F-4743-A3A5-6D79C35F451B}"/>
              </a:ext>
            </a:extLst>
          </p:cNvPr>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367039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5A374E-4C10-423D-DE17-3EFFD0F670F4}"/>
              </a:ext>
            </a:extLst>
          </p:cNvPr>
          <p:cNvSpPr>
            <a:spLocks noGrp="1"/>
          </p:cNvSpPr>
          <p:nvPr>
            <p:ph type="sldNum" sz="quarter" idx="12"/>
          </p:nvPr>
        </p:nvSpPr>
        <p:spPr/>
        <p:txBody>
          <a:bodyPr/>
          <a:lstStyle/>
          <a:p>
            <a:fld id="{EE2556C5-CE8C-6547-B838-EA80C61A4AF7}" type="slidenum">
              <a:rPr lang="en-US" smtClean="0"/>
              <a:pPr/>
              <a:t>86</a:t>
            </a:fld>
            <a:endParaRPr lang="en-US" dirty="0"/>
          </a:p>
        </p:txBody>
      </p:sp>
      <p:sp>
        <p:nvSpPr>
          <p:cNvPr id="3" name="Title 2">
            <a:extLst>
              <a:ext uri="{FF2B5EF4-FFF2-40B4-BE49-F238E27FC236}">
                <a16:creationId xmlns:a16="http://schemas.microsoft.com/office/drawing/2014/main" id="{9139AA68-B8C4-8DE7-7B63-C698E89EC7A5}"/>
              </a:ext>
            </a:extLst>
          </p:cNvPr>
          <p:cNvSpPr>
            <a:spLocks noGrp="1"/>
          </p:cNvSpPr>
          <p:nvPr>
            <p:ph type="title"/>
          </p:nvPr>
        </p:nvSpPr>
        <p:spPr>
          <a:xfrm>
            <a:off x="340822" y="218164"/>
            <a:ext cx="8344391" cy="867686"/>
          </a:xfrm>
        </p:spPr>
        <p:txBody>
          <a:bodyPr/>
          <a:lstStyle/>
          <a:p>
            <a:r>
              <a:rPr lang="en-US" dirty="0"/>
              <a:t>Example offload pseudo-code for a 3D stencil when using Intel </a:t>
            </a:r>
            <a:r>
              <a:rPr lang="en-US" dirty="0" err="1"/>
              <a:t>oneAPI</a:t>
            </a:r>
            <a:endParaRPr lang="en-US" dirty="0"/>
          </a:p>
        </p:txBody>
      </p:sp>
      <p:sp>
        <p:nvSpPr>
          <p:cNvPr id="4" name="Content Placeholder 3">
            <a:extLst>
              <a:ext uri="{FF2B5EF4-FFF2-40B4-BE49-F238E27FC236}">
                <a16:creationId xmlns:a16="http://schemas.microsoft.com/office/drawing/2014/main" id="{CAC6E18E-3A91-3A6E-239A-B4D9EBB4C453}"/>
              </a:ext>
            </a:extLst>
          </p:cNvPr>
          <p:cNvSpPr>
            <a:spLocks noGrp="1"/>
          </p:cNvSpPr>
          <p:nvPr>
            <p:ph sz="quarter" idx="13"/>
          </p:nvPr>
        </p:nvSpPr>
        <p:spPr>
          <a:xfrm>
            <a:off x="455613" y="1183821"/>
            <a:ext cx="8228012" cy="3445330"/>
          </a:xfrm>
        </p:spPr>
        <p:txBody>
          <a:bodyPr>
            <a:normAutofit/>
          </a:bodyPr>
          <a:lstStyle/>
          <a:p>
            <a:r>
              <a:rPr lang="en-US" sz="1400" dirty="0">
                <a:solidFill>
                  <a:srgbClr val="7030A0"/>
                </a:solidFill>
                <a:latin typeface="Consolas" panose="020B0609020204030204" pitchFamily="49" charset="0"/>
              </a:rPr>
              <a:t>// The “nano” loop distributes the device teams across the 3D space to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blocks.</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#pragma </a:t>
            </a:r>
            <a:r>
              <a:rPr lang="en-US" sz="1400" dirty="0" err="1">
                <a:solidFill>
                  <a:srgbClr val="7030A0"/>
                </a:solidFill>
                <a:latin typeface="Consolas" panose="020B0609020204030204" pitchFamily="49" charset="0"/>
              </a:rPr>
              <a:t>omp</a:t>
            </a:r>
            <a:r>
              <a:rPr lang="en-US" sz="1400" dirty="0">
                <a:solidFill>
                  <a:srgbClr val="7030A0"/>
                </a:solidFill>
                <a:latin typeface="Consolas" panose="020B0609020204030204" pitchFamily="49" charset="0"/>
              </a:rPr>
              <a:t> target teams distribute </a:t>
            </a:r>
            <a:r>
              <a:rPr lang="en-US" sz="1400" dirty="0" err="1">
                <a:solidFill>
                  <a:srgbClr val="7030A0"/>
                </a:solidFill>
                <a:latin typeface="Consolas" panose="020B0609020204030204" pitchFamily="49" charset="0"/>
              </a:rPr>
              <a:t>thread_limit</a:t>
            </a:r>
            <a:r>
              <a:rPr lang="en-US" sz="1400" dirty="0">
                <a:solidFill>
                  <a:srgbClr val="7030A0"/>
                </a:solidFill>
                <a:latin typeface="Consolas" panose="020B0609020204030204" pitchFamily="49" charset="0"/>
              </a:rPr>
              <a:t>(</a:t>
            </a:r>
            <a:r>
              <a:rPr lang="en-US" sz="1400" dirty="0" err="1">
                <a:solidFill>
                  <a:srgbClr val="7030A0"/>
                </a:solidFill>
                <a:latin typeface="Consolas" panose="020B0609020204030204" pitchFamily="49" charset="0"/>
              </a:rPr>
              <a:t>thread_limit</a:t>
            </a:r>
            <a:r>
              <a:rPr lang="en-US" sz="1400" dirty="0">
                <a:solidFill>
                  <a:srgbClr val="7030A0"/>
                </a:solidFill>
                <a:latin typeface="Consolas" panose="020B0609020204030204" pitchFamily="49" charset="0"/>
              </a:rPr>
              <a:t>)</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for (3D-index in manually-collapsed 3D loop over current nano block,</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stepping by size of a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p>
          <a:p>
            <a:r>
              <a:rPr lang="en-US" sz="1400" dirty="0">
                <a:solidFill>
                  <a:srgbClr val="7030A0"/>
                </a:solidFill>
                <a:latin typeface="Consolas" panose="020B0609020204030204" pitchFamily="49" charset="0"/>
              </a:rPr>
              <a:t>  //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loops evaluate points in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within each device team.</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#pragma </a:t>
            </a:r>
            <a:r>
              <a:rPr lang="en-US" sz="1400" dirty="0" err="1">
                <a:solidFill>
                  <a:srgbClr val="7030A0"/>
                </a:solidFill>
                <a:latin typeface="Consolas" panose="020B0609020204030204" pitchFamily="49" charset="0"/>
              </a:rPr>
              <a:t>omp</a:t>
            </a:r>
            <a:r>
              <a:rPr lang="en-US" sz="1400" dirty="0">
                <a:solidFill>
                  <a:srgbClr val="7030A0"/>
                </a:solidFill>
                <a:latin typeface="Consolas" panose="020B0609020204030204" pitchFamily="49" charset="0"/>
              </a:rPr>
              <a:t> parallel for collapse(2)</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(y-index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(z-index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Set up pointers for inner loop;</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(x-index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Evaluate stencil equation at x, y, z indices;</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 } }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a:t>
            </a:r>
          </a:p>
        </p:txBody>
      </p:sp>
      <p:sp>
        <p:nvSpPr>
          <p:cNvPr id="5" name="Footer Placeholder 4">
            <a:extLst>
              <a:ext uri="{FF2B5EF4-FFF2-40B4-BE49-F238E27FC236}">
                <a16:creationId xmlns:a16="http://schemas.microsoft.com/office/drawing/2014/main" id="{EAE5FEC3-8F3D-2E73-47B0-8B18EFFEE410}"/>
              </a:ext>
            </a:extLst>
          </p:cNvPr>
          <p:cNvSpPr>
            <a:spLocks noGrp="1"/>
          </p:cNvSpPr>
          <p:nvPr>
            <p:ph type="ftr" sz="quarter" idx="11"/>
          </p:nvPr>
        </p:nvSpPr>
        <p:spPr/>
        <p:txBody>
          <a:bodyPr/>
          <a:lstStyle/>
          <a:p>
            <a:pPr algn="ctr"/>
            <a:r>
              <a:rPr lang="en-US" dirty="0"/>
              <a:t>YASK tutorial</a:t>
            </a:r>
          </a:p>
        </p:txBody>
      </p:sp>
    </p:spTree>
    <p:extLst>
      <p:ext uri="{BB962C8B-B14F-4D97-AF65-F5344CB8AC3E}">
        <p14:creationId xmlns:p14="http://schemas.microsoft.com/office/powerpoint/2010/main" val="188899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6311A-30E3-41DA-A3DC-2A7AA2AB888C}"/>
              </a:ext>
            </a:extLst>
          </p:cNvPr>
          <p:cNvSpPr>
            <a:spLocks noGrp="1"/>
          </p:cNvSpPr>
          <p:nvPr>
            <p:ph type="sldNum" sz="quarter" idx="12"/>
          </p:nvPr>
        </p:nvSpPr>
        <p:spPr/>
        <p:txBody>
          <a:bodyPr/>
          <a:lstStyle/>
          <a:p>
            <a:fld id="{EE2556C5-CE8C-6547-B838-EA80C61A4AF7}" type="slidenum">
              <a:rPr lang="en-US" smtClean="0"/>
              <a:pPr/>
              <a:t>87</a:t>
            </a:fld>
            <a:endParaRPr lang="en-US" dirty="0"/>
          </a:p>
        </p:txBody>
      </p:sp>
      <p:sp>
        <p:nvSpPr>
          <p:cNvPr id="3" name="Title 2">
            <a:extLst>
              <a:ext uri="{FF2B5EF4-FFF2-40B4-BE49-F238E27FC236}">
                <a16:creationId xmlns:a16="http://schemas.microsoft.com/office/drawing/2014/main" id="{544259FC-6044-42CD-8A58-CA96C2EF9B4B}"/>
              </a:ext>
            </a:extLst>
          </p:cNvPr>
          <p:cNvSpPr>
            <a:spLocks noGrp="1"/>
          </p:cNvSpPr>
          <p:nvPr>
            <p:ph type="title"/>
          </p:nvPr>
        </p:nvSpPr>
        <p:spPr/>
        <p:txBody>
          <a:bodyPr/>
          <a:lstStyle/>
          <a:p>
            <a:r>
              <a:rPr lang="en-US" dirty="0"/>
              <a:t>Example offload using Intel </a:t>
            </a:r>
            <a:r>
              <a:rPr lang="en-US" dirty="0" err="1"/>
              <a:t>oneAPI</a:t>
            </a:r>
            <a:endParaRPr lang="en-US" dirty="0"/>
          </a:p>
        </p:txBody>
      </p:sp>
      <p:sp>
        <p:nvSpPr>
          <p:cNvPr id="4" name="Content Placeholder 3">
            <a:extLst>
              <a:ext uri="{FF2B5EF4-FFF2-40B4-BE49-F238E27FC236}">
                <a16:creationId xmlns:a16="http://schemas.microsoft.com/office/drawing/2014/main" id="{8A62F4A6-D0CC-4EDE-AF6B-33B81559EC32}"/>
              </a:ext>
            </a:extLst>
          </p:cNvPr>
          <p:cNvSpPr>
            <a:spLocks noGrp="1"/>
          </p:cNvSpPr>
          <p:nvPr>
            <p:ph sz="quarter" idx="13"/>
          </p:nvPr>
        </p:nvSpPr>
        <p:spPr/>
        <p:txBody>
          <a:bodyPr>
            <a:normAutofit lnSpcReduction="10000"/>
          </a:bodyPr>
          <a:lstStyle/>
          <a:p>
            <a:r>
              <a:rPr lang="en-US" dirty="0"/>
              <a:t>Build for offload device</a:t>
            </a:r>
          </a:p>
          <a:p>
            <a:pPr lvl="1"/>
            <a:r>
              <a:rPr lang="en-US" dirty="0">
                <a:latin typeface="Courier New" panose="02070309020205020404" pitchFamily="49" charset="0"/>
                <a:cs typeface="Courier New" panose="02070309020205020404" pitchFamily="49" charset="0"/>
              </a:rPr>
              <a:t>make -j stencil=iso3dfd offload=1</a:t>
            </a:r>
          </a:p>
          <a:p>
            <a:pPr lvl="2"/>
            <a:r>
              <a:rPr lang="en-US" dirty="0"/>
              <a:t>Note the CPU-</a:t>
            </a:r>
            <a:r>
              <a:rPr lang="en-US" dirty="0" err="1"/>
              <a:t>target.offload</a:t>
            </a:r>
            <a:r>
              <a:rPr lang="en-US" dirty="0"/>
              <a:t>-target </a:t>
            </a:r>
            <a:r>
              <a:rPr lang="en-US" i="1" dirty="0"/>
              <a:t>arch</a:t>
            </a:r>
            <a:r>
              <a:rPr lang="en-US" dirty="0"/>
              <a:t> string that is printed at the end of the build</a:t>
            </a:r>
          </a:p>
          <a:p>
            <a:pPr lvl="2"/>
            <a:r>
              <a:rPr lang="en-US" dirty="0"/>
              <a:t>By default, the Intel compiler is used for a </a:t>
            </a:r>
            <a:r>
              <a:rPr lang="en-US" dirty="0">
                <a:latin typeface="Courier New" panose="02070309020205020404" pitchFamily="49" charset="0"/>
                <a:cs typeface="Courier New" panose="02070309020205020404" pitchFamily="49" charset="0"/>
              </a:rPr>
              <a:t>spir64</a:t>
            </a:r>
            <a:r>
              <a:rPr lang="en-US" dirty="0"/>
              <a:t> target</a:t>
            </a:r>
          </a:p>
          <a:p>
            <a:r>
              <a:rPr lang="en-US" dirty="0"/>
              <a:t>Run via yask.sh</a:t>
            </a:r>
          </a:p>
          <a:p>
            <a:pPr lvl="1"/>
            <a:r>
              <a:rPr lang="en-US" dirty="0">
                <a:latin typeface="Courier New" panose="02070309020205020404" pitchFamily="49" charset="0"/>
                <a:cs typeface="Courier New" panose="02070309020205020404" pitchFamily="49" charset="0"/>
              </a:rPr>
              <a:t>bin/yask.sh -stencil iso3dfd -offload -g 1024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pre_auto_tune</a:t>
            </a:r>
            <a:r>
              <a:rPr lang="en-US" dirty="0">
                <a:latin typeface="Courier New" panose="02070309020205020404" pitchFamily="49" charset="0"/>
                <a:cs typeface="Courier New" panose="02070309020205020404" pitchFamily="49" charset="0"/>
              </a:rPr>
              <a:t> -pb 32 -</a:t>
            </a:r>
            <a:r>
              <a:rPr lang="en-US" dirty="0" err="1">
                <a:latin typeface="Courier New" panose="02070309020205020404" pitchFamily="49" charset="0"/>
                <a:cs typeface="Courier New" panose="02070309020205020404" pitchFamily="49" charset="0"/>
              </a:rPr>
              <a:t>pbx</a:t>
            </a:r>
            <a:r>
              <a:rPr lang="en-US" dirty="0">
                <a:latin typeface="Courier New" panose="02070309020205020404" pitchFamily="49" charset="0"/>
                <a:cs typeface="Courier New" panose="02070309020205020404" pitchFamily="49" charset="0"/>
              </a:rPr>
              <a:t> 256</a:t>
            </a:r>
          </a:p>
          <a:p>
            <a:pPr lvl="1"/>
            <a:r>
              <a:rPr lang="en-US" dirty="0">
                <a:latin typeface="Courier New" panose="02070309020205020404" pitchFamily="49" charset="0"/>
                <a:cs typeface="Courier New" panose="02070309020205020404" pitchFamily="49" charset="0"/>
              </a:rPr>
              <a:t>bin/yask.sh -stencil iso3dfd -offload -g 1024</a:t>
            </a:r>
          </a:p>
          <a:p>
            <a:pPr lvl="1"/>
            <a:r>
              <a:rPr lang="en-US" dirty="0">
                <a:cs typeface="Courier New" panose="02070309020205020404" pitchFamily="49" charset="0"/>
              </a:rPr>
              <a:t>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device_thread_limit</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option to set the number of OpenMP device threads per team</a:t>
            </a:r>
          </a:p>
          <a:p>
            <a:pPr lvl="1"/>
            <a:r>
              <a:rPr lang="en-US" dirty="0">
                <a:cs typeface="Courier New" panose="02070309020205020404" pitchFamily="49" charset="0"/>
              </a:rPr>
              <a:t>The script will attempt to find the number of Intel GPUs on the current system and use that to determine how many MPI ranks to start; use </a:t>
            </a:r>
            <a:r>
              <a:rPr lang="en-US" dirty="0">
                <a:latin typeface="Courier New" panose="02070309020205020404" pitchFamily="49" charset="0"/>
                <a:cs typeface="Courier New" panose="02070309020205020404" pitchFamily="49" charset="0"/>
              </a:rPr>
              <a:t>-ranks </a:t>
            </a:r>
            <a:r>
              <a:rPr lang="en-US" dirty="0">
                <a:cs typeface="Courier New" panose="02070309020205020404" pitchFamily="49" charset="0"/>
              </a:rPr>
              <a:t>to override</a:t>
            </a:r>
          </a:p>
          <a:p>
            <a:pPr lvl="1"/>
            <a:endParaRPr lang="en-US" dirty="0"/>
          </a:p>
        </p:txBody>
      </p:sp>
      <p:sp>
        <p:nvSpPr>
          <p:cNvPr id="5" name="Footer Placeholder 4">
            <a:extLst>
              <a:ext uri="{FF2B5EF4-FFF2-40B4-BE49-F238E27FC236}">
                <a16:creationId xmlns:a16="http://schemas.microsoft.com/office/drawing/2014/main" id="{646666AF-9B95-4F05-B97D-428E91F1A055}"/>
              </a:ext>
            </a:extLst>
          </p:cNvPr>
          <p:cNvSpPr>
            <a:spLocks noGrp="1"/>
          </p:cNvSpPr>
          <p:nvPr>
            <p:ph type="ftr" sz="quarter" idx="11"/>
          </p:nvPr>
        </p:nvSpPr>
        <p:spPr/>
        <p:txBody>
          <a:bodyPr/>
          <a:lstStyle/>
          <a:p>
            <a:pPr algn="ctr"/>
            <a:r>
              <a:rPr lang="en-US"/>
              <a:t>YASK tutorial</a:t>
            </a:r>
            <a:endParaRPr lang="en-US" dirty="0"/>
          </a:p>
        </p:txBody>
      </p:sp>
      <p:sp>
        <p:nvSpPr>
          <p:cNvPr id="6" name="TextBox 5">
            <a:extLst>
              <a:ext uri="{FF2B5EF4-FFF2-40B4-BE49-F238E27FC236}">
                <a16:creationId xmlns:a16="http://schemas.microsoft.com/office/drawing/2014/main" id="{81107EF7-A9B7-E76B-C5C3-87B0F44E821C}"/>
              </a:ext>
            </a:extLst>
          </p:cNvPr>
          <p:cNvSpPr txBox="1"/>
          <p:nvPr/>
        </p:nvSpPr>
        <p:spPr>
          <a:xfrm>
            <a:off x="8696779" y="948398"/>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a:extLst>
              <a:ext uri="{FF2B5EF4-FFF2-40B4-BE49-F238E27FC236}">
                <a16:creationId xmlns:a16="http://schemas.microsoft.com/office/drawing/2014/main" id="{97456E7C-49CD-4B12-A677-D4467064B166}"/>
              </a:ext>
            </a:extLst>
          </p:cNvPr>
          <p:cNvSpPr txBox="1"/>
          <p:nvPr/>
        </p:nvSpPr>
        <p:spPr>
          <a:xfrm>
            <a:off x="8683625" y="3117377"/>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23805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5A374E-4C10-423D-DE17-3EFFD0F670F4}"/>
              </a:ext>
            </a:extLst>
          </p:cNvPr>
          <p:cNvSpPr>
            <a:spLocks noGrp="1"/>
          </p:cNvSpPr>
          <p:nvPr>
            <p:ph type="sldNum" sz="quarter" idx="12"/>
          </p:nvPr>
        </p:nvSpPr>
        <p:spPr/>
        <p:txBody>
          <a:bodyPr/>
          <a:lstStyle/>
          <a:p>
            <a:fld id="{EE2556C5-CE8C-6547-B838-EA80C61A4AF7}" type="slidenum">
              <a:rPr lang="en-US" smtClean="0"/>
              <a:pPr/>
              <a:t>88</a:t>
            </a:fld>
            <a:endParaRPr lang="en-US" dirty="0"/>
          </a:p>
        </p:txBody>
      </p:sp>
      <p:sp>
        <p:nvSpPr>
          <p:cNvPr id="3" name="Title 2">
            <a:extLst>
              <a:ext uri="{FF2B5EF4-FFF2-40B4-BE49-F238E27FC236}">
                <a16:creationId xmlns:a16="http://schemas.microsoft.com/office/drawing/2014/main" id="{9139AA68-B8C4-8DE7-7B63-C698E89EC7A5}"/>
              </a:ext>
            </a:extLst>
          </p:cNvPr>
          <p:cNvSpPr>
            <a:spLocks noGrp="1"/>
          </p:cNvSpPr>
          <p:nvPr>
            <p:ph type="title"/>
          </p:nvPr>
        </p:nvSpPr>
        <p:spPr>
          <a:xfrm>
            <a:off x="340822" y="218164"/>
            <a:ext cx="8344391" cy="867686"/>
          </a:xfrm>
        </p:spPr>
        <p:txBody>
          <a:bodyPr/>
          <a:lstStyle/>
          <a:p>
            <a:r>
              <a:rPr lang="en-US" dirty="0"/>
              <a:t>Example offload pseudo-code for a 3D stencil when using a non-Intel compiler</a:t>
            </a:r>
          </a:p>
        </p:txBody>
      </p:sp>
      <p:sp>
        <p:nvSpPr>
          <p:cNvPr id="4" name="Content Placeholder 3">
            <a:extLst>
              <a:ext uri="{FF2B5EF4-FFF2-40B4-BE49-F238E27FC236}">
                <a16:creationId xmlns:a16="http://schemas.microsoft.com/office/drawing/2014/main" id="{CAC6E18E-3A91-3A6E-239A-B4D9EBB4C453}"/>
              </a:ext>
            </a:extLst>
          </p:cNvPr>
          <p:cNvSpPr>
            <a:spLocks noGrp="1"/>
          </p:cNvSpPr>
          <p:nvPr>
            <p:ph sz="quarter" idx="13"/>
          </p:nvPr>
        </p:nvSpPr>
        <p:spPr>
          <a:xfrm>
            <a:off x="455613" y="1183821"/>
            <a:ext cx="8228012" cy="3445330"/>
          </a:xfrm>
        </p:spPr>
        <p:txBody>
          <a:bodyPr>
            <a:normAutofit/>
          </a:bodyPr>
          <a:lstStyle/>
          <a:p>
            <a:r>
              <a:rPr lang="en-US" sz="1400" dirty="0">
                <a:solidFill>
                  <a:srgbClr val="7030A0"/>
                </a:solidFill>
                <a:latin typeface="Consolas" panose="020B0609020204030204" pitchFamily="49" charset="0"/>
              </a:rPr>
              <a:t>// The “nano” loop assigns workers across the 3D space to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blocks.</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#pragma </a:t>
            </a:r>
            <a:r>
              <a:rPr lang="en-US" sz="1400" dirty="0" err="1">
                <a:solidFill>
                  <a:srgbClr val="7030A0"/>
                </a:solidFill>
                <a:latin typeface="Consolas" panose="020B0609020204030204" pitchFamily="49" charset="0"/>
              </a:rPr>
              <a:t>omp</a:t>
            </a:r>
            <a:r>
              <a:rPr lang="en-US" sz="1400" dirty="0">
                <a:solidFill>
                  <a:srgbClr val="7030A0"/>
                </a:solidFill>
                <a:latin typeface="Consolas" panose="020B0609020204030204" pitchFamily="49" charset="0"/>
              </a:rPr>
              <a:t> target teams distribute parallel for collapse(3)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a:t>
            </a:r>
            <a:r>
              <a:rPr lang="en-US" sz="1400" dirty="0" err="1">
                <a:solidFill>
                  <a:srgbClr val="7030A0"/>
                </a:solidFill>
                <a:latin typeface="Consolas" panose="020B0609020204030204" pitchFamily="49" charset="0"/>
              </a:rPr>
              <a:t>thread_limit</a:t>
            </a:r>
            <a:r>
              <a:rPr lang="en-US" sz="1400" dirty="0">
                <a:solidFill>
                  <a:srgbClr val="7030A0"/>
                </a:solidFill>
                <a:latin typeface="Consolas" panose="020B0609020204030204" pitchFamily="49" charset="0"/>
              </a:rPr>
              <a:t>(</a:t>
            </a:r>
            <a:r>
              <a:rPr lang="en-US" sz="1400" dirty="0" err="1">
                <a:solidFill>
                  <a:srgbClr val="7030A0"/>
                </a:solidFill>
                <a:latin typeface="Consolas" panose="020B0609020204030204" pitchFamily="49" charset="0"/>
              </a:rPr>
              <a:t>thread_limit</a:t>
            </a:r>
            <a:r>
              <a:rPr lang="en-US" sz="1400" dirty="0">
                <a:solidFill>
                  <a:srgbClr val="7030A0"/>
                </a:solidFill>
                <a:latin typeface="Consolas" panose="020B0609020204030204" pitchFamily="49" charset="0"/>
              </a:rPr>
              <a:t>)</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for (x-index over current nano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(y-index over current nano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(z-index over current nano block) {</a:t>
            </a:r>
          </a:p>
          <a:p>
            <a:r>
              <a:rPr lang="en-US" sz="1400" dirty="0">
                <a:solidFill>
                  <a:srgbClr val="7030A0"/>
                </a:solidFill>
                <a:latin typeface="Consolas" panose="020B0609020204030204" pitchFamily="49" charset="0"/>
              </a:rPr>
              <a:t>      //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loops evaluate points in the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in each device thread.</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(y-index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(z-index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Set up pointers for inner loop;</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for (x-index over current </a:t>
            </a:r>
            <a:r>
              <a:rPr lang="en-US" sz="1400" dirty="0" err="1">
                <a:solidFill>
                  <a:srgbClr val="7030A0"/>
                </a:solidFill>
                <a:latin typeface="Consolas" panose="020B0609020204030204" pitchFamily="49" charset="0"/>
              </a:rPr>
              <a:t>pico</a:t>
            </a:r>
            <a:r>
              <a:rPr lang="en-US" sz="1400" dirty="0">
                <a:solidFill>
                  <a:srgbClr val="7030A0"/>
                </a:solidFill>
                <a:latin typeface="Consolas" panose="020B0609020204030204" pitchFamily="49" charset="0"/>
              </a:rPr>
              <a:t> block)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Evaluate stencil equation at x, y, z indices;</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 } } </a:t>
            </a:r>
            <a:br>
              <a:rPr lang="en-US" sz="1400" dirty="0">
                <a:solidFill>
                  <a:srgbClr val="7030A0"/>
                </a:solidFill>
                <a:latin typeface="Consolas" panose="020B0609020204030204" pitchFamily="49" charset="0"/>
              </a:rPr>
            </a:br>
            <a:r>
              <a:rPr lang="en-US" sz="1400" dirty="0">
                <a:solidFill>
                  <a:srgbClr val="7030A0"/>
                </a:solidFill>
                <a:latin typeface="Consolas" panose="020B0609020204030204" pitchFamily="49" charset="0"/>
              </a:rPr>
              <a:t>} } }</a:t>
            </a:r>
          </a:p>
        </p:txBody>
      </p:sp>
      <p:sp>
        <p:nvSpPr>
          <p:cNvPr id="5" name="Footer Placeholder 4">
            <a:extLst>
              <a:ext uri="{FF2B5EF4-FFF2-40B4-BE49-F238E27FC236}">
                <a16:creationId xmlns:a16="http://schemas.microsoft.com/office/drawing/2014/main" id="{EAE5FEC3-8F3D-2E73-47B0-8B18EFFEE410}"/>
              </a:ext>
            </a:extLst>
          </p:cNvPr>
          <p:cNvSpPr>
            <a:spLocks noGrp="1"/>
          </p:cNvSpPr>
          <p:nvPr>
            <p:ph type="ftr" sz="quarter" idx="11"/>
          </p:nvPr>
        </p:nvSpPr>
        <p:spPr/>
        <p:txBody>
          <a:bodyPr/>
          <a:lstStyle/>
          <a:p>
            <a:pPr algn="ctr"/>
            <a:r>
              <a:rPr lang="en-US" dirty="0"/>
              <a:t>YASK tutorial</a:t>
            </a:r>
          </a:p>
        </p:txBody>
      </p:sp>
    </p:spTree>
    <p:extLst>
      <p:ext uri="{BB962C8B-B14F-4D97-AF65-F5344CB8AC3E}">
        <p14:creationId xmlns:p14="http://schemas.microsoft.com/office/powerpoint/2010/main" val="770549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F5A400-ACD5-C68C-28F7-8C129F5392C2}"/>
              </a:ext>
            </a:extLst>
          </p:cNvPr>
          <p:cNvSpPr>
            <a:spLocks noGrp="1"/>
          </p:cNvSpPr>
          <p:nvPr>
            <p:ph type="sldNum" sz="quarter" idx="12"/>
          </p:nvPr>
        </p:nvSpPr>
        <p:spPr/>
        <p:txBody>
          <a:bodyPr/>
          <a:lstStyle/>
          <a:p>
            <a:fld id="{EE2556C5-CE8C-6547-B838-EA80C61A4AF7}" type="slidenum">
              <a:rPr lang="en-US" smtClean="0"/>
              <a:pPr/>
              <a:t>89</a:t>
            </a:fld>
            <a:endParaRPr lang="en-US" dirty="0"/>
          </a:p>
        </p:txBody>
      </p:sp>
      <p:sp>
        <p:nvSpPr>
          <p:cNvPr id="3" name="Title 2">
            <a:extLst>
              <a:ext uri="{FF2B5EF4-FFF2-40B4-BE49-F238E27FC236}">
                <a16:creationId xmlns:a16="http://schemas.microsoft.com/office/drawing/2014/main" id="{B24224EC-1F7B-9137-AD15-6BB3F76664DF}"/>
              </a:ext>
            </a:extLst>
          </p:cNvPr>
          <p:cNvSpPr>
            <a:spLocks noGrp="1"/>
          </p:cNvSpPr>
          <p:nvPr>
            <p:ph type="title"/>
          </p:nvPr>
        </p:nvSpPr>
        <p:spPr/>
        <p:txBody>
          <a:bodyPr/>
          <a:lstStyle/>
          <a:p>
            <a:r>
              <a:rPr lang="en-US" dirty="0"/>
              <a:t>Example offload using the Nvidia* HPC SDK</a:t>
            </a:r>
          </a:p>
        </p:txBody>
      </p:sp>
      <p:sp>
        <p:nvSpPr>
          <p:cNvPr id="4" name="Content Placeholder 3">
            <a:extLst>
              <a:ext uri="{FF2B5EF4-FFF2-40B4-BE49-F238E27FC236}">
                <a16:creationId xmlns:a16="http://schemas.microsoft.com/office/drawing/2014/main" id="{63588766-4C55-876C-0011-9CAB662B33F3}"/>
              </a:ext>
            </a:extLst>
          </p:cNvPr>
          <p:cNvSpPr>
            <a:spLocks noGrp="1"/>
          </p:cNvSpPr>
          <p:nvPr>
            <p:ph sz="quarter" idx="13"/>
          </p:nvPr>
        </p:nvSpPr>
        <p:spPr/>
        <p:txBody>
          <a:bodyPr>
            <a:normAutofit lnSpcReduction="10000"/>
          </a:bodyPr>
          <a:lstStyle/>
          <a:p>
            <a:r>
              <a:rPr lang="en-US" dirty="0"/>
              <a:t>Build for offload device</a:t>
            </a:r>
          </a:p>
          <a:p>
            <a:pPr lvl="1"/>
            <a:r>
              <a:rPr lang="en-US" dirty="0">
                <a:latin typeface="Courier New" panose="02070309020205020404" pitchFamily="49" charset="0"/>
                <a:cs typeface="Courier New" panose="02070309020205020404" pitchFamily="49" charset="0"/>
              </a:rPr>
              <a:t>make -j stencil=iso3dfd offload=1 </a:t>
            </a:r>
            <a:r>
              <a:rPr lang="en-US" dirty="0" err="1">
                <a:latin typeface="Courier New" panose="02070309020205020404" pitchFamily="49" charset="0"/>
                <a:cs typeface="Courier New" panose="02070309020205020404" pitchFamily="49" charset="0"/>
              </a:rPr>
              <a:t>mpi</a:t>
            </a:r>
            <a:r>
              <a:rPr lang="en-US" dirty="0">
                <a:latin typeface="Courier New" panose="02070309020205020404" pitchFamily="49" charset="0"/>
                <a:cs typeface="Courier New" panose="02070309020205020404" pitchFamily="49" charset="0"/>
              </a:rPr>
              <a:t>=0 YK_CXX=</a:t>
            </a:r>
            <a:r>
              <a:rPr lang="en-US" dirty="0" err="1">
                <a:latin typeface="Courier New" panose="02070309020205020404" pitchFamily="49" charset="0"/>
                <a:cs typeface="Courier New" panose="02070309020205020404" pitchFamily="49" charset="0"/>
              </a:rPr>
              <a:t>nvc</a:t>
            </a:r>
            <a:r>
              <a:rPr lang="en-US" dirty="0">
                <a:latin typeface="Courier New" panose="02070309020205020404" pitchFamily="49" charset="0"/>
                <a:cs typeface="Courier New" panose="02070309020205020404" pitchFamily="49" charset="0"/>
              </a:rPr>
              <a:t>++</a:t>
            </a:r>
          </a:p>
          <a:p>
            <a:pPr lvl="2"/>
            <a:r>
              <a:rPr lang="en-US" dirty="0"/>
              <a:t>This command disables MPI and sets the C++ compiler</a:t>
            </a:r>
          </a:p>
          <a:p>
            <a:pPr lvl="2"/>
            <a:r>
              <a:rPr lang="en-US" dirty="0"/>
              <a:t>For MPI support (for more than 1 GPU), build with </a:t>
            </a:r>
            <a:r>
              <a:rPr lang="en-US" dirty="0" err="1">
                <a:latin typeface="Courier New" panose="02070309020205020404" pitchFamily="49" charset="0"/>
                <a:cs typeface="Courier New" panose="02070309020205020404" pitchFamily="49" charset="0"/>
              </a:rPr>
              <a:t>mpi</a:t>
            </a:r>
            <a:r>
              <a:rPr lang="en-US" dirty="0">
                <a:latin typeface="Courier New" panose="02070309020205020404" pitchFamily="49" charset="0"/>
                <a:cs typeface="Courier New" panose="02070309020205020404" pitchFamily="49" charset="0"/>
              </a:rPr>
              <a:t>=1 YK_CXX=</a:t>
            </a:r>
            <a:r>
              <a:rPr lang="en-US" dirty="0" err="1">
                <a:latin typeface="Courier New" panose="02070309020205020404" pitchFamily="49" charset="0"/>
                <a:cs typeface="Courier New" panose="02070309020205020404" pitchFamily="49" charset="0"/>
              </a:rPr>
              <a:t>mpic</a:t>
            </a:r>
            <a:r>
              <a:rPr lang="en-US" dirty="0">
                <a:latin typeface="Courier New" panose="02070309020205020404" pitchFamily="49" charset="0"/>
                <a:cs typeface="Courier New" panose="02070309020205020404" pitchFamily="49" charset="0"/>
              </a:rPr>
              <a:t>++</a:t>
            </a:r>
          </a:p>
          <a:p>
            <a:r>
              <a:rPr lang="en-US" dirty="0"/>
              <a:t>Run via yask.sh</a:t>
            </a:r>
          </a:p>
          <a:p>
            <a:pPr lvl="1"/>
            <a:r>
              <a:rPr lang="en-US" dirty="0">
                <a:latin typeface="Courier New" panose="02070309020205020404" pitchFamily="49" charset="0"/>
                <a:cs typeface="Courier New" panose="02070309020205020404" pitchFamily="49" charset="0"/>
              </a:rPr>
              <a:t>bin/yask.sh -stencil iso3dfd –offload -g 1024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-no-</a:t>
            </a:r>
            <a:r>
              <a:rPr lang="en-US" dirty="0" err="1">
                <a:latin typeface="Courier New" panose="02070309020205020404" pitchFamily="49" charset="0"/>
                <a:cs typeface="Courier New" panose="02070309020205020404" pitchFamily="49" charset="0"/>
              </a:rPr>
              <a:t>pre_auto_tune</a:t>
            </a:r>
            <a:r>
              <a:rPr lang="en-US" dirty="0">
                <a:latin typeface="Courier New" panose="02070309020205020404" pitchFamily="49" charset="0"/>
                <a:cs typeface="Courier New" panose="02070309020205020404" pitchFamily="49" charset="0"/>
              </a:rPr>
              <a:t> -pb 1 -</a:t>
            </a:r>
            <a:r>
              <a:rPr lang="en-US" dirty="0" err="1">
                <a:latin typeface="Courier New" panose="02070309020205020404" pitchFamily="49" charset="0"/>
                <a:cs typeface="Courier New" panose="02070309020205020404" pitchFamily="49" charset="0"/>
              </a:rPr>
              <a:t>pbx</a:t>
            </a:r>
            <a:r>
              <a:rPr lang="en-US" dirty="0">
                <a:latin typeface="Courier New" panose="02070309020205020404" pitchFamily="49" charset="0"/>
                <a:cs typeface="Courier New" panose="02070309020205020404" pitchFamily="49" charset="0"/>
              </a:rPr>
              <a:t> 128</a:t>
            </a:r>
          </a:p>
          <a:p>
            <a:pPr lvl="1"/>
            <a:r>
              <a:rPr lang="en-US" dirty="0">
                <a:latin typeface="Courier New" panose="02070309020205020404" pitchFamily="49" charset="0"/>
                <a:cs typeface="Courier New" panose="02070309020205020404" pitchFamily="49" charset="0"/>
              </a:rPr>
              <a:t>bin/yask.sh -stencil iso3dfd –offload -g 1024</a:t>
            </a:r>
          </a:p>
          <a:p>
            <a:pPr lvl="1"/>
            <a:r>
              <a:rPr lang="en-US" dirty="0">
                <a:cs typeface="Courier New" panose="02070309020205020404" pitchFamily="49" charset="0"/>
              </a:rPr>
              <a:t>The script will attempt to find the number of Nvidia GPUs on the current system and use that to determine how many MPI ranks to start; use </a:t>
            </a:r>
            <a:r>
              <a:rPr lang="en-US" dirty="0">
                <a:latin typeface="Courier New" panose="02070309020205020404" pitchFamily="49" charset="0"/>
                <a:cs typeface="Courier New" panose="02070309020205020404" pitchFamily="49" charset="0"/>
              </a:rPr>
              <a:t>-ranks </a:t>
            </a:r>
            <a:r>
              <a:rPr lang="en-US" dirty="0">
                <a:cs typeface="Courier New" panose="02070309020205020404" pitchFamily="49" charset="0"/>
              </a:rPr>
              <a:t>to override</a:t>
            </a:r>
            <a:endParaRPr lang="en-US" dirty="0">
              <a:latin typeface="Courier New" panose="02070309020205020404" pitchFamily="49" charset="0"/>
              <a:cs typeface="Courier New" panose="02070309020205020404" pitchFamily="49" charset="0"/>
            </a:endParaRPr>
          </a:p>
          <a:p>
            <a:r>
              <a:rPr lang="en-US" dirty="0"/>
              <a:t>Note: it is not suggested that these build configurations and run options are optimum for any particular stencil or device</a:t>
            </a:r>
          </a:p>
          <a:p>
            <a:endParaRPr lang="en-US" dirty="0"/>
          </a:p>
        </p:txBody>
      </p:sp>
      <p:sp>
        <p:nvSpPr>
          <p:cNvPr id="5" name="Footer Placeholder 4">
            <a:extLst>
              <a:ext uri="{FF2B5EF4-FFF2-40B4-BE49-F238E27FC236}">
                <a16:creationId xmlns:a16="http://schemas.microsoft.com/office/drawing/2014/main" id="{696F751E-D80B-D146-E524-425E3D934DC4}"/>
              </a:ext>
            </a:extLst>
          </p:cNvPr>
          <p:cNvSpPr>
            <a:spLocks noGrp="1"/>
          </p:cNvSpPr>
          <p:nvPr>
            <p:ph type="ftr" sz="quarter" idx="11"/>
          </p:nvPr>
        </p:nvSpPr>
        <p:spPr/>
        <p:txBody>
          <a:bodyPr/>
          <a:lstStyle/>
          <a:p>
            <a:pPr algn="ctr"/>
            <a:r>
              <a:rPr lang="en-US" dirty="0"/>
              <a:t>YASK tutorial</a:t>
            </a:r>
          </a:p>
        </p:txBody>
      </p:sp>
      <p:sp>
        <p:nvSpPr>
          <p:cNvPr id="6" name="TextBox 5">
            <a:extLst>
              <a:ext uri="{FF2B5EF4-FFF2-40B4-BE49-F238E27FC236}">
                <a16:creationId xmlns:a16="http://schemas.microsoft.com/office/drawing/2014/main" id="{3D23CD4C-9138-E0D4-5BE2-AD1940E1C53C}"/>
              </a:ext>
            </a:extLst>
          </p:cNvPr>
          <p:cNvSpPr txBox="1"/>
          <p:nvPr/>
        </p:nvSpPr>
        <p:spPr>
          <a:xfrm>
            <a:off x="8683625" y="1177001"/>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
        <p:nvSpPr>
          <p:cNvPr id="7" name="TextBox 6">
            <a:extLst>
              <a:ext uri="{FF2B5EF4-FFF2-40B4-BE49-F238E27FC236}">
                <a16:creationId xmlns:a16="http://schemas.microsoft.com/office/drawing/2014/main" id="{0E4AAE2D-5CAB-F2E5-00D0-2025D992286B}"/>
              </a:ext>
            </a:extLst>
          </p:cNvPr>
          <p:cNvSpPr txBox="1"/>
          <p:nvPr/>
        </p:nvSpPr>
        <p:spPr>
          <a:xfrm>
            <a:off x="8683625" y="2656854"/>
            <a:ext cx="386324" cy="492443"/>
          </a:xfrm>
          <a:prstGeom prst="rect">
            <a:avLst/>
          </a:prstGeom>
          <a:noFill/>
        </p:spPr>
        <p:txBody>
          <a:bodyPr vert="horz" wrap="none" lIns="0" tIns="0" rIns="0" bIns="0" rtlCol="0">
            <a:spAutoFit/>
          </a:bodyPr>
          <a:lstStyle/>
          <a:p>
            <a:r>
              <a:rPr lang="en-US" sz="3200" dirty="0">
                <a:latin typeface="Courier New" panose="02070309020205020404" pitchFamily="49" charset="0"/>
                <a:ea typeface="Yu Gothic" panose="020B0400000000000000" pitchFamily="34" charset="-128"/>
                <a:cs typeface="Courier New" panose="02070309020205020404" pitchFamily="49" charset="0"/>
                <a:sym typeface="Wingdings" panose="05000000000000000000" pitchFamily="2" charset="2"/>
              </a:rPr>
              <a:t></a:t>
            </a:r>
            <a:endParaRPr lang="en-US" sz="3200" dirty="0">
              <a:solidFill>
                <a:srgbClr val="003C71"/>
              </a:solidFill>
            </a:endParaRPr>
          </a:p>
        </p:txBody>
      </p:sp>
    </p:spTree>
    <p:extLst>
      <p:ext uri="{BB962C8B-B14F-4D97-AF65-F5344CB8AC3E}">
        <p14:creationId xmlns:p14="http://schemas.microsoft.com/office/powerpoint/2010/main" val="388401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Basic features and usage</a:t>
            </a:r>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9</a:t>
            </a:fld>
            <a:endParaRPr lang="en-US" dirty="0"/>
          </a:p>
        </p:txBody>
      </p:sp>
    </p:spTree>
    <p:extLst>
      <p:ext uri="{BB962C8B-B14F-4D97-AF65-F5344CB8AC3E}">
        <p14:creationId xmlns:p14="http://schemas.microsoft.com/office/powerpoint/2010/main" val="27344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Wrap-up</a:t>
            </a:r>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90</a:t>
            </a:fld>
            <a:endParaRPr lang="en-US" dirty="0"/>
          </a:p>
        </p:txBody>
      </p:sp>
    </p:spTree>
    <p:extLst>
      <p:ext uri="{BB962C8B-B14F-4D97-AF65-F5344CB8AC3E}">
        <p14:creationId xmlns:p14="http://schemas.microsoft.com/office/powerpoint/2010/main" val="113612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91</a:t>
            </a:fld>
            <a:endParaRPr lang="en-US" dirty="0"/>
          </a:p>
        </p:txBody>
      </p:sp>
      <p:sp>
        <p:nvSpPr>
          <p:cNvPr id="3" name="Title 2"/>
          <p:cNvSpPr>
            <a:spLocks noGrp="1"/>
          </p:cNvSpPr>
          <p:nvPr>
            <p:ph type="title"/>
          </p:nvPr>
        </p:nvSpPr>
        <p:spPr/>
        <p:txBody>
          <a:bodyPr/>
          <a:lstStyle/>
          <a:p>
            <a:r>
              <a:rPr lang="en-US" dirty="0"/>
              <a:t>Read more about YASK features and applications</a:t>
            </a:r>
          </a:p>
        </p:txBody>
      </p:sp>
      <p:sp>
        <p:nvSpPr>
          <p:cNvPr id="4" name="Content Placeholder 3"/>
          <p:cNvSpPr>
            <a:spLocks noGrp="1"/>
          </p:cNvSpPr>
          <p:nvPr>
            <p:ph sz="quarter" idx="13"/>
          </p:nvPr>
        </p:nvSpPr>
        <p:spPr/>
        <p:txBody>
          <a:bodyPr>
            <a:normAutofit fontScale="85000" lnSpcReduction="20000"/>
          </a:bodyPr>
          <a:lstStyle/>
          <a:p>
            <a:pPr lvl="1"/>
            <a:r>
              <a:rPr lang="en-US" dirty="0"/>
              <a:t>“Vector Folding: improving stencil performance via multi-dimensional SIMD-vector representation.” C Yount. </a:t>
            </a:r>
            <a:r>
              <a:rPr lang="en-US" i="1" dirty="0"/>
              <a:t>17th International Conference on High Performance Computing and Communications (HPCC), </a:t>
            </a:r>
            <a:r>
              <a:rPr lang="en-US" dirty="0"/>
              <a:t>2015</a:t>
            </a:r>
          </a:p>
          <a:p>
            <a:pPr lvl="1"/>
            <a:r>
              <a:rPr lang="en-US" dirty="0"/>
              <a:t>“YASK—Yet Another Stencil Kernel: A Framework for HPC Stencil Code-Generation and Tuning.” C Yount, J Tobin, A Breuer, A Duran. </a:t>
            </a:r>
            <a:r>
              <a:rPr lang="en-US" i="1" dirty="0"/>
              <a:t>Domain-Specific Languages and High-Level Frameworks for High Performance, </a:t>
            </a:r>
            <a:r>
              <a:rPr lang="en-US" dirty="0"/>
              <a:t>2016</a:t>
            </a:r>
          </a:p>
          <a:p>
            <a:pPr lvl="1"/>
            <a:r>
              <a:rPr lang="en-US" dirty="0"/>
              <a:t>“Effective use of large high-bandwidth memory caches in HPC stencil computation via temporal wave-front tiling.” C Yount, A Duran. </a:t>
            </a:r>
            <a:r>
              <a:rPr lang="en-US" i="1" dirty="0"/>
              <a:t>7th International Workshop on Performance Modeling, Benchmarking and Simulation of High Performance, </a:t>
            </a:r>
            <a:r>
              <a:rPr lang="en-US" dirty="0"/>
              <a:t>2016</a:t>
            </a:r>
          </a:p>
          <a:p>
            <a:pPr lvl="1"/>
            <a:r>
              <a:rPr lang="en-US" dirty="0"/>
              <a:t>“Accelerating seismic simulations using the Intel Xeon Phi knights landing processor.” J Tobin, A Breuer, A Heinecke, C Yount, Y Cui. </a:t>
            </a:r>
            <a:r>
              <a:rPr lang="en-US" i="1" dirty="0"/>
              <a:t>International Supercomputing Conference,</a:t>
            </a:r>
            <a:r>
              <a:rPr lang="en-US" dirty="0"/>
              <a:t> 2017</a:t>
            </a:r>
          </a:p>
          <a:p>
            <a:pPr lvl="1"/>
            <a:r>
              <a:rPr lang="en-US" dirty="0"/>
              <a:t>“Performance Optimization of Fully Anisotropic Elastic Wave Propagation on 2nd Generation Intel® Xeon Phi (TM) Processors.” A </a:t>
            </a:r>
            <a:r>
              <a:rPr lang="en-US" dirty="0" err="1"/>
              <a:t>Farres</a:t>
            </a:r>
            <a:r>
              <a:rPr lang="en-US" dirty="0"/>
              <a:t>, C Rosas, M </a:t>
            </a:r>
            <a:r>
              <a:rPr lang="en-US" dirty="0" err="1"/>
              <a:t>Hanzich</a:t>
            </a:r>
            <a:r>
              <a:rPr lang="en-US" dirty="0"/>
              <a:t>, A Duran, C Yount. </a:t>
            </a:r>
            <a:r>
              <a:rPr lang="en-US" i="1" dirty="0"/>
              <a:t>2018 IEEE International Parallel and Distributed Processing Symposium</a:t>
            </a:r>
          </a:p>
          <a:p>
            <a:pPr lvl="1"/>
            <a:r>
              <a:rPr lang="en-US" dirty="0"/>
              <a:t>“Multi-level spatial and temporal tiling for efficient HPC stencil computation on many-core processors with large shared caches.” C Yount, A Duran, J Tobin. </a:t>
            </a:r>
            <a:r>
              <a:rPr lang="en-US" i="1" dirty="0"/>
              <a:t>Future Generation Computer Systems,</a:t>
            </a:r>
            <a:r>
              <a:rPr lang="en-US" dirty="0"/>
              <a:t> March, 2019</a:t>
            </a:r>
          </a:p>
          <a:p>
            <a:pPr marL="0" lvl="1" indent="0">
              <a:buNone/>
            </a:pPr>
            <a:r>
              <a:rPr lang="en-US" dirty="0"/>
              <a:t>Please use one or more of the above citations in any publication submissions</a:t>
            </a:r>
          </a:p>
        </p:txBody>
      </p:sp>
      <p:sp>
        <p:nvSpPr>
          <p:cNvPr id="5" name="Footer Placeholder 4"/>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174210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Call to action</a:t>
            </a:r>
          </a:p>
        </p:txBody>
      </p:sp>
      <p:sp>
        <p:nvSpPr>
          <p:cNvPr id="5" name="Content Placeholder 4"/>
          <p:cNvSpPr>
            <a:spLocks noGrp="1"/>
          </p:cNvSpPr>
          <p:nvPr>
            <p:ph sz="quarter" idx="13"/>
          </p:nvPr>
        </p:nvSpPr>
        <p:spPr/>
        <p:txBody>
          <a:bodyPr/>
          <a:lstStyle/>
          <a:p>
            <a:r>
              <a:rPr lang="en-US" dirty="0"/>
              <a:t>Work through </a:t>
            </a:r>
            <a:r>
              <a:rPr lang="en-US"/>
              <a:t>this tutorial</a:t>
            </a:r>
            <a:endParaRPr lang="en-US" dirty="0"/>
          </a:p>
          <a:p>
            <a:r>
              <a:rPr lang="en-US" dirty="0"/>
              <a:t>Code your own stencil</a:t>
            </a:r>
          </a:p>
          <a:p>
            <a:pPr lvl="1"/>
            <a:r>
              <a:rPr lang="en-US" dirty="0"/>
              <a:t>Use it in a real application</a:t>
            </a:r>
          </a:p>
          <a:p>
            <a:pPr lvl="1"/>
            <a:r>
              <a:rPr lang="en-US" dirty="0"/>
              <a:t>Please feel free to contact the developers with questions</a:t>
            </a:r>
          </a:p>
          <a:p>
            <a:pPr lvl="1"/>
            <a:r>
              <a:rPr lang="en-US" dirty="0"/>
              <a:t>Contribute your stencil for others to use: create a fork on </a:t>
            </a:r>
            <a:r>
              <a:rPr lang="en-US" dirty="0" err="1"/>
              <a:t>github</a:t>
            </a:r>
            <a:r>
              <a:rPr lang="en-US" dirty="0"/>
              <a:t>* and submit a pull request</a:t>
            </a:r>
          </a:p>
          <a:p>
            <a:pPr lvl="1"/>
            <a:r>
              <a:rPr lang="en-US" dirty="0"/>
              <a:t>Please tell the developers about your experience, maybe even co-publish results</a:t>
            </a:r>
          </a:p>
          <a:p>
            <a:r>
              <a:rPr lang="en-US" dirty="0"/>
              <a:t>Contribute to the project</a:t>
            </a:r>
          </a:p>
          <a:p>
            <a:pPr lvl="1"/>
            <a:r>
              <a:rPr lang="en-US" dirty="0"/>
              <a:t>See the “issues” database on </a:t>
            </a:r>
            <a:r>
              <a:rPr lang="en-US" dirty="0" err="1"/>
              <a:t>github</a:t>
            </a:r>
            <a:r>
              <a:rPr lang="en-US" dirty="0"/>
              <a:t>* for the to-do list</a:t>
            </a:r>
          </a:p>
          <a:p>
            <a:pPr lvl="1"/>
            <a:r>
              <a:rPr lang="en-US" dirty="0"/>
              <a:t>Talk to the developers about something you’d like to work on</a:t>
            </a:r>
          </a:p>
          <a:p>
            <a:pPr lvl="2"/>
            <a:r>
              <a:rPr lang="en-US" dirty="0"/>
              <a:t>Probably some good academic projects in there!</a:t>
            </a:r>
          </a:p>
        </p:txBody>
      </p:sp>
      <p:sp>
        <p:nvSpPr>
          <p:cNvPr id="2" name="Slide Number Placeholder 1"/>
          <p:cNvSpPr>
            <a:spLocks noGrp="1"/>
          </p:cNvSpPr>
          <p:nvPr>
            <p:ph type="sldNum" sz="quarter" idx="12"/>
          </p:nvPr>
        </p:nvSpPr>
        <p:spPr/>
        <p:txBody>
          <a:bodyPr/>
          <a:lstStyle/>
          <a:p>
            <a:fld id="{EE2556C5-CE8C-6547-B838-EA80C61A4AF7}" type="slidenum">
              <a:rPr lang="en-US" smtClean="0"/>
              <a:pPr/>
              <a:t>92</a:t>
            </a:fld>
            <a:endParaRPr lang="en-US" dirty="0"/>
          </a:p>
        </p:txBody>
      </p:sp>
      <p:sp>
        <p:nvSpPr>
          <p:cNvPr id="3" name="Footer Placeholder 2"/>
          <p:cNvSpPr>
            <a:spLocks noGrp="1"/>
          </p:cNvSpPr>
          <p:nvPr>
            <p:ph type="ftr" sz="quarter" idx="11"/>
          </p:nvPr>
        </p:nvSpPr>
        <p:spPr/>
        <p:txBody>
          <a:bodyPr/>
          <a:lstStyle/>
          <a:p>
            <a:pPr algn="ctr"/>
            <a:r>
              <a:rPr lang="en-US"/>
              <a:t>YASK tutorial</a:t>
            </a:r>
            <a:endParaRPr lang="en-US" dirty="0"/>
          </a:p>
        </p:txBody>
      </p:sp>
    </p:spTree>
    <p:extLst>
      <p:ext uri="{BB962C8B-B14F-4D97-AF65-F5344CB8AC3E}">
        <p14:creationId xmlns:p14="http://schemas.microsoft.com/office/powerpoint/2010/main" val="71501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6691" y="1365821"/>
            <a:ext cx="4440383" cy="2072703"/>
          </a:xfrm>
          <a:prstGeom prst="rect">
            <a:avLst/>
          </a:prstGeom>
          <a:ln>
            <a:noFill/>
          </a:ln>
          <a:effectLst>
            <a:outerShdw blurRad="190500" algn="tl" rotWithShape="0">
              <a:srgbClr val="000000">
                <a:alpha val="70000"/>
              </a:srgbClr>
            </a:outerShdw>
          </a:effectLst>
        </p:spPr>
      </p:pic>
      <p:sp>
        <p:nvSpPr>
          <p:cNvPr id="3" name="Rectangle 2"/>
          <p:cNvSpPr/>
          <p:nvPr/>
        </p:nvSpPr>
        <p:spPr>
          <a:xfrm>
            <a:off x="1922744" y="3839260"/>
            <a:ext cx="5248275"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lvl="1"/>
            <a:r>
              <a:rPr lang="en-US" b="1" dirty="0">
                <a:solidFill>
                  <a:schemeClr val="bg1"/>
                </a:solidFill>
                <a:latin typeface="Courier New" panose="02070309020205020404" pitchFamily="49" charset="0"/>
                <a:ea typeface="Yu Gothic" panose="020B0400000000000000" pitchFamily="34" charset="-128"/>
                <a:cs typeface="Courier New" panose="02070309020205020404" pitchFamily="49" charset="0"/>
                <a:hlinkClick r:id="rId3"/>
              </a:rPr>
              <a:t>https://github.com/intel/yask</a:t>
            </a:r>
            <a:r>
              <a:rPr lang="en-US" b="1" dirty="0">
                <a:solidFill>
                  <a:schemeClr val="bg1"/>
                </a:solidFill>
                <a:latin typeface="Courier New" panose="02070309020205020404" pitchFamily="49" charset="0"/>
                <a:ea typeface="Yu Gothic" panose="020B0400000000000000" pitchFamily="34" charset="-128"/>
                <a:cs typeface="Courier New" panose="02070309020205020404" pitchFamily="49" charset="0"/>
              </a:rPr>
              <a:t> </a:t>
            </a:r>
          </a:p>
        </p:txBody>
      </p:sp>
    </p:spTree>
    <p:extLst>
      <p:ext uri="{BB962C8B-B14F-4D97-AF65-F5344CB8AC3E}">
        <p14:creationId xmlns:p14="http://schemas.microsoft.com/office/powerpoint/2010/main" val="289415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enter_x0020_Name xmlns="123d4590-6c56-43ba-97bd-d1a658db3fff" xsi:nil="true"/>
    <Review_x0020_Date xmlns="123d4590-6c56-43ba-97bd-d1a658db3ff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A6082ED9FE7D44A2DCD663DF7FD556" ma:contentTypeVersion="2" ma:contentTypeDescription="Create a new document." ma:contentTypeScope="" ma:versionID="61f03f41591774f11eaa7d44a608af6d">
  <xsd:schema xmlns:xsd="http://www.w3.org/2001/XMLSchema" xmlns:xs="http://www.w3.org/2001/XMLSchema" xmlns:p="http://schemas.microsoft.com/office/2006/metadata/properties" xmlns:ns2="123d4590-6c56-43ba-97bd-d1a658db3fff" targetNamespace="http://schemas.microsoft.com/office/2006/metadata/properties" ma:root="true" ma:fieldsID="bc859825bf147e885d1c81783e2bc175" ns2:_="">
    <xsd:import namespace="123d4590-6c56-43ba-97bd-d1a658db3fff"/>
    <xsd:element name="properties">
      <xsd:complexType>
        <xsd:sequence>
          <xsd:element name="documentManagement">
            <xsd:complexType>
              <xsd:all>
                <xsd:element ref="ns2:Review_x0020_Date" minOccurs="0"/>
                <xsd:element ref="ns2:Center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3d4590-6c56-43ba-97bd-d1a658db3fff" elementFormDefault="qualified">
    <xsd:import namespace="http://schemas.microsoft.com/office/2006/documentManagement/types"/>
    <xsd:import namespace="http://schemas.microsoft.com/office/infopath/2007/PartnerControls"/>
    <xsd:element name="Review_x0020_Date" ma:index="8" nillable="true" ma:displayName="Review Date" ma:description="Date proposal was reviewed" ma:internalName="Review_x0020_Date">
      <xsd:simpleType>
        <xsd:restriction base="dms:Text">
          <xsd:maxLength value="255"/>
        </xsd:restriction>
      </xsd:simpleType>
    </xsd:element>
    <xsd:element name="Center_x0020_Name" ma:index="9" nillable="true" ma:displayName="Center Name" ma:internalName="Center_x0020_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C5197A-7E84-4983-9670-4C34B40465A6}">
  <ds:schemaRef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123d4590-6c56-43ba-97bd-d1a658db3fff"/>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1660679-F312-4333-9DEA-C13A6D9041B4}">
  <ds:schemaRefs>
    <ds:schemaRef ds:uri="http://schemas.microsoft.com/sharepoint/v3/contenttype/forms"/>
  </ds:schemaRefs>
</ds:datastoreItem>
</file>

<file path=customXml/itemProps3.xml><?xml version="1.0" encoding="utf-8"?>
<ds:datastoreItem xmlns:ds="http://schemas.openxmlformats.org/officeDocument/2006/customXml" ds:itemID="{B9562BCF-49AE-42E0-AE33-C083B76A0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3d4590-6c56-43ba-97bd-d1a658db3f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
  <TotalTime>0</TotalTime>
  <Words>13789</Words>
  <Application>Microsoft Office PowerPoint</Application>
  <PresentationFormat>On-screen Show (16:9)</PresentationFormat>
  <Paragraphs>1687</Paragraphs>
  <Slides>94</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94</vt:i4>
      </vt:variant>
    </vt:vector>
  </HeadingPairs>
  <TitlesOfParts>
    <vt:vector size="107" baseType="lpstr">
      <vt:lpstr>Yu Gothic</vt:lpstr>
      <vt:lpstr>Arial</vt:lpstr>
      <vt:lpstr>Calibri</vt:lpstr>
      <vt:lpstr>Cambria Math</vt:lpstr>
      <vt:lpstr>Consolas</vt:lpstr>
      <vt:lpstr>Courier New</vt:lpstr>
      <vt:lpstr>Intel Clear</vt:lpstr>
      <vt:lpstr>Intel Clear Pro</vt:lpstr>
      <vt:lpstr>Neo Sans Intel</vt:lpstr>
      <vt:lpstr>Times New Roman</vt:lpstr>
      <vt:lpstr>Verdana</vt:lpstr>
      <vt:lpstr>Wingdings</vt:lpstr>
      <vt:lpstr>Int_PPT Template_ClearPro_16x9</vt:lpstr>
      <vt:lpstr>Developing HPC Stencil Code using the YASK Framework</vt:lpstr>
      <vt:lpstr>notices and disclaimers</vt:lpstr>
      <vt:lpstr>Outline</vt:lpstr>
      <vt:lpstr>Introduction</vt:lpstr>
      <vt:lpstr>YASK: “Yet Another Stencil Kit”</vt:lpstr>
      <vt:lpstr>Technical and business motivation</vt:lpstr>
      <vt:lpstr>Example application of YASK</vt:lpstr>
      <vt:lpstr>Scope of this presentation</vt:lpstr>
      <vt:lpstr>Basic features and usage</vt:lpstr>
      <vt:lpstr>Download, build, and test</vt:lpstr>
      <vt:lpstr>Example 1: Iso3dfd stencil</vt:lpstr>
      <vt:lpstr>Example 2: AWP stencil</vt:lpstr>
      <vt:lpstr>High-level tool-chain flow</vt:lpstr>
      <vt:lpstr>Stencil specification</vt:lpstr>
      <vt:lpstr>Example simple 25-point 3-D stencil</vt:lpstr>
      <vt:lpstr>Stencil will be applied over entire problem domain</vt:lpstr>
      <vt:lpstr>Example stencil DSL code</vt:lpstr>
      <vt:lpstr>Building a stencil</vt:lpstr>
      <vt:lpstr>Building your example stencil</vt:lpstr>
      <vt:lpstr>Running a stencil</vt:lpstr>
      <vt:lpstr>Running a stencil on a CPU platform</vt:lpstr>
      <vt:lpstr>Automatically tuning the size parameters</vt:lpstr>
      <vt:lpstr>Hand-tuning the size parameters</vt:lpstr>
      <vt:lpstr>Getting a list of options</vt:lpstr>
      <vt:lpstr>Scaling out to multiple nodes in a cluster</vt:lpstr>
      <vt:lpstr>Conceptual view of 2D, 2×2 rank domains</vt:lpstr>
      <vt:lpstr>Schematic of 2D, 2×2 rank y-edge halo exchanges</vt:lpstr>
      <vt:lpstr>Schematic of 2D, 2×2 rank x-edge halo exchanges</vt:lpstr>
      <vt:lpstr>Schematic of 2D, 2×2 rank corner exchanges</vt:lpstr>
      <vt:lpstr>Running on multiple nodes in a cluster</vt:lpstr>
      <vt:lpstr>Using the apis</vt:lpstr>
      <vt:lpstr>Making a stencil application</vt:lpstr>
      <vt:lpstr>API overview</vt:lpstr>
      <vt:lpstr>API documentation</vt:lpstr>
      <vt:lpstr>API combinations</vt:lpstr>
      <vt:lpstr>Access to the APIs</vt:lpstr>
      <vt:lpstr>Main YASK kernel process steps</vt:lpstr>
      <vt:lpstr>Creating a YASK kernel via the APIs</vt:lpstr>
      <vt:lpstr>Key terms related to domain sizes</vt:lpstr>
      <vt:lpstr>Global view of 2D problem size</vt:lpstr>
      <vt:lpstr>Per-rank view of 2D problem sizes</vt:lpstr>
      <vt:lpstr>Prepare the kernel solution</vt:lpstr>
      <vt:lpstr>Allocate data and synchronize info across ranks</vt:lpstr>
      <vt:lpstr>Initialize data</vt:lpstr>
      <vt:lpstr>YASK-variable indices</vt:lpstr>
      <vt:lpstr>Notes on initializing data</vt:lpstr>
      <vt:lpstr>Make the stencil calculations and get results</vt:lpstr>
      <vt:lpstr>Example applications</vt:lpstr>
      <vt:lpstr>Advanced APIs</vt:lpstr>
      <vt:lpstr>Exceptions</vt:lpstr>
      <vt:lpstr>Advanced stencils and tuning</vt:lpstr>
      <vt:lpstr>Solutions with multiple stencils</vt:lpstr>
      <vt:lpstr>Boundary regions</vt:lpstr>
      <vt:lpstr>Sub-domain (spatial) conditions</vt:lpstr>
      <vt:lpstr>Sub-domains on multiple ranks</vt:lpstr>
      <vt:lpstr>Step (temporal) conditions</vt:lpstr>
      <vt:lpstr>Scratch variables</vt:lpstr>
      <vt:lpstr>Scratch-variable examples</vt:lpstr>
      <vt:lpstr>Vector folding (multi-dimensional vectorization)</vt:lpstr>
      <vt:lpstr>Traditional 1D Vectorization</vt:lpstr>
      <vt:lpstr>2D Vector-Folding</vt:lpstr>
      <vt:lpstr>Vector-Folding Memory Layout and Code Gen</vt:lpstr>
      <vt:lpstr>Vector-folding customization</vt:lpstr>
      <vt:lpstr>More compile-time settings</vt:lpstr>
      <vt:lpstr>More compile-time settings</vt:lpstr>
      <vt:lpstr>More grouping terms: parts and stages</vt:lpstr>
      <vt:lpstr>Temporal wave-front tiling</vt:lpstr>
      <vt:lpstr>Temporal wave-front dependencies</vt:lpstr>
      <vt:lpstr>Covering a temporal range via multiple tiles</vt:lpstr>
      <vt:lpstr>Using temporal wave-front tiling in YASK</vt:lpstr>
      <vt:lpstr>Temporal block-level tiling</vt:lpstr>
      <vt:lpstr>Temporal block dependencies</vt:lpstr>
      <vt:lpstr>Using temporal block tiling in YASK</vt:lpstr>
      <vt:lpstr>Temporal wave-front micro-block tiling</vt:lpstr>
      <vt:lpstr>Temporal micro-block dependencies</vt:lpstr>
      <vt:lpstr>Using micro-block tiling in YASK</vt:lpstr>
      <vt:lpstr>Nested OpenMP threads</vt:lpstr>
      <vt:lpstr>Using nano-block tiling in YASK</vt:lpstr>
      <vt:lpstr>Using pico-block tiling in YASK</vt:lpstr>
      <vt:lpstr>Review of the CPU tiling hierarchy</vt:lpstr>
      <vt:lpstr>Example tile settings for temporal tiling</vt:lpstr>
      <vt:lpstr>Controlling when the automatic tuner runs</vt:lpstr>
      <vt:lpstr>Controlling what the automatic tuner does</vt:lpstr>
      <vt:lpstr>GPU Offloading</vt:lpstr>
      <vt:lpstr>GPU offload overview</vt:lpstr>
      <vt:lpstr>Example offload pseudo-code for a 3D stencil when using Intel oneAPI</vt:lpstr>
      <vt:lpstr>Example offload using Intel oneAPI</vt:lpstr>
      <vt:lpstr>Example offload pseudo-code for a 3D stencil when using a non-Intel compiler</vt:lpstr>
      <vt:lpstr>Example offload using the Nvidia* HPC SDK</vt:lpstr>
      <vt:lpstr>Wrap-up</vt:lpstr>
      <vt:lpstr>Read more about YASK features and applications</vt:lpstr>
      <vt:lpstr>Call to action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YASK tutorial</dc:title>
  <dc:creator/>
  <cp:keywords>CTPClassification=CTP_PUBLIC:VisualMarkings=, CTPClassification=CTP_NT</cp:keywords>
  <cp:lastModifiedBy/>
  <cp:revision>1</cp:revision>
  <dcterms:created xsi:type="dcterms:W3CDTF">2015-05-06T16:36:39Z</dcterms:created>
  <dcterms:modified xsi:type="dcterms:W3CDTF">2024-04-08T16:31:40Z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bfe7d394-5ee2-47cb-a770-81f770ae38db</vt:lpwstr>
  </property>
  <property fmtid="{D5CDD505-2E9C-101B-9397-08002B2CF9AE}" pid="3" name="CTP_TimeStamp">
    <vt:lpwstr>2020-07-10 17:25:53Z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0x01010074A6082ED9FE7D44A2DCD663DF7FD556</vt:lpwstr>
  </property>
</Properties>
</file>