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尊敬的党建工作者们，在新时代背景下，党建宣传工作面临着新的挑战与机遇。《党建宣传策略实战方法论》将深入探讨如何运用科学、创新的方法，提升党建宣传的实效性与影响力。通过精准定位、内容创新、渠道拓展及效果评估，我们将共同探索党建宣传的新路径，为党的建设贡献力量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PTIST_MAST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image" Target="../media/image-1-2.jp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34092" y="1476373"/>
            <a:ext cx="5045312" cy="166420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08000"/>
              </a:lnSpc>
              <a:spcBef>
                <a:spcPts val="375"/>
              </a:spcBef>
              <a:buNone/>
            </a:pPr>
            <a:r>
              <a:rPr lang="en-US" sz="3888" b="1" spc="144" kern="0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党建宣传策略实战方法论</a:t>
            </a:r>
            <a:endParaRPr lang="en-US" sz="1440" dirty="0"/>
          </a:p>
        </p:txBody>
      </p:sp>
      <p:sp>
        <p:nvSpPr>
          <p:cNvPr id="4" name="Text 1"/>
          <p:cNvSpPr/>
          <p:nvPr/>
        </p:nvSpPr>
        <p:spPr>
          <a:xfrm>
            <a:off x="634092" y="3215800"/>
            <a:ext cx="3467259" cy="48463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1584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选题到传播的全流程解析</a:t>
            </a:r>
            <a:endParaRPr lang="en-US" sz="1440" dirty="0"/>
          </a:p>
        </p:txBody>
      </p:sp>
      <p:sp>
        <p:nvSpPr>
          <p:cNvPr id="5" name="Text 2"/>
          <p:cNvSpPr/>
          <p:nvPr/>
        </p:nvSpPr>
        <p:spPr>
          <a:xfrm>
            <a:off x="634092" y="3644477"/>
            <a:ext cx="2432505" cy="45720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1296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汇报人:新华日报记者林元沁</a:t>
            </a:r>
            <a:endParaRPr lang="en-US" sz="1440" dirty="0"/>
          </a:p>
        </p:txBody>
      </p:sp>
      <p:sp>
        <p:nvSpPr>
          <p:cNvPr id="6" name="Shape 3"/>
          <p:cNvSpPr/>
          <p:nvPr/>
        </p:nvSpPr>
        <p:spPr>
          <a:xfrm>
            <a:off x="750872" y="111016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91440" y="0"/>
                </a:moveTo>
                <a:moveTo>
                  <a:pt x="91440" y="0"/>
                </a:moveTo>
                <a:cubicBezTo>
                  <a:pt x="141907" y="0"/>
                  <a:pt x="182880" y="40973"/>
                  <a:pt x="182880" y="91440"/>
                </a:cubicBezTo>
                <a:cubicBezTo>
                  <a:pt x="182880" y="141907"/>
                  <a:pt x="141907" y="182880"/>
                  <a:pt x="91440" y="182880"/>
                </a:cubicBezTo>
                <a:cubicBezTo>
                  <a:pt x="40973" y="182880"/>
                  <a:pt x="0" y="141907"/>
                  <a:pt x="0" y="91440"/>
                </a:cubicBezTo>
                <a:cubicBezTo>
                  <a:pt x="0" y="40973"/>
                  <a:pt x="40973" y="0"/>
                  <a:pt x="91440" y="0"/>
                </a:cubicBezTo>
                <a:close/>
              </a:path>
            </a:pathLst>
          </a:custGeom>
          <a:solidFill>
            <a:srgbClr val="FF8989"/>
          </a:solidFill>
          <a:ln/>
        </p:spPr>
      </p:sp>
      <p:sp>
        <p:nvSpPr>
          <p:cNvPr id="7" name="Shape 4"/>
          <p:cNvSpPr/>
          <p:nvPr/>
        </p:nvSpPr>
        <p:spPr>
          <a:xfrm>
            <a:off x="1104349" y="111016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91440" y="0"/>
                </a:moveTo>
                <a:moveTo>
                  <a:pt x="91440" y="0"/>
                </a:moveTo>
                <a:cubicBezTo>
                  <a:pt x="141907" y="0"/>
                  <a:pt x="182880" y="40973"/>
                  <a:pt x="182880" y="91440"/>
                </a:cubicBezTo>
                <a:cubicBezTo>
                  <a:pt x="182880" y="141907"/>
                  <a:pt x="141907" y="182880"/>
                  <a:pt x="91440" y="182880"/>
                </a:cubicBezTo>
                <a:cubicBezTo>
                  <a:pt x="40973" y="182880"/>
                  <a:pt x="0" y="141907"/>
                  <a:pt x="0" y="91440"/>
                </a:cubicBezTo>
                <a:cubicBezTo>
                  <a:pt x="0" y="40973"/>
                  <a:pt x="40973" y="0"/>
                  <a:pt x="91440" y="0"/>
                </a:cubicBezTo>
                <a:close/>
              </a:path>
            </a:pathLst>
          </a:custGeom>
          <a:solidFill>
            <a:srgbClr val="D8F1FF"/>
          </a:solidFill>
          <a:ln/>
        </p:spPr>
      </p:sp>
      <p:sp>
        <p:nvSpPr>
          <p:cNvPr id="8" name="Shape 5"/>
          <p:cNvSpPr/>
          <p:nvPr/>
        </p:nvSpPr>
        <p:spPr>
          <a:xfrm>
            <a:off x="1457827" y="111016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91440" y="0"/>
                </a:moveTo>
                <a:moveTo>
                  <a:pt x="91440" y="0"/>
                </a:moveTo>
                <a:cubicBezTo>
                  <a:pt x="141907" y="0"/>
                  <a:pt x="182880" y="40973"/>
                  <a:pt x="182880" y="91440"/>
                </a:cubicBezTo>
                <a:cubicBezTo>
                  <a:pt x="182880" y="141907"/>
                  <a:pt x="141907" y="182880"/>
                  <a:pt x="91440" y="182880"/>
                </a:cubicBezTo>
                <a:cubicBezTo>
                  <a:pt x="40973" y="182880"/>
                  <a:pt x="0" y="141907"/>
                  <a:pt x="0" y="91440"/>
                </a:cubicBezTo>
                <a:cubicBezTo>
                  <a:pt x="0" y="40973"/>
                  <a:pt x="40973" y="0"/>
                  <a:pt x="91440" y="0"/>
                </a:cubicBezTo>
                <a:close/>
              </a:path>
            </a:pathLst>
          </a:custGeom>
          <a:solidFill>
            <a:srgbClr val="FFDB41"/>
          </a:solidFill>
          <a:ln/>
        </p:spPr>
      </p:sp>
      <p:pic>
        <p:nvPicPr>
          <p:cNvPr id="9" name="Image 0" descr="https://bjcdn.openstorage.cn/xinghuo-privatedata/zhiwen/2025-04-30/98679487-7034-4b33-b06f-44df794054be/0-0abb0078-b154-424e-ab8b-3d67c7be5edc.jp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3832851" y="2399959"/>
            <a:ext cx="2116315" cy="21163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415396" y="424488"/>
            <a:ext cx="4313208" cy="108813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ctr" indent="0" marL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4752" b="1" dirty="0">
                <a:solidFill>
                  <a:srgbClr val="00070F">
                    <a:alpha val="10000"/>
                  </a:srgbClr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CONTENT</a:t>
            </a:r>
            <a:endParaRPr lang="en-US" sz="1440" dirty="0"/>
          </a:p>
        </p:txBody>
      </p:sp>
      <p:sp>
        <p:nvSpPr>
          <p:cNvPr id="4" name="Text 1"/>
          <p:cNvSpPr/>
          <p:nvPr/>
        </p:nvSpPr>
        <p:spPr>
          <a:xfrm>
            <a:off x="3734023" y="685104"/>
            <a:ext cx="1675953" cy="73152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ctr" indent="0" marL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88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目录</a:t>
            </a:r>
            <a:endParaRPr lang="en-US" sz="1440" dirty="0"/>
          </a:p>
        </p:txBody>
      </p:sp>
      <p:sp>
        <p:nvSpPr>
          <p:cNvPr id="5" name="Text 2"/>
          <p:cNvSpPr/>
          <p:nvPr/>
        </p:nvSpPr>
        <p:spPr>
          <a:xfrm>
            <a:off x="1520202" y="1810315"/>
            <a:ext cx="3236976" cy="51206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1728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党建宣传策略概述</a:t>
            </a:r>
            <a:endParaRPr lang="en-US" sz="1440" dirty="0"/>
          </a:p>
        </p:txBody>
      </p:sp>
      <p:sp>
        <p:nvSpPr>
          <p:cNvPr id="6" name="Text 3"/>
          <p:cNvSpPr/>
          <p:nvPr/>
        </p:nvSpPr>
        <p:spPr>
          <a:xfrm>
            <a:off x="966844" y="1762353"/>
            <a:ext cx="713232" cy="62179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304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1440" dirty="0"/>
          </a:p>
        </p:txBody>
      </p:sp>
      <p:sp>
        <p:nvSpPr>
          <p:cNvPr id="7" name="Text 4"/>
          <p:cNvSpPr/>
          <p:nvPr/>
        </p:nvSpPr>
        <p:spPr>
          <a:xfrm>
            <a:off x="5334968" y="1810315"/>
            <a:ext cx="3236855" cy="51206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1728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选题策略与方法</a:t>
            </a:r>
            <a:endParaRPr lang="en-US" sz="1440" dirty="0"/>
          </a:p>
        </p:txBody>
      </p:sp>
      <p:sp>
        <p:nvSpPr>
          <p:cNvPr id="8" name="Text 5"/>
          <p:cNvSpPr/>
          <p:nvPr/>
        </p:nvSpPr>
        <p:spPr>
          <a:xfrm>
            <a:off x="4781610" y="1762353"/>
            <a:ext cx="713232" cy="62179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304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1440" dirty="0"/>
          </a:p>
        </p:txBody>
      </p:sp>
      <p:sp>
        <p:nvSpPr>
          <p:cNvPr id="9" name="Text 6"/>
          <p:cNvSpPr/>
          <p:nvPr/>
        </p:nvSpPr>
        <p:spPr>
          <a:xfrm>
            <a:off x="1520354" y="2438812"/>
            <a:ext cx="3236976" cy="51206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1728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内容创作技巧</a:t>
            </a:r>
            <a:endParaRPr lang="en-US" sz="1440" dirty="0"/>
          </a:p>
        </p:txBody>
      </p:sp>
      <p:sp>
        <p:nvSpPr>
          <p:cNvPr id="10" name="Text 7"/>
          <p:cNvSpPr/>
          <p:nvPr/>
        </p:nvSpPr>
        <p:spPr>
          <a:xfrm>
            <a:off x="966996" y="2390850"/>
            <a:ext cx="713232" cy="62179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304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1440" dirty="0"/>
          </a:p>
        </p:txBody>
      </p:sp>
      <p:sp>
        <p:nvSpPr>
          <p:cNvPr id="11" name="Text 8"/>
          <p:cNvSpPr/>
          <p:nvPr/>
        </p:nvSpPr>
        <p:spPr>
          <a:xfrm>
            <a:off x="5334846" y="2438812"/>
            <a:ext cx="3236976" cy="51206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1728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多媒体运用指南</a:t>
            </a:r>
            <a:endParaRPr lang="en-US" sz="1440" dirty="0"/>
          </a:p>
        </p:txBody>
      </p:sp>
      <p:sp>
        <p:nvSpPr>
          <p:cNvPr id="12" name="Text 9"/>
          <p:cNvSpPr/>
          <p:nvPr/>
        </p:nvSpPr>
        <p:spPr>
          <a:xfrm>
            <a:off x="4781488" y="2390850"/>
            <a:ext cx="713232" cy="62179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304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04</a:t>
            </a:r>
            <a:endParaRPr lang="en-US" sz="1440" dirty="0"/>
          </a:p>
        </p:txBody>
      </p:sp>
      <p:sp>
        <p:nvSpPr>
          <p:cNvPr id="13" name="Text 10"/>
          <p:cNvSpPr/>
          <p:nvPr/>
        </p:nvSpPr>
        <p:spPr>
          <a:xfrm>
            <a:off x="1520281" y="3067310"/>
            <a:ext cx="3236976" cy="51206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1728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传播渠道分析</a:t>
            </a:r>
            <a:endParaRPr lang="en-US" sz="1440" dirty="0"/>
          </a:p>
        </p:txBody>
      </p:sp>
      <p:sp>
        <p:nvSpPr>
          <p:cNvPr id="14" name="Text 11"/>
          <p:cNvSpPr/>
          <p:nvPr/>
        </p:nvSpPr>
        <p:spPr>
          <a:xfrm>
            <a:off x="966924" y="3019348"/>
            <a:ext cx="713232" cy="62179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304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05</a:t>
            </a:r>
            <a:endParaRPr lang="en-US" sz="1440" dirty="0"/>
          </a:p>
        </p:txBody>
      </p:sp>
      <p:sp>
        <p:nvSpPr>
          <p:cNvPr id="15" name="Text 12"/>
          <p:cNvSpPr/>
          <p:nvPr/>
        </p:nvSpPr>
        <p:spPr>
          <a:xfrm>
            <a:off x="5334846" y="3067310"/>
            <a:ext cx="3236976" cy="51206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1728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常见误区分析</a:t>
            </a:r>
            <a:endParaRPr lang="en-US" sz="1440" dirty="0"/>
          </a:p>
        </p:txBody>
      </p:sp>
      <p:sp>
        <p:nvSpPr>
          <p:cNvPr id="16" name="Text 13"/>
          <p:cNvSpPr/>
          <p:nvPr/>
        </p:nvSpPr>
        <p:spPr>
          <a:xfrm>
            <a:off x="4781488" y="3019348"/>
            <a:ext cx="713232" cy="62179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304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06</a:t>
            </a:r>
            <a:endParaRPr lang="en-US" sz="144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8006" y="1337430"/>
            <a:ext cx="741298" cy="54864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ctr" indent="0" marL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288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1440" dirty="0"/>
          </a:p>
        </p:txBody>
      </p:sp>
      <p:sp>
        <p:nvSpPr>
          <p:cNvPr id="3" name="Text 1"/>
          <p:cNvSpPr/>
          <p:nvPr/>
        </p:nvSpPr>
        <p:spPr>
          <a:xfrm>
            <a:off x="804582" y="2045990"/>
            <a:ext cx="5055998" cy="73152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indent="0" marL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880" b="1" dirty="0">
                <a:solidFill>
                  <a:srgbClr val="00070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党建宣传策略概述</a:t>
            </a:r>
            <a:endParaRPr lang="en-US" sz="144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2025-06-26T06:47:40Z</dcterms:created>
  <dcterms:modified xsi:type="dcterms:W3CDTF">2025-06-26T06:47:40Z</dcterms:modified>
</cp:coreProperties>
</file>