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72" r:id="rId3"/>
  </p:sldMasterIdLst>
  <p:notesMasterIdLst>
    <p:notesMasterId r:id="rId5"/>
  </p:notesMasterIdLst>
  <p:handoutMasterIdLst>
    <p:handoutMasterId r:id="rId8"/>
  </p:handoutMasterIdLst>
  <p:sldIdLst>
    <p:sldId id="21364" r:id="rId4"/>
    <p:sldId id="21338" r:id="rId6"/>
    <p:sldId id="21365" r:id="rId7"/>
  </p:sldIdLst>
  <p:sldSz cx="12858750" cy="7232650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71"/>
    <a:srgbClr val="FFFFFF"/>
    <a:srgbClr val="3F2F1A"/>
    <a:srgbClr val="C58132"/>
    <a:srgbClr val="BCE2D7"/>
    <a:srgbClr val="262626"/>
    <a:srgbClr val="E26B17"/>
    <a:srgbClr val="416236"/>
    <a:srgbClr val="EB7583"/>
    <a:srgbClr val="9CD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2" autoAdjust="0"/>
    <p:restoredTop sz="95274" autoAdjust="0"/>
  </p:normalViewPr>
  <p:slideViewPr>
    <p:cSldViewPr showGuides="1">
      <p:cViewPr varScale="1">
        <p:scale>
          <a:sx n="72" d="100"/>
          <a:sy n="72" d="100"/>
        </p:scale>
        <p:origin x="51" y="276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73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658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7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9E2DB-5211-475A-A572-BC0F4C1EBA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CE634-C312-44D9-B6A2-480DEE8B09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D8ACD6-B84E-46E9-AEC8-A46527A8B4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B860D-56C1-4361-9B5F-A1AE2BF324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DB860D-56C1-4361-9B5F-A1AE2BF324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/>
          <p:cNvSpPr>
            <a:spLocks noChangeArrowheads="1"/>
          </p:cNvSpPr>
          <p:nvPr userDrawn="1"/>
        </p:nvSpPr>
        <p:spPr bwMode="auto">
          <a:xfrm>
            <a:off x="92671" y="7000701"/>
            <a:ext cx="3573462" cy="1384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marL="146050" indent="-146050">
              <a:lnSpc>
                <a:spcPct val="90000"/>
              </a:lnSpc>
              <a:buSzPct val="120000"/>
              <a:buFont typeface="Symbol" panose="05050102010706020507" pitchFamily="18" charset="2"/>
              <a:buChar char="ã"/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智子科技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www.zhiziyun.com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Text Box 42"/>
          <p:cNvSpPr>
            <a:spLocks noChangeArrowheads="1"/>
          </p:cNvSpPr>
          <p:nvPr userDrawn="1"/>
        </p:nvSpPr>
        <p:spPr bwMode="auto">
          <a:xfrm>
            <a:off x="5302779" y="6968339"/>
            <a:ext cx="1977089" cy="2483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9984" tIns="46792" rIns="89984" bIns="46792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上海智子信息科技股份有限公司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6754" y="6928693"/>
            <a:ext cx="949325" cy="21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/>
          <a:lstStyle/>
          <a:p>
            <a:fld id="{E406C227-3E6F-4078-BB08-2654D0AE05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/>
          <a:lstStyle/>
          <a:p>
            <a:fld id="{CD1427EB-AB73-4860-A1B1-B2B84940B1D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20"/>
          <p:cNvSpPr>
            <a:spLocks noChangeArrowheads="1"/>
          </p:cNvSpPr>
          <p:nvPr userDrawn="1"/>
        </p:nvSpPr>
        <p:spPr bwMode="auto">
          <a:xfrm>
            <a:off x="92671" y="7000701"/>
            <a:ext cx="3573462" cy="1384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marL="146050" indent="-146050">
              <a:lnSpc>
                <a:spcPct val="90000"/>
              </a:lnSpc>
              <a:buSzPct val="120000"/>
              <a:buFont typeface="Symbol" panose="05050102010706020507" pitchFamily="18" charset="2"/>
              <a:buChar char="ã"/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智子科技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www.zhiziyun.com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Text Box 42"/>
          <p:cNvSpPr>
            <a:spLocks noChangeArrowheads="1"/>
          </p:cNvSpPr>
          <p:nvPr userDrawn="1"/>
        </p:nvSpPr>
        <p:spPr bwMode="auto">
          <a:xfrm>
            <a:off x="5302779" y="6968339"/>
            <a:ext cx="1977089" cy="2483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9984" tIns="46792" rIns="89984" bIns="46792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上海智子信息科技股份有限公司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2" name="图片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16754" y="6928693"/>
            <a:ext cx="949325" cy="21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" y="0"/>
            <a:ext cx="12858045" cy="723265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171450" y="184150"/>
            <a:ext cx="12515850" cy="686435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64407" y="2246811"/>
            <a:ext cx="10929938" cy="155033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928813" y="4098502"/>
            <a:ext cx="9001125" cy="18483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2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5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7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7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1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5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9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40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301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E67A1-5C53-42BD-AB2C-709FEF61F269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156" y="6704013"/>
            <a:ext cx="4072440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4988" y="6704013"/>
            <a:ext cx="3000745" cy="3857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80EFF5-4C64-44AF-903C-4654B01C43E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08138" y="1184275"/>
            <a:ext cx="9644062" cy="25177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8138" y="3798888"/>
            <a:ext cx="9644062" cy="17462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7888" y="1803400"/>
            <a:ext cx="11090275" cy="300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77888" y="4840288"/>
            <a:ext cx="11090275" cy="15827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84238" y="1925638"/>
            <a:ext cx="5468937" cy="45894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505575" y="1925638"/>
            <a:ext cx="5468938" cy="45894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385763"/>
            <a:ext cx="11090275" cy="1397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85825" y="1773238"/>
            <a:ext cx="5440363" cy="8683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85825" y="2641600"/>
            <a:ext cx="5440363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510338" y="1773238"/>
            <a:ext cx="5465762" cy="8683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510338" y="2641600"/>
            <a:ext cx="5465762" cy="3886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/>
          <a:lstStyle/>
          <a:p>
            <a:fld id="{E406C227-3E6F-4078-BB08-2654D0AE05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/>
          <a:lstStyle/>
          <a:p>
            <a:fld id="{CD1427EB-AB73-4860-A1B1-B2B84940B1DF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 Box 42"/>
          <p:cNvSpPr>
            <a:spLocks noChangeArrowheads="1"/>
          </p:cNvSpPr>
          <p:nvPr userDrawn="1"/>
        </p:nvSpPr>
        <p:spPr bwMode="auto">
          <a:xfrm>
            <a:off x="5910256" y="6968339"/>
            <a:ext cx="951167" cy="2483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9984" tIns="46792" rIns="89984" bIns="46792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数据驱动未来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57967" y="164460"/>
            <a:ext cx="949325" cy="211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482600"/>
            <a:ext cx="4146550" cy="16875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467350" y="1041400"/>
            <a:ext cx="6508750" cy="51403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85825" y="2170113"/>
            <a:ext cx="4146550" cy="40195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5825" y="482600"/>
            <a:ext cx="4146550" cy="16875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467350" y="1041400"/>
            <a:ext cx="6508750" cy="51403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85825" y="2170113"/>
            <a:ext cx="4146550" cy="40195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02738" y="385763"/>
            <a:ext cx="2771775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84238" y="385763"/>
            <a:ext cx="8166100" cy="61293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ChangeArrowheads="1"/>
          </p:cNvSpPr>
          <p:nvPr userDrawn="1"/>
        </p:nvSpPr>
        <p:spPr bwMode="auto">
          <a:xfrm>
            <a:off x="92671" y="7000701"/>
            <a:ext cx="3573462" cy="13849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>
            <a:spAutoFit/>
          </a:bodyPr>
          <a:lstStyle/>
          <a:p>
            <a:pPr marL="146050" indent="-146050">
              <a:lnSpc>
                <a:spcPct val="90000"/>
              </a:lnSpc>
              <a:buSzPct val="120000"/>
              <a:buFont typeface="Symbol" panose="05050102010706020507" pitchFamily="18" charset="2"/>
              <a:buChar char="ã"/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智子科技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www.zhiziyun.com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 Box 42"/>
          <p:cNvSpPr>
            <a:spLocks noChangeArrowheads="1"/>
          </p:cNvSpPr>
          <p:nvPr userDrawn="1"/>
        </p:nvSpPr>
        <p:spPr bwMode="auto">
          <a:xfrm>
            <a:off x="5302779" y="6968339"/>
            <a:ext cx="1977089" cy="2483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9984" tIns="46792" rIns="89984" bIns="46792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上海智子信息科技股份有限公司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Text Box 42"/>
          <p:cNvSpPr>
            <a:spLocks noChangeArrowheads="1"/>
          </p:cNvSpPr>
          <p:nvPr userDrawn="1"/>
        </p:nvSpPr>
        <p:spPr bwMode="auto">
          <a:xfrm>
            <a:off x="11886920" y="6968339"/>
            <a:ext cx="951167" cy="2483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89984" tIns="46792" rIns="89984" bIns="46792">
            <a:spAutoFit/>
          </a:bodyPr>
          <a:lstStyle/>
          <a:p>
            <a:pPr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数据驱动未来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Placeholde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64594" y="508964"/>
            <a:ext cx="7929563" cy="4971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7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36156" y="1003924"/>
            <a:ext cx="5786438" cy="28228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8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42620" indent="0">
              <a:buNone/>
              <a:defRPr sz="1685"/>
            </a:lvl2pPr>
            <a:lvl3pPr marL="1285875" indent="0">
              <a:buNone/>
              <a:defRPr sz="1405"/>
            </a:lvl3pPr>
            <a:lvl4pPr marL="1928495" indent="0">
              <a:buNone/>
              <a:defRPr sz="1265"/>
            </a:lvl4pPr>
            <a:lvl5pPr marL="2571750" indent="0">
              <a:buNone/>
              <a:defRPr sz="1265"/>
            </a:lvl5pPr>
            <a:lvl6pPr marL="3214370" indent="0">
              <a:buNone/>
              <a:defRPr sz="1265"/>
            </a:lvl6pPr>
            <a:lvl7pPr marL="3857625" indent="0">
              <a:buNone/>
              <a:defRPr sz="1265"/>
            </a:lvl7pPr>
            <a:lvl8pPr marL="4500245" indent="0">
              <a:buNone/>
              <a:defRPr sz="1265"/>
            </a:lvl8pPr>
            <a:lvl9pPr marL="5143500" indent="0">
              <a:buNone/>
              <a:defRPr sz="1265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464594" y="508964"/>
            <a:ext cx="7929563" cy="49711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ctr">
              <a:defRPr sz="3375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36156" y="1003924"/>
            <a:ext cx="5786438" cy="28228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85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642620" indent="0">
              <a:buNone/>
              <a:defRPr sz="1685"/>
            </a:lvl2pPr>
            <a:lvl3pPr marL="1285875" indent="0">
              <a:buNone/>
              <a:defRPr sz="1405"/>
            </a:lvl3pPr>
            <a:lvl4pPr marL="1928495" indent="0">
              <a:buNone/>
              <a:defRPr sz="1265"/>
            </a:lvl4pPr>
            <a:lvl5pPr marL="2571750" indent="0">
              <a:buNone/>
              <a:defRPr sz="1265"/>
            </a:lvl5pPr>
            <a:lvl6pPr marL="3214370" indent="0">
              <a:buNone/>
              <a:defRPr sz="1265"/>
            </a:lvl6pPr>
            <a:lvl7pPr marL="3857625" indent="0">
              <a:buNone/>
              <a:defRPr sz="1265"/>
            </a:lvl7pPr>
            <a:lvl8pPr marL="4500245" indent="0">
              <a:buNone/>
              <a:defRPr sz="1265"/>
            </a:lvl8pPr>
            <a:lvl9pPr marL="5143500" indent="0">
              <a:buNone/>
              <a:defRPr sz="1265"/>
            </a:lvl9pPr>
          </a:lstStyle>
          <a:p>
            <a:pPr lvl="0"/>
            <a:r>
              <a:rPr lang="en-US" dirty="0"/>
              <a:t>Subtext Goes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3000">
        <p15:prstTrans prst="peelOff"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671E4-0762-46B9-B5A8-6D34F01326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65C60-3D94-4363-B563-BD7062504C2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.xml"/><Relationship Id="rId8" Type="http://schemas.openxmlformats.org/officeDocument/2006/relationships/image" Target="../media/image10.jpe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5" Type="http://schemas.openxmlformats.org/officeDocument/2006/relationships/notesSlide" Target="../notesSlides/notesSlide1.xml"/><Relationship Id="rId24" Type="http://schemas.openxmlformats.org/officeDocument/2006/relationships/slideLayout" Target="../slideLayouts/slideLayout3.xml"/><Relationship Id="rId23" Type="http://schemas.openxmlformats.org/officeDocument/2006/relationships/image" Target="../media/image19.png"/><Relationship Id="rId22" Type="http://schemas.openxmlformats.org/officeDocument/2006/relationships/image" Target="../media/image18.png"/><Relationship Id="rId21" Type="http://schemas.openxmlformats.org/officeDocument/2006/relationships/image" Target="../media/image17.png"/><Relationship Id="rId20" Type="http://schemas.openxmlformats.org/officeDocument/2006/relationships/image" Target="../media/image16.png"/><Relationship Id="rId2" Type="http://schemas.openxmlformats.org/officeDocument/2006/relationships/image" Target="../media/image4.png"/><Relationship Id="rId19" Type="http://schemas.openxmlformats.org/officeDocument/2006/relationships/image" Target="../media/image15.png"/><Relationship Id="rId18" Type="http://schemas.openxmlformats.org/officeDocument/2006/relationships/image" Target="../media/image14.png"/><Relationship Id="rId17" Type="http://schemas.openxmlformats.org/officeDocument/2006/relationships/image" Target="../media/image13.png"/><Relationship Id="rId16" Type="http://schemas.openxmlformats.org/officeDocument/2006/relationships/image" Target="../media/image12.jpeg"/><Relationship Id="rId15" Type="http://schemas.openxmlformats.org/officeDocument/2006/relationships/image" Target="../media/image11.png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1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>
            <a:off x="-14334" y="211709"/>
            <a:ext cx="1090810" cy="708672"/>
          </a:xfrm>
          <a:custGeom>
            <a:avLst/>
            <a:gdLst>
              <a:gd name="connsiteX0" fmla="*/ 0 w 1090990"/>
              <a:gd name="connsiteY0" fmla="*/ 0 h 708790"/>
              <a:gd name="connsiteX1" fmla="*/ 738346 w 1090990"/>
              <a:gd name="connsiteY1" fmla="*/ 0 h 708790"/>
              <a:gd name="connsiteX2" fmla="*/ 1090990 w 1090990"/>
              <a:gd name="connsiteY2" fmla="*/ 299606 h 708790"/>
              <a:gd name="connsiteX3" fmla="*/ 1090990 w 1090990"/>
              <a:gd name="connsiteY3" fmla="*/ 409184 h 708790"/>
              <a:gd name="connsiteX4" fmla="*/ 738346 w 1090990"/>
              <a:gd name="connsiteY4" fmla="*/ 708790 h 708790"/>
              <a:gd name="connsiteX5" fmla="*/ 0 w 1090990"/>
              <a:gd name="connsiteY5" fmla="*/ 708790 h 708790"/>
              <a:gd name="connsiteX6" fmla="*/ 0 w 1090990"/>
              <a:gd name="connsiteY6" fmla="*/ 0 h 70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990" h="708790">
                <a:moveTo>
                  <a:pt x="0" y="0"/>
                </a:moveTo>
                <a:lnTo>
                  <a:pt x="738346" y="0"/>
                </a:lnTo>
                <a:cubicBezTo>
                  <a:pt x="933106" y="0"/>
                  <a:pt x="1090990" y="134138"/>
                  <a:pt x="1090990" y="299606"/>
                </a:cubicBezTo>
                <a:lnTo>
                  <a:pt x="1090990" y="409184"/>
                </a:lnTo>
                <a:cubicBezTo>
                  <a:pt x="1090990" y="574652"/>
                  <a:pt x="933106" y="708790"/>
                  <a:pt x="738346" y="708790"/>
                </a:cubicBezTo>
                <a:lnTo>
                  <a:pt x="0" y="7087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pSp>
        <p:nvGrpSpPr>
          <p:cNvPr id="19" name="组合 18"/>
          <p:cNvGrpSpPr/>
          <p:nvPr/>
        </p:nvGrpSpPr>
        <p:grpSpPr>
          <a:xfrm>
            <a:off x="513311" y="352941"/>
            <a:ext cx="426212" cy="4262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75">
                <a:defRPr/>
              </a:pPr>
              <a:endParaRPr lang="zh-CN" altLang="en-US" sz="253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75">
                <a:defRPr/>
              </a:pPr>
              <a:endParaRPr lang="zh-CN" altLang="en-US" sz="253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126734" y="362244"/>
            <a:ext cx="49700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Franklin Gothic Book" panose="020B0503020102090204" pitchFamily="34" charset="0"/>
                <a:ea typeface="微软雅黑" panose="020B0503020204020204" pitchFamily="34" charset="-122"/>
              </a:rPr>
              <a:t>全网优质媒体资源 </a:t>
            </a:r>
            <a:r>
              <a:rPr lang="en-US" altLang="zh-CN" sz="2400" b="1" dirty="0">
                <a:solidFill>
                  <a:schemeClr val="tx2"/>
                </a:solidFill>
                <a:latin typeface="Franklin Gothic Book" panose="020B0503020102090204" pitchFamily="34" charset="0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chemeClr val="tx2"/>
                </a:solidFill>
                <a:latin typeface="Franklin Gothic Book" panose="020B0503020102090204" pitchFamily="34" charset="0"/>
                <a:ea typeface="微软雅黑" panose="020B0503020204020204" pitchFamily="34" charset="-122"/>
              </a:rPr>
              <a:t>视频</a:t>
            </a:r>
            <a:r>
              <a:rPr lang="en-US" altLang="zh-CN" sz="2400" b="1" dirty="0">
                <a:solidFill>
                  <a:schemeClr val="tx2"/>
                </a:solidFill>
                <a:latin typeface="Franklin Gothic Book" panose="020B0503020102090204" pitchFamily="34" charset="0"/>
                <a:ea typeface="微软雅黑" panose="020B0503020204020204" pitchFamily="34" charset="-122"/>
              </a:rPr>
              <a:t>OTV</a:t>
            </a:r>
            <a:r>
              <a:rPr lang="zh-CN" altLang="en-US" sz="2400" b="1" dirty="0">
                <a:solidFill>
                  <a:schemeClr val="tx2"/>
                </a:solidFill>
                <a:latin typeface="Franklin Gothic Book" panose="020B0503020102090204" pitchFamily="34" charset="0"/>
                <a:ea typeface="微软雅黑" panose="020B0503020204020204" pitchFamily="34" charset="-122"/>
              </a:rPr>
              <a:t>资源</a:t>
            </a:r>
            <a:endParaRPr lang="zh-CN" altLang="en-US" sz="2400" b="1" dirty="0">
              <a:solidFill>
                <a:schemeClr val="tx2"/>
              </a:solidFill>
              <a:latin typeface="Franklin Gothic Book" panose="020B05030201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1396298" y="6945982"/>
            <a:ext cx="1459633" cy="143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3" rIns="91410" bIns="4570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28" name="矩形 27"/>
          <p:cNvSpPr/>
          <p:nvPr/>
        </p:nvSpPr>
        <p:spPr>
          <a:xfrm>
            <a:off x="1193172" y="823909"/>
            <a:ext cx="1047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整合近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家优质视频媒体平台，覆盖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视频用户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3837087" y="1744117"/>
            <a:ext cx="4730270" cy="4551372"/>
            <a:chOff x="884400" y="2016734"/>
            <a:chExt cx="4730270" cy="4551372"/>
          </a:xfrm>
        </p:grpSpPr>
        <p:pic>
          <p:nvPicPr>
            <p:cNvPr id="108" name="Picture 34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 rot="19787294">
              <a:off x="1222649" y="4641106"/>
              <a:ext cx="1175446" cy="439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" name="Picture 1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981750">
              <a:off x="3542853" y="4833543"/>
              <a:ext cx="1472341" cy="468348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/>
              <a:tailEnd/>
            </a:ln>
          </p:spPr>
        </p:pic>
        <p:pic>
          <p:nvPicPr>
            <p:cNvPr id="110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24516">
              <a:off x="1879640" y="5562254"/>
              <a:ext cx="1126609" cy="35111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111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24516">
              <a:off x="1751001" y="5245818"/>
              <a:ext cx="1052630" cy="33944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112" name="Picture 1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236" r="1333" b="11960"/>
            <a:stretch>
              <a:fillRect/>
            </a:stretch>
          </p:blipFill>
          <p:spPr bwMode="auto">
            <a:xfrm rot="1974777">
              <a:off x="3553581" y="5610235"/>
              <a:ext cx="1043690" cy="29918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113" name="Picture 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24516">
              <a:off x="1303665" y="4352093"/>
              <a:ext cx="875094" cy="35095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114" name="Picture 4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9431" y="3875913"/>
              <a:ext cx="918714" cy="25088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115" name="Picture 7" descr="C:\Users\Administrator\Desktop\01300000246973122655134597447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021" y="2787857"/>
              <a:ext cx="779143" cy="22762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grpSp>
          <p:nvGrpSpPr>
            <p:cNvPr id="116" name="组合 115"/>
            <p:cNvGrpSpPr>
              <a:grpSpLocks noChangeAspect="1"/>
            </p:cNvGrpSpPr>
            <p:nvPr/>
          </p:nvGrpSpPr>
          <p:grpSpPr>
            <a:xfrm>
              <a:off x="884400" y="2016734"/>
              <a:ext cx="4730270" cy="4551372"/>
              <a:chOff x="3938589" y="2033589"/>
              <a:chExt cx="4281487" cy="4119562"/>
            </a:xfrm>
          </p:grpSpPr>
          <p:sp>
            <p:nvSpPr>
              <p:cNvPr id="125" name="MH_SubTitle_2"/>
              <p:cNvSpPr/>
              <p:nvPr>
                <p:custDataLst>
                  <p:tags r:id="rId9"/>
                </p:custDataLst>
              </p:nvPr>
            </p:nvSpPr>
            <p:spPr>
              <a:xfrm rot="1800000" flipH="1">
                <a:off x="6026151" y="3973513"/>
                <a:ext cx="2193925" cy="1892300"/>
              </a:xfrm>
              <a:custGeom>
                <a:avLst/>
                <a:gdLst>
                  <a:gd name="connsiteX0" fmla="*/ 553174 w 2193408"/>
                  <a:gd name="connsiteY0" fmla="*/ 0 h 1890868"/>
                  <a:gd name="connsiteX1" fmla="*/ 1640234 w 2193408"/>
                  <a:gd name="connsiteY1" fmla="*/ 0 h 1890868"/>
                  <a:gd name="connsiteX2" fmla="*/ 2193408 w 2193408"/>
                  <a:gd name="connsiteY2" fmla="*/ 945434 h 1890868"/>
                  <a:gd name="connsiteX3" fmla="*/ 1640234 w 2193408"/>
                  <a:gd name="connsiteY3" fmla="*/ 1890868 h 1890868"/>
                  <a:gd name="connsiteX4" fmla="*/ 553174 w 2193408"/>
                  <a:gd name="connsiteY4" fmla="*/ 1890868 h 1890868"/>
                  <a:gd name="connsiteX5" fmla="*/ 0 w 2193408"/>
                  <a:gd name="connsiteY5" fmla="*/ 945434 h 1890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93408" h="1890868">
                    <a:moveTo>
                      <a:pt x="553174" y="0"/>
                    </a:moveTo>
                    <a:lnTo>
                      <a:pt x="1640234" y="0"/>
                    </a:lnTo>
                    <a:lnTo>
                      <a:pt x="2193408" y="945434"/>
                    </a:lnTo>
                    <a:lnTo>
                      <a:pt x="1640234" y="1890868"/>
                    </a:lnTo>
                    <a:lnTo>
                      <a:pt x="553174" y="1890868"/>
                    </a:lnTo>
                    <a:lnTo>
                      <a:pt x="0" y="945434"/>
                    </a:lnTo>
                    <a:close/>
                  </a:path>
                </a:pathLst>
              </a:custGeom>
              <a:noFill/>
              <a:ln w="1016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</a:ln>
              <a:effectLst/>
            </p:spPr>
            <p:txBody>
              <a:bodyPr lIns="612000" tIns="288000" rIns="612000" bIns="288000" anchor="ctr">
                <a:norm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endParaRPr lang="zh-CN" altLang="en-US" kern="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26" name="MH_SubTitle_3"/>
              <p:cNvSpPr/>
              <p:nvPr>
                <p:custDataLst>
                  <p:tags r:id="rId10"/>
                </p:custDataLst>
              </p:nvPr>
            </p:nvSpPr>
            <p:spPr>
              <a:xfrm rot="-1800000">
                <a:off x="3938589" y="3989388"/>
                <a:ext cx="2193925" cy="1890712"/>
              </a:xfrm>
              <a:custGeom>
                <a:avLst/>
                <a:gdLst>
                  <a:gd name="connsiteX0" fmla="*/ 553174 w 2193408"/>
                  <a:gd name="connsiteY0" fmla="*/ 0 h 1890868"/>
                  <a:gd name="connsiteX1" fmla="*/ 1640234 w 2193408"/>
                  <a:gd name="connsiteY1" fmla="*/ 0 h 1890868"/>
                  <a:gd name="connsiteX2" fmla="*/ 2193408 w 2193408"/>
                  <a:gd name="connsiteY2" fmla="*/ 945434 h 1890868"/>
                  <a:gd name="connsiteX3" fmla="*/ 1640234 w 2193408"/>
                  <a:gd name="connsiteY3" fmla="*/ 1890868 h 1890868"/>
                  <a:gd name="connsiteX4" fmla="*/ 553174 w 2193408"/>
                  <a:gd name="connsiteY4" fmla="*/ 1890868 h 1890868"/>
                  <a:gd name="connsiteX5" fmla="*/ 0 w 2193408"/>
                  <a:gd name="connsiteY5" fmla="*/ 945434 h 1890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93408" h="1890868">
                    <a:moveTo>
                      <a:pt x="553174" y="0"/>
                    </a:moveTo>
                    <a:lnTo>
                      <a:pt x="1640234" y="0"/>
                    </a:lnTo>
                    <a:lnTo>
                      <a:pt x="2193408" y="945434"/>
                    </a:lnTo>
                    <a:lnTo>
                      <a:pt x="1640234" y="1890868"/>
                    </a:lnTo>
                    <a:lnTo>
                      <a:pt x="553174" y="1890868"/>
                    </a:lnTo>
                    <a:lnTo>
                      <a:pt x="0" y="945434"/>
                    </a:lnTo>
                    <a:close/>
                  </a:path>
                </a:pathLst>
              </a:custGeom>
              <a:noFill/>
              <a:ln w="1016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</a:ln>
              <a:effectLst/>
            </p:spPr>
            <p:txBody>
              <a:bodyPr lIns="612000" tIns="288000" rIns="612000" bIns="288000" anchor="ctr">
                <a:norm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endParaRPr lang="zh-CN" altLang="en-US" kern="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27" name="MH_SubTitle_1"/>
              <p:cNvSpPr/>
              <p:nvPr>
                <p:custDataLst>
                  <p:tags r:id="rId11"/>
                </p:custDataLst>
              </p:nvPr>
            </p:nvSpPr>
            <p:spPr>
              <a:xfrm>
                <a:off x="5133975" y="2033589"/>
                <a:ext cx="1898650" cy="2181225"/>
              </a:xfrm>
              <a:custGeom>
                <a:avLst/>
                <a:gdLst>
                  <a:gd name="connsiteX0" fmla="*/ 951779 w 1899546"/>
                  <a:gd name="connsiteY0" fmla="*/ 0 h 2181070"/>
                  <a:gd name="connsiteX1" fmla="*/ 1893201 w 1899546"/>
                  <a:gd name="connsiteY1" fmla="*/ 543530 h 2181070"/>
                  <a:gd name="connsiteX2" fmla="*/ 1899546 w 1899546"/>
                  <a:gd name="connsiteY2" fmla="*/ 1638887 h 2181070"/>
                  <a:gd name="connsiteX3" fmla="*/ 947767 w 1899546"/>
                  <a:gd name="connsiteY3" fmla="*/ 2181070 h 2181070"/>
                  <a:gd name="connsiteX4" fmla="*/ 6345 w 1899546"/>
                  <a:gd name="connsiteY4" fmla="*/ 1637540 h 2181070"/>
                  <a:gd name="connsiteX5" fmla="*/ 0 w 1899546"/>
                  <a:gd name="connsiteY5" fmla="*/ 542183 h 218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9546" h="2181070">
                    <a:moveTo>
                      <a:pt x="951779" y="0"/>
                    </a:moveTo>
                    <a:lnTo>
                      <a:pt x="1893201" y="543530"/>
                    </a:lnTo>
                    <a:lnTo>
                      <a:pt x="1899546" y="1638887"/>
                    </a:lnTo>
                    <a:lnTo>
                      <a:pt x="947767" y="2181070"/>
                    </a:lnTo>
                    <a:lnTo>
                      <a:pt x="6345" y="1637540"/>
                    </a:lnTo>
                    <a:lnTo>
                      <a:pt x="0" y="542183"/>
                    </a:lnTo>
                    <a:close/>
                  </a:path>
                </a:pathLst>
              </a:custGeom>
              <a:noFill/>
              <a:ln w="1016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 lim="800000"/>
              </a:ln>
              <a:effectLst/>
            </p:spPr>
            <p:txBody>
              <a:bodyPr lIns="72000" tIns="612000" rIns="72000" bIns="720000" anchor="ctr">
                <a:norm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endParaRPr lang="en-US" altLang="zh-CN" kern="0" dirty="0">
                  <a:solidFill>
                    <a:srgbClr val="525252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28" name="MH_Other_2"/>
              <p:cNvSpPr/>
              <p:nvPr>
                <p:custDataLst>
                  <p:tags r:id="rId12"/>
                </p:custDataLst>
              </p:nvPr>
            </p:nvSpPr>
            <p:spPr>
              <a:xfrm rot="19803009">
                <a:off x="4132263" y="4462464"/>
                <a:ext cx="482600" cy="1690687"/>
              </a:xfrm>
              <a:custGeom>
                <a:avLst/>
                <a:gdLst>
                  <a:gd name="connsiteX0" fmla="*/ 483556 w 483556"/>
                  <a:gd name="connsiteY0" fmla="*/ 0 h 1691016"/>
                  <a:gd name="connsiteX1" fmla="*/ 483556 w 483556"/>
                  <a:gd name="connsiteY1" fmla="*/ 1691016 h 1691016"/>
                  <a:gd name="connsiteX2" fmla="*/ 0 w 483556"/>
                  <a:gd name="connsiteY2" fmla="*/ 845508 h 169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556" h="1691016">
                    <a:moveTo>
                      <a:pt x="483556" y="0"/>
                    </a:moveTo>
                    <a:lnTo>
                      <a:pt x="483556" y="1691016"/>
                    </a:lnTo>
                    <a:lnTo>
                      <a:pt x="0" y="845508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72000" tIns="0" rIns="0" bIns="36000" anchor="ctr"/>
              <a:lstStyle/>
              <a:p>
                <a:pPr algn="ctr">
                  <a:defRPr/>
                </a:pPr>
                <a:r>
                  <a:rPr lang="en-US" altLang="zh-CN" sz="2400" kern="0" dirty="0">
                    <a:solidFill>
                      <a:srgbClr val="FFFFFF"/>
                    </a:solidFill>
                    <a:latin typeface="Broadway" panose="04040905080B02020502" pitchFamily="82" charset="0"/>
                  </a:rPr>
                  <a:t>02</a:t>
                </a:r>
                <a:endParaRPr lang="zh-CN" altLang="en-US" sz="2400" kern="0" dirty="0">
                  <a:solidFill>
                    <a:srgbClr val="FFFFFF"/>
                  </a:solidFill>
                  <a:latin typeface="Broadway" panose="04040905080B02020502" pitchFamily="82" charset="0"/>
                </a:endParaRPr>
              </a:p>
            </p:txBody>
          </p:sp>
          <p:sp>
            <p:nvSpPr>
              <p:cNvPr id="129" name="MH_Other_3"/>
              <p:cNvSpPr/>
              <p:nvPr>
                <p:custDataLst>
                  <p:tags r:id="rId13"/>
                </p:custDataLst>
              </p:nvPr>
            </p:nvSpPr>
            <p:spPr>
              <a:xfrm rot="1796991" flipH="1">
                <a:off x="7535864" y="4443414"/>
                <a:ext cx="484187" cy="1692275"/>
              </a:xfrm>
              <a:custGeom>
                <a:avLst/>
                <a:gdLst>
                  <a:gd name="connsiteX0" fmla="*/ 483556 w 483556"/>
                  <a:gd name="connsiteY0" fmla="*/ 0 h 1691016"/>
                  <a:gd name="connsiteX1" fmla="*/ 483556 w 483556"/>
                  <a:gd name="connsiteY1" fmla="*/ 1691016 h 1691016"/>
                  <a:gd name="connsiteX2" fmla="*/ 0 w 483556"/>
                  <a:gd name="connsiteY2" fmla="*/ 845508 h 169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3556" h="1691016">
                    <a:moveTo>
                      <a:pt x="483556" y="0"/>
                    </a:moveTo>
                    <a:lnTo>
                      <a:pt x="483556" y="1691016"/>
                    </a:lnTo>
                    <a:lnTo>
                      <a:pt x="0" y="845508"/>
                    </a:lnTo>
                    <a:close/>
                  </a:path>
                </a:pathLst>
              </a:custGeom>
              <a:solidFill>
                <a:srgbClr val="38946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lIns="0" tIns="0" rIns="36000" bIns="36000" anchor="ctr"/>
              <a:lstStyle/>
              <a:p>
                <a:pPr algn="ctr">
                  <a:defRPr/>
                </a:pPr>
                <a:r>
                  <a:rPr lang="en-US" altLang="zh-CN" sz="2400" kern="0" dirty="0">
                    <a:solidFill>
                      <a:srgbClr val="FFFFFF"/>
                    </a:solidFill>
                    <a:latin typeface="Broadway" panose="04040905080B02020502" pitchFamily="82" charset="0"/>
                  </a:rPr>
                  <a:t>03</a:t>
                </a:r>
                <a:endParaRPr lang="zh-CN" altLang="en-US" sz="2400" kern="0" dirty="0">
                  <a:solidFill>
                    <a:srgbClr val="FFFFFF"/>
                  </a:solidFill>
                  <a:latin typeface="Broadway" panose="04040905080B02020502" pitchFamily="82" charset="0"/>
                </a:endParaRPr>
              </a:p>
            </p:txBody>
          </p:sp>
          <p:sp>
            <p:nvSpPr>
              <p:cNvPr id="130" name="MH_Other_4"/>
              <p:cNvSpPr/>
              <p:nvPr>
                <p:custDataLst>
                  <p:tags r:id="rId14"/>
                </p:custDataLst>
              </p:nvPr>
            </p:nvSpPr>
            <p:spPr>
              <a:xfrm>
                <a:off x="5246689" y="2127250"/>
                <a:ext cx="1690687" cy="482600"/>
              </a:xfrm>
              <a:prstGeom prst="triangle">
                <a:avLst/>
              </a:prstGeom>
              <a:solidFill>
                <a:srgbClr val="DA4E3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144000" anchor="ctr"/>
              <a:lstStyle/>
              <a:p>
                <a:pPr algn="ctr">
                  <a:defRPr/>
                </a:pPr>
                <a:r>
                  <a:rPr lang="en-US" altLang="zh-CN" sz="2400" dirty="0">
                    <a:solidFill>
                      <a:srgbClr val="FFFFFF"/>
                    </a:solidFill>
                    <a:latin typeface="Broadway" panose="04040905080B02020502" pitchFamily="82" charset="0"/>
                  </a:rPr>
                  <a:t>01</a:t>
                </a:r>
                <a:endParaRPr lang="zh-CN" altLang="en-US" sz="2400" dirty="0">
                  <a:solidFill>
                    <a:srgbClr val="FFFFFF"/>
                  </a:solidFill>
                  <a:latin typeface="Broadway" panose="04040905080B02020502" pitchFamily="82" charset="0"/>
                </a:endParaRPr>
              </a:p>
            </p:txBody>
          </p:sp>
        </p:grpSp>
        <p:pic>
          <p:nvPicPr>
            <p:cNvPr id="117" name="Picture 46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114" y="2719365"/>
              <a:ext cx="1193907" cy="30253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118" name="Picture 8" descr="C:\Users\Administrator\Desktop\4067762_173307612131_2.jpg"/>
            <p:cNvPicPr>
              <a:picLocks noChangeAspect="1" noChangeArrowheads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394" t="23733" r="17432" b="60651"/>
            <a:stretch>
              <a:fillRect/>
            </a:stretch>
          </p:blipFill>
          <p:spPr bwMode="auto">
            <a:xfrm>
              <a:off x="3298205" y="3106395"/>
              <a:ext cx="899313" cy="297912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119" name="Picture 17"/>
            <p:cNvPicPr>
              <a:picLocks noChangeAspect="1" noChangeArrowheads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50" t="17793" b="7085"/>
            <a:stretch>
              <a:fillRect/>
            </a:stretch>
          </p:blipFill>
          <p:spPr bwMode="auto">
            <a:xfrm>
              <a:off x="2349081" y="3466680"/>
              <a:ext cx="888765" cy="295447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120" name="图片 158" descr="未标题-1.png"/>
            <p:cNvPicPr>
              <a:picLocks noChangeAspect="1"/>
            </p:cNvPicPr>
            <p:nvPr/>
          </p:nvPicPr>
          <p:blipFill>
            <a:blip r:embed="rId18" cstate="print"/>
            <a:srcRect/>
            <a:stretch>
              <a:fillRect/>
            </a:stretch>
          </p:blipFill>
          <p:spPr bwMode="auto">
            <a:xfrm>
              <a:off x="2370880" y="3068625"/>
              <a:ext cx="883038" cy="3060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1" name="Picture 16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924516">
              <a:off x="1583668" y="4957642"/>
              <a:ext cx="1001628" cy="34071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122" name="Picture 5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2188">
              <a:off x="4034553" y="4569549"/>
              <a:ext cx="909568" cy="32836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1" cstate="print"/>
            <a:srcRect/>
            <a:stretch>
              <a:fillRect/>
            </a:stretch>
          </p:blipFill>
          <p:spPr bwMode="auto">
            <a:xfrm rot="1978456">
              <a:off x="4260411" y="4327254"/>
              <a:ext cx="845728" cy="315579"/>
            </a:xfrm>
            <a:prstGeom prst="rect">
              <a:avLst/>
            </a:prstGeom>
            <a:noFill/>
            <a:ln w="9525">
              <a:noFill/>
              <a:prstDash val="sysDot"/>
              <a:miter lim="800000"/>
              <a:headEnd/>
              <a:tailEnd/>
            </a:ln>
          </p:spPr>
        </p:pic>
        <p:pic>
          <p:nvPicPr>
            <p:cNvPr id="124" name="Picture 35"/>
            <p:cNvPicPr>
              <a:picLocks noChangeAspect="1" noChangeArrowheads="1"/>
            </p:cNvPicPr>
            <p:nvPr/>
          </p:nvPicPr>
          <p:blipFill>
            <a:blip r:embed="rId22" cstate="print"/>
            <a:srcRect/>
            <a:stretch>
              <a:fillRect/>
            </a:stretch>
          </p:blipFill>
          <p:spPr bwMode="auto">
            <a:xfrm rot="2000362">
              <a:off x="3693797" y="5245432"/>
              <a:ext cx="985412" cy="3976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2" name="文本框 131"/>
          <p:cNvSpPr txBox="1"/>
          <p:nvPr/>
        </p:nvSpPr>
        <p:spPr>
          <a:xfrm>
            <a:off x="7442024" y="2385653"/>
            <a:ext cx="11913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优土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爱奇艺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腾讯视频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搜狐视频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乐视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" name="图片 13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203620" y="3223915"/>
            <a:ext cx="820451" cy="265595"/>
          </a:xfrm>
          <a:prstGeom prst="rect">
            <a:avLst/>
          </a:prstGeom>
        </p:spPr>
      </p:pic>
      <p:sp>
        <p:nvSpPr>
          <p:cNvPr id="135" name="文本框 134"/>
          <p:cNvSpPr txBox="1"/>
          <p:nvPr/>
        </p:nvSpPr>
        <p:spPr>
          <a:xfrm>
            <a:off x="8419474" y="4378982"/>
            <a:ext cx="10675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新蓝网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爆米花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CC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电影网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2594305" y="4165903"/>
            <a:ext cx="11913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PPTV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芒果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TV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酷六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暴风影音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迅雷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风行网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-14334" y="211709"/>
            <a:ext cx="1090810" cy="708672"/>
          </a:xfrm>
          <a:custGeom>
            <a:avLst/>
            <a:gdLst>
              <a:gd name="connsiteX0" fmla="*/ 0 w 1090990"/>
              <a:gd name="connsiteY0" fmla="*/ 0 h 708790"/>
              <a:gd name="connsiteX1" fmla="*/ 738346 w 1090990"/>
              <a:gd name="connsiteY1" fmla="*/ 0 h 708790"/>
              <a:gd name="connsiteX2" fmla="*/ 1090990 w 1090990"/>
              <a:gd name="connsiteY2" fmla="*/ 299606 h 708790"/>
              <a:gd name="connsiteX3" fmla="*/ 1090990 w 1090990"/>
              <a:gd name="connsiteY3" fmla="*/ 409184 h 708790"/>
              <a:gd name="connsiteX4" fmla="*/ 738346 w 1090990"/>
              <a:gd name="connsiteY4" fmla="*/ 708790 h 708790"/>
              <a:gd name="connsiteX5" fmla="*/ 0 w 1090990"/>
              <a:gd name="connsiteY5" fmla="*/ 708790 h 708790"/>
              <a:gd name="connsiteX6" fmla="*/ 0 w 1090990"/>
              <a:gd name="connsiteY6" fmla="*/ 0 h 70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990" h="708790">
                <a:moveTo>
                  <a:pt x="0" y="0"/>
                </a:moveTo>
                <a:lnTo>
                  <a:pt x="738346" y="0"/>
                </a:lnTo>
                <a:cubicBezTo>
                  <a:pt x="933106" y="0"/>
                  <a:pt x="1090990" y="134138"/>
                  <a:pt x="1090990" y="299606"/>
                </a:cubicBezTo>
                <a:lnTo>
                  <a:pt x="1090990" y="409184"/>
                </a:lnTo>
                <a:cubicBezTo>
                  <a:pt x="1090990" y="574652"/>
                  <a:pt x="933106" y="708790"/>
                  <a:pt x="738346" y="708790"/>
                </a:cubicBezTo>
                <a:lnTo>
                  <a:pt x="0" y="7087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pSp>
        <p:nvGrpSpPr>
          <p:cNvPr id="11" name="组合 10"/>
          <p:cNvGrpSpPr/>
          <p:nvPr/>
        </p:nvGrpSpPr>
        <p:grpSpPr>
          <a:xfrm>
            <a:off x="513311" y="352941"/>
            <a:ext cx="426212" cy="4262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75">
                <a:defRPr/>
              </a:pPr>
              <a:endParaRPr lang="zh-CN" altLang="en-US" sz="253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75">
                <a:defRPr/>
              </a:pPr>
              <a:endParaRPr lang="zh-CN" altLang="en-US" sz="253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26734" y="362244"/>
            <a:ext cx="4508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Franklin Gothic Book" panose="020B0503020102090204" pitchFamily="34" charset="0"/>
                <a:ea typeface="微软雅黑" panose="020B0503020204020204" pitchFamily="34" charset="-122"/>
              </a:rPr>
              <a:t>全网优质媒体资源 </a:t>
            </a:r>
            <a:r>
              <a:rPr lang="en-US" altLang="zh-CN" sz="2400" b="1" dirty="0">
                <a:solidFill>
                  <a:schemeClr val="tx2"/>
                </a:solidFill>
                <a:latin typeface="Franklin Gothic Book" panose="020B0503020102090204" pitchFamily="34" charset="0"/>
                <a:ea typeface="微软雅黑" panose="020B0503020204020204" pitchFamily="34" charset="-122"/>
              </a:rPr>
              <a:t>– OTT</a:t>
            </a:r>
            <a:r>
              <a:rPr lang="zh-CN" altLang="en-US" sz="2400" b="1" dirty="0">
                <a:solidFill>
                  <a:schemeClr val="tx2"/>
                </a:solidFill>
                <a:latin typeface="Franklin Gothic Book" panose="020B0503020102090204" pitchFamily="34" charset="0"/>
                <a:ea typeface="微软雅黑" panose="020B0503020204020204" pitchFamily="34" charset="-122"/>
              </a:rPr>
              <a:t>资源</a:t>
            </a:r>
            <a:endParaRPr lang="zh-CN" altLang="en-US" sz="2400" b="1" dirty="0">
              <a:solidFill>
                <a:schemeClr val="tx2"/>
              </a:solidFill>
              <a:latin typeface="Franklin Gothic Book" panose="020B050302010209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396298" y="6945982"/>
            <a:ext cx="1459633" cy="143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3" rIns="91410" bIns="4570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/>
          </a:p>
        </p:txBody>
      </p:sp>
      <p:grpSp>
        <p:nvGrpSpPr>
          <p:cNvPr id="2" name="组合 1"/>
          <p:cNvGrpSpPr/>
          <p:nvPr/>
        </p:nvGrpSpPr>
        <p:grpSpPr>
          <a:xfrm>
            <a:off x="879885" y="1391951"/>
            <a:ext cx="5189450" cy="5189275"/>
            <a:chOff x="879885" y="1391951"/>
            <a:chExt cx="5189450" cy="5189275"/>
          </a:xfrm>
        </p:grpSpPr>
        <p:grpSp>
          <p:nvGrpSpPr>
            <p:cNvPr id="3" name="组合 3"/>
            <p:cNvGrpSpPr/>
            <p:nvPr/>
          </p:nvGrpSpPr>
          <p:grpSpPr>
            <a:xfrm>
              <a:off x="884238" y="1391951"/>
              <a:ext cx="5185096" cy="1518403"/>
              <a:chOff x="609124" y="3352597"/>
              <a:chExt cx="5312706" cy="1440000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609124" y="3352597"/>
                <a:ext cx="5312706" cy="1440000"/>
              </a:xfrm>
              <a:prstGeom prst="rect">
                <a:avLst/>
              </a:pr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530"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292609" y="3667995"/>
                <a:ext cx="4184025" cy="783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40000"/>
                  </a:lnSpc>
                </a:pP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</a:t>
                </a:r>
                <a:r>
                  <a:rPr lang="en-US" altLang="zh-CN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OTT</a:t>
                </a: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资源，覆盖全国互联网电视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40000"/>
                  </a:lnSpc>
                </a:pPr>
                <a:r>
                  <a:rPr lang="zh-CN" altLang="en-US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让电视广告从此定向投放“对的人“</a:t>
                </a:r>
                <a:endPara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>
              <a:grpSpLocks noChangeAspect="1"/>
            </p:cNvGrpSpPr>
            <p:nvPr/>
          </p:nvGrpSpPr>
          <p:grpSpPr>
            <a:xfrm>
              <a:off x="879885" y="2896245"/>
              <a:ext cx="5189450" cy="3684981"/>
              <a:chOff x="1299927" y="3032375"/>
              <a:chExt cx="3986448" cy="3627505"/>
            </a:xfrm>
          </p:grpSpPr>
          <p:pic>
            <p:nvPicPr>
              <p:cNvPr id="18" name="Picture 2" descr="C:\Users\lily.feng\Desktop\ppt3104\overview_whatis_hero.jpg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927" y="3032375"/>
                <a:ext cx="3986448" cy="2513502"/>
              </a:xfrm>
              <a:prstGeom prst="rect">
                <a:avLst/>
              </a:prstGeom>
              <a:noFill/>
            </p:spPr>
          </p:pic>
          <p:pic>
            <p:nvPicPr>
              <p:cNvPr id="19" name="Picture 14" descr="C:\Users\John.Chen\Desktop\图片3_副本.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clrChange>
                  <a:clrFrom>
                    <a:srgbClr val="4F4F53"/>
                  </a:clrFrom>
                  <a:clrTo>
                    <a:srgbClr val="4F4F53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098" b="29670"/>
              <a:stretch>
                <a:fillRect/>
              </a:stretch>
            </p:blipFill>
            <p:spPr bwMode="auto">
              <a:xfrm>
                <a:off x="1299927" y="4663440"/>
                <a:ext cx="3986447" cy="19964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1" name="矩形 20"/>
          <p:cNvSpPr/>
          <p:nvPr/>
        </p:nvSpPr>
        <p:spPr>
          <a:xfrm>
            <a:off x="1193172" y="823909"/>
            <a:ext cx="10472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智子云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资源目前涵盖了华数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，风行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Adview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国内智能电视，爱奇艺，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，芒果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TV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等资源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141343" y="2551563"/>
            <a:ext cx="1969852" cy="914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942" y="5437378"/>
            <a:ext cx="1454977" cy="73911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49942" y="3253191"/>
            <a:ext cx="2083994" cy="822741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9942" y="4030814"/>
            <a:ext cx="1996922" cy="628941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9942" y="1830525"/>
            <a:ext cx="1958815" cy="576129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9942" y="4775428"/>
            <a:ext cx="1571880" cy="519187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9942" y="2688495"/>
            <a:ext cx="1834310" cy="592254"/>
          </a:xfrm>
          <a:prstGeom prst="rect">
            <a:avLst/>
          </a:prstGeom>
        </p:spPr>
      </p:pic>
      <p:cxnSp>
        <p:nvCxnSpPr>
          <p:cNvPr id="32" name="直接连接符 31"/>
          <p:cNvCxnSpPr/>
          <p:nvPr/>
        </p:nvCxnSpPr>
        <p:spPr>
          <a:xfrm>
            <a:off x="7241294" y="2302106"/>
            <a:ext cx="1113736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241294" y="3013607"/>
            <a:ext cx="1113736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7241294" y="3722349"/>
            <a:ext cx="1113736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7241294" y="4431090"/>
            <a:ext cx="1113736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241294" y="5139831"/>
            <a:ext cx="1113736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241294" y="5848573"/>
            <a:ext cx="1113736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  <a:prstDash val="dash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6943798" y="2108928"/>
            <a:ext cx="386357" cy="3863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1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942257" y="2814902"/>
            <a:ext cx="386357" cy="38635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2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6941991" y="3531938"/>
            <a:ext cx="386357" cy="38635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3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6940451" y="4237912"/>
            <a:ext cx="386357" cy="38635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4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943861" y="4944125"/>
            <a:ext cx="386357" cy="38635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5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6942320" y="5650099"/>
            <a:ext cx="386357" cy="38635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6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-14334" y="211709"/>
            <a:ext cx="1090810" cy="708672"/>
          </a:xfrm>
          <a:custGeom>
            <a:avLst/>
            <a:gdLst>
              <a:gd name="connsiteX0" fmla="*/ 0 w 1090990"/>
              <a:gd name="connsiteY0" fmla="*/ 0 h 708790"/>
              <a:gd name="connsiteX1" fmla="*/ 738346 w 1090990"/>
              <a:gd name="connsiteY1" fmla="*/ 0 h 708790"/>
              <a:gd name="connsiteX2" fmla="*/ 1090990 w 1090990"/>
              <a:gd name="connsiteY2" fmla="*/ 299606 h 708790"/>
              <a:gd name="connsiteX3" fmla="*/ 1090990 w 1090990"/>
              <a:gd name="connsiteY3" fmla="*/ 409184 h 708790"/>
              <a:gd name="connsiteX4" fmla="*/ 738346 w 1090990"/>
              <a:gd name="connsiteY4" fmla="*/ 708790 h 708790"/>
              <a:gd name="connsiteX5" fmla="*/ 0 w 1090990"/>
              <a:gd name="connsiteY5" fmla="*/ 708790 h 708790"/>
              <a:gd name="connsiteX6" fmla="*/ 0 w 1090990"/>
              <a:gd name="connsiteY6" fmla="*/ 0 h 70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0990" h="708790">
                <a:moveTo>
                  <a:pt x="0" y="0"/>
                </a:moveTo>
                <a:lnTo>
                  <a:pt x="738346" y="0"/>
                </a:lnTo>
                <a:cubicBezTo>
                  <a:pt x="933106" y="0"/>
                  <a:pt x="1090990" y="134138"/>
                  <a:pt x="1090990" y="299606"/>
                </a:cubicBezTo>
                <a:lnTo>
                  <a:pt x="1090990" y="409184"/>
                </a:lnTo>
                <a:cubicBezTo>
                  <a:pt x="1090990" y="574652"/>
                  <a:pt x="933106" y="708790"/>
                  <a:pt x="738346" y="708790"/>
                </a:cubicBezTo>
                <a:lnTo>
                  <a:pt x="0" y="70879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pSp>
        <p:nvGrpSpPr>
          <p:cNvPr id="11" name="组合 10"/>
          <p:cNvGrpSpPr/>
          <p:nvPr/>
        </p:nvGrpSpPr>
        <p:grpSpPr>
          <a:xfrm>
            <a:off x="513311" y="352941"/>
            <a:ext cx="426212" cy="42620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75">
                <a:defRPr/>
              </a:pPr>
              <a:endParaRPr lang="zh-CN" altLang="en-US" sz="2530" kern="0">
                <a:solidFill>
                  <a:sysClr val="windowText" lastClr="000000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285875">
                <a:defRPr/>
              </a:pPr>
              <a:endParaRPr lang="zh-CN" altLang="en-US" sz="253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126734" y="362244"/>
            <a:ext cx="4508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Franklin Gothic Book" panose="020B0503020102090204" pitchFamily="34" charset="0"/>
                <a:ea typeface="微软雅黑" panose="020B0503020204020204" pitchFamily="34" charset="-122"/>
              </a:rPr>
              <a:t>优势媒体介绍 </a:t>
            </a:r>
            <a:r>
              <a:rPr lang="en-US" altLang="zh-CN" sz="2400" b="1" dirty="0">
                <a:solidFill>
                  <a:schemeClr val="tx2"/>
                </a:solidFill>
                <a:latin typeface="Franklin Gothic Book" panose="020B0503020102090204" pitchFamily="34" charset="0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solidFill>
                  <a:schemeClr val="tx2"/>
                </a:solidFill>
                <a:latin typeface="Franklin Gothic Book" panose="020B0503020102090204" pitchFamily="34" charset="0"/>
                <a:ea typeface="微软雅黑" panose="020B0503020204020204" pitchFamily="34" charset="-122"/>
              </a:rPr>
              <a:t>腾讯社交广告</a:t>
            </a:r>
            <a:endParaRPr lang="zh-CN" altLang="en-US" sz="2400" b="1" dirty="0">
              <a:solidFill>
                <a:schemeClr val="tx2"/>
              </a:solidFill>
              <a:latin typeface="Franklin Gothic Book" panose="020B050302010209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396298" y="6945982"/>
            <a:ext cx="1459633" cy="1439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0" tIns="45703" rIns="91410" bIns="45703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000"/>
          </a:p>
        </p:txBody>
      </p:sp>
      <p:sp>
        <p:nvSpPr>
          <p:cNvPr id="60" name="矩形 59"/>
          <p:cNvSpPr/>
          <p:nvPr/>
        </p:nvSpPr>
        <p:spPr>
          <a:xfrm>
            <a:off x="5421263" y="2223849"/>
            <a:ext cx="6768752" cy="341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媒体排名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社交网络媒体流量排名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，日曝光</a:t>
            </a:r>
            <a:r>
              <a:rPr lang="zh-CN" altLang="en-US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超百亿</a:t>
            </a:r>
            <a:endParaRPr lang="en-US" altLang="zh-CN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用户规模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覆盖腾讯全明星系产品（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空间、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客户端、手机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空间、手机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、微信、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音乐客户端、腾讯新闻客户端、腾讯视频客户端等诸多平台）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定向支持与购买方式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定向支持：基础属性定向（性别、年龄、地域、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LBS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商圈等）、人群定向（购物兴趣、访客定向等）、行为定向（粉丝定向、付费用户定向等）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购买方式：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CPM/CPC</a:t>
            </a:r>
            <a:endParaRPr lang="zh-CN" altLang="en-US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60823" y="1468862"/>
            <a:ext cx="2190834" cy="4835532"/>
            <a:chOff x="1460823" y="1468862"/>
            <a:chExt cx="2190834" cy="4835532"/>
          </a:xfrm>
        </p:grpSpPr>
        <p:grpSp>
          <p:nvGrpSpPr>
            <p:cNvPr id="40" name="组合 39"/>
            <p:cNvGrpSpPr/>
            <p:nvPr/>
          </p:nvGrpSpPr>
          <p:grpSpPr>
            <a:xfrm>
              <a:off x="1460823" y="1468862"/>
              <a:ext cx="2190834" cy="4430831"/>
              <a:chOff x="6265079" y="1389354"/>
              <a:chExt cx="2190834" cy="4430831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6265079" y="1389354"/>
                <a:ext cx="2190834" cy="4430831"/>
                <a:chOff x="1595744" y="1504948"/>
                <a:chExt cx="2109927" cy="4343402"/>
              </a:xfrm>
            </p:grpSpPr>
            <p:grpSp>
              <p:nvGrpSpPr>
                <p:cNvPr id="51" name="组合 50"/>
                <p:cNvGrpSpPr/>
                <p:nvPr/>
              </p:nvGrpSpPr>
              <p:grpSpPr>
                <a:xfrm>
                  <a:off x="1595744" y="1504948"/>
                  <a:ext cx="1718965" cy="1546248"/>
                  <a:chOff x="1800523" y="1479548"/>
                  <a:chExt cx="1718965" cy="1546248"/>
                </a:xfrm>
                <a:solidFill>
                  <a:srgbClr val="494951"/>
                </a:solidFill>
              </p:grpSpPr>
              <p:sp>
                <p:nvSpPr>
                  <p:cNvPr id="56" name="同侧圆角矩形 73"/>
                  <p:cNvSpPr/>
                  <p:nvPr/>
                </p:nvSpPr>
                <p:spPr>
                  <a:xfrm>
                    <a:off x="3251803" y="1479548"/>
                    <a:ext cx="267685" cy="244475"/>
                  </a:xfrm>
                  <a:prstGeom prst="round2SameRect">
                    <a:avLst>
                      <a:gd name="adj1" fmla="val 9849"/>
                      <a:gd name="adj2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7" name="同侧圆角矩形 74"/>
                  <p:cNvSpPr/>
                  <p:nvPr/>
                </p:nvSpPr>
                <p:spPr>
                  <a:xfrm rot="16200000">
                    <a:off x="1821708" y="2055264"/>
                    <a:ext cx="202105" cy="244475"/>
                  </a:xfrm>
                  <a:prstGeom prst="round2SameRect">
                    <a:avLst>
                      <a:gd name="adj1" fmla="val 11954"/>
                      <a:gd name="adj2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8" name="同侧圆角矩形 75"/>
                  <p:cNvSpPr/>
                  <p:nvPr/>
                </p:nvSpPr>
                <p:spPr>
                  <a:xfrm rot="16200000">
                    <a:off x="1840232" y="2455840"/>
                    <a:ext cx="165058" cy="244475"/>
                  </a:xfrm>
                  <a:prstGeom prst="round2SameRect">
                    <a:avLst>
                      <a:gd name="adj1" fmla="val 11954"/>
                      <a:gd name="adj2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9" name="同侧圆角矩形 76"/>
                  <p:cNvSpPr/>
                  <p:nvPr/>
                </p:nvSpPr>
                <p:spPr>
                  <a:xfrm rot="16200000">
                    <a:off x="1840233" y="2821029"/>
                    <a:ext cx="165058" cy="244475"/>
                  </a:xfrm>
                  <a:prstGeom prst="round2SameRect">
                    <a:avLst>
                      <a:gd name="adj1" fmla="val 11954"/>
                      <a:gd name="adj2" fmla="val 0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52" name="圆角矩形 69"/>
                <p:cNvSpPr/>
                <p:nvPr/>
              </p:nvSpPr>
              <p:spPr>
                <a:xfrm rot="16200000">
                  <a:off x="501671" y="2644350"/>
                  <a:ext cx="4320000" cy="2088000"/>
                </a:xfrm>
                <a:prstGeom prst="roundRect">
                  <a:avLst>
                    <a:gd name="adj" fmla="val 14809"/>
                  </a:avLst>
                </a:prstGeom>
                <a:solidFill>
                  <a:srgbClr val="D8DBDD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3" name="圆角矩形 70"/>
                <p:cNvSpPr/>
                <p:nvPr/>
              </p:nvSpPr>
              <p:spPr>
                <a:xfrm rot="16200000">
                  <a:off x="554471" y="2690766"/>
                  <a:ext cx="4214400" cy="1995167"/>
                </a:xfrm>
                <a:prstGeom prst="roundRect">
                  <a:avLst>
                    <a:gd name="adj" fmla="val 13725"/>
                  </a:avLst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BCBD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2468571" y="5336102"/>
                  <a:ext cx="347150" cy="347150"/>
                </a:xfrm>
                <a:prstGeom prst="ellipse">
                  <a:avLst/>
                </a:prstGeom>
                <a:solidFill>
                  <a:srgbClr val="DDDEE0"/>
                </a:solidFill>
                <a:ln w="19050">
                  <a:solidFill>
                    <a:srgbClr val="A4A7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圆角矩形 72"/>
                <p:cNvSpPr/>
                <p:nvPr/>
              </p:nvSpPr>
              <p:spPr>
                <a:xfrm>
                  <a:off x="2464535" y="1853651"/>
                  <a:ext cx="354806" cy="4579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49495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6447660" y="1883645"/>
                <a:ext cx="1848439" cy="3279102"/>
              </a:xfrm>
              <a:prstGeom prst="rect">
                <a:avLst/>
              </a:prstGeom>
            </p:spPr>
          </p:pic>
        </p:grpSp>
        <p:pic>
          <p:nvPicPr>
            <p:cNvPr id="61" name="Picture 4" descr="C:\Users\calvinliu\Desktop\GDT市场\GDTVI\定稿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1924" y="5953556"/>
              <a:ext cx="810419" cy="350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4"/>
          <p:cNvGrpSpPr/>
          <p:nvPr/>
        </p:nvGrpSpPr>
        <p:grpSpPr>
          <a:xfrm>
            <a:off x="3721857" y="2601306"/>
            <a:ext cx="1236896" cy="353294"/>
            <a:chOff x="3715078" y="2392189"/>
            <a:chExt cx="1236896" cy="353294"/>
          </a:xfrm>
        </p:grpSpPr>
        <p:sp>
          <p:nvSpPr>
            <p:cNvPr id="62" name="圆角矩形 15"/>
            <p:cNvSpPr/>
            <p:nvPr/>
          </p:nvSpPr>
          <p:spPr>
            <a:xfrm>
              <a:off x="3783413" y="2392191"/>
              <a:ext cx="1100227" cy="353292"/>
            </a:xfrm>
            <a:prstGeom prst="roundRect">
              <a:avLst>
                <a:gd name="adj" fmla="val 7843"/>
              </a:avLst>
            </a:prstGeom>
            <a:solidFill>
              <a:schemeClr val="accent1"/>
            </a:solidFill>
            <a:ln w="285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82600" dist="1397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7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3" name="TextBox 2"/>
            <p:cNvSpPr txBox="1"/>
            <p:nvPr/>
          </p:nvSpPr>
          <p:spPr>
            <a:xfrm>
              <a:off x="3715078" y="2392189"/>
              <a:ext cx="1236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63275" y="4500449"/>
            <a:ext cx="1236896" cy="353294"/>
            <a:chOff x="3756496" y="4291332"/>
            <a:chExt cx="1236896" cy="353294"/>
          </a:xfrm>
        </p:grpSpPr>
        <p:sp>
          <p:nvSpPr>
            <p:cNvPr id="67" name="圆角矩形 15"/>
            <p:cNvSpPr/>
            <p:nvPr/>
          </p:nvSpPr>
          <p:spPr>
            <a:xfrm>
              <a:off x="3824831" y="4291334"/>
              <a:ext cx="1100227" cy="353292"/>
            </a:xfrm>
            <a:prstGeom prst="roundRect">
              <a:avLst>
                <a:gd name="adj" fmla="val 7843"/>
              </a:avLst>
            </a:prstGeom>
            <a:solidFill>
              <a:schemeClr val="accent1"/>
            </a:solidFill>
            <a:ln w="285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82600" dist="139700" dir="2700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7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68" name="TextBox 2"/>
            <p:cNvSpPr txBox="1"/>
            <p:nvPr/>
          </p:nvSpPr>
          <p:spPr>
            <a:xfrm>
              <a:off x="3756496" y="4291332"/>
              <a:ext cx="12368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音乐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9" name="圆角矩形 17"/>
          <p:cNvSpPr/>
          <p:nvPr/>
        </p:nvSpPr>
        <p:spPr>
          <a:xfrm>
            <a:off x="3800241" y="3570507"/>
            <a:ext cx="1103206" cy="331823"/>
          </a:xfrm>
          <a:prstGeom prst="roundRect">
            <a:avLst>
              <a:gd name="adj" fmla="val 7843"/>
            </a:avLst>
          </a:prstGeom>
          <a:solidFill>
            <a:schemeClr val="accent2"/>
          </a:solidFill>
          <a:ln w="285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482600" dist="1397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</a:t>
            </a:r>
            <a:endParaRPr lang="zh-CN" altLang="en-US" sz="1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MH" val="20160921171053"/>
  <p:tag name="MH_LIBRARY" val="GRAPHIC"/>
  <p:tag name="MH_TYPE" val="SubTitle"/>
  <p:tag name="MH_ORDER" val="2"/>
</p:tagLst>
</file>

<file path=ppt/tags/tag2.xml><?xml version="1.0" encoding="utf-8"?>
<p:tagLst xmlns:p="http://schemas.openxmlformats.org/presentationml/2006/main">
  <p:tag name="MH" val="20160921171053"/>
  <p:tag name="MH_LIBRARY" val="GRAPHIC"/>
  <p:tag name="MH_TYPE" val="SubTitle"/>
  <p:tag name="MH_ORDER" val="3"/>
</p:tagLst>
</file>

<file path=ppt/tags/tag3.xml><?xml version="1.0" encoding="utf-8"?>
<p:tagLst xmlns:p="http://schemas.openxmlformats.org/presentationml/2006/main">
  <p:tag name="MH" val="20160921171053"/>
  <p:tag name="MH_LIBRARY" val="GRAPHIC"/>
  <p:tag name="MH_TYPE" val="SubTitle"/>
  <p:tag name="MH_ORDER" val="1"/>
</p:tagLst>
</file>

<file path=ppt/tags/tag4.xml><?xml version="1.0" encoding="utf-8"?>
<p:tagLst xmlns:p="http://schemas.openxmlformats.org/presentationml/2006/main">
  <p:tag name="MH" val="20160921171053"/>
  <p:tag name="MH_LIBRARY" val="GRAPHIC"/>
  <p:tag name="MH_TYPE" val="Other"/>
  <p:tag name="MH_ORDER" val="2"/>
</p:tagLst>
</file>

<file path=ppt/tags/tag5.xml><?xml version="1.0" encoding="utf-8"?>
<p:tagLst xmlns:p="http://schemas.openxmlformats.org/presentationml/2006/main">
  <p:tag name="MH" val="20160921171053"/>
  <p:tag name="MH_LIBRARY" val="GRAPHIC"/>
  <p:tag name="MH_TYPE" val="Other"/>
  <p:tag name="MH_ORDER" val="3"/>
</p:tagLst>
</file>

<file path=ppt/tags/tag6.xml><?xml version="1.0" encoding="utf-8"?>
<p:tagLst xmlns:p="http://schemas.openxmlformats.org/presentationml/2006/main">
  <p:tag name="MH" val="20160921171053"/>
  <p:tag name="MH_LIBRARY" val="GRAPHIC"/>
  <p:tag name="MH_TYPE" val="Other"/>
  <p:tag name="MH_ORDER" val="4"/>
</p:tagLst>
</file>

<file path=ppt/tags/tag7.xml><?xml version="1.0" encoding="utf-8"?>
<p:tagLst xmlns:p="http://schemas.openxmlformats.org/presentationml/2006/main">
  <p:tag name="ISPRING_ULTRA_SCORM_COURSE_ID" val="B281C1E7-784A-43B3-BD6C-B087A4CDE4A3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BqGGlJKPVYmj1EAACviwAAFwAAAHVuaXZlcnNhbC91bml2ZXJzYWwucG5n7b0JONTr/z+sLElDCTWW0Eo42cqSZWQqrZasFWYyQhiKss8MqRHFOEmUrWlV9hLJnmWyjhZhBmOJUUxjDDOYYZ6ZzveUOs3ve/7Pdf2v5/88T11Xdan7ft/3+32/l9f7fS+fWGtLC3ExOTEBAQHxgwf2HhMQEEILCCz/LCrC/RezlRB57l/LAo9ZmAvktyt84v4g5Lnn6B4BgSLMKvYpYe7PK88eOB4oICBRx/u9DOef7S4gcHXvwb177EJcKX2nCs47HgctVm1zFdCMvG81u7UbmJXKuqWtjyl+vMZGA7vls/h9ke1rlTfu23Pxj5WXrPNWmvv4mlHXFBLMAWvUbjr4njnzRzt+nL3oyMkp133mmd+j61lQCVIxLCPqPmNMIPLwE4gPwXk95ISj9JkWyGIA/XNOgZ9r6EhyDjUFguwpldOqERAE/PjHBvnX6So6Wa+RhAKjKdTQnj2JyteWiQChkT/84VQS9TpyalwNGEZ53nXJfIMKqr+wBVn3GbLQ8iNFredRry8OjSdw5rI4kmIrL/9MCBoZlSx75ciYhNLGpN2WGbsJirY/TQjQSjJzNw9mD62vThTN15CcHk3npNkqfdr8E5lAeS6ZhMDqK5To1n9wBWh9Fwn1QudcHsK/RiyMQ0qv+6ARgbFStxazyE1TaxHUXdMmS5s7E3jNB6Oh0D6V5QvVXxarp/fVjNMav9OseSl+ZC2gD8VZSGOw1CFzcTKaKkKWKaIiVbR4f180CTTXZLWu/ND2hJmO4fChWJV8b3olFUE98flc7CKGOU4GcebycOtBpJnubuHNJUYX+twgaHIqm/MZOXouHYbCeX+kXYCcn6le9PzGZGpa1MGL2NKKkT/SgivHXQpW9/fPtQf7+fW+ODdjUir45RRqhySA3ZTFbtq2vELUbIiEjxjVTZvtoRBLPd95Zs2/f7RtlexQt8RKDeRsnZJr56lPtdYVnsPhwJsNHBw+h9rnZTSDUyZCx+D+4cTOqqMygAwYKtwA121RfW2pOM3kUjWAchIisMi5hOCKYbXzAl8MzqaIodF7Dl4yl2xsfVAtIR4o0UMCl8rsik2cSIRnjhumjHFE9w4tGDqfk+JkDR4emW3fUOyuatdTCoe3V1bbUh5RFIIl7DVn3L4v6cBZQc9V6LtSbgOyuiwaSXJN5Uyef+WJ+DUk7dnWhDjcEIdeFFQ432SFnJrJIjff99VXeD+idjHEWCSR2RdMsieG9M0elwije8p62DMpzh1c4fiuOrRJOjYLd27k0F0MYgLmCLp6RxO5jpNBgo+tx4wEDpOcQpNmYl+WUgLsjxXHKqs5qj9Xv0nQk4VSiJYTh8sL6qrOYPQXWVch7KFxlnQBJ4ur1/67q7r3VwT56RNcNhmU7+XgwpX7T9Yl75mrOoNSpOZE+DeGbye9oy3GkhtYxqVdVSr3qofmeki03l5LdhqVDif2zPQTZAANag1wYgJFIUziTKkk7vyYxWr8BcXCvjpNd+8HDktU8734kXWA50pbr0bBAE/drFOj50WRBGWsePxQkcKWUYvjboVAOKwwRfBNiEbJrah2J60b+HiK+2wSK3GjzcDjCaLhG5dNwCuJm788kHreRBU9/FRJRyhuD8JY8TkmcsvyGwaMWf26myEadfdCJnjcQVan3kWUL1dRbKF89KnH33WZsDK++Rxelw4uSWK9zPMvEQYXkc4pSDLqfTzXvBdJojm934oxUry68KWSQ698V2VxL2u4MnHPUQUYO7jCkR5yr/GNntJVToJA0Gzmtd37yvXe+5QmUXFj0V5Gve3atdYi1nP9CZSGcw0lq01iisnRIRSDh59xn9rP1JWMrzd6bmu0xOxL5FN3AuNq7QCvh4w8PgU2mqxI0oa2UCP8RHS1ReWRCn8sx4a4EkNpHMndDfjGi9gIV4lpNDGuK+cL0XCPixrQ25FWj7KITFJHBAhbK3oKqdBC5Lc0QHeDkyo835xN3mesKMgocbkECo0m611qKjxzUmtnSYae9e4tQG/QfubYPUyVIqMeH5hVgsjViM7rZ4FIRpJjjeG7ElQW2xI9gXHukUkbLeUBz5kPmu0Rsq3uGUOVwILOTMEp4z+Jxh8XHYgOgAY8Wul4/Bq1BHJH4AH0YVqE+mX2q7PtzFI4veG7E9UXTBIGw7OlBGuCLphJsKfQ7ynVNonASIs0dvZxdjCgnYBBnx4c8jT02rAKHfDAprhvRvLG56qMZ5s1ZQCUctlAITDcK2mPzWLDE7a+eXL2PqFDc7RcAHKITKtwuqDru35jzeSuobk5mxI2NaihSZsoy8CfbbAOn5jr6nnrJg8Qp9a+Q/Z+cRbZ8YYz1x9rtpWUQ/OfPlzuptofMyeZE7Fa3BHw/MLr8PXPcwToCynMHd4kjg1Jz1cu51M+1AuoVqqf7YcXLFpwISc6j9xQunABtXP9hDZG0fPSN2uHrhRpXwvYd8ot8Zb6+QB7SyOpLPU1ASN72GmglmQh7WGljTYnx7o9FidSoaoipXUyYG2za7UQX3I3wsiTDNkEBJbL0rWKm2TAlHMWbZvWxCWbyhZz1bWafu+05LrTITfg9472P/MCVkyIoRP62qVrrSfIk5nmRW5jvUzZl3s5pdSMWWoF3rFKSTcC7jg2En5eA9hsv4eCe19SyZm6h3okAi6iYO9VFDGwXB7erMMBWZ35Xsbk8L6ShU21S0NNF3zAt9a6n7jZsw/23Ex+qliwAWhWgj2ar/ca/vGOpogvxQTtJl8mp6zUwlHK1wD2iwaHYLAwJiV9Q3AsdKAbqkrdfEOJGaul6iCyz/o6asiEKsM1YXI9nZhmgwsc5qxeiQ4YsTltZCsELooXjXp7dsIiIt3vIBMYB2tlRY1YNBNkwHOShbmeFVY6B/rWjRVH2Ra3RZ6ZXWxh+lTgrMTRJZWlMUwg4YJE00I8zD86d9Akpn0OWQqvFl3q5WsuyKVu4VoXqYQVXQ9Vp9KlMGSIZrN822gUDkaBbPUB3x6EAHwcRT4O6IDmJQtSMBYdO533dSxeeBBS2Uvmal/OMNfl7oMTqhX0jG9mN519YNUPUTF/wBh2e6Pnr5DB/MPbpBjVpnHxZkQfvECbPXuCjRKxxPl6hhhTaBIYE8Zmpj4jz+TLLIdR8FDcJ0BCkBtEGCby1KJZjvNMsrpHwMyRKv3ArZCKR/RFZ+Lik+MfdF5VMxZBrH5UTP9YKJG1mxHYVTJchCAnlkjMOQLoBesUA/D3Aqer4fMPfoAhO85Ar0PHrhtVoLte7tUqRO9mhF2bJ+2741jOSHNZ0m5eVxk4T5IRDoxWB6ZCspzfXlmEBHMgb293ucUvpScEvojtEYb5gLRXotNTuxYVz7L7f4AX7ZHQA1pbgLdvLavtGLGM3KHn3bZUh3z0lYG3j6sWBiUmkA7e+hkwtciuAaxE5wLd/gml5NYA8oqHHxSkHIZ0nsiT/RFsjXqbcce8Lqb7M+qrOSQuinYg0AKPqlFSpDN+Pd79Vz9jKq3CY4IXsclBFdMzAZ9yTuTs+omqs3gvjeKPCh8+Kf4L2DfDo9ooFM2XqnQIYnuhaRf5pwZgwYsbaxPtUv8BSh247BW/TUhZezhW9ufh/gvjx0491voHZBRFC4GPnfon9H3MXbNDRq5qGjIePzO1rDYRekDtn/BTfZcy8MQZ3OHLD/4pRGXgWsDBy/+YMfQBV4vUKSGPC5eyGrUIMJ55b5tGzgz3ow9d1fSLeBwplm2WvmoofQ0Z/dnQhcun2vDju+/yqyFm07dMYX8TzCfVBFfRM9rUCyrctuQuV7uz3P+JWbr8kIKNoeMqLqNbDWR8Cc4cTal5M6Vvk1uQm+3BIz0MvrY3Ul9DvtJs6MobofYx9N1DEsR8OqNqyQiRtEKx7Eixa/Z3AvLXcTVGCLyUz46oqKJlWJy9mbCdmdb72qaKtwe5A05cM+1YsdR51iQ6chsIN6pZG1od195yRMeo/of0BAiUXxPmzGsiBN6Q3qqecT++Z/tSyWl9tF8mYx1VJGaXL+MAWJnUKqG9FLuuEGkUuaToyG2yrNZ6hQr9kMoZWNCVpbIHhPLmCM1dnuxzWQb8asuz/8pG6oYfTBHsyiUuA8wxGzlxqiFRq2lizdIFPw+F+pqNneM1WQO4cFan4Px1PY+YpUv/XQRlDk7/UgQbf4vgtwj+vyeCUoxYxeSrVWkximFegXgTpjOCdKHLJc2IWhHoQCqyKkMVFRThq27aRDU/fxW38dT1HyUwVlOjg85rMY0TdfLrrzDMWTOWaK3GOG5QDEi7iJWwHE22fNv445w0YN0vJ+69uDDuEIy1FrEoolbNF/Cb/R3OxvEpDDRBSd7IvcHaWIVROTXzejPG7vaZwIdioujdBrccdx+U/1FoZx+eu99m6RQFBqeWmVK7j+1VlcYN+ZjKZDur5wLXbrv1g/yiJACtnmNnrILsoflReCzrwhG8h+oW4O6H3mRUPjQ7Oin0QVKx9o9qQVY6FnbZVr1QPTK2mn2BxaDY6qMCWI+ykPOfNR9SCHgw5I74ZSFwjANFB5/DZ1BnD6dP9paPax5HtWwvQBwh2jICgWIr0QmP2XNZ6sDPA+6un7bAf9SmmrmYG66D78XS175Inyfgigu+kEusD2idPzKC5/TyW5v/9LETTLGFMLsZyQu9Mrxh8hZDszT5DBMak1Riuk9YLapFuiB8Qi+hD4/AJkLHuj9nMef4aSldQgWOiBNTkH9xhHY7Ga7wLAvG7ZP9VpDss5kfN+jrJcb2wgkrnR+GtTUHSfThweYba60frGjvehiQV+h2INX9R1PZrXW2Cnv/Dyv7KLBgymPXgpcZYAa9gysBO8plerHUr9V7wLjuwMmMp8tjhHbYVrleOAljhR7hru8TxqtQgj0fm23XvVbcuV1da92LI3MnHvn6kJCK8lyhWX6K/UQU+7XOaS2sebvuUb4ZtdZ6q/RawNG8sWIKP/KW8ju8EbFi04oACoFTlAW5W+I6XMhXmbsLO57lP1t+ETueW9WV8LefOXRWrbuY1gJYopUXBNGV9IJIqNcionjaJDcdJgzmgrifvcEnQcJWhSyo18rKbqb232OmzefGER5v+L42xwDTJs4uuP5V6A9v8IGmzc1z7b/UrvQV9xgUjv0dJnTsQ95JI8wpknj2DCdCTfnbmgf8sOYR6EyGu6Nw2Gr00Au1wTWS9Md83ZYp2Cr86Udo9loJSe0sftLRysI+MjkepnXe12BvfQRfL56K73iXmbsRuHubwiY3U36e8K8hb0LHOs5euTJnd4ePEv41pq3W+QNfx1Tmo95fWYXXdjj9i5lpAwnr/zubPlrF6l/n/z86sgRxtGLYGLZHmvKnhWJPbyg542T16r6mk6V+ldgFLMWYyubH/wAbfKjgrLdwkPCOSjY7ddi/DgsjhH4JVec3eQPq2bcfHmWbaS7reKyOfuogK3HUxoiY+nA5H8d/RNe3ODnQYWC0Lc0I9HAXs0OV685lBhML/ouwe+yjVihFFBKhqow+Rw6/6f8VKgYur3ft7n1x7l75WVWG4df2/MQ1DXJ3wUnurQmgVjKDpCQaqsQu34TZ/jrMRo0AXDbEimXXlPFdSoMus7dB3Eh905ZfrL+pe/7CFi7KJz/hp/UDzoIHiVxE4WTJD3A4tXd0/slNANJz+CKGQPEtcC6sgRryVXRDsKPF3eVqZ/P5wpb2XYnFLlxgM8IPd/wWyP8tgQTEExGjtzz1Sv1JyHdMOW/aq1WazhuC2eUUdSUMTgLRL/f5Q4s2nyDT0VJTHLMQMVm7Qj+4P5ScVuXf+6IodP7TI89Q0SK8bcS+ycAul2A4z/zz0q52lXET2HzFq3L7DIop6khFDOu2o7Bal5g6+tLBnyxHUJAuh2RU6ssCnltIRh0U2iR5u5Xm07xmlOvU09L0/f1MWkVxiqEf/8zBMfK4qXSbTdPD8zvWc4W5LHsLkpBqs0QQ0OMio4YASmBBiTD43BaMCaO7Uy3VaZe0kv7VyC3IdXh8si7Nn41C4uhT6q8eeCVhxEH5nabr1IMIuHtHfdWJjeOjjl/8TVXAaS4syQIpXCJmdfh2xavDvkyT0h4RGGW8YZii98yBUoTTHvHxeHEDU4r78OGZ1R5633hzKISXOG+N46bZGuPrpRYeg2S/1VfkUqnWxdUmRBnAvtQ/lbLiBFQd8PXBuVvilLcIJq9QDBlQE2jC6Q7E2hsw+8OpnbCyeVWlqx1bzFNCNAg4FC6Qrg4irCNeI9cPy0qIR2OLFq50tS/4Qe5RHnd3DeLeuW21mThZbiV7paHKPc2YESRjW2FpqkiMxU0Ne9tE59qHswMXul1Rdzkck/z0lF+F5jvk2s+9jErxEwR7fcnGjxa5U/eOUZ7cFnVGK9U2K6skaL9KHFS7wzZw8C0Xd3Erp5hEDFUT72zLTGPON8E9N+AYmxUxZz1IjpegRVRKXFY3jhFCXPCJfuIlhbUSAR/PCUq29QUR9pqgcWspxHDZtjYLPOsbNtthJHWv//P3+piWhaDJagdyCVUWsC/yLRKH1+3uCVqdIWo+NAdPld5jI2JQdogrwL1aOr0O+TubGWUXVaOzGPvxdQP3XTICXyMBjoLiLGV/84ycIDcUUflJ3yNAEZr4GkFYV9xQ5FF4Y5cPsdziTWi/THJgyq8BJWBzV1mni9JW+VU7No1dSTaAa0lz+vqtVARvhvjlvo4V2AJOPFXOcDWqqxbQWwegEDHwPa0lmX6g3evgaKawN8ihlDLaBde6of4IjQNir0PHAqi639xQY9wPlUn9YudFdftoLEMz6HTy0LAtLUPf0S9nfdSBXMVmGf26NBMcriigoV27tqOKu+ygncC4rgT7w3PUEpk9czYvBtueEO331mEeNAS57TuWXxPXCa7DlMB9nkWEkkGv/gdgPh562Vvrhv7ldi0V/+WV46bmFPFMepXZHO0pQ9E4BnlDg3O9p2rBYBswjjxqMUhgKT24pJcbB1WpgnGGjQgjcVi20wn5xb3KN5WOXp3fK5CslHzV+gyxraBr82SEhRp/2D1OnCphfQLkrMHiJzONaOmA5E3SsYX3Fmbti2M7jefWNxJY7L0ha08dZHXhCNXNMgWdiyjfUnGfTeebqhP0SpTe+M0WFbpUKuRkuJXXdR6R1RoxFWeinOpCXNH7QlffZ+zvpe22KWBf6StR9kasfQQa4ieDafCBk3Zc536Cr3MnCHygcZ37EUjUbxq/afym8ZvGbxr/D9MIoTWsT9FDXzDmAncpB+V2yb9g9/216WJ6cLZO3RLY3Fdja2XyPJTyvGubwn7CDS44Pqa2how2sLBrL+ICIOuVlsJpejOQ5e8tKd8HeFWTZGVaFvrpQcpNnZsXFHij2Cm3rzznl+2qwtvz08lU201hH6v7eZvJ+Otm0sWNfDeTdIww7g6gsRU/7ZGN7/yfd4dmx49srizZmf7z3loo8L/s2LkHKTblIjtW/9Sg68x/2SjrurU/DH7G4Of9Lfp/28VqmjC+fnzhjtJP/Oe/+7oP+s+NtL93Mgt046cJb88u+c/PIlXMSio8E7U413ZVsypkhjIeLxMy0+kIKTj6/hNpkUKylDBWRLFpbWRTZlnbApNUPTcMWhxu6wsmVXZTDarYCbAEGBOZVw0Jz87gjv7xaPtSVjKAV+7UddFkQuZGUvStTGbsmuZUTGmxDWizGCFnKpJZrm8TrbhcguW0qlAInOEsIFCwzFH/Auz7isZFKS1OxuBUNp2ocI06ZCCtfklipdWHyXQnk+IbzOvDIcMX9nBlPDXq8WPGv7dwcLxYrB7XWkXPoCp8XLintJBt7TX5Z5km4tPhFZ2Wk28dlXlV0eUDRzu70g6hPmkuOfoGNPhj7Zvd6muUcPLjWRaKoXtVi0dMD9GKnhYRQiuq6Vk8NuPbfsz41lCOOEapZEUEFMw9IEHnb2CqTKY7wO3rN6RrJqwcEwKvGu+A7SYFsg4HzCzZR/zgA33pVH9zCHm0vP8wzfGF5UrLm/16pm5k4+JceuJXcf48Dpk7znpIxLlHc885Mk/BF/P8kfS0dtkN6boS4pPccT63go366DeTv3y2Wmj6u29uXc35oit/7BMOQqRPVFIRBTLgk18034vsN7UsyQ1M4GnNp9M/StBuON0zM9QjkMWg5FBnqYzxy+tdX8zPvbMCVTLJtBA/GLG6KCMiY9CnWL69ZO7ZIIc6P1fV1c8MY3kzJp7hq5oQMw/fKbEHVujTJHOYFWQTf9HkoAVj85usL+XUJ0cjcHTCwAOERta7RXkMzgceroH68KXlbDiNE5MLIMykv1iRZBZmOJgIzY5eFanfG9B/dv4YROebmdiJK8gDGp4klH956RNIzgiuGmRFcVM7hK3ki/phZm8gXl4PxA41Nu21ZHFo7BVKEZOfDWnU/ALfJAyZY6H8DkkJ6y9BdPNmuw71Etm9vhNkk1VLkLIypqFrtqL6/fQXWbys+l0+N8tLpXcWIC/4B+OGizIQkLnbkssXxixAYe9sQawefKa0RENl6pObz9O6Qq15qujxkyoqSAH2qUpvPCQElkz/GCyyT7ZeQQ7QQA+U1/frfUFg5J0sdeUczyUYbgXGLcTZW9TVeM1yKEUfUThtu+rMsM+P9bsxIJzr8YPv8l94g++c0pJWj54a94GwCNuWZ862D2yLftC93/Qm8QqK7lmmplois9F2sWJB31H4tGgypsGnvuuwZuX5596PAyrebPvSsGXglmONLWU1Nz9aH+lN9i69pv8Y+R7zXcNODXQUiJ7REQibKML1d2gsgswzRIOHxjug2X0H8hXlRHQeCYGLrCiHHrqooyXyarF4H5DlulMndm05E40VDQ0wqoOqCt4RvYxW2nD1zrYq9Kmj+YpxKKJemZuqK6wLSQ7cpOCdJZV5t29ysy9OAdV7tansjCx5W20i9HXarZ+2ALy6/8y5rMOWLWmRAYWS7oBNDwV9gaoyt1PXF6sDCUEFWPD4U0ooBdf0pZqzmBSNdc5IUnrnHY0Net5Rkry77Dp5MEYJWYe8JgyW1BOn7roRZRWx8w/BR87HpfEmpx9Yyys2HNIZtOb8rWMnOP47Edmrvztdy11nvQSuqwejmeLNDG6eXZYLbE4+UobH9cLGOl5OhLlGpGsssue1c06j8W0Cqsuxom5DRua39IDe1JXFlOdBwmaw2o6SYW9HyX0HzieEAxq067UzPp9gjYP0xbjxq//1T4kwWDBRMRprUBJOrWR+hvnJrm1AkR1F9tkWAOMoOFyT5RzwuNAWuIC0OnJI3XRHUCzUixSHHbTAu9kfk19r71/S56dvvmuwfSbG6NF0FI+nmu0bcuEkf+uFR5zvgn1bg621FlGvk99twXpRG9iPUuXYLSiYHlrHusnc34xJhq/iras2njWiiSqLBVWbNsRhASd0IpowN0eynuIXCOteu1+ZfmyF+JyNuR7fB1N1UBAvlcXaR4hz4k48EJF8Ymg1g8hcyw2YFT8cHLkjKIi7tIECkfAhNkDWyovsKZN7VBkVYOpPzLoIwrU9ClQKfP7ugZ9pRoERwDJB/ABa/5bi4vY5wMUpU3NJhZGsh5iuOMydBkekUB5ioQhznbIKPfRiKgdR6dwpHdVehNsdgbzkzau1CG1w3lthw0Le+wxawH3fXTmiJX1qTz7gZSh9dNur9Fl9ziWE/PLTHUlRNiwOcVGa7aR1A2vJonZXRhNgLQu9JW5epBLMY/xk2aP8dFkRsGTmxyfpIXkA9Kb0M45S+8pLNKceduKEwOUJRpy4nqouo11rWhYi2DTcyPIN5OUOgAu9oUjDyZZlS5z3uPZZ30lJJRkfcCbvrGBdweChDFHPksvmb3Ys5kZw0+6dQ2Ta+idDZGIV3eoNGTY3X8fBZOHGv4T1V8GVTmYx5oqOkW8k64aCsAx8NbntUenC8Vm9nXELVzDplPl3NMl1DXporI0xKPoBnDNKh4ECHhxTDLy0z/ayuU2pVcSQ1EVswjPhWmtcBjklcoa99k7BzPczRjXba2NKhmVSdVQNt7p/LqKEk1iu3KY9F6HZw+30liiIxFKchYmiedXp8jY1lVTGtTtuBWTBGlLpNlnkzV8tOeUnSz40hqWckvHy7zA+7fUUDW9A3ODBN9HdL1JD7jHm9nf6z38/7zVQ6FX3jEsZwm6ApJ8vwO4SMitPoPVRkaVH7rw7UhOHtTRq1xRBai+FRS4iliuNi01yl7MWp1m3wVlgzMJhyPz1s9l11/ZovT/1aE4Y6lItMOa/8D2YrhGJcHm4nIrisPLk5knVO4O8gO9N8bimeWNH3lGbtS4/geXTbpIFa1GHqtbGedE5r+5/DboqG9KtCCtX1Fp7bvAoycYLOVR/0v/u+W3Fr/jusI3iBhFLLTtnbenaDvBqky3AzxqeawAXPpx65HqkmLlq5RL9QMi9OKIxZH93OWr+EUpNQQ0NZpJQ1dDsZ+lcJo7HlF1hhkp2/SAqO8FNaS32A7EqmWsAMtEbuWtBdVbhQcfAnywv5eq+iuti2WaaMjxMr0+j4R5lhj2JUPxa2DW44LGHtbj2JOIh/jvPaJEw2WyClYx1VIvjQLKja08E2Yi0/TL4K5hPgNix775agmdPizsjsz/J2JsJhz2pwSMZz97O/nWyiXa45jRqpbX/zPegOHYm0hvCbZn/iFfG/3pw7+cdc7zWu5wnkWLTdvy2E8Lk0gmO3LmN891VHAhD33K1F7a784jfVlvHu4H3VdxRnK341sq7dFunn3DTEhN7flsBiOh3jhDEBTqbjvfPDP9S1lbNYVWzHARF1nko9xNpihjmfFUBvwSsqnYAxcahfJGL9Cx/3kWSzHX63Ty2BNXXUCkhGFy4C3fYleXXO87ARH7gnyHbrQ+8Zm9eZWcmfBMSVcQMG9nt1pB45x9iMNMqZu+p3mwXVfRVDMcd3xrCWwE/lAlTuTlTd2LPsFohW4yXV3kE/CPlaFGaNjKXAeZEQr0erI8suiWISXNZuhEwx20DA3tgcmqm1Hmpy08bcLzs4w9UB1XUHpq7nJswuQq0LmqgGBZK47DvjbS5qVTRxmc4e2i/zGyDJrKoDMFijH69GkCCzDU76lmZzn2sNdrxK/Iv9mpNcxG+VxJpBcYOP1nfHQPcyzoW9cBuoHpxvFovi/1RRX+18WTNB2o1u6XaeMxaGKxeKXCtTSGkd2LtEoG16J/Nh6ouT/WPGJZ3jO4EvmgU2LUYnyzOTWAEx7pTZrtSxDSwy2mKV5n2L5BDsSr9a8LQdKdd0hiT+bF792LUfzU3A0ct6WXWgCPEAmBFo9kuhy/O8+MsEmfRXmvksPDNY1ERIIoYkjDgNWGiAjzxSbhmAj/liZouMv1uMEBd3qy+BK9VR6MhNDqjX0UbGr/ML2I1NXZtjuJU0Wzpht5GGI3tm4UZWXBAE69yMF1IRo8nhDTaDQ3dvuzisJOHsGLEZG1OYSAJt7ludmPO1/T5R3Pg5rJkMbRbgzXgwDDJRbBLNMHtbNqglTHoYho7DtNUH2yciW/DuZUXHdsk0ig5u9daOnpgljMbmv/wSrI5TQYfCx8ZH4kPS5GVNXiyy065X3MwZGI8kbwS7RC2DJhmOPmiZ+vS/UD/Aedaa9/SSlyHlnJcjUcIPisEiWRrOAiKg+LWYS3zp2InVRZBVFnpQdtL5rJCDeM4vYDOY8Yf8qHNydKwaG+urjmrnz0wIMVCvqb/mhsA2o049yZf9Jxbg2W+qLcj9SMXLqllMmAedSypfSzGPU8aqXxxuW1/yEuXeGmi0bSmXtsuYCFkPN+sPySMZNGkE9nHKGovCeOvsmRR9KbzPYyu6imYa1ncRtDUc4qpOc0JeU1DpHTuTTEgzU1mr5FyApkqx97PEn1IKHBhmp0Ifj8wFv6kRls/yw/8Bo5T/aXWWGjdYK6T8zO6mMledagOg9j3OinqbYmyir/iBmJr+Erx6MwQS+Q+LZlBK7/g2ZQ0NyUiJmNGWpTrPl6LfXyCLc4EYZRVX3WcVSTRKhDqV4X4KnwCVNVfLAO1S+NiujMtiSkax1oxAt3FyQ1C69N6RRMCksFs+WgiAElIVGVWVxpeQJuXVQJ3lmJt/Ao2qOKqJPw/yhN9iQ10umZa7DY7qISMaBLNtVnAi1TNerWRhwZ+dEm572sML2KBuR4G7/OdvBzHACuK4QJSLGnKM7jQTi6CCY6As94xZAnuaUANz0kpTt/imfluzKDY3e7RSU/J5c9ZCkSDjwVmbRu1ClePPzEzaAs/31B9yvBVu6gTsdDL0WALfyNKgHq5gAMscpbT88xyE3zqsEFbXcu7eMeffyqd8apIEStmGEeEH2abocHl5tgQ8dqOQ5oCMN0VivrlS/Z6a6bERdEPgWFEtNi0y7JfcRsJzaYuq6x0jNqupsx3asrA225OcHm1jmDhX6ryRWzVimmGK3c6/5MHtgXkwMHC8/m8ItBPxyt4h7nfMyP7+3NqpGXWAPKml0MZnnPPQPNOSt+LU9e4QSU74ksZWQ/EmcM/AgYT0GLZNUe4sYgWUkBlyRlhfMPZCYc2w52LfzrRLseNRhEznY76vGt6ekW3a0rltAqPCPLC30vo6ycbD8csxSPQyyIeL6/U+j2OFGvNXp5c0x+HlXG1VrMuLpvwTQzL0f8u3Y6aa42ZQfuE7aAPZbKdjb7K5uhPWdOtBDDlJnee15acz1n3Q4BbSoPPcZrzCt6l3FDqwRdweOxkFKtzkYBuHt9jTA+HrcsfLFfTusf3bM+9okcuNstkUs/wBRy6G2IIf3ABgCxfwCEbb0KJ+7osfA8afTJ4/x/Z8jmd0+o1ccaRx+4JvrXhIzhs0GGuzPbzPUjhOzH39rAmfHG+gBNG90QxPNNA7DpQbwWrj8rIEwGc91Pub6FlJjCDKnC4Kn78skQu4U1ZE6Nfyqn9vRWh73h6Yy34F2zS5LMUDHER0MInq1WC6+RERFmXMvKiQgpWoS+BPAKBPyoZt2HeurWKookfTin3j1/kKplAq8Stn/HbHmzNbvNlC7lZdb+yGy8zrS3SawDaXNsdbCK1Jt76QVCigsnQMYo/itXIfOqjrHEC4uTekHj2Zx/QYbYLOP/JCvWSVtkqZ8yerPPbXfUqLWEV2iFkmRbYHX3lx7suLYBgy5UUIfD4yT8+3nM336j7D2+wsbZDay8vw0aTLzdvebUheT8hNe/HUvAOH17peS0gT1dUrt+i2aLJYbfRwN3wnqv5PxhY738q6bWJmOsrL2vIe/wM21b+9d885xeY9rgQ5LEkRQC+qPh6Q+PrQCvRP+0+80rcf5HmuSyBZ9opWfE2gbuW3r/9170jy9rsupWeeS6989Mf+a0vF7PG/AOzfu17QKv47arIntQWfGN22e3vrq617V/3run1UJvA9OguFa6/2be+v/LWG//DF8/d+7aOeMLeO7d9d4CjHv+6N9RPV4aBm5Bdok4p+srf+v4qcP0tUZ6L1xudeqbtnT/6vXeg7r/urVV6S4wFY1xb6uflvynELyPd3xLlIj4t+cC5HuAux8Dvvctk/3XvVOKRywva4Uvvh498V4hfRre/JcqFOanxZWzfa7dzDH+l5/+1dyv84avFVBPYktOSU98VYgvwJ3/Lu4v0H4l+RYmNzki9/W2d3/eQoH7/vveonu0pVGvmEks4G/pdIX6ZVy0xUA/YDpD8vVHv9qU3Xf917/895u3VDB17l7U4va1qsxeQtZiCmktpm2S9sVCq9F4PUvIBRbDrlBYnbeBDz00no1ZPICphCSpMMjccIBHlcBaJVUkicjOPgqd9sPFzE3Rmxio1cp6RWnzxuT/df+HvbqsB59lkEKrh02HI/Ns9y44a679KZxhF34aBM51pAUeAawdtq9rzu67CDKdDpp4T9eDA91Wup8txCidHyi5y0yKNDT94QJmvInooil78lLV4hh6txIZKcRTl7l+qdFm232/zxWQnF3oRBjGhVt/UaSCbW88hi6W7YO2MVUok4W5Gc7fr7mxDKRbIFshs7NSqic06nZhc0KcILm6zt67rGO/xzOozXpwddsxBo4nwrJMrLzz02swNM8I1R1pPe7q9P1m5xGd4fWVvE7A52RSXe6mnxE217iYgfpNWrNnWqs1nY61HeC8g2BeuVRK+yknIahgnM9AbD17SlnXaF9KJdP7DUWxkvGHcM1KKQijc7rC3YXwfK2Sh20ExmKX91EsfEOmmNDxXFB8SX2JZ5E+7PfdslgrHvpMexFfBRf/pHy9/vZC5/SIWrnRPbpXOq/5JRbBscXGtNTtYZKtk7t7E68R2+70s00PrTln66YPvV2DeaAHjzj6stDgmZFwWtn152iCMNjtpQOx4tECFK229uhBbUMG09vWZ3Q27kP75XG2HGFcd0/MKrTzeLFXHXJ5Cje2Oxrpg98sDnuvfTYhUfZUqGj5Ehls/G793hkYrcsp7h7zh46j1npu8pOt19zBce4KSJmAXsaIPSxAb5s9VPDbHAj4EZaxWI5/Wz1q38xb8JyTIY9dEGAxfsxZ7SMhUVoJS7mlTfNXesGhIdfldl1rrS5YUxBV0bcfGPa1FtdYjmoUbnirhTHFxXKDVnXzJMq2lvSS7NOx7oJn+6ux3e2rd0D/Rv+7YxKqAoDxg3MC2V3d6XSNyNV5x1VKHPe42Z5MHCB/afLqI4OWodUPJvgUTNFKJGpoLzbrLdjoZXn2XMbsJSAhK+iQaWdIHU2WoMDVLNkDgBhd8a2wRVTyfphfzD9wCvK0DjOs0ouDKN13peb7Jg3ToVoQGgdx2d/PklYEty2+x48inraVqj7I4son1ix8dL2mVoYr6uCtRrkmjz8aR99ck4TFdsV2vC4KqCVrbzDMAUYSwvVBpEAZHzMKZftR+znIUD3nChSrqFQLTekmnUG1VS3yEVuV/HEC23CGvYPpR/aKq80d/EfLM//JRY/PgW4djzMpNCeTRd+oVoqnnbiEb9x3tvPEdL6r87c0+FlxfeemnMtZPiCHTQ3si57j+Epm0w/591L7WEurh/N7e5bsFhun868jZ8U4Djdg1vjR6hf77+JN6zhB/7erLJ+rfD1dY/fsIEna7obDAo2/J5Aww/96L6+4g3zpn43jh+1bwWNO/BkpmVs+AjM5c+aXXp7T/PVhpHDHW3fH5Sf733ib/HjCMnVlXV3X7wtKgbfy/ELRfpHs27nPpTP6Fqv33wGnS5tbt+MxvyeTScf8em8qm0FtfZOe8/L61Pe3+r/X0zqPjAJb3hyWX5aPowH+P0YYDMmXXX7B3/N4789/r6fTOq6cgbS+XYhXF/wWs4tyuO3w3/3Pz91Q+6d+nA/9vMu47coDKBYo/adbVQxw54og8LbUninqhE0oqu7O2lWRz5n5bqIfAD7PhKkkKNzGtLadWnTRQVj4FFRYZqtzBnfpEJGQN+2LND68mTcgDkPPvstaJ5SpLF+p4uahHl8wEV3Txjp3/o+rCTYizEIyeeHuwuWDtm6fi9eHGf+fFgLxwjwOccdT3BdPSYszwAA99cDWqu3mjegzQ6U5UiD8uPGIiJ6DyLGbjnqSebT9VDbojO4bV7ixfUolZs3QZIzcW/H2jnc8dID3l6Re8JnwqKNDXOby78zC+hZxr4qIm+bwmfCofwKknkWLZNU58CzAwwVdwDIdCWqTwUnrrc9i2AHU+977MTqvKYzusUPO2pFV5tXWrQc6nsG0X+ZZlsq+dFga3SDQIgZODG54S+XBoLdvOOxsgo0+YPsmvOGN2OluNq4z2vV7v/Pkd3csG2HNVABsnD5/nW7G6o2Mnw1V6Nb/iT6X8BGaHfsLb8WuI11tw4Ldq1rJPvs2ZX/1MDWzPNY/sof1pSP4SWjLnSD4XcpOxT7hGZnfu3tFqvkqwdM78ymjN1vZci37y4s1DEt+LQEvnzFcHliwFP51aOmd+N9qWLgW/y01L58xXfZ78Vp//36oP2i8zdPRW22aM8dPQydoVBVVZyPlPNid4N7NG+8Opfb2BeBNHEm8j1CstELSRwUpd8MpSogRtCFaA4CF81Q7K41XuZdm54UZ7rfO884DQsUTlj6NtaY4bjxTHUmeponH5dHXGcCICj/DNUsJ2rNKsKLzApFbQ28eNc5MgJ/lJ8YoNl7J3316DgPEPefrWcqvM3S7bGKsswqsJ1tvMuQkuWv3c3b583BSZUrI5t1lvjjT3kjI+sQrtphSwz07EjELfDPSB6DI3ZxI/3OtjDtIc+zEpXrZ8FUSNpyAIv03Khu6dR3OBceQGi2Y0RPJhvdr9EONXqUG7bEzXnbIzDupyCXbJex+rvG3RCKVIUQobw+YctdCSKliPx9gfpDkhG3z2poXEe1XDSZtrYnEBkKFq3YEmMq66aDVNBt/SdbWrGar66sEstRfnlcRyCtV0fRLPTyGjHvCAYMtRISXJSwoBGKxooI5ZbOEWwunCtYPH5PuL1a/dPWqcCZHU4Obs3W8XjaPvAtAETOhpa11nSrH6+7jJhwupJ4tbtLxPahXDSTCQmxKx075uOLdCSfPNQ74WZ8ezOGKv++tzB1SL8xC53bE126i20hwTdjvG73TkTjaQMEmWFRAHEW5yspTEWygT86rHL5lJjn2Muwu4QyCT47Bw4uuuq2Rfo/xm1uR1OF8/soMncmya6KGpYfuY1Diyf/mb80i2N7B7YlXkpitNyaYU3NtNrbGIZhkwRU8nOzbZjALZaPRx9B0tvRtf0cM422Cd6xeHK610ZZ17Bv68M4XM194ErXj2diFJiR6XuNX/Rbp68FCRaCgaIksAgNbeHHw7ufmM5OxH2FxRfsW5wP4Yr1l6hX9HFVQVolIqc6qzJBzQUEIoVMlMwZVT7rkXFcgea9Au2WNX3NZ11dobuMm+P4nst5mfHZtt59rxc65mxZ51n92Ajx043RWfHXj6KLJYbXkSA+YlKzKyEEPAbcpuCqLEZTHIRZUVBR1nlQgcPKamgeF2ksKYMoAZSQ589NnPmj0+YWsKWmxDtNZszwQB0japyvs9mjKtcE/j69HPbv8/0KOzej9Ctsibenbh1UWel/nyn5nmXzrCKIigzFPZSRSZQILz/+APBx9yTWbn+Wfq02dQO4BPKoijb/bz8zCFtl89DNflCaaJIgIeWIuYlSMV4V9NmoxjVjL7y2naz5qNaAFw/v73q4n6N3Tk25vP0XmPf6gdaNZSXeTkl395Yv1+1Jy/W86X5srTciWad/qiLV5eX4/mjyzdY9NwX4/8P6xC+tde4uihze68u5ALrbp4OwPvwCj+Ud+WJ+9HQmCM8dRr3lXeAv8h3nFtsVge2hw+TeBrM3WHeCnVSa2dFXPnjT2JRx9vFuWdkOw8+mjzmrgguLWd9uO2UP7hy4Cnd+J99eL3hz3eSs4Xo075duHvIdinn4qi3YT/LAh15K8jCb+j/m/Q+Bs0/laf/8+rj7cQuCrlZDRqNgaVXdjhUctXizRCNMY77MyEtz3hR0wqXh6+X9gO+pvGbxq/afym8ZvGbxq/afym8ZvGbxq/afym8ZvGbxq/afym8ZvGbxq/afym8ZvGbxq/afym8ZvG/zk0NKtmh/aCLdJslsk4uQkPKdj8tbn09TNQjZq6P3yc8uvnqbpcw+Gxw8dx95erneV26P365SiHb1+OWjwcufSTDmbAkKkmFX3Nyum3seADbbxn2e2iDFTqy7BhGbwz2M0hT8aK6YfFf/3q4Eo08H//q4N/3Wk69V9eR7zeE7rl2fwe0E+vLjo/+i/fBYN4yn16/mDwH9+srfsv89z6jH7AYyYa+RP/Lyz5fyJtICEFggz9/UU29V3WYuivj0imVLNH2ixMp/5s4z1ywnsm0qSc2l3QXd2N74Zsz5a+8ZNu/SFCOMdSwE3EfLG9Nj7MWgWZfWUDYxkseiVRViMqDU2pvT2Nb2o7MCj2cFt4Pz2zR3gPa7cmQ58R/oeKAO6TG+6HueR21TCrOQs9O4YMtobEFiEUiKmUEEv/soaNF2KFtWIUOE4INEZpAwAxqpv1SU26eagRqXQyHZzJmcOjkFKkGGOmCzWsazScxOpPy2TNFKAQgZwFJgSBmkrKMvY6GVORSb4GEfUjVS2EUaqnkgsqsAx4dT09qFN3XoNFVQHNNclnBvtWf9HRafC5RmlBMPtKe4LTH4XdDntw6oL9nQUgCpJO6CLkaH+7M4EQcbOpdwb1BB6Y1Wak817pugcbDWnvDgpDGM8Hfb6sabECXPnQr4hkm5XuVrh4s7RiRE3awJ2o79cb8o6+yS4uy0JUkuQfTiTmL5q4h2cGzjfpeStFWb9nZ1AjyJ0oC5fNA01VV3D9tITgCcDMXRdjFUIj/Snk1b5Lf8hqNaAwMz16m8v8H1U0ViFiYfEw0Rby0+AvyeiYfLFipUfVno2AcOf4b2/rj+uuSbpT6td3wlf1+qn21CJXcBaYaTQf0nxyVGEDYMPLe4ER/cBMmCIm6vwlARp1Y611rjRhHaBe7M8grcyc3Qk96/F5GSG6k03zDd63RKOHOLoHmnCbhK5VxXEwWposjegHEa4hr2XcJYuL1a/0z38o9RNPeUrZsbmz6wrstYw3i7E1wdAkSx34sv5QHdhBmIAhhDcY7v923SnKFFBvEkQ2WJcVltVobLkQFtjrOj3jtEEC4axlVzEegvw42qGscvHyoEVyyYXrMuAUo8FR3DMC8orA1kUUsHsf9HpO6KaBlkmVV5kliLArZh4v5lUc0ZSwwC86xxDxIZVnd5doyirGU0hYlWQ4vvzvSbRUVlvS7uYhv0WCBP01zMxbsMhzCQg5+rmErnSi3upK0lunvKFztdbawOYhRTlAQ9y1wQVP9AbpU3vzDxnepxuTZ5NGStZ4ntTaCThIgHoR6TGKJSYojZCe01vqnnz2UXipCWMFx5UeztiLY7xBpjMyZXMKcJ3fnlp7oShIK7q7leToNRvOTn12eKEf1VcgpbRdPqdhI2YVeoc0AF4efCTIWmg/7YX12FOVN3CsK1qrSxJA0dkEfMkauIUpSup/YNmbvNA9MTs/4QkKn6QphdcqEK0wEEb6/e+fDLAXPFzVM1VCGsR9Pv+YxCJP7uba7HpLiRgh8HpR3pm18i9gaax1b85YorwUZpA5e2799VkDJ/nG50xgXFYpCp5fibM+SZ4dg7BSRqcUwbRnFRAbUxTJBM2QNZzZJdGXMu6qzXtg0JvO+9wlffqdlf+TU6+7wweOqXxpRvq2XH5ywWD6YQSM9Yk23L798wPXv21pg4hi+ETR1N6hB0hQ5vyFxs/GM+NtiHASV48sxWLy/wDKSVwkmFPDJ25IyNbZhrITMdcpLN0BSbO9WjdQyRqLfQwVijrrYdviKtv3hq9uV0DsWDZVopfvQja9aJncEX2XMfoOntZtKb+49867ElmRfXDONdkmgfHULi9/U8TrKmdHrena1ciz9HtKC2Pi/qwC5EzOg6vE1LnmOVhXVb0EleB6GoQmV3qLExByxNUY1si3C2djxJoyzme/ESb5cLFsYHgsIvWdj8K84+3gzqNa54fisMDZUvXDJTJhXRaXpja700JYJiWVRfpRuNWgMou84XsnaBl7rD9ovkqN0HBYPoInpll5et3A+7B2gNNDNJbfQ6BoPhP30EX+uKr9/RG7GaxERM96ywxv766DupZQvAmzd/zWATazRAa8GsSe7KS7CbdVyR/AUMjaKtSQjO4Ul2UdZdHYFNewM1LYHm3WxD33mGomLjfE+Y//OIY7KwQfsc/Mp15RQOLUFtkZOo0rKMM0ozkL0Pwb/YWEl3Aj2rPZPpPSIvjWCF/1zPUcRZYR1YmkUF4Zgpw4rAAj6jG1EzYjFXFF4yHDtGyIcf8HbaQiMT4LB4Q5srz/CEBZlZESoWP1UC/AfZyLNTAklBxrGp0iepyRlxiLSX0OsTKm1X/ocM/9EOOqPLR8Te0RpLjjzkYO11XEwVoKumNsF68TnEyMv7C/IbFpH+UvfwSOUUuJmaXjiimyCfXU+vKqISa9dzSfXE+dp6WzK8Nmw+FIb2VwCizhdCtFmyinaCFv1wDcWjXlSZk9TVTJcHPTryKQhjdviSvIxbXfTbgWK2H48PPC14uFSaZXDRjo6ZDq9be3s/yIBzXeMthxWu6kWL+upkDgtnhK4Mgu9DLrRY7hRWz6wTM+UutbvQ12OqzGhKN0vj8JOPsluDr8mOoNqQxZh49PburVvIZmL2QYmac707KiLIkeRCrRkNaT3xhbQpOpHldcG6JQrlP1tE0hsJ52muVS21FF8Uwz+DJrYhpddErg5gycdecpqU7v1HA38zkXDZ3feRv2Zygya33adhacuHKH47KG2GDI5J8rw8vjtlmWED3WNTLmbkC9gKJHNwDEU7oafcHOey3nDvTwZFn57Xnh6TPQuGrzkj86muyNaeH0EqgqcvF5AYIinuPVeBHrvO8d2kxybYPjDCbvWlmekAbF/Tz6VDJU1dVoPFX9Wgli95BzrXU3MAc/eY53EdhrJ24TnW2qqWfLIFY9yDl3qid4yA90YpdejlYJPlACXUI56bzXqgzf8fMk7qyNABA/Uj9IWtcHi5hqa/eIgCX9PiLOofFNyRZEh9nSUwfydZpJcF0Dw67m2UMInYE4xFW5jwt/DpFhSlvl8+ebtDQIJeqJhIXdjlrSBecmWCe0ilWA812oha42wdXGZ4XvLiRkNcBw64h0lvGnz6XvWHCI1k5GV+nUKPzWB6vKYypMeBeuMyhPencX8ppLfcIcQK/8EdEevOs/rxVEGcoBWRm0RFzwwmKavmX7wN0FmLZkan0zhxH8ttuSbfzqT0a5i/iNqGPsNKXN8uUZ9VUw4HgSOAF10nodKwu3AVfm09Ax6RST1EexeB2EsDuiNc3pe/H8cndQ8xqvB7alz2XrkjAWY1JO/v0VZXM1K0wL5zpiTKfRVGYlFZFGmo0nvQhLiHx9ecja0QfZv10d/RTueqRd5vX0GkBDQyDRoiUoT+3EM0Pcl96/Qd5hvclFZnX1ef/MwRdGDjjeG2qQFfLIGxrg66dEdRg2T0PaGA9b57SfDkK+7PboBX0oxfnmZKi2r1EBPU9UEpbPB8oRkeHEa9n4yYIMcUf3eDg1FVfXyANiJ7V3OmlPv8taPE8/WT1zMk0UtfxzPpUH9RzxseT9abBV1Lkddj46hZS9N1V6XA6rx8ADyj5Vyb+P7zxPWnlBA+itCSxzD+piWPZgXIi+HLW98hIjlVcsV9bhGF3D7Y7fUHAFwHh+7F6SEJjlF1FBUQTPGc1NFlzfECA4EjTyBguLPLxY1SfiTInLgittJernvwZtkdp1RrBo0P1LmQPgcjyMVHARu0dLOicaSQ5Gevqrvkfvo/V6BfoOmqBcVRwWzvUvdgcN+XKmPnTjmgjy1v6HiYEs2EKI19t+pC/8hfmZ2TdPDykHjiEBWV0fNF5hZzls9RXJC8CcFByeVWUNmTn995OhgIiPm5UMtyvInfz0bLzg+sgl7/y7PTM2T0853VC/PDQHY8puYCFCc/1glGDEXWwfOQig46y9k616HG1Ge3yXLagzd67c+MugEJPrU7S0HdLg3Mh/GzrGoBAdlSSJpce8iLBqhk91yVxO9XxOG2hxGDT/JVcki9VLzjfVGQsPFt/Uk5/uTNArt2yl5Nbmn1XtD5RF1lez/Kz1S7JwzspDeys1zxt2WRAaGUXiMUEIBWbHHd9cV0Vmi9q3a/8QQTyIw+4nxeOQBde0YBAzqeHIkPZJzZh9HX/q30/o6l53/SOegLhyZwsK2YrQVZe6A8NVjUuJ14XVWzTrTMfq0Wbzh+PDGlK3KSpZepCDCBj8aYSVeNOUk1u69DY16vFaaylAw9EHw5nmdZMqu5nUxS/U/Cr6/heUwMWB1YtQOquawzLHtptjAVOXzIdrnUY+BhzQuqEU3Ry5+dg0++oKmj9ST19JiaUw1Y1UDI+6kjSef7qoSwbQoA1w3EkhpBSFhURUVY99kkf8/eWBGOBXN/z2CRaGAmW20HHeuikLFR+REeMnSWqXzW1afLgA6/gdsCceRddH0T83noSPSR0knd1qzc5FWGp0zXdCFniHSb2K1DGNlhUwDDW8Gue7B+kQ2oVAuo20T3qEpNw2zE7PsXyM6x4XryvOPf5AkYtvzlUnfgsFdP3JEU1U6IXBjtSWItLjFMaspyn9VoDqFqBcL2SsMV7e/8QfxePDp+rs93HIHLbS19vIO0OsRlaGT9TLqwduOgsHnVgXZcFGLR5sKYLXDweWmaX7gIIumzsA2jjrS7SlFLti/kZScVEnS/3y1BTkcjo3wmIeGKssih2f2ex+3EIdfTsqF+qVwTwwZfN0nKXa815luMxZOawHU7Qw/QJiLfsdibNncSDTT0iwLccV+YUSX2bMHMef4SWFTAuV17jPW4HevBdEtl4NDwU4iotTdT/ec0esOHQRS1/BNVOgSefBXa6wiUueoPnZBo9cJZN8pW+09eWvhLcemSmf6S3V/cAJJHEeM6hFOEX5DYLxnc0WTSXsx/Nw/azFtOq5tK467Cx1EPd6aPQdzXN8wf6pqeCm2o65aOxs67idSrUL0fBj4HNGneafMc5Akxipv+FYZ81WJMmESZ2J8UXloiR69lPxhu5sXYdHUxZNO7SHkQkSu9131Q5jQMgLmFQYx3mhgDNf4L/IxnOctd4PmqAXF6kcZBFT+Lba5DzvMnGS7VigJjyeGVzR2B2LR85u9W+9gpM99R9++sXrVU60az/MbNEbztwNQ0jjb7UsZsJAdzE477OtwxaoG7ldQlMdOynBKGawPpWbnUpIxAyVvRlNvRuef7VNTrzeE4I/92ccXJFedoI1uFDayMyCjWb+pwwBNGC6jxleTICVhL7ururqHUrcrbB7O7I1fHEMmm3hjpP+EgNiD277smu6n1kV7G8wTeN64M+GPAd35I1JsInKaURewdKCw8BbETed4i4r1sQqC4kNRGbqSQU5sQ2625HZ5feisd2TZR69q7fXF+ENg3btUYAImSjNd8To0SRvzwZz/SBo/h7o5fysjfE26YDroOm20dDcHwoWDwDTO/1A7umoiW4kBYe69uyY1vnWVdPsXgslxPlAEoIJH8J3l5Joz0JyybBn1B0HfvEFeDn2aR1/MX+xf5Y2rn59o7FZhV/RA/lH06PhG1M/11EKiTUbqmcbNO9ffPXPj45AoadFNkm9HO50hHTS1MdDDj4uTv9H7YbXIKWazbtJVP+P6gkgt9XM3TzYd5HZ8mTjduz9f5Z+PsCUn96ZfSmGHhrnPTC8NVr9sEjlYBcd3dU1f/vH1srie0VuQApWgGnRvLohvVm9QPSK0N5/iKmm5hVg76hUjxVrBrXM5QzJopw+flSA++vgPsu9+ebQi/8XUEsDBBQAAgAIAGoYaUmAI88WSwAAAGoAAAAbAAAAdW5pdmVyc2FsL3VuaXZlcnNhbC5wbmcueG1ss7GvyM1RKEstKs7Mz7NVMtQzULK34+WyKShKLctMLVeoAIoBBSFASaHSVsnECMEtz0wpybBVsjA1Q4hlpGamZ5TYKpkhKdQHGgkAUEsBAgAAFAACAAgAQ5RXRw3AMR7AAQAA2gMAAA8AAAAAAAAAAQAAAAAAAAAAAG5vbmUvcGxheWVyLnhtbFBLAQIAABQAAgAIAESUV0cjtE77+wIAALAIAAAUAAAAAAAAAAEAAAAAAO0BAAB1bml2ZXJzYWwvcGxheWVyLnhtbFBLAQIAABQAAgAIAGoYaUko9ViaPUQAAK+LAAAXAAAAAAAAAAAAAAAAABoFAAB1bml2ZXJzYWwvdW5pdmVyc2FsLnBuZ1BLAQIAABQAAgAIAGoYaUmAI88WSwAAAGoAAAAbAAAAAAAAAAEAAAAAAIxJAAB1bml2ZXJzYWwvdW5pdmVyc2FsLnBuZy54bWxQSwUGAAAAAAQABAANAQAAEEo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简洁商务互联网大数据云计算PPT模板"/>
</p:tagLst>
</file>

<file path=ppt/theme/theme1.xml><?xml version="1.0" encoding="utf-8"?>
<a:theme xmlns:a="http://schemas.openxmlformats.org/drawingml/2006/main" name="1_自定义设计方案">
  <a:themeElements>
    <a:clrScheme name="自定义 226">
      <a:dk1>
        <a:sysClr val="windowText" lastClr="000000"/>
      </a:dk1>
      <a:lt1>
        <a:sysClr val="window" lastClr="FFFFFF"/>
      </a:lt1>
      <a:dk2>
        <a:srgbClr val="002F71"/>
      </a:dk2>
      <a:lt2>
        <a:srgbClr val="E7E6E6"/>
      </a:lt2>
      <a:accent1>
        <a:srgbClr val="002F71"/>
      </a:accent1>
      <a:accent2>
        <a:srgbClr val="FBAE01"/>
      </a:accent2>
      <a:accent3>
        <a:srgbClr val="002F71"/>
      </a:accent3>
      <a:accent4>
        <a:srgbClr val="FBAE01"/>
      </a:accent4>
      <a:accent5>
        <a:srgbClr val="002F71"/>
      </a:accent5>
      <a:accent6>
        <a:srgbClr val="FBAE01"/>
      </a:accent6>
      <a:hlink>
        <a:srgbClr val="002F71"/>
      </a:hlink>
      <a:folHlink>
        <a:srgbClr val="FBAE01"/>
      </a:folHlink>
    </a:clrScheme>
    <a:fontScheme name="Temp">
      <a:majorFont>
        <a:latin typeface="Corbel"/>
        <a:ea typeface="微软雅黑"/>
        <a:cs typeface=""/>
      </a:majorFont>
      <a:minorFont>
        <a:latin typeface="Corbe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WPS 演示</Application>
  <PresentationFormat>自定义</PresentationFormat>
  <Paragraphs>68</Paragraphs>
  <Slides>3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Symbol</vt:lpstr>
      <vt:lpstr>微软雅黑</vt:lpstr>
      <vt:lpstr>方正尚酷简体</vt:lpstr>
      <vt:lpstr>Impact</vt:lpstr>
      <vt:lpstr>Microsoft JhengHei</vt:lpstr>
      <vt:lpstr>PMingLiU</vt:lpstr>
      <vt:lpstr>PMingLiU-ExtB</vt:lpstr>
      <vt:lpstr>Calibri</vt:lpstr>
      <vt:lpstr>Franklin Gothic Book</vt:lpstr>
      <vt:lpstr>Open Sans</vt:lpstr>
      <vt:lpstr>Corbel</vt:lpstr>
      <vt:lpstr>Arial Unicode MS</vt:lpstr>
      <vt:lpstr>幼圆</vt:lpstr>
      <vt:lpstr>Broadway</vt:lpstr>
      <vt:lpstr>Gill Sans</vt:lpstr>
      <vt:lpstr>Yu Gothic UI</vt:lpstr>
      <vt:lpstr>方正兰亭黑_GBK</vt:lpstr>
      <vt:lpstr>黑体</vt:lpstr>
      <vt:lpstr>Corbel</vt:lpstr>
      <vt:lpstr>Franklin Gothic Medium</vt:lpstr>
      <vt:lpstr>Lantinghei SC Demibold</vt:lpstr>
      <vt:lpstr>Gabriola</vt:lpstr>
      <vt:lpstr>0xProto Nerd Font</vt:lpstr>
      <vt:lpstr>1_自定义设计方案</vt:lpstr>
      <vt:lpstr>自定义设计方案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简洁商务互联网大数据云计算PPT模板</dc:title>
  <dc:creator/>
  <cp:lastModifiedBy>hhtang</cp:lastModifiedBy>
  <cp:revision>5</cp:revision>
  <dcterms:created xsi:type="dcterms:W3CDTF">2025-06-19T10:47:00Z</dcterms:created>
  <dcterms:modified xsi:type="dcterms:W3CDTF">2025-07-04T05:42:48Z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49B322CE499A4F6F86636E4E5EBC31C5</vt:lpwstr>
  </property>
  <property fmtid="{D5CDD505-2E9C-101B-9397-08002B2CF9AE}" pid="3" name="KSOProductBuildVer">
    <vt:lpwstr>2052-11.8.2.12187</vt:lpwstr>
  </property>
  <property fmtid="{D5CDD505-2E9C-101B-9397-08002B2CF9AE}" pid="4" name="CWM8ee2e060556011f080002da500002da5">
    <vt:lpwstr>CWM1T9PZSkg6kEiiX6PPQDimuOSUPY2n6klYG24b10MJkulEdu8XdTx8Rtp5B4LFSW2VWt8HEuEzbvkvgr1WPZiXQ==</vt:lpwstr>
  </property>
</Properties>
</file>