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906000"/>
  <p:notesSz cx="10287000" cy="1828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40">
          <p15:clr>
            <a:srgbClr val="A4A3A4"/>
          </p15:clr>
        </p15:guide>
        <p15:guide id="2" pos="156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h/jOzFOjh+cMnnyUsy/QmIfa6t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CB0853-38AD-4079-B411-8EE1E6D344D4}">
  <a:tblStyle styleId="{40CB0853-38AD-4079-B411-8EE1E6D344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93FE3B3-E456-4F81-A7E0-62132F9C089E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40" orient="horz"/>
        <p:guide pos="15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827713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2286000"/>
            <a:ext cx="89154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5a8ba4ca04_1_50:notes"/>
          <p:cNvSpPr/>
          <p:nvPr>
            <p:ph idx="2" type="sldImg"/>
          </p:nvPr>
        </p:nvSpPr>
        <p:spPr>
          <a:xfrm>
            <a:off x="685800" y="2286000"/>
            <a:ext cx="89154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" name="Google Shape;20;g25a8ba4ca04_1_50:notes"/>
          <p:cNvSpPr txBox="1"/>
          <p:nvPr>
            <p:ph idx="1" type="body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25a8ba4ca04_1_50:notes"/>
          <p:cNvSpPr txBox="1"/>
          <p:nvPr>
            <p:ph idx="12" type="sldNum"/>
          </p:nvPr>
        </p:nvSpPr>
        <p:spPr>
          <a:xfrm>
            <a:off x="5827713" y="17372013"/>
            <a:ext cx="4457700" cy="915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a8ba4ca04_1_37:notes"/>
          <p:cNvSpPr/>
          <p:nvPr>
            <p:ph idx="2" type="sldImg"/>
          </p:nvPr>
        </p:nvSpPr>
        <p:spPr>
          <a:xfrm>
            <a:off x="685800" y="2286000"/>
            <a:ext cx="89154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a8ba4ca04_1_37:notes"/>
          <p:cNvSpPr txBox="1"/>
          <p:nvPr>
            <p:ph idx="1" type="body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5a8ba4ca04_1_37:notes"/>
          <p:cNvSpPr txBox="1"/>
          <p:nvPr>
            <p:ph idx="12" type="sldNum"/>
          </p:nvPr>
        </p:nvSpPr>
        <p:spPr>
          <a:xfrm>
            <a:off x="5827713" y="17372013"/>
            <a:ext cx="4457700" cy="915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a8ba4ca04_3_0:notes"/>
          <p:cNvSpPr txBox="1"/>
          <p:nvPr>
            <p:ph idx="1" type="body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25a8ba4ca04_3_0:notes"/>
          <p:cNvSpPr/>
          <p:nvPr>
            <p:ph idx="2" type="sldImg"/>
          </p:nvPr>
        </p:nvSpPr>
        <p:spPr>
          <a:xfrm>
            <a:off x="685800" y="2286000"/>
            <a:ext cx="89154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a8ba4ca04_2_126:notes"/>
          <p:cNvSpPr txBox="1"/>
          <p:nvPr>
            <p:ph idx="1" type="body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25a8ba4ca04_2_126:notes"/>
          <p:cNvSpPr/>
          <p:nvPr>
            <p:ph idx="2" type="sldImg"/>
          </p:nvPr>
        </p:nvSpPr>
        <p:spPr>
          <a:xfrm>
            <a:off x="685800" y="2286000"/>
            <a:ext cx="89154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a8ba4ca04_3_15:notes"/>
          <p:cNvSpPr txBox="1"/>
          <p:nvPr>
            <p:ph idx="1" type="body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25a8ba4ca04_3_15:notes"/>
          <p:cNvSpPr/>
          <p:nvPr>
            <p:ph idx="2" type="sldImg"/>
          </p:nvPr>
        </p:nvSpPr>
        <p:spPr>
          <a:xfrm>
            <a:off x="685800" y="2286000"/>
            <a:ext cx="89154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a8ba4ca04_1_44:notes"/>
          <p:cNvSpPr/>
          <p:nvPr>
            <p:ph idx="2" type="sldImg"/>
          </p:nvPr>
        </p:nvSpPr>
        <p:spPr>
          <a:xfrm>
            <a:off x="685800" y="2286000"/>
            <a:ext cx="89154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a8ba4ca04_1_44:notes"/>
          <p:cNvSpPr txBox="1"/>
          <p:nvPr>
            <p:ph idx="1" type="body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5a8ba4ca04_1_44:notes"/>
          <p:cNvSpPr txBox="1"/>
          <p:nvPr>
            <p:ph idx="12" type="sldNum"/>
          </p:nvPr>
        </p:nvSpPr>
        <p:spPr>
          <a:xfrm>
            <a:off x="5827713" y="17372013"/>
            <a:ext cx="4457700" cy="915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a8ba4ca04_1_11:notes"/>
          <p:cNvSpPr txBox="1"/>
          <p:nvPr>
            <p:ph idx="1" type="body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25a8ba4ca04_1_11:notes"/>
          <p:cNvSpPr/>
          <p:nvPr>
            <p:ph idx="2" type="sldImg"/>
          </p:nvPr>
        </p:nvSpPr>
        <p:spPr>
          <a:xfrm>
            <a:off x="685800" y="2286000"/>
            <a:ext cx="89154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a8ba4ca04_0_4:notes"/>
          <p:cNvSpPr txBox="1"/>
          <p:nvPr>
            <p:ph idx="1" type="body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25a8ba4ca04_0_4:notes"/>
          <p:cNvSpPr/>
          <p:nvPr>
            <p:ph idx="2" type="sldImg"/>
          </p:nvPr>
        </p:nvSpPr>
        <p:spPr>
          <a:xfrm>
            <a:off x="685800" y="2286000"/>
            <a:ext cx="89154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a8ba4ca04_2_163:notes"/>
          <p:cNvSpPr/>
          <p:nvPr>
            <p:ph idx="2" type="sldImg"/>
          </p:nvPr>
        </p:nvSpPr>
        <p:spPr>
          <a:xfrm>
            <a:off x="685800" y="2286000"/>
            <a:ext cx="89154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a8ba4ca04_2_163:notes"/>
          <p:cNvSpPr txBox="1"/>
          <p:nvPr>
            <p:ph idx="1" type="body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5a8ba4ca04_2_163:notes"/>
          <p:cNvSpPr txBox="1"/>
          <p:nvPr>
            <p:ph idx="12" type="sldNum"/>
          </p:nvPr>
        </p:nvSpPr>
        <p:spPr>
          <a:xfrm>
            <a:off x="5827713" y="17372013"/>
            <a:ext cx="4457700" cy="915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a8ba4ca04_2_187:notes"/>
          <p:cNvSpPr/>
          <p:nvPr>
            <p:ph idx="2" type="sldImg"/>
          </p:nvPr>
        </p:nvSpPr>
        <p:spPr>
          <a:xfrm>
            <a:off x="685800" y="2286000"/>
            <a:ext cx="89154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a8ba4ca04_2_187:notes"/>
          <p:cNvSpPr txBox="1"/>
          <p:nvPr>
            <p:ph idx="1" type="body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5a8ba4ca04_2_187:notes"/>
          <p:cNvSpPr txBox="1"/>
          <p:nvPr>
            <p:ph idx="12" type="sldNum"/>
          </p:nvPr>
        </p:nvSpPr>
        <p:spPr>
          <a:xfrm>
            <a:off x="5827713" y="17372013"/>
            <a:ext cx="4457700" cy="915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/>
          <p:nvPr>
            <p:ph idx="1" type="body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" name="Google Shape;27;p2:notes"/>
          <p:cNvSpPr/>
          <p:nvPr>
            <p:ph idx="2" type="sldImg"/>
          </p:nvPr>
        </p:nvSpPr>
        <p:spPr>
          <a:xfrm>
            <a:off x="685800" y="2286000"/>
            <a:ext cx="89154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5a8ba4ca04_2_18:notes"/>
          <p:cNvSpPr txBox="1"/>
          <p:nvPr>
            <p:ph idx="1" type="body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25a8ba4ca04_2_18:notes"/>
          <p:cNvSpPr/>
          <p:nvPr>
            <p:ph idx="2" type="sldImg"/>
          </p:nvPr>
        </p:nvSpPr>
        <p:spPr>
          <a:xfrm>
            <a:off x="685800" y="2286000"/>
            <a:ext cx="89154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a8ba4ca04_4_0:notes"/>
          <p:cNvSpPr/>
          <p:nvPr>
            <p:ph idx="2" type="sldImg"/>
          </p:nvPr>
        </p:nvSpPr>
        <p:spPr>
          <a:xfrm>
            <a:off x="685800" y="2286000"/>
            <a:ext cx="89154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5a8ba4ca04_4_0:notes"/>
          <p:cNvSpPr txBox="1"/>
          <p:nvPr>
            <p:ph idx="1" type="body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25a8ba4ca04_4_0:notes"/>
          <p:cNvSpPr txBox="1"/>
          <p:nvPr>
            <p:ph idx="12" type="sldNum"/>
          </p:nvPr>
        </p:nvSpPr>
        <p:spPr>
          <a:xfrm>
            <a:off x="5827713" y="17372013"/>
            <a:ext cx="4457700" cy="915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a8ba4ca04_4_4:notes"/>
          <p:cNvSpPr/>
          <p:nvPr>
            <p:ph idx="2" type="sldImg"/>
          </p:nvPr>
        </p:nvSpPr>
        <p:spPr>
          <a:xfrm>
            <a:off x="685800" y="2286000"/>
            <a:ext cx="89154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a8ba4ca04_4_4:notes"/>
          <p:cNvSpPr txBox="1"/>
          <p:nvPr>
            <p:ph idx="1" type="body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5a8ba4ca04_4_4:notes"/>
          <p:cNvSpPr txBox="1"/>
          <p:nvPr>
            <p:ph idx="12" type="sldNum"/>
          </p:nvPr>
        </p:nvSpPr>
        <p:spPr>
          <a:xfrm>
            <a:off x="5827713" y="17372013"/>
            <a:ext cx="4457700" cy="915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a8ba4ca04_2_49:notes"/>
          <p:cNvSpPr/>
          <p:nvPr>
            <p:ph idx="2" type="sldImg"/>
          </p:nvPr>
        </p:nvSpPr>
        <p:spPr>
          <a:xfrm>
            <a:off x="685800" y="2286000"/>
            <a:ext cx="89154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a8ba4ca04_2_49:notes"/>
          <p:cNvSpPr txBox="1"/>
          <p:nvPr>
            <p:ph idx="1" type="body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25a8ba4ca04_2_49:notes"/>
          <p:cNvSpPr txBox="1"/>
          <p:nvPr>
            <p:ph idx="12" type="sldNum"/>
          </p:nvPr>
        </p:nvSpPr>
        <p:spPr>
          <a:xfrm>
            <a:off x="5827713" y="17372013"/>
            <a:ext cx="4457700" cy="915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a8ba4ca04_2_142:notes"/>
          <p:cNvSpPr txBox="1"/>
          <p:nvPr>
            <p:ph idx="1" type="body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25a8ba4ca04_2_142:notes"/>
          <p:cNvSpPr/>
          <p:nvPr>
            <p:ph idx="2" type="sldImg"/>
          </p:nvPr>
        </p:nvSpPr>
        <p:spPr>
          <a:xfrm>
            <a:off x="685800" y="2286000"/>
            <a:ext cx="89154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a8ba4ca04_1_0:notes"/>
          <p:cNvSpPr txBox="1"/>
          <p:nvPr>
            <p:ph idx="1" type="body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25a8ba4ca04_1_0:notes"/>
          <p:cNvSpPr/>
          <p:nvPr>
            <p:ph idx="2" type="sldImg"/>
          </p:nvPr>
        </p:nvSpPr>
        <p:spPr>
          <a:xfrm>
            <a:off x="685800" y="2286000"/>
            <a:ext cx="89154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a8ba4ca04_6_0:notes"/>
          <p:cNvSpPr/>
          <p:nvPr>
            <p:ph idx="2" type="sldImg"/>
          </p:nvPr>
        </p:nvSpPr>
        <p:spPr>
          <a:xfrm>
            <a:off x="685800" y="2286000"/>
            <a:ext cx="8915400" cy="617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a8ba4ca04_6_0:notes"/>
          <p:cNvSpPr txBox="1"/>
          <p:nvPr>
            <p:ph idx="1" type="body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5a8ba4ca04_6_0:notes"/>
          <p:cNvSpPr txBox="1"/>
          <p:nvPr>
            <p:ph idx="12" type="sldNum"/>
          </p:nvPr>
        </p:nvSpPr>
        <p:spPr>
          <a:xfrm>
            <a:off x="5827713" y="17372013"/>
            <a:ext cx="4457700" cy="915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1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512182" y="-111234"/>
            <a:ext cx="5401792" cy="208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3434" y="-111234"/>
            <a:ext cx="7274864" cy="208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67" y="1083075"/>
            <a:ext cx="9510067" cy="59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6"/>
          <p:cNvGrpSpPr/>
          <p:nvPr/>
        </p:nvGrpSpPr>
        <p:grpSpPr>
          <a:xfrm>
            <a:off x="875075" y="6359969"/>
            <a:ext cx="8683275" cy="315489"/>
            <a:chOff x="1499830" y="7168699"/>
            <a:chExt cx="8683275" cy="315489"/>
          </a:xfrm>
        </p:grpSpPr>
        <p:pic>
          <p:nvPicPr>
            <p:cNvPr id="14" name="Google Shape;14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99830" y="7286052"/>
              <a:ext cx="7621521" cy="27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325509" y="7168699"/>
              <a:ext cx="857596" cy="31548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228600" y="6324600"/>
            <a:ext cx="76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8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9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20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5a8ba4ca04_1_50"/>
          <p:cNvSpPr txBox="1"/>
          <p:nvPr/>
        </p:nvSpPr>
        <p:spPr>
          <a:xfrm>
            <a:off x="528151" y="1843950"/>
            <a:ext cx="61023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2000"/>
              <a:buChar char="●"/>
            </a:pPr>
            <a:r>
              <a:rPr b="1" lang="ko-KR" sz="2000">
                <a:solidFill>
                  <a:srgbClr val="4D4D4F"/>
                </a:solidFill>
              </a:rPr>
              <a:t>성별에 따른 버즈량(검색량) 비교</a:t>
            </a:r>
            <a:br>
              <a:rPr b="1" lang="ko-KR" sz="2000">
                <a:solidFill>
                  <a:srgbClr val="4D4D4F"/>
                </a:solidFill>
              </a:rPr>
            </a:br>
            <a:endParaRPr b="1" sz="2000">
              <a:solidFill>
                <a:srgbClr val="4D4D4F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2000"/>
              <a:buChar char="●"/>
            </a:pPr>
            <a:r>
              <a:rPr b="1" lang="ko-KR" sz="2000">
                <a:solidFill>
                  <a:srgbClr val="4D4D4F"/>
                </a:solidFill>
              </a:rPr>
              <a:t>갱년기 증상과 함께 관리하는 증상 TOP20</a:t>
            </a:r>
            <a:br>
              <a:rPr b="1" lang="ko-KR" sz="2000">
                <a:solidFill>
                  <a:srgbClr val="4D4D4F"/>
                </a:solidFill>
              </a:rPr>
            </a:br>
            <a:endParaRPr b="1" sz="2000">
              <a:solidFill>
                <a:srgbClr val="4D4D4F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2000"/>
              <a:buChar char="●"/>
            </a:pPr>
            <a:r>
              <a:rPr b="1" lang="ko-KR" sz="2000">
                <a:solidFill>
                  <a:srgbClr val="4D4D4F"/>
                </a:solidFill>
              </a:rPr>
              <a:t>갱년기 토픽모델링링</a:t>
            </a:r>
            <a:br>
              <a:rPr b="1" lang="ko-KR" sz="2000">
                <a:solidFill>
                  <a:srgbClr val="4D4D4F"/>
                </a:solidFill>
              </a:rPr>
            </a:br>
            <a:endParaRPr b="1" sz="2000">
              <a:solidFill>
                <a:srgbClr val="4D4D4F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2000"/>
              <a:buChar char="●"/>
            </a:pPr>
            <a:r>
              <a:rPr b="1" lang="ko-KR" sz="2000">
                <a:solidFill>
                  <a:srgbClr val="4D4D4F"/>
                </a:solidFill>
              </a:rPr>
              <a:t>갱년기 증상별 대응방법(CONCOR 분석)</a:t>
            </a:r>
            <a:endParaRPr b="1" sz="2000">
              <a:solidFill>
                <a:srgbClr val="4D4D4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D4D4F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2000"/>
              <a:buChar char="●"/>
            </a:pPr>
            <a:r>
              <a:rPr b="1" lang="ko-KR" sz="2000">
                <a:solidFill>
                  <a:srgbClr val="4D4D4F"/>
                </a:solidFill>
              </a:rPr>
              <a:t>일반의약품 긍부정율</a:t>
            </a:r>
            <a:endParaRPr b="1" sz="2000">
              <a:solidFill>
                <a:srgbClr val="4D4D4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D4D4F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2000"/>
              <a:buChar char="●"/>
            </a:pPr>
            <a:r>
              <a:rPr b="1" lang="ko-KR" sz="2000">
                <a:solidFill>
                  <a:srgbClr val="4D4D4F"/>
                </a:solidFill>
              </a:rPr>
              <a:t>건기식 긍부정율</a:t>
            </a:r>
            <a:endParaRPr b="1" sz="2000">
              <a:solidFill>
                <a:srgbClr val="4D4D4F"/>
              </a:solidFill>
            </a:endParaRPr>
          </a:p>
        </p:txBody>
      </p:sp>
      <p:sp>
        <p:nvSpPr>
          <p:cNvPr id="24" name="Google Shape;24;g25a8ba4ca04_1_50"/>
          <p:cNvSpPr txBox="1"/>
          <p:nvPr/>
        </p:nvSpPr>
        <p:spPr>
          <a:xfrm>
            <a:off x="356700" y="3429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4D4D4F"/>
                </a:solidFill>
              </a:rPr>
              <a:t>목차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a8ba4ca04_1_37"/>
          <p:cNvSpPr/>
          <p:nvPr/>
        </p:nvSpPr>
        <p:spPr>
          <a:xfrm>
            <a:off x="791625" y="1564225"/>
            <a:ext cx="7762800" cy="3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교수님!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일반의약품에 대한 인식(토픽모델링) : 해당 토픽모델링을 진행하기에는 데이터량이 부족하여 </a:t>
            </a:r>
            <a:br>
              <a:rPr lang="ko-KR"/>
            </a:br>
            <a:r>
              <a:rPr lang="ko-KR"/>
              <a:t>논의가 필요합니다.!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25a8ba4ca04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067190" y="-1933548"/>
            <a:ext cx="9235947" cy="3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25a8ba4ca04_3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0012" y="-1933548"/>
            <a:ext cx="12438513" cy="3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5a8ba4ca04_3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3401536" y="7846303"/>
            <a:ext cx="1401945" cy="727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5a8ba4ca04_3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627066" y="8140798"/>
            <a:ext cx="13031224" cy="2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5a8ba4ca04_3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53228" y="7927773"/>
            <a:ext cx="1466311" cy="5394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g25a8ba4ca04_3_0"/>
          <p:cNvGrpSpPr/>
          <p:nvPr/>
        </p:nvGrpSpPr>
        <p:grpSpPr>
          <a:xfrm>
            <a:off x="185257" y="152400"/>
            <a:ext cx="6392549" cy="871645"/>
            <a:chOff x="185249" y="304800"/>
            <a:chExt cx="3860701" cy="871645"/>
          </a:xfrm>
        </p:grpSpPr>
        <p:sp>
          <p:nvSpPr>
            <p:cNvPr id="157" name="Google Shape;157;g25a8ba4ca04_3_0"/>
            <p:cNvSpPr txBox="1"/>
            <p:nvPr/>
          </p:nvSpPr>
          <p:spPr>
            <a:xfrm>
              <a:off x="185250" y="304800"/>
              <a:ext cx="3860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D4D4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ko-KR" sz="3000">
                  <a:solidFill>
                    <a:srgbClr val="4D4D4F"/>
                  </a:solidFill>
                </a:rPr>
                <a:t>5</a:t>
              </a:r>
              <a:r>
                <a:rPr b="1" i="0" lang="ko-KR" sz="3000" u="none" cap="none" strike="noStrike">
                  <a:solidFill>
                    <a:srgbClr val="4D4D4F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b="1" lang="ko-KR" sz="3000">
                  <a:solidFill>
                    <a:srgbClr val="4D4D4F"/>
                  </a:solidFill>
                </a:rPr>
                <a:t>일반</a:t>
              </a:r>
              <a:r>
                <a:rPr b="1" lang="ko-KR" sz="3000">
                  <a:solidFill>
                    <a:srgbClr val="4D4D4F"/>
                  </a:solidFill>
                </a:rPr>
                <a:t> 의약품 긍부정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25a8ba4ca04_3_0"/>
            <p:cNvSpPr txBox="1"/>
            <p:nvPr/>
          </p:nvSpPr>
          <p:spPr>
            <a:xfrm>
              <a:off x="185249" y="853345"/>
              <a:ext cx="2819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ko-KR" sz="1500">
                  <a:solidFill>
                    <a:srgbClr val="4D4D4F"/>
                  </a:solidFill>
                </a:rPr>
                <a:t>긍정</a:t>
              </a:r>
              <a:endParaRPr b="1" i="0" sz="1500" u="none" cap="none" strike="noStrike">
                <a:solidFill>
                  <a:srgbClr val="C6A6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9" name="Google Shape;159;g25a8ba4ca04_3_0" title="Points scored"/>
          <p:cNvPicPr preferRelativeResize="0"/>
          <p:nvPr/>
        </p:nvPicPr>
        <p:blipFill rotWithShape="1">
          <a:blip r:embed="rId8">
            <a:alphaModFix/>
          </a:blip>
          <a:srcRect b="1919" l="0" r="0" t="-1920"/>
          <a:stretch/>
        </p:blipFill>
        <p:spPr>
          <a:xfrm>
            <a:off x="2275488" y="2373850"/>
            <a:ext cx="5226099" cy="301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0" name="Google Shape;160;g25a8ba4ca04_3_0"/>
          <p:cNvSpPr txBox="1"/>
          <p:nvPr/>
        </p:nvSpPr>
        <p:spPr>
          <a:xfrm>
            <a:off x="6249275" y="4453425"/>
            <a:ext cx="44445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안전:믿을수 있는, 안전한(36.4%)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효과 : 몸에 잘 받는, 효능이 좋은,증상완화 (54.5%)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인지도: 유명한 (9.1%)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</a:rPr>
              <a:t>BASE:11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rgbClr val="C6A66C"/>
              </a:solidFill>
            </a:endParaRPr>
          </a:p>
        </p:txBody>
      </p:sp>
      <p:sp>
        <p:nvSpPr>
          <p:cNvPr id="161" name="Google Shape;161;g25a8ba4ca04_3_0"/>
          <p:cNvSpPr txBox="1"/>
          <p:nvPr/>
        </p:nvSpPr>
        <p:spPr>
          <a:xfrm>
            <a:off x="235907" y="2443595"/>
            <a:ext cx="46683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4D4D4F"/>
                </a:solidFill>
              </a:rPr>
              <a:t>효과없음: 효과가 느림, 몸에 안맞음(30%)</a:t>
            </a:r>
            <a:endParaRPr b="1" sz="1500">
              <a:solidFill>
                <a:srgbClr val="4D4D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4D4D4F"/>
                </a:solidFill>
              </a:rPr>
              <a:t>부작용: 몸에 안맞음, 부작용 우려(60%)</a:t>
            </a:r>
            <a:endParaRPr b="1" sz="1500">
              <a:solidFill>
                <a:srgbClr val="4D4D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4D4D4F"/>
                </a:solidFill>
              </a:rPr>
              <a:t>구매 접근성 불편: 택배 구입 어려움(10%)</a:t>
            </a:r>
            <a:endParaRPr b="1" sz="1500">
              <a:solidFill>
                <a:srgbClr val="4D4D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4D4D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4D4D4F"/>
                </a:solidFill>
              </a:rPr>
              <a:t>BASE:10</a:t>
            </a:r>
            <a:endParaRPr b="1" sz="1100">
              <a:solidFill>
                <a:srgbClr val="4D4D4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25a8ba4ca04_2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067190" y="-1933548"/>
            <a:ext cx="9235947" cy="3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5a8ba4ca04_2_1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0012" y="-1933548"/>
            <a:ext cx="12438513" cy="3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5a8ba4ca04_2_1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3401536" y="7846303"/>
            <a:ext cx="1401945" cy="727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5a8ba4ca04_2_1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627066" y="8140798"/>
            <a:ext cx="13031224" cy="2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25a8ba4ca04_2_1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53228" y="7927773"/>
            <a:ext cx="1466311" cy="5394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g25a8ba4ca04_2_126"/>
          <p:cNvGrpSpPr/>
          <p:nvPr/>
        </p:nvGrpSpPr>
        <p:grpSpPr>
          <a:xfrm>
            <a:off x="185257" y="152400"/>
            <a:ext cx="6392549" cy="871645"/>
            <a:chOff x="185249" y="304800"/>
            <a:chExt cx="3860701" cy="871645"/>
          </a:xfrm>
        </p:grpSpPr>
        <p:sp>
          <p:nvSpPr>
            <p:cNvPr id="172" name="Google Shape;172;g25a8ba4ca04_2_126"/>
            <p:cNvSpPr txBox="1"/>
            <p:nvPr/>
          </p:nvSpPr>
          <p:spPr>
            <a:xfrm>
              <a:off x="185250" y="304800"/>
              <a:ext cx="3860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D4D4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ko-KR" sz="3000">
                  <a:solidFill>
                    <a:srgbClr val="4D4D4F"/>
                  </a:solidFill>
                </a:rPr>
                <a:t>5</a:t>
              </a:r>
              <a:r>
                <a:rPr b="1" i="0" lang="ko-KR" sz="3000" u="none" cap="none" strike="noStrike">
                  <a:solidFill>
                    <a:srgbClr val="4D4D4F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b="1" lang="ko-KR" sz="3000">
                  <a:solidFill>
                    <a:srgbClr val="4D4D4F"/>
                  </a:solidFill>
                </a:rPr>
                <a:t>일반 의약품 긍부정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25a8ba4ca04_2_126"/>
            <p:cNvSpPr txBox="1"/>
            <p:nvPr/>
          </p:nvSpPr>
          <p:spPr>
            <a:xfrm>
              <a:off x="185249" y="853345"/>
              <a:ext cx="2819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ko-KR" sz="1500">
                  <a:solidFill>
                    <a:srgbClr val="4D4D4F"/>
                  </a:solidFill>
                </a:rPr>
                <a:t>긍정</a:t>
              </a:r>
              <a:endParaRPr b="1" i="0" sz="1500" u="none" cap="none" strike="noStrike">
                <a:solidFill>
                  <a:srgbClr val="C6A6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g25a8ba4ca04_2_126"/>
          <p:cNvSpPr txBox="1"/>
          <p:nvPr/>
        </p:nvSpPr>
        <p:spPr>
          <a:xfrm>
            <a:off x="456675" y="1464125"/>
            <a:ext cx="2414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/>
              <a:t>긍정 키워드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75" name="Google Shape;175;g25a8ba4ca04_2_126"/>
          <p:cNvSpPr txBox="1"/>
          <p:nvPr/>
        </p:nvSpPr>
        <p:spPr>
          <a:xfrm>
            <a:off x="5666600" y="2418925"/>
            <a:ext cx="44445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안전:믿을수 있는, 안전한(36.4%)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효과 : 몸에 잘 받는, 효능이 좋은,증상완화 (54.5%)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인지도: 유명한 (9.1%)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</a:rPr>
              <a:t>BASE:11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rgbClr val="C6A66C"/>
              </a:solidFill>
            </a:endParaRPr>
          </a:p>
        </p:txBody>
      </p:sp>
      <p:pic>
        <p:nvPicPr>
          <p:cNvPr id="176" name="Google Shape;176;g25a8ba4ca04_2_126" title="Points scored"/>
          <p:cNvPicPr preferRelativeResize="0"/>
          <p:nvPr/>
        </p:nvPicPr>
        <p:blipFill rotWithShape="1">
          <a:blip r:embed="rId8">
            <a:alphaModFix/>
          </a:blip>
          <a:srcRect b="1919" l="0" r="0" t="-1920"/>
          <a:stretch/>
        </p:blipFill>
        <p:spPr>
          <a:xfrm>
            <a:off x="320375" y="1151250"/>
            <a:ext cx="5226099" cy="301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7" name="Google Shape;177;g25a8ba4ca04_2_1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0450" y="4248425"/>
            <a:ext cx="9090600" cy="20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25a8ba4ca04_3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067190" y="-1933548"/>
            <a:ext cx="9235947" cy="3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5a8ba4ca04_3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0012" y="-1933548"/>
            <a:ext cx="12438513" cy="3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5a8ba4ca04_3_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3401536" y="7846303"/>
            <a:ext cx="1401945" cy="727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5a8ba4ca04_3_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627066" y="8140798"/>
            <a:ext cx="13031224" cy="2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25a8ba4ca04_3_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53228" y="7927773"/>
            <a:ext cx="1466311" cy="5394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g25a8ba4ca04_3_15"/>
          <p:cNvGrpSpPr/>
          <p:nvPr/>
        </p:nvGrpSpPr>
        <p:grpSpPr>
          <a:xfrm>
            <a:off x="185257" y="152400"/>
            <a:ext cx="6392549" cy="871645"/>
            <a:chOff x="185249" y="304800"/>
            <a:chExt cx="3860701" cy="871645"/>
          </a:xfrm>
        </p:grpSpPr>
        <p:sp>
          <p:nvSpPr>
            <p:cNvPr id="188" name="Google Shape;188;g25a8ba4ca04_3_15"/>
            <p:cNvSpPr txBox="1"/>
            <p:nvPr/>
          </p:nvSpPr>
          <p:spPr>
            <a:xfrm>
              <a:off x="185250" y="304800"/>
              <a:ext cx="3860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D4D4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ko-KR" sz="3000">
                  <a:solidFill>
                    <a:srgbClr val="4D4D4F"/>
                  </a:solidFill>
                </a:rPr>
                <a:t>5</a:t>
              </a:r>
              <a:r>
                <a:rPr b="1" i="0" lang="ko-KR" sz="3000" u="none" cap="none" strike="noStrike">
                  <a:solidFill>
                    <a:srgbClr val="4D4D4F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b="1" lang="ko-KR" sz="3000">
                  <a:solidFill>
                    <a:srgbClr val="4D4D4F"/>
                  </a:solidFill>
                </a:rPr>
                <a:t>일반 의약품 긍부정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25a8ba4ca04_3_15"/>
            <p:cNvSpPr txBox="1"/>
            <p:nvPr/>
          </p:nvSpPr>
          <p:spPr>
            <a:xfrm>
              <a:off x="185249" y="853345"/>
              <a:ext cx="2819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ko-KR" sz="1500">
                  <a:solidFill>
                    <a:srgbClr val="4D4D4F"/>
                  </a:solidFill>
                </a:rPr>
                <a:t>부</a:t>
              </a:r>
              <a:r>
                <a:rPr b="1" lang="ko-KR" sz="1500">
                  <a:solidFill>
                    <a:srgbClr val="4D4D4F"/>
                  </a:solidFill>
                </a:rPr>
                <a:t>정</a:t>
              </a:r>
              <a:endParaRPr b="1" i="0" sz="1500" u="none" cap="none" strike="noStrike">
                <a:solidFill>
                  <a:srgbClr val="C6A6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g25a8ba4ca04_3_15"/>
          <p:cNvSpPr txBox="1"/>
          <p:nvPr/>
        </p:nvSpPr>
        <p:spPr>
          <a:xfrm>
            <a:off x="456675" y="1464125"/>
            <a:ext cx="2414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/>
              <a:t>긍정 키워드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91" name="Google Shape;191;g25a8ba4ca04_3_15"/>
          <p:cNvSpPr txBox="1"/>
          <p:nvPr/>
        </p:nvSpPr>
        <p:spPr>
          <a:xfrm>
            <a:off x="5442682" y="2418920"/>
            <a:ext cx="46683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4D4D4F"/>
                </a:solidFill>
              </a:rPr>
              <a:t>효과없음: 효과가 느림, 몸에 안맞음(30%)</a:t>
            </a:r>
            <a:endParaRPr b="1" sz="1500">
              <a:solidFill>
                <a:srgbClr val="4D4D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4D4D4F"/>
                </a:solidFill>
              </a:rPr>
              <a:t>부작용: 몸에 안맞음, 부작용 우려(60%)</a:t>
            </a:r>
            <a:endParaRPr b="1" sz="1500">
              <a:solidFill>
                <a:srgbClr val="4D4D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4D4D4F"/>
                </a:solidFill>
              </a:rPr>
              <a:t>구매 접근성 불편: 택배 구입 어려움(10%)</a:t>
            </a:r>
            <a:endParaRPr b="1" sz="1500">
              <a:solidFill>
                <a:srgbClr val="4D4D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4D4D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4D4D4F"/>
                </a:solidFill>
              </a:rPr>
              <a:t>BASE:10</a:t>
            </a:r>
            <a:endParaRPr b="1" sz="1100">
              <a:solidFill>
                <a:srgbClr val="4D4D4F"/>
              </a:solidFill>
            </a:endParaRPr>
          </a:p>
        </p:txBody>
      </p:sp>
      <p:pic>
        <p:nvPicPr>
          <p:cNvPr id="192" name="Google Shape;192;g25a8ba4ca04_3_15" title="Points scored"/>
          <p:cNvPicPr preferRelativeResize="0"/>
          <p:nvPr/>
        </p:nvPicPr>
        <p:blipFill rotWithShape="1">
          <a:blip r:embed="rId8">
            <a:alphaModFix/>
          </a:blip>
          <a:srcRect b="1919" l="0" r="0" t="-1920"/>
          <a:stretch/>
        </p:blipFill>
        <p:spPr>
          <a:xfrm>
            <a:off x="153275" y="1192000"/>
            <a:ext cx="5194326" cy="31239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193" name="Google Shape;193;g25a8ba4ca04_3_15"/>
          <p:cNvPicPr preferRelativeResize="0"/>
          <p:nvPr/>
        </p:nvPicPr>
        <p:blipFill rotWithShape="1">
          <a:blip r:embed="rId9">
            <a:alphaModFix/>
          </a:blip>
          <a:srcRect b="0" l="675" r="0" t="0"/>
          <a:stretch/>
        </p:blipFill>
        <p:spPr>
          <a:xfrm>
            <a:off x="153263" y="4373750"/>
            <a:ext cx="9470551" cy="19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a8ba4ca04_1_44"/>
          <p:cNvSpPr/>
          <p:nvPr/>
        </p:nvSpPr>
        <p:spPr>
          <a:xfrm>
            <a:off x="791625" y="1564225"/>
            <a:ext cx="7762800" cy="3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교수님!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건강기능식품에 대한 인식(토픽모델링) : 해당 부분 아직 완성하지 못하여(이유:데이터량부족 및 재확인 필요) 팀원들과 추후 1차가이드라인 피드백 해주시면 추가로 보충해서 2차 가이드라인에 추가 보충하겠습니다.감사합니다.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25a8ba4ca04_1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067190" y="-1933548"/>
            <a:ext cx="9235947" cy="3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25a8ba4ca04_1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0012" y="-1933548"/>
            <a:ext cx="12438513" cy="3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25a8ba4ca04_1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3401536" y="7846303"/>
            <a:ext cx="1401945" cy="727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5a8ba4ca04_1_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627066" y="8140798"/>
            <a:ext cx="13031224" cy="2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25a8ba4ca04_1_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53228" y="7927773"/>
            <a:ext cx="1466311" cy="5394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g25a8ba4ca04_1_11"/>
          <p:cNvGrpSpPr/>
          <p:nvPr/>
        </p:nvGrpSpPr>
        <p:grpSpPr>
          <a:xfrm>
            <a:off x="185257" y="152400"/>
            <a:ext cx="6392549" cy="871645"/>
            <a:chOff x="185249" y="304800"/>
            <a:chExt cx="3860701" cy="871645"/>
          </a:xfrm>
        </p:grpSpPr>
        <p:sp>
          <p:nvSpPr>
            <p:cNvPr id="210" name="Google Shape;210;g25a8ba4ca04_1_11"/>
            <p:cNvSpPr txBox="1"/>
            <p:nvPr/>
          </p:nvSpPr>
          <p:spPr>
            <a:xfrm>
              <a:off x="185250" y="304800"/>
              <a:ext cx="3860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D4D4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ko-KR" sz="3000">
                  <a:solidFill>
                    <a:srgbClr val="4D4D4F"/>
                  </a:solidFill>
                </a:rPr>
                <a:t>6</a:t>
              </a:r>
              <a:r>
                <a:rPr b="1" i="0" lang="ko-KR" sz="3000" u="none" cap="none" strike="noStrike">
                  <a:solidFill>
                    <a:srgbClr val="4D4D4F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b="1" lang="ko-KR" sz="3000">
                  <a:solidFill>
                    <a:srgbClr val="4D4D4F"/>
                  </a:solidFill>
                </a:rPr>
                <a:t>건강기능식품 긍부정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25a8ba4ca04_1_11"/>
            <p:cNvSpPr txBox="1"/>
            <p:nvPr/>
          </p:nvSpPr>
          <p:spPr>
            <a:xfrm>
              <a:off x="185249" y="853345"/>
              <a:ext cx="2819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ko-KR" sz="1500">
                  <a:solidFill>
                    <a:srgbClr val="4D4D4F"/>
                  </a:solidFill>
                </a:rPr>
                <a:t>긍정</a:t>
              </a:r>
              <a:endParaRPr b="1" i="0" sz="1500" u="none" cap="none" strike="noStrike">
                <a:solidFill>
                  <a:srgbClr val="C6A6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g25a8ba4ca04_1_11"/>
          <p:cNvSpPr txBox="1"/>
          <p:nvPr/>
        </p:nvSpPr>
        <p:spPr>
          <a:xfrm>
            <a:off x="456675" y="1464125"/>
            <a:ext cx="2414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/>
              <a:t>긍</a:t>
            </a:r>
            <a:r>
              <a:rPr lang="ko-KR" sz="2700"/>
              <a:t>정 키워드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13" name="Google Shape;213;g25a8ba4ca04_1_11"/>
          <p:cNvSpPr txBox="1"/>
          <p:nvPr/>
        </p:nvSpPr>
        <p:spPr>
          <a:xfrm>
            <a:off x="5442682" y="2418920"/>
            <a:ext cx="4668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ko-KR" sz="1500">
                <a:solidFill>
                  <a:srgbClr val="4D4D4F"/>
                </a:solidFill>
              </a:rPr>
              <a:t>만족 : 좋다, 추천, 뿌듯, 개선(36.8%)</a:t>
            </a:r>
            <a:br>
              <a:rPr b="1" lang="ko-KR" sz="1500">
                <a:solidFill>
                  <a:srgbClr val="4D4D4F"/>
                </a:solidFill>
              </a:rPr>
            </a:br>
            <a:r>
              <a:rPr b="1" lang="ko-KR" sz="1500">
                <a:solidFill>
                  <a:srgbClr val="4D4D4F"/>
                </a:solidFill>
              </a:rPr>
              <a:t>안전: 믿을 수 있는, 안전한 영양소, 원료(41.2%)</a:t>
            </a:r>
            <a:br>
              <a:rPr b="1" lang="ko-KR" sz="1500">
                <a:solidFill>
                  <a:srgbClr val="4D4D4F"/>
                </a:solidFill>
              </a:rPr>
            </a:br>
            <a:r>
              <a:rPr b="1" lang="ko-KR" sz="1500">
                <a:solidFill>
                  <a:srgbClr val="4D4D4F"/>
                </a:solidFill>
              </a:rPr>
              <a:t>효과: 괜찮은, 탁월한(15.1%)</a:t>
            </a:r>
            <a:br>
              <a:rPr b="1" lang="ko-KR" sz="1500">
                <a:solidFill>
                  <a:srgbClr val="4D4D4F"/>
                </a:solidFill>
              </a:rPr>
            </a:br>
            <a:r>
              <a:rPr b="1" lang="ko-KR" sz="1500">
                <a:solidFill>
                  <a:srgbClr val="4D4D4F"/>
                </a:solidFill>
              </a:rPr>
              <a:t>가격: 저렴(5.26%)</a:t>
            </a:r>
            <a:endParaRPr b="1" sz="1500">
              <a:solidFill>
                <a:srgbClr val="4D4D4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rgbClr val="4D4D4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ko-KR" sz="1100">
                <a:solidFill>
                  <a:srgbClr val="4D4D4F"/>
                </a:solidFill>
              </a:rPr>
              <a:t>BASE : 19</a:t>
            </a:r>
            <a:endParaRPr b="1" sz="1100">
              <a:solidFill>
                <a:srgbClr val="4D4D4F"/>
              </a:solidFill>
            </a:endParaRPr>
          </a:p>
        </p:txBody>
      </p:sp>
      <p:pic>
        <p:nvPicPr>
          <p:cNvPr id="214" name="Google Shape;214;g25a8ba4ca04_1_11" title="Points scored"/>
          <p:cNvPicPr preferRelativeResize="0"/>
          <p:nvPr/>
        </p:nvPicPr>
        <p:blipFill rotWithShape="1">
          <a:blip r:embed="rId8">
            <a:alphaModFix/>
          </a:blip>
          <a:srcRect b="1919" l="0" r="0" t="-1920"/>
          <a:stretch/>
        </p:blipFill>
        <p:spPr>
          <a:xfrm>
            <a:off x="185250" y="1241450"/>
            <a:ext cx="5078301" cy="314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25a8ba4ca04_1_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5800" y="4381525"/>
            <a:ext cx="9054401" cy="19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g25a8ba4ca04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067190" y="-1933548"/>
            <a:ext cx="9235947" cy="3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25a8ba4ca04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0012" y="-1933548"/>
            <a:ext cx="12438513" cy="3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25a8ba4ca04_0_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3401536" y="7846303"/>
            <a:ext cx="1401945" cy="727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25a8ba4ca04_0_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627066" y="8140798"/>
            <a:ext cx="13031224" cy="2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25a8ba4ca04_0_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53228" y="7927773"/>
            <a:ext cx="1466311" cy="5394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Google Shape;225;g25a8ba4ca04_0_4"/>
          <p:cNvGrpSpPr/>
          <p:nvPr/>
        </p:nvGrpSpPr>
        <p:grpSpPr>
          <a:xfrm>
            <a:off x="185257" y="152400"/>
            <a:ext cx="6392549" cy="871645"/>
            <a:chOff x="185249" y="304800"/>
            <a:chExt cx="3860701" cy="871645"/>
          </a:xfrm>
        </p:grpSpPr>
        <p:sp>
          <p:nvSpPr>
            <p:cNvPr id="226" name="Google Shape;226;g25a8ba4ca04_0_4"/>
            <p:cNvSpPr txBox="1"/>
            <p:nvPr/>
          </p:nvSpPr>
          <p:spPr>
            <a:xfrm>
              <a:off x="185250" y="304800"/>
              <a:ext cx="3860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D4D4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ko-KR" sz="3000">
                  <a:solidFill>
                    <a:srgbClr val="4D4D4F"/>
                  </a:solidFill>
                </a:rPr>
                <a:t>6</a:t>
              </a:r>
              <a:r>
                <a:rPr b="1" i="0" lang="ko-KR" sz="3000" u="none" cap="none" strike="noStrike">
                  <a:solidFill>
                    <a:srgbClr val="4D4D4F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b="1" lang="ko-KR" sz="3000">
                  <a:solidFill>
                    <a:srgbClr val="4D4D4F"/>
                  </a:solidFill>
                </a:rPr>
                <a:t>건강기능식품 긍부정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25a8ba4ca04_0_4"/>
            <p:cNvSpPr txBox="1"/>
            <p:nvPr/>
          </p:nvSpPr>
          <p:spPr>
            <a:xfrm>
              <a:off x="185249" y="853345"/>
              <a:ext cx="2819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ko-KR" sz="1500">
                  <a:solidFill>
                    <a:srgbClr val="4D4D4F"/>
                  </a:solidFill>
                </a:rPr>
                <a:t>부</a:t>
              </a:r>
              <a:r>
                <a:rPr b="1" lang="ko-KR" sz="1500">
                  <a:solidFill>
                    <a:srgbClr val="4D4D4F"/>
                  </a:solidFill>
                </a:rPr>
                <a:t>정</a:t>
              </a:r>
              <a:endParaRPr b="1" i="0" sz="1500" u="none" cap="none" strike="noStrike">
                <a:solidFill>
                  <a:srgbClr val="C6A6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g25a8ba4ca04_0_4"/>
          <p:cNvSpPr txBox="1"/>
          <p:nvPr/>
        </p:nvSpPr>
        <p:spPr>
          <a:xfrm>
            <a:off x="456675" y="1464125"/>
            <a:ext cx="2414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/>
              <a:t>긍정 키워드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29" name="Google Shape;229;g25a8ba4ca04_0_4"/>
          <p:cNvSpPr txBox="1"/>
          <p:nvPr/>
        </p:nvSpPr>
        <p:spPr>
          <a:xfrm>
            <a:off x="5442682" y="2418920"/>
            <a:ext cx="4668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4D4D4F"/>
                </a:solidFill>
              </a:rPr>
              <a:t>효과없음: 큰 효과, 별 효과가 없음(57.1%)</a:t>
            </a:r>
            <a:endParaRPr b="1" sz="1500">
              <a:solidFill>
                <a:srgbClr val="4D4D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4D4D4F"/>
                </a:solidFill>
              </a:rPr>
              <a:t>부작용: 장기 섭취, 독한 성분 부작용 우려,(28.6%)</a:t>
            </a:r>
            <a:endParaRPr b="1" sz="1500">
              <a:solidFill>
                <a:srgbClr val="4D4D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4D4D4F"/>
                </a:solidFill>
              </a:rPr>
              <a:t>가격: 높은 가격대(14.3%)</a:t>
            </a:r>
            <a:endParaRPr b="1" sz="1500">
              <a:solidFill>
                <a:srgbClr val="4D4D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D4D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4D4D4F"/>
                </a:solidFill>
              </a:rPr>
              <a:t>BASE:7</a:t>
            </a:r>
            <a:endParaRPr b="1" sz="1100">
              <a:solidFill>
                <a:srgbClr val="4D4D4F"/>
              </a:solidFill>
            </a:endParaRPr>
          </a:p>
        </p:txBody>
      </p:sp>
      <p:pic>
        <p:nvPicPr>
          <p:cNvPr id="230" name="Google Shape;230;g25a8ba4ca04_0_4" title="Points scored"/>
          <p:cNvPicPr preferRelativeResize="0"/>
          <p:nvPr/>
        </p:nvPicPr>
        <p:blipFill rotWithShape="1">
          <a:blip r:embed="rId8">
            <a:alphaModFix/>
          </a:blip>
          <a:srcRect b="1919" l="0" r="0" t="-1920"/>
          <a:stretch/>
        </p:blipFill>
        <p:spPr>
          <a:xfrm>
            <a:off x="204375" y="1226463"/>
            <a:ext cx="5238300" cy="323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25a8ba4ca04_0_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0575" y="4605375"/>
            <a:ext cx="9235925" cy="16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g25a8ba4ca04_2_163"/>
          <p:cNvGrpSpPr/>
          <p:nvPr/>
        </p:nvGrpSpPr>
        <p:grpSpPr>
          <a:xfrm>
            <a:off x="185257" y="152400"/>
            <a:ext cx="6392549" cy="871645"/>
            <a:chOff x="185249" y="304800"/>
            <a:chExt cx="3860701" cy="871645"/>
          </a:xfrm>
        </p:grpSpPr>
        <p:sp>
          <p:nvSpPr>
            <p:cNvPr id="238" name="Google Shape;238;g25a8ba4ca04_2_163"/>
            <p:cNvSpPr txBox="1"/>
            <p:nvPr/>
          </p:nvSpPr>
          <p:spPr>
            <a:xfrm>
              <a:off x="185250" y="304800"/>
              <a:ext cx="3860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D4D4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ko-KR" sz="3000">
                  <a:solidFill>
                    <a:srgbClr val="4D4D4F"/>
                  </a:solidFill>
                </a:rPr>
                <a:t>6</a:t>
              </a:r>
              <a:r>
                <a:rPr b="1" i="0" lang="ko-KR" sz="3000" u="none" cap="none" strike="noStrike">
                  <a:solidFill>
                    <a:srgbClr val="4D4D4F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b="1" lang="ko-KR" sz="3000">
                  <a:solidFill>
                    <a:srgbClr val="4D4D4F"/>
                  </a:solidFill>
                </a:rPr>
                <a:t>건강기능식품 브랜드 Top20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25a8ba4ca04_2_163"/>
            <p:cNvSpPr txBox="1"/>
            <p:nvPr/>
          </p:nvSpPr>
          <p:spPr>
            <a:xfrm>
              <a:off x="185249" y="853345"/>
              <a:ext cx="2819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ko-KR" sz="1500">
                  <a:solidFill>
                    <a:srgbClr val="4D4D4F"/>
                  </a:solidFill>
                </a:rPr>
                <a:t>건기식 Top20</a:t>
              </a:r>
              <a:endParaRPr b="1" i="0" sz="1500" u="none" cap="none" strike="noStrike">
                <a:solidFill>
                  <a:srgbClr val="C6A6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g25a8ba4ca04_2_187"/>
          <p:cNvGrpSpPr/>
          <p:nvPr/>
        </p:nvGrpSpPr>
        <p:grpSpPr>
          <a:xfrm>
            <a:off x="185257" y="152400"/>
            <a:ext cx="6392549" cy="871645"/>
            <a:chOff x="185249" y="304800"/>
            <a:chExt cx="3860701" cy="871645"/>
          </a:xfrm>
        </p:grpSpPr>
        <p:sp>
          <p:nvSpPr>
            <p:cNvPr id="246" name="Google Shape;246;g25a8ba4ca04_2_187"/>
            <p:cNvSpPr txBox="1"/>
            <p:nvPr/>
          </p:nvSpPr>
          <p:spPr>
            <a:xfrm>
              <a:off x="185250" y="304800"/>
              <a:ext cx="3860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D4D4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ko-KR" sz="3000">
                  <a:solidFill>
                    <a:srgbClr val="4D4D4F"/>
                  </a:solidFill>
                </a:rPr>
                <a:t>6</a:t>
              </a:r>
              <a:r>
                <a:rPr b="1" i="0" lang="ko-KR" sz="3000" u="none" cap="none" strike="noStrike">
                  <a:solidFill>
                    <a:srgbClr val="4D4D4F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b="1" lang="ko-KR" sz="3000">
                  <a:solidFill>
                    <a:srgbClr val="4D4D4F"/>
                  </a:solidFill>
                </a:rPr>
                <a:t>건강기능식품 브랜드 Top6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25a8ba4ca04_2_187"/>
            <p:cNvSpPr txBox="1"/>
            <p:nvPr/>
          </p:nvSpPr>
          <p:spPr>
            <a:xfrm>
              <a:off x="185249" y="853345"/>
              <a:ext cx="2819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ko-KR" sz="1500">
                  <a:solidFill>
                    <a:srgbClr val="4D4D4F"/>
                  </a:solidFill>
                </a:rPr>
                <a:t>건기식 Top6 브랜드와 선택 이유</a:t>
              </a:r>
              <a:endParaRPr b="1" i="0" sz="1500" u="none" cap="none" strike="noStrike">
                <a:solidFill>
                  <a:srgbClr val="C6A6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g25a8ba4ca04_2_187"/>
          <p:cNvSpPr txBox="1"/>
          <p:nvPr/>
        </p:nvSpPr>
        <p:spPr>
          <a:xfrm>
            <a:off x="334300" y="1556900"/>
            <a:ext cx="4957200" cy="25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1. 백수오골드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2. 리피어라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3. 메노락토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4. 메노프레쉬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5. 파이토젠퀸플러스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6. 화애락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067190" y="-1933548"/>
            <a:ext cx="9235948" cy="3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0012" y="-1933548"/>
            <a:ext cx="12438513" cy="3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3401536" y="7846303"/>
            <a:ext cx="1401945" cy="727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627066" y="8140798"/>
            <a:ext cx="13031224" cy="2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53228" y="7927773"/>
            <a:ext cx="1466311" cy="5394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2"/>
          <p:cNvGrpSpPr/>
          <p:nvPr/>
        </p:nvGrpSpPr>
        <p:grpSpPr>
          <a:xfrm>
            <a:off x="185249" y="152400"/>
            <a:ext cx="4265702" cy="871710"/>
            <a:chOff x="185249" y="304800"/>
            <a:chExt cx="4265702" cy="871710"/>
          </a:xfrm>
        </p:grpSpPr>
        <p:sp>
          <p:nvSpPr>
            <p:cNvPr id="35" name="Google Shape;35;p2"/>
            <p:cNvSpPr txBox="1"/>
            <p:nvPr/>
          </p:nvSpPr>
          <p:spPr>
            <a:xfrm>
              <a:off x="185251" y="304800"/>
              <a:ext cx="4265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lang="ko-KR" sz="3000">
                  <a:solidFill>
                    <a:srgbClr val="4D4D4F"/>
                  </a:solidFill>
                </a:rPr>
                <a:t>01. </a:t>
              </a:r>
              <a:r>
                <a:rPr b="1" lang="ko-KR" sz="3000">
                  <a:solidFill>
                    <a:srgbClr val="4D4D4F"/>
                  </a:solidFill>
                </a:rPr>
                <a:t>데이터 수집 및 분석</a:t>
              </a:r>
              <a:r>
                <a:rPr b="1" i="0" lang="ko-KR" sz="3000" u="none" cap="none" strike="noStrike">
                  <a:solidFill>
                    <a:srgbClr val="4D4D4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 txBox="1"/>
            <p:nvPr/>
          </p:nvSpPr>
          <p:spPr>
            <a:xfrm>
              <a:off x="185249" y="853345"/>
              <a:ext cx="2819400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ko-KR" sz="1500">
                  <a:solidFill>
                    <a:srgbClr val="4D4D4F"/>
                  </a:solidFill>
                </a:rPr>
                <a:t>채널별 데이터 수집량</a:t>
              </a:r>
              <a:endParaRPr b="1" i="0" sz="1500" u="none" cap="none" strike="noStrike">
                <a:solidFill>
                  <a:srgbClr val="C6A6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2"/>
          <p:cNvSpPr txBox="1"/>
          <p:nvPr/>
        </p:nvSpPr>
        <p:spPr>
          <a:xfrm>
            <a:off x="967650" y="2054575"/>
            <a:ext cx="31587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500">
                <a:solidFill>
                  <a:schemeClr val="dk1"/>
                </a:solidFill>
              </a:rPr>
              <a:t>채널 : </a:t>
            </a:r>
            <a:r>
              <a:rPr b="1" i="1" lang="ko-KR" sz="1500">
                <a:solidFill>
                  <a:schemeClr val="dk1"/>
                </a:solidFill>
              </a:rPr>
              <a:t>네이버 블로그</a:t>
            </a:r>
            <a:endParaRPr b="1" i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날짜 : </a:t>
            </a:r>
            <a:r>
              <a:rPr b="1" i="1" lang="ko-KR" sz="1500">
                <a:solidFill>
                  <a:schemeClr val="dk1"/>
                </a:solidFill>
              </a:rPr>
              <a:t>23.01.01~23.06.30</a:t>
            </a:r>
            <a:endParaRPr b="1" i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>
                <a:solidFill>
                  <a:schemeClr val="dk1"/>
                </a:solidFill>
              </a:rPr>
              <a:t>"갱년기" -남성 → </a:t>
            </a:r>
            <a:r>
              <a:rPr b="1" i="1" lang="ko-KR" sz="1500">
                <a:solidFill>
                  <a:schemeClr val="dk1"/>
                </a:solidFill>
              </a:rPr>
              <a:t>80,568건</a:t>
            </a:r>
            <a:endParaRPr b="1" i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>
                <a:solidFill>
                  <a:schemeClr val="dk1"/>
                </a:solidFill>
              </a:rPr>
              <a:t>"갱년기" -여성 → </a:t>
            </a:r>
            <a:r>
              <a:rPr b="1" i="1" lang="ko-KR" sz="1500">
                <a:solidFill>
                  <a:schemeClr val="dk1"/>
                </a:solidFill>
              </a:rPr>
              <a:t>37,060건</a:t>
            </a:r>
            <a:endParaRPr b="1" i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</a:rPr>
              <a:t>"갱년기" +여성 +남성 → </a:t>
            </a:r>
            <a:r>
              <a:rPr b="1" i="1" lang="ko-KR" sz="1500">
                <a:solidFill>
                  <a:schemeClr val="dk1"/>
                </a:solidFill>
              </a:rPr>
              <a:t>20,602건</a:t>
            </a:r>
            <a:endParaRPr b="1" i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>
                <a:solidFill>
                  <a:schemeClr val="dk1"/>
                </a:solidFill>
              </a:rPr>
              <a:t>참고 : "갱년기” → </a:t>
            </a:r>
            <a:r>
              <a:rPr b="1" i="1" lang="ko-KR" sz="1500">
                <a:solidFill>
                  <a:schemeClr val="dk1"/>
                </a:solidFill>
              </a:rPr>
              <a:t>104,689건</a:t>
            </a:r>
            <a:endParaRPr b="1"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8" name="Google Shape;38;p2"/>
          <p:cNvSpPr txBox="1"/>
          <p:nvPr/>
        </p:nvSpPr>
        <p:spPr>
          <a:xfrm>
            <a:off x="5939924" y="2054575"/>
            <a:ext cx="29811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채널 : </a:t>
            </a:r>
            <a:r>
              <a:rPr b="1" i="1" lang="ko-KR" sz="1500">
                <a:solidFill>
                  <a:schemeClr val="dk1"/>
                </a:solidFill>
              </a:rPr>
              <a:t>네이버 카페 </a:t>
            </a:r>
            <a:endParaRPr b="1" i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날짜 : </a:t>
            </a:r>
            <a:r>
              <a:rPr b="1" i="1" lang="ko-KR" sz="1500">
                <a:solidFill>
                  <a:schemeClr val="dk1"/>
                </a:solidFill>
              </a:rPr>
              <a:t>23.01.01~23.06.30</a:t>
            </a:r>
            <a:endParaRPr b="1" i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</a:rPr>
              <a:t>"갱년기" -남성 → </a:t>
            </a:r>
            <a:r>
              <a:rPr b="1" i="1"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3,595건</a:t>
            </a:r>
            <a:endParaRPr b="1" i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</a:rPr>
              <a:t>"갱년기" -여성 → </a:t>
            </a:r>
            <a:r>
              <a:rPr b="1" i="1" lang="ko-KR" sz="1500">
                <a:solidFill>
                  <a:schemeClr val="dk1"/>
                </a:solidFill>
              </a:rPr>
              <a:t>6</a:t>
            </a:r>
            <a:r>
              <a:rPr b="1" i="1" lang="ko-KR" sz="1500">
                <a:solidFill>
                  <a:schemeClr val="dk1"/>
                </a:solidFill>
              </a:rPr>
              <a:t>,987건</a:t>
            </a:r>
            <a:endParaRPr b="1" i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</a:rPr>
              <a:t>"갱년기" +여성 +남성 → </a:t>
            </a:r>
            <a:r>
              <a:rPr b="1" i="1"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1,147건</a:t>
            </a:r>
            <a:endParaRPr b="1" i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</a:rPr>
              <a:t>참고 : "갱년기” → </a:t>
            </a:r>
            <a:r>
              <a:rPr b="1" i="1" lang="ko-KR" sz="1500">
                <a:solidFill>
                  <a:schemeClr val="dk1"/>
                </a:solidFill>
              </a:rPr>
              <a:t>32,183</a:t>
            </a:r>
            <a:r>
              <a:rPr b="1" i="1" lang="ko-KR" sz="1500">
                <a:solidFill>
                  <a:schemeClr val="dk1"/>
                </a:solidFill>
              </a:rPr>
              <a:t>건</a:t>
            </a:r>
            <a:endParaRPr b="1"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39" name="Google Shape;39;p2"/>
          <p:cNvCxnSpPr/>
          <p:nvPr/>
        </p:nvCxnSpPr>
        <p:spPr>
          <a:xfrm>
            <a:off x="4953000" y="1645675"/>
            <a:ext cx="0" cy="44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25a8ba4ca04_2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067190" y="-1933548"/>
            <a:ext cx="9235947" cy="3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g25a8ba4ca04_2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0012" y="-1933548"/>
            <a:ext cx="12438513" cy="3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25a8ba4ca04_2_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3401536" y="7846303"/>
            <a:ext cx="1401945" cy="727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25a8ba4ca04_2_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627066" y="8140798"/>
            <a:ext cx="13031224" cy="2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25a8ba4ca04_2_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53228" y="7927773"/>
            <a:ext cx="1466311" cy="5394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" name="Google Shape;49;g25a8ba4ca04_2_18"/>
          <p:cNvGrpSpPr/>
          <p:nvPr/>
        </p:nvGrpSpPr>
        <p:grpSpPr>
          <a:xfrm>
            <a:off x="185251" y="152400"/>
            <a:ext cx="6586801" cy="871650"/>
            <a:chOff x="185251" y="304800"/>
            <a:chExt cx="6586801" cy="871650"/>
          </a:xfrm>
        </p:grpSpPr>
        <p:sp>
          <p:nvSpPr>
            <p:cNvPr id="50" name="Google Shape;50;g25a8ba4ca04_2_18"/>
            <p:cNvSpPr txBox="1"/>
            <p:nvPr/>
          </p:nvSpPr>
          <p:spPr>
            <a:xfrm>
              <a:off x="185251" y="304800"/>
              <a:ext cx="4972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lang="ko-KR" sz="3000">
                  <a:solidFill>
                    <a:srgbClr val="4D4D4F"/>
                  </a:solidFill>
                </a:rPr>
                <a:t>01. 데이터 수집 및 분석</a:t>
              </a:r>
              <a:r>
                <a:rPr b="1" i="0" lang="ko-KR" sz="3000" u="none" cap="none" strike="noStrike">
                  <a:solidFill>
                    <a:srgbClr val="4D4D4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25a8ba4ca04_2_18"/>
            <p:cNvSpPr txBox="1"/>
            <p:nvPr/>
          </p:nvSpPr>
          <p:spPr>
            <a:xfrm>
              <a:off x="185251" y="853350"/>
              <a:ext cx="65868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ko-KR" sz="1500">
                  <a:solidFill>
                    <a:srgbClr val="4D4D4F"/>
                  </a:solidFill>
                </a:rPr>
                <a:t>데이터 정제량 (검색키워드 : “여성갱년기” -”남성갱년기”)</a:t>
              </a:r>
              <a:endParaRPr b="1" i="0" sz="1500" u="none" cap="none" strike="noStrike">
                <a:solidFill>
                  <a:srgbClr val="C6A6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g25a8ba4ca04_2_18"/>
          <p:cNvSpPr txBox="1"/>
          <p:nvPr/>
        </p:nvSpPr>
        <p:spPr>
          <a:xfrm>
            <a:off x="636700" y="2187225"/>
            <a:ext cx="28083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/>
              <a:t>기존 원문데이터량 : 14,223건</a:t>
            </a:r>
            <a:endParaRPr sz="1500"/>
          </a:p>
        </p:txBody>
      </p:sp>
      <p:sp>
        <p:nvSpPr>
          <p:cNvPr id="53" name="Google Shape;53;g25a8ba4ca04_2_18"/>
          <p:cNvSpPr txBox="1"/>
          <p:nvPr/>
        </p:nvSpPr>
        <p:spPr>
          <a:xfrm>
            <a:off x="5157750" y="2187225"/>
            <a:ext cx="47661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/>
              <a:t>가비지데이터 삭제 후 원문데이터량 : 14,050건</a:t>
            </a:r>
            <a:endParaRPr sz="1500"/>
          </a:p>
        </p:txBody>
      </p:sp>
      <p:graphicFrame>
        <p:nvGraphicFramePr>
          <p:cNvPr id="54" name="Google Shape;54;g25a8ba4ca04_2_18"/>
          <p:cNvGraphicFramePr/>
          <p:nvPr/>
        </p:nvGraphicFramePr>
        <p:xfrm>
          <a:off x="2326213" y="302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{40CB0853-38AD-4079-B411-8EE1E6D344D4}</a:tableStyleId>
              </a:tblPr>
              <a:tblGrid>
                <a:gridCol w="1766000"/>
                <a:gridCol w="1766000"/>
              </a:tblGrid>
              <a:tr h="100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삭제키워드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캐시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퀴즈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정답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기타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105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5" name="Google Shape;55;g25a8ba4ca04_2_18"/>
          <p:cNvCxnSpPr/>
          <p:nvPr/>
        </p:nvCxnSpPr>
        <p:spPr>
          <a:xfrm flipH="1" rot="10800000">
            <a:off x="3333900" y="2322450"/>
            <a:ext cx="1682100" cy="3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" name="Google Shape;56;g25a8ba4ca04_2_18"/>
          <p:cNvSpPr txBox="1"/>
          <p:nvPr/>
        </p:nvSpPr>
        <p:spPr>
          <a:xfrm>
            <a:off x="1149150" y="5329850"/>
            <a:ext cx="76077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/>
              <a:t>캐시워크에서 진행하는 퀴즈 문제나 정답을 공유하는 글들이 많아서 관련 내용을 삭제함</a:t>
            </a:r>
            <a:endParaRPr sz="1500"/>
          </a:p>
        </p:txBody>
      </p:sp>
      <p:sp>
        <p:nvSpPr>
          <p:cNvPr id="57" name="Google Shape;57;g25a8ba4ca04_2_18"/>
          <p:cNvSpPr txBox="1"/>
          <p:nvPr/>
        </p:nvSpPr>
        <p:spPr>
          <a:xfrm>
            <a:off x="3576365" y="2425663"/>
            <a:ext cx="1031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/>
              <a:t>1.3% 삭제</a:t>
            </a:r>
            <a:endParaRPr b="1" sz="1200"/>
          </a:p>
        </p:txBody>
      </p:sp>
      <p:pic>
        <p:nvPicPr>
          <p:cNvPr id="58" name="Google Shape;58;g25a8ba4ca04_2_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26210" y="1566226"/>
            <a:ext cx="621039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g25a8ba4ca04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300"/>
            <a:ext cx="9142199" cy="629782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25a8ba4ca04_4_0"/>
          <p:cNvSpPr/>
          <p:nvPr/>
        </p:nvSpPr>
        <p:spPr>
          <a:xfrm>
            <a:off x="143925" y="1169450"/>
            <a:ext cx="2733600" cy="131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갱년기 관련한 토픽모델링 진행이 필요하다고 생각되어</a:t>
            </a:r>
            <a:br>
              <a:rPr lang="ko-KR"/>
            </a:br>
            <a:r>
              <a:rPr lang="ko-KR"/>
              <a:t>“갱년기 토픽모델링”을 진행해보았습니다</a:t>
            </a:r>
            <a:endParaRPr/>
          </a:p>
        </p:txBody>
      </p:sp>
      <p:sp>
        <p:nvSpPr>
          <p:cNvPr id="66" name="Google Shape;66;g25a8ba4ca04_4_0"/>
          <p:cNvSpPr txBox="1"/>
          <p:nvPr/>
        </p:nvSpPr>
        <p:spPr>
          <a:xfrm>
            <a:off x="2383800" y="2665738"/>
            <a:ext cx="789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highlight>
                  <a:schemeClr val="lt1"/>
                </a:highlight>
              </a:rPr>
              <a:t> </a:t>
            </a:r>
            <a:r>
              <a:rPr lang="ko-KR" sz="1900">
                <a:highlight>
                  <a:schemeClr val="lt1"/>
                </a:highlight>
              </a:rPr>
              <a:t>증상</a:t>
            </a:r>
            <a:endParaRPr sz="1900">
              <a:highlight>
                <a:schemeClr val="lt1"/>
              </a:highlight>
            </a:endParaRPr>
          </a:p>
        </p:txBody>
      </p:sp>
      <p:sp>
        <p:nvSpPr>
          <p:cNvPr id="67" name="Google Shape;67;g25a8ba4ca04_4_0"/>
          <p:cNvSpPr txBox="1"/>
          <p:nvPr/>
        </p:nvSpPr>
        <p:spPr>
          <a:xfrm>
            <a:off x="7450225" y="5339300"/>
            <a:ext cx="10506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900"/>
              <a:t>노화</a:t>
            </a:r>
            <a:endParaRPr b="1" sz="1900"/>
          </a:p>
        </p:txBody>
      </p:sp>
      <p:sp>
        <p:nvSpPr>
          <p:cNvPr id="68" name="Google Shape;68;g25a8ba4ca04_4_0"/>
          <p:cNvSpPr/>
          <p:nvPr/>
        </p:nvSpPr>
        <p:spPr>
          <a:xfrm>
            <a:off x="7755825" y="5816875"/>
            <a:ext cx="983700" cy="48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5a8ba4ca04_4_0"/>
          <p:cNvSpPr/>
          <p:nvPr/>
        </p:nvSpPr>
        <p:spPr>
          <a:xfrm>
            <a:off x="2603800" y="2703225"/>
            <a:ext cx="235000" cy="405925"/>
          </a:xfrm>
          <a:custGeom>
            <a:rect b="b" l="l" r="r" t="t"/>
            <a:pathLst>
              <a:path extrusionOk="0" h="16237" w="9400">
                <a:moveTo>
                  <a:pt x="9400" y="0"/>
                </a:moveTo>
                <a:cubicBezTo>
                  <a:pt x="5647" y="5003"/>
                  <a:pt x="0" y="9983"/>
                  <a:pt x="0" y="16237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Google Shape;70;g25a8ba4ca04_4_0"/>
          <p:cNvSpPr txBox="1"/>
          <p:nvPr/>
        </p:nvSpPr>
        <p:spPr>
          <a:xfrm>
            <a:off x="185259" y="152400"/>
            <a:ext cx="6392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-KR" sz="3000" u="none" cap="none" strike="noStrike">
                <a:solidFill>
                  <a:srgbClr val="4D4D4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-KR" sz="3000">
                <a:solidFill>
                  <a:srgbClr val="4D4D4F"/>
                </a:solidFill>
                <a:highlight>
                  <a:schemeClr val="lt1"/>
                </a:highlight>
              </a:rPr>
              <a:t>3</a:t>
            </a:r>
            <a:r>
              <a:rPr b="1" i="0" lang="ko-KR" sz="3000" u="none" cap="none" strike="noStrike">
                <a:solidFill>
                  <a:srgbClr val="4D4D4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ko-KR" sz="3000">
                <a:solidFill>
                  <a:srgbClr val="4D4D4F"/>
                </a:solidFill>
                <a:highlight>
                  <a:schemeClr val="lt1"/>
                </a:highlight>
              </a:rPr>
              <a:t>토픽모델링</a:t>
            </a:r>
            <a:r>
              <a:rPr b="1" lang="ko-KR" sz="3000">
                <a:solidFill>
                  <a:schemeClr val="lt1"/>
                </a:solidFill>
                <a:highlight>
                  <a:schemeClr val="lt1"/>
                </a:highlight>
              </a:rPr>
              <a:t>ㅇㅇ</a:t>
            </a:r>
            <a:endParaRPr b="1" sz="3000">
              <a:solidFill>
                <a:schemeClr val="lt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-KR" sz="3000">
                <a:solidFill>
                  <a:schemeClr val="lt1"/>
                </a:solidFill>
                <a:highlight>
                  <a:schemeClr val="lt1"/>
                </a:highlight>
              </a:rPr>
              <a:t>ㅇㅇㅇㅇㅇㅇㅇㅇㅇㅇ</a:t>
            </a:r>
            <a:endParaRPr b="1" sz="3000">
              <a:solidFill>
                <a:schemeClr val="lt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rgbClr val="4D4D4F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Google Shape;76;g25a8ba4ca04_4_4"/>
          <p:cNvGraphicFramePr/>
          <p:nvPr/>
        </p:nvGraphicFramePr>
        <p:xfrm>
          <a:off x="180888" y="118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{393FE3B3-E456-4F81-A7E0-62132F9C089E}</a:tableStyleId>
              </a:tblPr>
              <a:tblGrid>
                <a:gridCol w="1014875"/>
                <a:gridCol w="804750"/>
                <a:gridCol w="1225000"/>
                <a:gridCol w="812500"/>
                <a:gridCol w="5728875"/>
              </a:tblGrid>
              <a:tr h="84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그룹화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속한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토픽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그룹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메인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토픽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주제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비율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주요키워드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노화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노화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21.5%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폐경, 갱년기 증상, 나이, 신체, 감소, 호르몬. 40대, 50대, 난소, 시작, 검사, 노화, 원인, 여성호르몬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75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어머니 갱년기 선물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성분 따른 제품선택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19.0%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영양제, 건강, 추천, 도움, 제품, 백수오, 엄마, 추출물, 원료, 효능, 루바브, 회화나무 열매, 50대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7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증상 따른 제품선택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15.2%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보스웰리아, 개선, 보스웰리아, 도움, 식품, 유산균, 제품, 선물, 수축, 수술,탈모, 증상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개선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개선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10.2%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증상, 갱년기증상, 관리, 누구나, 중년, 건강, 섭취, 증상개선, 감소, 도움, 인정받다, 증상완회, 결과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증상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증상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18.0%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증상, 도움, 불면증, 예방, 우울증, 개선, 질환, 안면홍조, 장애, 치료, 증상완화, 골다공증, 수면, 피부, 홍조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2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여성호르몬 분비 식물성 성분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여성호르몬 분비 식물성 성분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16.2%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도움, 증상완화, 석류, 성분, 여성호르몬, 식품, 홍삼, 효능, 증상개선, 이소플라본, 함유, 효과, 작용, 섭취, 제품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" name="Google Shape;77;g25a8ba4ca04_4_4"/>
          <p:cNvSpPr txBox="1"/>
          <p:nvPr/>
        </p:nvSpPr>
        <p:spPr>
          <a:xfrm>
            <a:off x="337659" y="304800"/>
            <a:ext cx="639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-KR" sz="30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-KR" sz="3000">
                <a:solidFill>
                  <a:srgbClr val="4D4D4F"/>
                </a:solidFill>
              </a:rPr>
              <a:t>3. 토픽모델링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a8ba4ca04_2_49"/>
          <p:cNvSpPr txBox="1"/>
          <p:nvPr/>
        </p:nvSpPr>
        <p:spPr>
          <a:xfrm>
            <a:off x="185250" y="152400"/>
            <a:ext cx="8057929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-KR" sz="3000">
                <a:solidFill>
                  <a:srgbClr val="4D4D4F"/>
                </a:solidFill>
              </a:rPr>
              <a:t>02. 갱년기 증상 TOP50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25a8ba4ca04_2_49"/>
          <p:cNvSpPr txBox="1"/>
          <p:nvPr/>
        </p:nvSpPr>
        <p:spPr>
          <a:xfrm>
            <a:off x="372500" y="1279900"/>
            <a:ext cx="668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그냥 증상 상위 50개 입력? (갱년기증상, 함께 관리하는 증상 구별 말고?)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25a8ba4ca04_2_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067190" y="-1933548"/>
            <a:ext cx="9235947" cy="3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25a8ba4ca04_2_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0012" y="-1933548"/>
            <a:ext cx="12438513" cy="3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25a8ba4ca04_2_1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3401536" y="7846303"/>
            <a:ext cx="1401945" cy="727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25a8ba4ca04_2_1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627066" y="8140798"/>
            <a:ext cx="13031224" cy="2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25a8ba4ca04_2_1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53228" y="7927773"/>
            <a:ext cx="1466311" cy="5394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g25a8ba4ca04_2_142"/>
          <p:cNvGrpSpPr/>
          <p:nvPr/>
        </p:nvGrpSpPr>
        <p:grpSpPr>
          <a:xfrm>
            <a:off x="185246" y="152400"/>
            <a:ext cx="8057933" cy="871645"/>
            <a:chOff x="185249" y="304800"/>
            <a:chExt cx="3115502" cy="871645"/>
          </a:xfrm>
        </p:grpSpPr>
        <p:sp>
          <p:nvSpPr>
            <p:cNvPr id="95" name="Google Shape;95;g25a8ba4ca04_2_142"/>
            <p:cNvSpPr txBox="1"/>
            <p:nvPr/>
          </p:nvSpPr>
          <p:spPr>
            <a:xfrm>
              <a:off x="185251" y="304800"/>
              <a:ext cx="3115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lang="ko-KR" sz="3000">
                  <a:solidFill>
                    <a:srgbClr val="4D4D4F"/>
                  </a:solidFill>
                </a:rPr>
                <a:t>02. 갱년기 증상과 함께 관리하는 증상 TOP20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25a8ba4ca04_2_142"/>
            <p:cNvSpPr txBox="1"/>
            <p:nvPr/>
          </p:nvSpPr>
          <p:spPr>
            <a:xfrm>
              <a:off x="185249" y="853345"/>
              <a:ext cx="2819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ko-KR" sz="1500">
                  <a:solidFill>
                    <a:srgbClr val="4D4D4F"/>
                  </a:solidFill>
                </a:rPr>
                <a:t>(갱년기 증상 VS 갱년기 증상과 함께 관리하는 증상)</a:t>
              </a:r>
              <a:endParaRPr b="1" i="0" sz="1500" u="none" cap="none" strike="noStrike">
                <a:solidFill>
                  <a:srgbClr val="C6A6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97" name="Google Shape;97;g25a8ba4ca04_2_142"/>
          <p:cNvGraphicFramePr/>
          <p:nvPr/>
        </p:nvGraphicFramePr>
        <p:xfrm>
          <a:off x="647700" y="17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{393FE3B3-E456-4F81-A7E0-62132F9C089E}</a:tableStyleId>
              </a:tblPr>
              <a:tblGrid>
                <a:gridCol w="958875"/>
                <a:gridCol w="869925"/>
              </a:tblGrid>
              <a:tr h="34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폐경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1068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불면증(수면장애)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898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우울증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649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노화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617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골다공증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515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안면홍조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510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탈모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홍조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열감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291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요실금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" name="Google Shape;98;g25a8ba4ca04_2_142"/>
          <p:cNvGraphicFramePr/>
          <p:nvPr/>
        </p:nvGraphicFramePr>
        <p:xfrm>
          <a:off x="2702725" y="173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{393FE3B3-E456-4F81-A7E0-62132F9C089E}</a:tableStyleId>
              </a:tblPr>
              <a:tblGrid>
                <a:gridCol w="1058325"/>
                <a:gridCol w="935975"/>
              </a:tblGrid>
              <a:tr h="45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우울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질건조증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생리불순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183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스트레스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생리통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178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혈액순환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기억력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두통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관절통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88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" name="Google Shape;99;g25a8ba4ca04_2_142"/>
          <p:cNvSpPr txBox="1"/>
          <p:nvPr/>
        </p:nvSpPr>
        <p:spPr>
          <a:xfrm>
            <a:off x="728500" y="1238038"/>
            <a:ext cx="3877500" cy="41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4D4D4F"/>
                </a:solidFill>
              </a:rPr>
              <a:t>갱년기증상</a:t>
            </a:r>
            <a:endParaRPr/>
          </a:p>
        </p:txBody>
      </p:sp>
      <p:sp>
        <p:nvSpPr>
          <p:cNvPr id="100" name="Google Shape;100;g25a8ba4ca04_2_142"/>
          <p:cNvSpPr txBox="1"/>
          <p:nvPr/>
        </p:nvSpPr>
        <p:spPr>
          <a:xfrm>
            <a:off x="5826450" y="639950"/>
            <a:ext cx="35151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둘 다 빈도수 30이상인 것들로 고정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25a8ba4ca04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067190" y="-1933548"/>
            <a:ext cx="9235947" cy="3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25a8ba4ca04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0012" y="-1933548"/>
            <a:ext cx="12438513" cy="3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5a8ba4ca04_1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3401536" y="7846303"/>
            <a:ext cx="1401945" cy="727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5a8ba4ca04_1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627066" y="8140798"/>
            <a:ext cx="13031224" cy="2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25a8ba4ca04_1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53228" y="7927773"/>
            <a:ext cx="1466311" cy="5394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g25a8ba4ca04_1_0"/>
          <p:cNvGrpSpPr/>
          <p:nvPr/>
        </p:nvGrpSpPr>
        <p:grpSpPr>
          <a:xfrm>
            <a:off x="185246" y="152400"/>
            <a:ext cx="8057933" cy="871645"/>
            <a:chOff x="185249" y="304800"/>
            <a:chExt cx="3115502" cy="871645"/>
          </a:xfrm>
        </p:grpSpPr>
        <p:sp>
          <p:nvSpPr>
            <p:cNvPr id="111" name="Google Shape;111;g25a8ba4ca04_1_0"/>
            <p:cNvSpPr txBox="1"/>
            <p:nvPr/>
          </p:nvSpPr>
          <p:spPr>
            <a:xfrm>
              <a:off x="185251" y="304800"/>
              <a:ext cx="3115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lang="ko-KR" sz="3000">
                  <a:solidFill>
                    <a:srgbClr val="4D4D4F"/>
                  </a:solidFill>
                </a:rPr>
                <a:t>02. 갱년기 증상과 함께 관리하는 증상 TOP20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25a8ba4ca04_1_0"/>
            <p:cNvSpPr txBox="1"/>
            <p:nvPr/>
          </p:nvSpPr>
          <p:spPr>
            <a:xfrm>
              <a:off x="185249" y="853345"/>
              <a:ext cx="2819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ko-KR" sz="1500">
                  <a:solidFill>
                    <a:srgbClr val="4D4D4F"/>
                  </a:solidFill>
                </a:rPr>
                <a:t>(갱년기 증상 VS 갱년기 증상과 함께 관리하는 증상)</a:t>
              </a:r>
              <a:endParaRPr b="1" i="0" sz="1500" u="none" cap="none" strike="noStrike">
                <a:solidFill>
                  <a:srgbClr val="C6A6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13" name="Google Shape;113;g25a8ba4ca04_1_0"/>
          <p:cNvGraphicFramePr/>
          <p:nvPr/>
        </p:nvGraphicFramePr>
        <p:xfrm>
          <a:off x="5447113" y="18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{393FE3B3-E456-4F81-A7E0-62132F9C089E}</a:tableStyleId>
              </a:tblPr>
              <a:tblGrid>
                <a:gridCol w="1007000"/>
                <a:gridCol w="859900"/>
              </a:tblGrid>
              <a:tr h="51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당뇨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유방암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심혈관질환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비만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고혈압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92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빈혈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난임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81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치매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73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관절염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73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만성피로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4" name="Google Shape;114;g25a8ba4ca04_1_0"/>
          <p:cNvGraphicFramePr/>
          <p:nvPr/>
        </p:nvGraphicFramePr>
        <p:xfrm>
          <a:off x="7487288" y="18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{393FE3B3-E456-4F81-A7E0-62132F9C089E}</a:tableStyleId>
              </a:tblPr>
              <a:tblGrid>
                <a:gridCol w="1257300"/>
                <a:gridCol w="609600"/>
              </a:tblGrid>
              <a:tr h="4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방광염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58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소화불량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감기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52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근육통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52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신장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대하증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수족냉증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냄새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가슴두근거림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이석증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5" name="Google Shape;115;g25a8ba4ca04_1_0"/>
          <p:cNvSpPr txBox="1"/>
          <p:nvPr/>
        </p:nvSpPr>
        <p:spPr>
          <a:xfrm>
            <a:off x="5447125" y="1238050"/>
            <a:ext cx="3877500" cy="41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4D4D4F"/>
                </a:solidFill>
              </a:rPr>
              <a:t>갱년기 증상과 함께 관리하는 증상</a:t>
            </a:r>
            <a:endParaRPr/>
          </a:p>
        </p:txBody>
      </p:sp>
      <p:sp>
        <p:nvSpPr>
          <p:cNvPr id="116" name="Google Shape;116;g25a8ba4ca04_1_0"/>
          <p:cNvSpPr txBox="1"/>
          <p:nvPr/>
        </p:nvSpPr>
        <p:spPr>
          <a:xfrm>
            <a:off x="5826450" y="639950"/>
            <a:ext cx="35151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둘 다 빈도수 30이상인 것들로 고정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25a8ba4ca04_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801" y="1965430"/>
            <a:ext cx="7452973" cy="448948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5a8ba4ca04_6_0"/>
          <p:cNvSpPr txBox="1"/>
          <p:nvPr/>
        </p:nvSpPr>
        <p:spPr>
          <a:xfrm>
            <a:off x="337659" y="304800"/>
            <a:ext cx="648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-KR" sz="30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-KR" sz="3000">
                <a:solidFill>
                  <a:srgbClr val="4D4D4F"/>
                </a:solidFill>
              </a:rPr>
              <a:t>4</a:t>
            </a:r>
            <a:r>
              <a:rPr b="1" lang="ko-KR" sz="3000">
                <a:solidFill>
                  <a:srgbClr val="4D4D4F"/>
                </a:solidFill>
              </a:rPr>
              <a:t>. CONCOR분석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5a8ba4ca04_6_0"/>
          <p:cNvSpPr txBox="1"/>
          <p:nvPr/>
        </p:nvSpPr>
        <p:spPr>
          <a:xfrm>
            <a:off x="8360632" y="1314327"/>
            <a:ext cx="15453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BASE : N= 260</a:t>
            </a:r>
            <a:endParaRPr/>
          </a:p>
        </p:txBody>
      </p:sp>
      <p:sp>
        <p:nvSpPr>
          <p:cNvPr id="125" name="Google Shape;125;g25a8ba4ca04_6_0"/>
          <p:cNvSpPr/>
          <p:nvPr/>
        </p:nvSpPr>
        <p:spPr>
          <a:xfrm>
            <a:off x="1076946" y="3275816"/>
            <a:ext cx="2084400" cy="15864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5a8ba4ca04_6_0"/>
          <p:cNvSpPr/>
          <p:nvPr/>
        </p:nvSpPr>
        <p:spPr>
          <a:xfrm>
            <a:off x="2683708" y="1788001"/>
            <a:ext cx="2084400" cy="15864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5a8ba4ca04_6_0"/>
          <p:cNvSpPr/>
          <p:nvPr/>
        </p:nvSpPr>
        <p:spPr>
          <a:xfrm>
            <a:off x="5611112" y="2177095"/>
            <a:ext cx="2626200" cy="18303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5a8ba4ca04_6_0"/>
          <p:cNvSpPr/>
          <p:nvPr/>
        </p:nvSpPr>
        <p:spPr>
          <a:xfrm>
            <a:off x="3710319" y="3858848"/>
            <a:ext cx="1966200" cy="14523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5a8ba4ca04_6_0"/>
          <p:cNvSpPr/>
          <p:nvPr/>
        </p:nvSpPr>
        <p:spPr>
          <a:xfrm>
            <a:off x="2229146" y="5077606"/>
            <a:ext cx="2189400" cy="13005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5a8ba4ca04_6_0"/>
          <p:cNvSpPr/>
          <p:nvPr/>
        </p:nvSpPr>
        <p:spPr>
          <a:xfrm>
            <a:off x="4808023" y="5310987"/>
            <a:ext cx="1782600" cy="13464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5a8ba4ca04_6_0"/>
          <p:cNvSpPr txBox="1"/>
          <p:nvPr/>
        </p:nvSpPr>
        <p:spPr>
          <a:xfrm>
            <a:off x="2116344" y="1458137"/>
            <a:ext cx="12303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갱년기 증상</a:t>
            </a:r>
            <a:endParaRPr/>
          </a:p>
        </p:txBody>
      </p:sp>
      <p:sp>
        <p:nvSpPr>
          <p:cNvPr id="132" name="Google Shape;132;g25a8ba4ca04_6_0"/>
          <p:cNvSpPr txBox="1"/>
          <p:nvPr/>
        </p:nvSpPr>
        <p:spPr>
          <a:xfrm>
            <a:off x="337650" y="3275815"/>
            <a:ext cx="12303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산부인과</a:t>
            </a:r>
            <a:endParaRPr/>
          </a:p>
        </p:txBody>
      </p:sp>
      <p:sp>
        <p:nvSpPr>
          <p:cNvPr id="133" name="Google Shape;133;g25a8ba4ca04_6_0"/>
          <p:cNvSpPr txBox="1"/>
          <p:nvPr/>
        </p:nvSpPr>
        <p:spPr>
          <a:xfrm>
            <a:off x="1255795" y="5819205"/>
            <a:ext cx="12303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일반의약품 사용상황</a:t>
            </a:r>
            <a:endParaRPr/>
          </a:p>
        </p:txBody>
      </p:sp>
      <p:sp>
        <p:nvSpPr>
          <p:cNvPr id="134" name="Google Shape;134;g25a8ba4ca04_6_0"/>
          <p:cNvSpPr txBox="1"/>
          <p:nvPr/>
        </p:nvSpPr>
        <p:spPr>
          <a:xfrm>
            <a:off x="6276212" y="6377961"/>
            <a:ext cx="2399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대응방법: 그 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(식품, 전문의약품)</a:t>
            </a:r>
            <a:endParaRPr/>
          </a:p>
        </p:txBody>
      </p:sp>
      <p:sp>
        <p:nvSpPr>
          <p:cNvPr id="135" name="Google Shape;135;g25a8ba4ca04_6_0"/>
          <p:cNvSpPr txBox="1"/>
          <p:nvPr/>
        </p:nvSpPr>
        <p:spPr>
          <a:xfrm>
            <a:off x="8034092" y="5489341"/>
            <a:ext cx="12303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대응방법: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식물성 물질</a:t>
            </a:r>
            <a:endParaRPr/>
          </a:p>
        </p:txBody>
      </p:sp>
      <p:sp>
        <p:nvSpPr>
          <p:cNvPr id="136" name="Google Shape;136;g25a8ba4ca04_6_0"/>
          <p:cNvSpPr txBox="1"/>
          <p:nvPr/>
        </p:nvSpPr>
        <p:spPr>
          <a:xfrm>
            <a:off x="8615456" y="3858850"/>
            <a:ext cx="12303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대응방법: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한의학</a:t>
            </a:r>
            <a:endParaRPr/>
          </a:p>
        </p:txBody>
      </p:sp>
      <p:sp>
        <p:nvSpPr>
          <p:cNvPr id="137" name="Google Shape;137;g25a8ba4ca04_6_0"/>
          <p:cNvSpPr/>
          <p:nvPr/>
        </p:nvSpPr>
        <p:spPr>
          <a:xfrm>
            <a:off x="6276211" y="4580974"/>
            <a:ext cx="1825800" cy="14523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5a8ba4ca04_6_0"/>
          <p:cNvSpPr/>
          <p:nvPr/>
        </p:nvSpPr>
        <p:spPr>
          <a:xfrm>
            <a:off x="7108722" y="3810590"/>
            <a:ext cx="1506600" cy="1266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5a8ba4ca04_6_0"/>
          <p:cNvSpPr txBox="1"/>
          <p:nvPr/>
        </p:nvSpPr>
        <p:spPr>
          <a:xfrm>
            <a:off x="7976141" y="2037557"/>
            <a:ext cx="13461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건강기능식품 성분</a:t>
            </a:r>
            <a:endParaRPr/>
          </a:p>
        </p:txBody>
      </p:sp>
      <p:sp>
        <p:nvSpPr>
          <p:cNvPr id="140" name="Google Shape;140;g25a8ba4ca04_6_0"/>
          <p:cNvSpPr txBox="1"/>
          <p:nvPr/>
        </p:nvSpPr>
        <p:spPr>
          <a:xfrm>
            <a:off x="4069360" y="3451753"/>
            <a:ext cx="18258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</a:rPr>
              <a:t>갱년기 합병증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한의학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2023-07-17T23:49:53Z</dcterms:created>
  <dc:creator>officegen</dc:creator>
</cp:coreProperties>
</file>