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6858000" cy="12192000"/>
  <p:notesSz cx="6858000" cy="9144000"/>
  <p:embeddedFontLst>
    <p:embeddedFont>
      <p:font typeface="KoPub돋움체 Medium" panose="00000600000000000000" pitchFamily="2" charset="-127"/>
      <p:regular r:id="rId10"/>
    </p:embeddedFont>
    <p:embeddedFont>
      <p:font typeface="맑은 고딕" panose="020B0503020000020004" pitchFamily="50" charset="-127"/>
      <p:regular r:id="rId11"/>
      <p:bold r:id="rId12"/>
    </p:embeddedFont>
    <p:embeddedFont>
      <p:font typeface="Noto Sans" panose="020B0600000101010101"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KoPub돋움체 Bold" panose="00000800000000000000" pitchFamily="2" charset="-127"/>
      <p:regular r:id="rId21"/>
      <p:bold r:id="rId22"/>
    </p:embeddedFont>
    <p:embeddedFont>
      <p:font typeface="Noto Sans Black" panose="020B0600000101010101" charset="0"/>
      <p:bold r:id="rId23"/>
      <p:boldItalic r:id="rId24"/>
    </p:embeddedFont>
    <p:embeddedFont>
      <p:font typeface="Noto Sans Light" panose="020B0600000101010101" charset="0"/>
      <p:regular r:id="rId25"/>
      <p:bold r:id="rId26"/>
      <p:italic r:id="rId27"/>
      <p:boldItalic r:id="rId28"/>
    </p:embeddedFont>
    <p:embeddedFont>
      <p:font typeface="맑은 고딕" panose="020B0503020000020004" pitchFamily="50" charset="-127"/>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Eew9YLqMWz+uectV4cxvkeFsI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7A0B16-94CC-4C98-8019-7B491CC0415B}">
  <a:tblStyle styleId="{B67A0B16-94CC-4C98-8019-7B491CC0415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57907A-8634-414A-9A6C-D5CBDBFFE611}"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554" y="-3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438856" y="4155899"/>
            <a:ext cx="7735712"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81057" y="5075811"/>
            <a:ext cx="10332156"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2519318" y="3639917"/>
            <a:ext cx="10332156"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995312"/>
            <a:ext cx="5829300" cy="42446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857250" y="6403623"/>
            <a:ext cx="5143500" cy="29435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0"/>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71488" y="3245556"/>
            <a:ext cx="5915025"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3039537"/>
            <a:ext cx="5915025" cy="50715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467916" y="8159048"/>
            <a:ext cx="5915025" cy="26669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2"/>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71488"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3471863"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72381" y="2988734"/>
            <a:ext cx="2901255"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4"/>
          <p:cNvSpPr txBox="1">
            <a:spLocks noGrp="1"/>
          </p:cNvSpPr>
          <p:nvPr>
            <p:ph type="body" idx="2"/>
          </p:nvPr>
        </p:nvSpPr>
        <p:spPr>
          <a:xfrm>
            <a:off x="472381" y="4453467"/>
            <a:ext cx="2901255"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3471863" y="2988734"/>
            <a:ext cx="2915543"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4"/>
          <p:cNvSpPr txBox="1">
            <a:spLocks noGrp="1"/>
          </p:cNvSpPr>
          <p:nvPr>
            <p:ph type="body" idx="4"/>
          </p:nvPr>
        </p:nvSpPr>
        <p:spPr>
          <a:xfrm>
            <a:off x="3471863" y="4453467"/>
            <a:ext cx="2915543"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2915543" y="1755425"/>
            <a:ext cx="3471863" cy="866422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6"/>
          <p:cNvSpPr txBox="1">
            <a:spLocks noGrp="1"/>
          </p:cNvSpPr>
          <p:nvPr>
            <p:ph type="body" idx="2"/>
          </p:nvPr>
        </p:nvSpPr>
        <p:spPr>
          <a:xfrm>
            <a:off x="472381" y="3657600"/>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6"/>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2915543" y="1755425"/>
            <a:ext cx="3471863" cy="8664222"/>
          </a:xfrm>
          <a:prstGeom prst="rect">
            <a:avLst/>
          </a:prstGeom>
          <a:noFill/>
          <a:ln>
            <a:noFill/>
          </a:ln>
        </p:spPr>
      </p:sp>
      <p:sp>
        <p:nvSpPr>
          <p:cNvPr id="64" name="Google Shape;64;p17"/>
          <p:cNvSpPr txBox="1">
            <a:spLocks noGrp="1"/>
          </p:cNvSpPr>
          <p:nvPr>
            <p:ph type="body" idx="1"/>
          </p:nvPr>
        </p:nvSpPr>
        <p:spPr>
          <a:xfrm>
            <a:off x="472381" y="3657600"/>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7"/>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71488" y="3245556"/>
            <a:ext cx="5915025" cy="7735712"/>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ira@naver.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ithub.com/Xeostop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95686"/>
          </a:schemeClr>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6858000" cy="1567543"/>
          </a:xfrm>
          <a:prstGeom prst="rect">
            <a:avLst/>
          </a:pr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accent4"/>
              </a:solidFill>
              <a:latin typeface="Calibri"/>
              <a:ea typeface="Calibri"/>
              <a:cs typeface="Calibri"/>
              <a:sym typeface="Calibri"/>
            </a:endParaRPr>
          </a:p>
        </p:txBody>
      </p:sp>
      <p:cxnSp>
        <p:nvCxnSpPr>
          <p:cNvPr id="85" name="Google Shape;85;p1"/>
          <p:cNvCxnSpPr/>
          <p:nvPr/>
        </p:nvCxnSpPr>
        <p:spPr>
          <a:xfrm>
            <a:off x="0" y="996950"/>
            <a:ext cx="520700" cy="6350"/>
          </a:xfrm>
          <a:prstGeom prst="straightConnector1">
            <a:avLst/>
          </a:prstGeom>
          <a:noFill/>
          <a:ln w="9525" cap="flat" cmpd="sng">
            <a:solidFill>
              <a:schemeClr val="dk1"/>
            </a:solidFill>
            <a:prstDash val="solid"/>
            <a:miter lim="800000"/>
            <a:headEnd type="none" w="sm" len="sm"/>
            <a:tailEnd type="none" w="sm" len="sm"/>
          </a:ln>
        </p:spPr>
      </p:cxnSp>
      <p:sp>
        <p:nvSpPr>
          <p:cNvPr id="86" name="Google Shape;86;p1"/>
          <p:cNvSpPr txBox="1"/>
          <p:nvPr/>
        </p:nvSpPr>
        <p:spPr>
          <a:xfrm>
            <a:off x="723900" y="653534"/>
            <a:ext cx="15049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a:solidFill>
                  <a:schemeClr val="dk1"/>
                </a:solidFill>
                <a:latin typeface="Arial"/>
                <a:ea typeface="Arial"/>
                <a:cs typeface="Arial"/>
                <a:sym typeface="Arial"/>
              </a:rPr>
              <a:t>서하나</a:t>
            </a:r>
            <a:endParaRPr sz="3200">
              <a:solidFill>
                <a:schemeClr val="dk1"/>
              </a:solidFill>
              <a:latin typeface="Arial"/>
              <a:ea typeface="Arial"/>
              <a:cs typeface="Arial"/>
              <a:sym typeface="Arial"/>
            </a:endParaRPr>
          </a:p>
        </p:txBody>
      </p:sp>
      <p:cxnSp>
        <p:nvCxnSpPr>
          <p:cNvPr id="87" name="Google Shape;87;p1"/>
          <p:cNvCxnSpPr/>
          <p:nvPr/>
        </p:nvCxnSpPr>
        <p:spPr>
          <a:xfrm>
            <a:off x="2996221" y="289560"/>
            <a:ext cx="3861779" cy="0"/>
          </a:xfrm>
          <a:prstGeom prst="straightConnector1">
            <a:avLst/>
          </a:prstGeom>
          <a:noFill/>
          <a:ln w="9525" cap="flat" cmpd="sng">
            <a:solidFill>
              <a:schemeClr val="accent1"/>
            </a:solidFill>
            <a:prstDash val="solid"/>
            <a:miter lim="800000"/>
            <a:headEnd type="none" w="sm" len="sm"/>
            <a:tailEnd type="none" w="sm" len="sm"/>
          </a:ln>
        </p:spPr>
      </p:cxnSp>
      <p:sp>
        <p:nvSpPr>
          <p:cNvPr id="88" name="Google Shape;88;p1"/>
          <p:cNvSpPr txBox="1"/>
          <p:nvPr/>
        </p:nvSpPr>
        <p:spPr>
          <a:xfrm>
            <a:off x="1987660" y="916602"/>
            <a:ext cx="163538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100" dirty="0" err="1">
                <a:solidFill>
                  <a:schemeClr val="dk1"/>
                </a:solidFill>
                <a:latin typeface="Calibri"/>
                <a:ea typeface="Calibri"/>
                <a:cs typeface="Calibri"/>
                <a:sym typeface="Calibri"/>
              </a:rPr>
              <a:t>Frontend</a:t>
            </a:r>
            <a:r>
              <a:rPr lang="ko-KR" sz="1100" dirty="0">
                <a:solidFill>
                  <a:schemeClr val="dk1"/>
                </a:solidFill>
                <a:latin typeface="Calibri"/>
                <a:ea typeface="Calibri"/>
                <a:cs typeface="Calibri"/>
                <a:sym typeface="Calibri"/>
              </a:rPr>
              <a:t> </a:t>
            </a:r>
            <a:r>
              <a:rPr lang="ko-KR" sz="1100" dirty="0" err="1">
                <a:solidFill>
                  <a:schemeClr val="dk1"/>
                </a:solidFill>
                <a:latin typeface="Calibri"/>
                <a:ea typeface="Calibri"/>
                <a:cs typeface="Calibri"/>
                <a:sym typeface="Calibri"/>
              </a:rPr>
              <a:t>Developer</a:t>
            </a:r>
            <a:endParaRPr sz="1100" dirty="0">
              <a:solidFill>
                <a:schemeClr val="dk1"/>
              </a:solidFill>
              <a:latin typeface="Calibri"/>
              <a:ea typeface="Calibri"/>
              <a:cs typeface="Calibri"/>
              <a:sym typeface="Calibri"/>
            </a:endParaRPr>
          </a:p>
        </p:txBody>
      </p:sp>
      <p:grpSp>
        <p:nvGrpSpPr>
          <p:cNvPr id="89" name="Google Shape;89;p1"/>
          <p:cNvGrpSpPr/>
          <p:nvPr/>
        </p:nvGrpSpPr>
        <p:grpSpPr>
          <a:xfrm>
            <a:off x="609710" y="1801578"/>
            <a:ext cx="5306220" cy="702005"/>
            <a:chOff x="609710" y="1750778"/>
            <a:chExt cx="5306220" cy="702005"/>
          </a:xfrm>
        </p:grpSpPr>
        <p:sp>
          <p:nvSpPr>
            <p:cNvPr id="90" name="Google Shape;90;p1"/>
            <p:cNvSpPr txBox="1"/>
            <p:nvPr/>
          </p:nvSpPr>
          <p:spPr>
            <a:xfrm>
              <a:off x="609710" y="1750778"/>
              <a:ext cx="743602" cy="669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50">
                  <a:solidFill>
                    <a:schemeClr val="dk1"/>
                  </a:solidFill>
                  <a:latin typeface="Calibri"/>
                  <a:ea typeface="Calibri"/>
                  <a:cs typeface="Calibri"/>
                  <a:sym typeface="Calibri"/>
                </a:rPr>
                <a:t>Career </a:t>
              </a:r>
              <a:endParaRPr/>
            </a:p>
            <a:p>
              <a:pPr marL="0" marR="0" lvl="0" indent="0" algn="l" rtl="0">
                <a:spcBef>
                  <a:spcPts val="0"/>
                </a:spcBef>
                <a:spcAft>
                  <a:spcPts val="0"/>
                </a:spcAft>
                <a:buNone/>
              </a:pPr>
              <a:r>
                <a:rPr lang="ko-KR" sz="1250">
                  <a:solidFill>
                    <a:schemeClr val="dk1"/>
                  </a:solidFill>
                  <a:latin typeface="Calibri"/>
                  <a:ea typeface="Calibri"/>
                  <a:cs typeface="Calibri"/>
                  <a:sym typeface="Calibri"/>
                </a:rPr>
                <a:t>Birth</a:t>
              </a:r>
              <a:endParaRPr/>
            </a:p>
            <a:p>
              <a:pPr marL="0" marR="0" lvl="0" indent="0" algn="l" rtl="0">
                <a:spcBef>
                  <a:spcPts val="0"/>
                </a:spcBef>
                <a:spcAft>
                  <a:spcPts val="0"/>
                </a:spcAft>
                <a:buNone/>
              </a:pPr>
              <a:r>
                <a:rPr lang="ko-KR" sz="1250">
                  <a:solidFill>
                    <a:schemeClr val="dk1"/>
                  </a:solidFill>
                  <a:latin typeface="Calibri"/>
                  <a:ea typeface="Calibri"/>
                  <a:cs typeface="Calibri"/>
                  <a:sym typeface="Calibri"/>
                </a:rPr>
                <a:t>Address </a:t>
              </a:r>
              <a:endParaRPr sz="1250">
                <a:solidFill>
                  <a:schemeClr val="dk1"/>
                </a:solidFill>
                <a:latin typeface="Calibri"/>
                <a:ea typeface="Calibri"/>
                <a:cs typeface="Calibri"/>
                <a:sym typeface="Calibri"/>
              </a:endParaRPr>
            </a:p>
          </p:txBody>
        </p:sp>
        <p:sp>
          <p:nvSpPr>
            <p:cNvPr id="91" name="Google Shape;91;p1"/>
            <p:cNvSpPr txBox="1"/>
            <p:nvPr/>
          </p:nvSpPr>
          <p:spPr>
            <a:xfrm>
              <a:off x="1329331" y="1750778"/>
              <a:ext cx="2153154" cy="661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100" dirty="0">
                  <a:solidFill>
                    <a:schemeClr val="dk1"/>
                  </a:solidFill>
                  <a:latin typeface="Calibri"/>
                  <a:ea typeface="Calibri"/>
                  <a:cs typeface="Calibri"/>
                  <a:sym typeface="Calibri"/>
                </a:rPr>
                <a:t>신입</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p>
              <a:pPr marL="0" marR="0" lvl="0" indent="0" algn="l" rtl="0">
                <a:spcBef>
                  <a:spcPts val="0"/>
                </a:spcBef>
                <a:spcAft>
                  <a:spcPts val="0"/>
                </a:spcAft>
                <a:buNone/>
              </a:pPr>
              <a:r>
                <a:rPr lang="ko-KR" sz="1100" dirty="0">
                  <a:solidFill>
                    <a:schemeClr val="dk1"/>
                  </a:solidFill>
                  <a:latin typeface="Calibri"/>
                  <a:ea typeface="Calibri"/>
                  <a:cs typeface="Calibri"/>
                  <a:sym typeface="Calibri"/>
                </a:rPr>
                <a:t>1987/02/18</a:t>
              </a:r>
              <a:endParaRPr dirty="0"/>
            </a:p>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p>
              <a:pPr marL="0" marR="0" lvl="0" indent="0" algn="l" rtl="0">
                <a:spcBef>
                  <a:spcPts val="0"/>
                </a:spcBef>
                <a:spcAft>
                  <a:spcPts val="0"/>
                </a:spcAft>
                <a:buNone/>
              </a:pPr>
              <a:r>
                <a:rPr lang="ko-KR" sz="1100" dirty="0">
                  <a:solidFill>
                    <a:schemeClr val="dk1"/>
                  </a:solidFill>
                  <a:latin typeface="Calibri"/>
                  <a:ea typeface="Calibri"/>
                  <a:cs typeface="Calibri"/>
                  <a:sym typeface="Calibri"/>
                </a:rPr>
                <a:t>서울시 강북구 </a:t>
              </a:r>
              <a:r>
                <a:rPr lang="ko-KR" sz="1100" dirty="0" err="1">
                  <a:solidFill>
                    <a:schemeClr val="dk1"/>
                  </a:solidFill>
                  <a:latin typeface="Calibri"/>
                  <a:ea typeface="Calibri"/>
                  <a:cs typeface="Calibri"/>
                  <a:sym typeface="Calibri"/>
                </a:rPr>
                <a:t>오현로</a:t>
              </a:r>
              <a:r>
                <a:rPr lang="ko-KR" sz="1100" dirty="0">
                  <a:solidFill>
                    <a:schemeClr val="dk1"/>
                  </a:solidFill>
                  <a:latin typeface="Calibri"/>
                  <a:ea typeface="Calibri"/>
                  <a:cs typeface="Calibri"/>
                  <a:sym typeface="Calibri"/>
                </a:rPr>
                <a:t> 25마길 65</a:t>
              </a:r>
              <a:endParaRPr sz="1100" dirty="0">
                <a:solidFill>
                  <a:schemeClr val="dk1"/>
                </a:solidFill>
                <a:latin typeface="Calibri"/>
                <a:ea typeface="Calibri"/>
                <a:cs typeface="Calibri"/>
                <a:sym typeface="Calibri"/>
              </a:endParaRPr>
            </a:p>
          </p:txBody>
        </p:sp>
        <p:sp>
          <p:nvSpPr>
            <p:cNvPr id="92" name="Google Shape;92;p1"/>
            <p:cNvSpPr txBox="1"/>
            <p:nvPr/>
          </p:nvSpPr>
          <p:spPr>
            <a:xfrm>
              <a:off x="3458504" y="1756671"/>
              <a:ext cx="639919" cy="669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50">
                  <a:solidFill>
                    <a:schemeClr val="dk1"/>
                  </a:solidFill>
                  <a:latin typeface="Calibri"/>
                  <a:ea typeface="Calibri"/>
                  <a:cs typeface="Calibri"/>
                  <a:sym typeface="Calibri"/>
                </a:rPr>
                <a:t>Phone </a:t>
              </a:r>
              <a:endParaRPr/>
            </a:p>
            <a:p>
              <a:pPr marL="0" marR="0" lvl="0" indent="0" algn="l" rtl="0">
                <a:spcBef>
                  <a:spcPts val="0"/>
                </a:spcBef>
                <a:spcAft>
                  <a:spcPts val="0"/>
                </a:spcAft>
                <a:buNone/>
              </a:pPr>
              <a:r>
                <a:rPr lang="ko-KR" sz="1250">
                  <a:solidFill>
                    <a:schemeClr val="dk1"/>
                  </a:solidFill>
                  <a:latin typeface="Calibri"/>
                  <a:ea typeface="Calibri"/>
                  <a:cs typeface="Calibri"/>
                  <a:sym typeface="Calibri"/>
                </a:rPr>
                <a:t>Email</a:t>
              </a:r>
              <a:endParaRPr/>
            </a:p>
            <a:p>
              <a:pPr marL="0" marR="0" lvl="0" indent="0" algn="l" rtl="0">
                <a:spcBef>
                  <a:spcPts val="0"/>
                </a:spcBef>
                <a:spcAft>
                  <a:spcPts val="0"/>
                </a:spcAft>
                <a:buNone/>
              </a:pPr>
              <a:r>
                <a:rPr lang="ko-KR" sz="1250">
                  <a:solidFill>
                    <a:schemeClr val="dk1"/>
                  </a:solidFill>
                  <a:latin typeface="Calibri"/>
                  <a:ea typeface="Calibri"/>
                  <a:cs typeface="Calibri"/>
                  <a:sym typeface="Calibri"/>
                </a:rPr>
                <a:t>GitHub</a:t>
              </a:r>
              <a:endParaRPr sz="1250">
                <a:solidFill>
                  <a:schemeClr val="dk1"/>
                </a:solidFill>
                <a:latin typeface="Calibri"/>
                <a:ea typeface="Calibri"/>
                <a:cs typeface="Calibri"/>
                <a:sym typeface="Calibri"/>
              </a:endParaRPr>
            </a:p>
          </p:txBody>
        </p:sp>
        <p:sp>
          <p:nvSpPr>
            <p:cNvPr id="93" name="Google Shape;93;p1"/>
            <p:cNvSpPr txBox="1"/>
            <p:nvPr/>
          </p:nvSpPr>
          <p:spPr>
            <a:xfrm>
              <a:off x="4049713" y="1760286"/>
              <a:ext cx="1866217" cy="6924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100">
                  <a:solidFill>
                    <a:schemeClr val="dk1"/>
                  </a:solidFill>
                  <a:latin typeface="Calibri"/>
                  <a:ea typeface="Calibri"/>
                  <a:cs typeface="Calibri"/>
                  <a:sym typeface="Calibri"/>
                </a:rPr>
                <a:t>010-8546-6742</a:t>
              </a:r>
              <a:endParaRPr/>
            </a:p>
            <a:p>
              <a:pPr marL="0" marR="0" lvl="0" indent="0" algn="l" rtl="0">
                <a:spcBef>
                  <a:spcPts val="0"/>
                </a:spcBef>
                <a:spcAft>
                  <a:spcPts val="0"/>
                </a:spcAft>
                <a:buNone/>
              </a:pPr>
              <a:endParaRPr sz="200">
                <a:solidFill>
                  <a:schemeClr val="dk1"/>
                </a:solidFill>
                <a:latin typeface="Calibri"/>
                <a:ea typeface="Calibri"/>
                <a:cs typeface="Calibri"/>
                <a:sym typeface="Calibri"/>
              </a:endParaRPr>
            </a:p>
            <a:p>
              <a:pPr marL="0" marR="0" lvl="0" indent="0" algn="l" rtl="0">
                <a:spcBef>
                  <a:spcPts val="0"/>
                </a:spcBef>
                <a:spcAft>
                  <a:spcPts val="0"/>
                </a:spcAft>
                <a:buNone/>
              </a:pPr>
              <a:r>
                <a:rPr lang="ko-KR" sz="1100" u="sng">
                  <a:solidFill>
                    <a:schemeClr val="dk1"/>
                  </a:solidFill>
                  <a:latin typeface="Calibri"/>
                  <a:ea typeface="Calibri"/>
                  <a:cs typeface="Calibri"/>
                  <a:sym typeface="Calibri"/>
                  <a:hlinkClick r:id="rId3">
                    <a:extLst>
                      <a:ext uri="{A12FA001-AC4F-418D-AE19-62706E023703}">
                        <ahyp:hlinkClr xmlns:ahyp="http://schemas.microsoft.com/office/drawing/2018/hyperlinkcolor" xmlns="" val="tx"/>
                      </a:ext>
                    </a:extLst>
                  </a:hlinkClick>
                </a:rPr>
                <a:t>ebira@naver.com</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200">
                <a:solidFill>
                  <a:schemeClr val="dk1"/>
                </a:solidFill>
                <a:latin typeface="Calibri"/>
                <a:ea typeface="Calibri"/>
                <a:cs typeface="Calibri"/>
                <a:sym typeface="Calibri"/>
              </a:endParaRPr>
            </a:p>
            <a:p>
              <a:pPr marL="0" marR="0" lvl="0" indent="0" algn="l" rtl="0">
                <a:spcBef>
                  <a:spcPts val="0"/>
                </a:spcBef>
                <a:spcAft>
                  <a:spcPts val="0"/>
                </a:spcAft>
                <a:buNone/>
              </a:pPr>
              <a:r>
                <a:rPr lang="ko-KR" sz="1100" u="sng">
                  <a:solidFill>
                    <a:schemeClr val="dk1"/>
                  </a:solidFill>
                  <a:latin typeface="Calibri"/>
                  <a:ea typeface="Calibri"/>
                  <a:cs typeface="Calibri"/>
                  <a:sym typeface="Calibri"/>
                  <a:hlinkClick r:id="rId4">
                    <a:extLst>
                      <a:ext uri="{A12FA001-AC4F-418D-AE19-62706E023703}">
                        <ahyp:hlinkClr xmlns:ahyp="http://schemas.microsoft.com/office/drawing/2018/hyperlinkcolor" xmlns="" val="tx"/>
                      </a:ext>
                    </a:extLst>
                  </a:hlinkClick>
                </a:rPr>
                <a:t>https://github.com/Xeostop1</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200">
                <a:solidFill>
                  <a:schemeClr val="dk1"/>
                </a:solidFill>
                <a:latin typeface="Calibri"/>
                <a:ea typeface="Calibri"/>
                <a:cs typeface="Calibri"/>
                <a:sym typeface="Calibri"/>
              </a:endParaRPr>
            </a:p>
          </p:txBody>
        </p:sp>
      </p:grpSp>
      <p:pic>
        <p:nvPicPr>
          <p:cNvPr id="94" name="Google Shape;94;p1"/>
          <p:cNvPicPr preferRelativeResize="0"/>
          <p:nvPr/>
        </p:nvPicPr>
        <p:blipFill rotWithShape="1">
          <a:blip r:embed="rId5">
            <a:alphaModFix/>
          </a:blip>
          <a:srcRect l="5506" r="4606"/>
          <a:stretch/>
        </p:blipFill>
        <p:spPr>
          <a:xfrm flipH="1">
            <a:off x="5492067" y="641186"/>
            <a:ext cx="1133476" cy="1440926"/>
          </a:xfrm>
          <a:prstGeom prst="rect">
            <a:avLst/>
          </a:prstGeom>
          <a:noFill/>
          <a:ln>
            <a:noFill/>
          </a:ln>
        </p:spPr>
      </p:pic>
      <p:grpSp>
        <p:nvGrpSpPr>
          <p:cNvPr id="95" name="Google Shape;95;p1"/>
          <p:cNvGrpSpPr/>
          <p:nvPr/>
        </p:nvGrpSpPr>
        <p:grpSpPr>
          <a:xfrm>
            <a:off x="520700" y="2796540"/>
            <a:ext cx="5903913" cy="1409700"/>
            <a:chOff x="520700" y="2720340"/>
            <a:chExt cx="5903913" cy="1409700"/>
          </a:xfrm>
        </p:grpSpPr>
        <p:sp>
          <p:nvSpPr>
            <p:cNvPr id="96" name="Google Shape;96;p1"/>
            <p:cNvSpPr txBox="1"/>
            <p:nvPr/>
          </p:nvSpPr>
          <p:spPr>
            <a:xfrm>
              <a:off x="520700" y="3153277"/>
              <a:ext cx="14830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KoPub돋움체 Bold" panose="00000800000000000000" pitchFamily="2" charset="-127"/>
                  <a:ea typeface="KoPub돋움체 Bold" panose="00000800000000000000" pitchFamily="2" charset="-127"/>
                  <a:sym typeface="Arial"/>
                </a:rPr>
                <a:t>소개 /</a:t>
              </a:r>
              <a:r>
                <a:rPr lang="ko-KR" sz="1400" b="1" dirty="0" err="1">
                  <a:solidFill>
                    <a:schemeClr val="dk1"/>
                  </a:solidFill>
                  <a:latin typeface="KoPub돋움체 Bold" panose="00000800000000000000" pitchFamily="2" charset="-127"/>
                  <a:ea typeface="KoPub돋움체 Bold" panose="00000800000000000000" pitchFamily="2" charset="-127"/>
                  <a:sym typeface="Arial"/>
                </a:rPr>
                <a:t>About</a:t>
              </a:r>
              <a:r>
                <a:rPr lang="ko-KR" sz="1400" b="1" dirty="0">
                  <a:solidFill>
                    <a:schemeClr val="dk1"/>
                  </a:solidFill>
                  <a:latin typeface="KoPub돋움체 Bold" panose="00000800000000000000" pitchFamily="2" charset="-127"/>
                  <a:ea typeface="KoPub돋움체 Bold" panose="00000800000000000000" pitchFamily="2" charset="-127"/>
                  <a:sym typeface="Arial"/>
                </a:rPr>
                <a:t> </a:t>
              </a:r>
              <a:r>
                <a:rPr lang="ko-KR" sz="1400" b="1" dirty="0" err="1">
                  <a:solidFill>
                    <a:schemeClr val="dk1"/>
                  </a:solidFill>
                  <a:latin typeface="KoPub돋움체 Bold" panose="00000800000000000000" pitchFamily="2" charset="-127"/>
                  <a:ea typeface="KoPub돋움체 Bold" panose="00000800000000000000" pitchFamily="2" charset="-127"/>
                  <a:sym typeface="Arial"/>
                </a:rPr>
                <a:t>Me</a:t>
              </a:r>
              <a:endParaRPr sz="1400" b="1" dirty="0">
                <a:solidFill>
                  <a:schemeClr val="dk1"/>
                </a:solidFill>
                <a:latin typeface="KoPub돋움체 Bold" panose="00000800000000000000" pitchFamily="2" charset="-127"/>
                <a:ea typeface="KoPub돋움체 Bold" panose="00000800000000000000" pitchFamily="2" charset="-127"/>
                <a:sym typeface="Arial"/>
              </a:endParaRPr>
            </a:p>
          </p:txBody>
        </p:sp>
        <p:sp>
          <p:nvSpPr>
            <p:cNvPr id="97" name="Google Shape;97;p1"/>
            <p:cNvSpPr txBox="1"/>
            <p:nvPr/>
          </p:nvSpPr>
          <p:spPr>
            <a:xfrm>
              <a:off x="2094327" y="2787235"/>
              <a:ext cx="4330286" cy="12926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300"/>
                <a:buFont typeface="Arial"/>
                <a:buChar char="•"/>
              </a:pPr>
              <a:r>
                <a:rPr lang="ko-KR" sz="1300" dirty="0" err="1">
                  <a:solidFill>
                    <a:schemeClr val="dk1"/>
                  </a:solidFill>
                  <a:latin typeface="KoPub돋움체 Bold" panose="00000800000000000000" pitchFamily="2" charset="-127"/>
                  <a:ea typeface="KoPub돋움체 Bold" panose="00000800000000000000" pitchFamily="2" charset="-127"/>
                  <a:cs typeface="Noto Sans Light"/>
                  <a:sym typeface="Noto Sans Light"/>
                </a:rPr>
                <a:t>JavaScript</a:t>
              </a:r>
              <a:r>
                <a:rPr lang="ko-K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rPr>
                <a:t> ES6+을 이용하는  팀 프로젝트 수행 경험</a:t>
              </a:r>
              <a:endParaRP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endParaRPr>
            </a:p>
            <a:p>
              <a:pPr marL="285750" marR="0" lvl="0" indent="-285750" algn="l" rtl="0">
                <a:lnSpc>
                  <a:spcPct val="150000"/>
                </a:lnSpc>
                <a:spcBef>
                  <a:spcPts val="0"/>
                </a:spcBef>
                <a:spcAft>
                  <a:spcPts val="0"/>
                </a:spcAft>
                <a:buClr>
                  <a:schemeClr val="dk1"/>
                </a:buClr>
                <a:buSzPts val="1300"/>
                <a:buFont typeface="Arial"/>
                <a:buChar char="•"/>
              </a:pPr>
              <a:r>
                <a:rPr lang="ko-KR" sz="1300" dirty="0" err="1">
                  <a:solidFill>
                    <a:schemeClr val="dk1"/>
                  </a:solidFill>
                  <a:latin typeface="KoPub돋움체 Bold" panose="00000800000000000000" pitchFamily="2" charset="-127"/>
                  <a:ea typeface="KoPub돋움체 Bold" panose="00000800000000000000" pitchFamily="2" charset="-127"/>
                  <a:cs typeface="Noto Sans Light"/>
                  <a:sym typeface="Noto Sans Light"/>
                </a:rPr>
                <a:t>jQuery</a:t>
              </a:r>
              <a:r>
                <a:rPr lang="ko-K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rPr>
                <a:t> 라이브러리 및 네이버 API 사용 경험 </a:t>
              </a:r>
              <a:endParaRP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endParaRPr>
            </a:p>
            <a:p>
              <a:pPr marL="285750" marR="0" lvl="0" indent="-285750" algn="l" rtl="0">
                <a:lnSpc>
                  <a:spcPct val="150000"/>
                </a:lnSpc>
                <a:spcBef>
                  <a:spcPts val="0"/>
                </a:spcBef>
                <a:spcAft>
                  <a:spcPts val="0"/>
                </a:spcAft>
                <a:buClr>
                  <a:schemeClr val="dk1"/>
                </a:buClr>
                <a:buSzPts val="1300"/>
                <a:buFont typeface="Arial"/>
                <a:buChar char="•"/>
              </a:pPr>
              <a:r>
                <a:rPr lang="ko-KR" sz="1300" dirty="0" err="1">
                  <a:solidFill>
                    <a:schemeClr val="dk1"/>
                  </a:solidFill>
                  <a:latin typeface="KoPub돋움체 Bold" panose="00000800000000000000" pitchFamily="2" charset="-127"/>
                  <a:ea typeface="KoPub돋움체 Bold" panose="00000800000000000000" pitchFamily="2" charset="-127"/>
                  <a:cs typeface="Noto Sans Light"/>
                  <a:sym typeface="Noto Sans Light"/>
                </a:rPr>
                <a:t>MVC모델을</a:t>
              </a:r>
              <a:r>
                <a:rPr lang="ko-K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rPr>
                <a:t> 이용한 웹 프로그램 경험</a:t>
              </a:r>
              <a:endParaRP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endParaRPr>
            </a:p>
            <a:p>
              <a:pPr marL="285750" marR="0" lvl="0" indent="-285750" algn="l" rtl="0">
                <a:lnSpc>
                  <a:spcPct val="150000"/>
                </a:lnSpc>
                <a:spcBef>
                  <a:spcPts val="0"/>
                </a:spcBef>
                <a:spcAft>
                  <a:spcPts val="0"/>
                </a:spcAft>
                <a:buClr>
                  <a:schemeClr val="dk1"/>
                </a:buClr>
                <a:buSzPts val="1300"/>
                <a:buFont typeface="Arial"/>
                <a:buChar char="•"/>
              </a:pPr>
              <a:r>
                <a:rPr lang="ko-KR" sz="1300" dirty="0" err="1">
                  <a:solidFill>
                    <a:schemeClr val="dk1"/>
                  </a:solidFill>
                  <a:latin typeface="KoPub돋움체 Bold" panose="00000800000000000000" pitchFamily="2" charset="-127"/>
                  <a:ea typeface="KoPub돋움체 Bold" panose="00000800000000000000" pitchFamily="2" charset="-127"/>
                  <a:cs typeface="Noto Sans Light"/>
                  <a:sym typeface="Noto Sans Light"/>
                </a:rPr>
                <a:t>Node.js기반으로</a:t>
              </a:r>
              <a:r>
                <a:rPr lang="ko-K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rPr>
                <a:t> 한 </a:t>
              </a:r>
              <a:r>
                <a:rPr lang="ko-KR" sz="1300" dirty="0" err="1">
                  <a:solidFill>
                    <a:schemeClr val="dk1"/>
                  </a:solidFill>
                  <a:latin typeface="KoPub돋움체 Bold" panose="00000800000000000000" pitchFamily="2" charset="-127"/>
                  <a:ea typeface="KoPub돋움체 Bold" panose="00000800000000000000" pitchFamily="2" charset="-127"/>
                  <a:cs typeface="Noto Sans Light"/>
                  <a:sym typeface="Noto Sans Light"/>
                </a:rPr>
                <a:t>React</a:t>
              </a:r>
              <a:r>
                <a:rPr lang="ko-K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rPr>
                <a:t> 프로젝트 경험</a:t>
              </a:r>
              <a:endParaRPr sz="1300" dirty="0">
                <a:solidFill>
                  <a:schemeClr val="dk1"/>
                </a:solidFill>
                <a:latin typeface="KoPub돋움체 Bold" panose="00000800000000000000" pitchFamily="2" charset="-127"/>
                <a:ea typeface="KoPub돋움체 Bold" panose="00000800000000000000" pitchFamily="2" charset="-127"/>
                <a:cs typeface="Noto Sans Light"/>
                <a:sym typeface="Noto Sans Light"/>
              </a:endParaRPr>
            </a:p>
          </p:txBody>
        </p:sp>
        <p:cxnSp>
          <p:nvCxnSpPr>
            <p:cNvPr id="98" name="Google Shape;98;p1"/>
            <p:cNvCxnSpPr/>
            <p:nvPr/>
          </p:nvCxnSpPr>
          <p:spPr>
            <a:xfrm>
              <a:off x="617893" y="4130040"/>
              <a:ext cx="5516207" cy="0"/>
            </a:xfrm>
            <a:prstGeom prst="straightConnector1">
              <a:avLst/>
            </a:prstGeom>
            <a:noFill/>
            <a:ln w="9525" cap="flat" cmpd="sng">
              <a:solidFill>
                <a:schemeClr val="accent1"/>
              </a:solidFill>
              <a:prstDash val="solid"/>
              <a:miter lim="800000"/>
              <a:headEnd type="none" w="sm" len="sm"/>
              <a:tailEnd type="none" w="sm" len="sm"/>
            </a:ln>
          </p:spPr>
        </p:cxnSp>
        <p:cxnSp>
          <p:nvCxnSpPr>
            <p:cNvPr id="99" name="Google Shape;99;p1"/>
            <p:cNvCxnSpPr/>
            <p:nvPr/>
          </p:nvCxnSpPr>
          <p:spPr>
            <a:xfrm>
              <a:off x="542598" y="2720340"/>
              <a:ext cx="5516207" cy="0"/>
            </a:xfrm>
            <a:prstGeom prst="straightConnector1">
              <a:avLst/>
            </a:prstGeom>
            <a:noFill/>
            <a:ln w="9525" cap="flat" cmpd="sng">
              <a:solidFill>
                <a:schemeClr val="accent1"/>
              </a:solidFill>
              <a:prstDash val="solid"/>
              <a:miter lim="800000"/>
              <a:headEnd type="none" w="sm" len="sm"/>
              <a:tailEnd type="none" w="sm" len="sm"/>
            </a:ln>
          </p:spPr>
        </p:cxnSp>
      </p:grpSp>
      <p:sp>
        <p:nvSpPr>
          <p:cNvPr id="100" name="Google Shape;100;p1"/>
          <p:cNvSpPr txBox="1"/>
          <p:nvPr/>
        </p:nvSpPr>
        <p:spPr>
          <a:xfrm>
            <a:off x="333050" y="4530854"/>
            <a:ext cx="180530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기술 스택   / </a:t>
            </a:r>
            <a:r>
              <a:rPr lang="ko-KR" sz="1400" b="1" dirty="0" err="1" smtClean="0">
                <a:solidFill>
                  <a:schemeClr val="dk1"/>
                </a:solidFill>
                <a:latin typeface="Arial"/>
                <a:ea typeface="Arial"/>
                <a:cs typeface="Arial"/>
                <a:sym typeface="Arial"/>
              </a:rPr>
              <a:t>Skill</a:t>
            </a:r>
            <a:r>
              <a:rPr lang="ko-KR" sz="1400" b="1" dirty="0" smtClean="0">
                <a:solidFill>
                  <a:schemeClr val="dk1"/>
                </a:solidFill>
                <a:latin typeface="Arial"/>
                <a:ea typeface="Arial"/>
                <a:cs typeface="Arial"/>
                <a:sym typeface="Arial"/>
              </a:rPr>
              <a:t> </a:t>
            </a:r>
            <a:endParaRPr sz="1400" b="1" dirty="0">
              <a:solidFill>
                <a:schemeClr val="dk1"/>
              </a:solidFill>
              <a:latin typeface="Arial"/>
              <a:ea typeface="Arial"/>
              <a:cs typeface="Arial"/>
              <a:sym typeface="Arial"/>
            </a:endParaRPr>
          </a:p>
        </p:txBody>
      </p:sp>
      <p:graphicFrame>
        <p:nvGraphicFramePr>
          <p:cNvPr id="101" name="Google Shape;101;p1"/>
          <p:cNvGraphicFramePr/>
          <p:nvPr>
            <p:extLst>
              <p:ext uri="{D42A27DB-BD31-4B8C-83A1-F6EECF244321}">
                <p14:modId xmlns:p14="http://schemas.microsoft.com/office/powerpoint/2010/main" val="2002771418"/>
              </p:ext>
            </p:extLst>
          </p:nvPr>
        </p:nvGraphicFramePr>
        <p:xfrm>
          <a:off x="368300" y="4891558"/>
          <a:ext cx="6009625" cy="1907150"/>
        </p:xfrm>
        <a:graphic>
          <a:graphicData uri="http://schemas.openxmlformats.org/drawingml/2006/table">
            <a:tbl>
              <a:tblPr>
                <a:noFill/>
                <a:tableStyleId>{B67A0B16-94CC-4C98-8019-7B491CC0415B}</a:tableStyleId>
              </a:tblPr>
              <a:tblGrid>
                <a:gridCol w="1835150">
                  <a:extLst>
                    <a:ext uri="{9D8B030D-6E8A-4147-A177-3AD203B41FA5}">
                      <a16:colId xmlns:a16="http://schemas.microsoft.com/office/drawing/2014/main" val="20000"/>
                    </a:ext>
                  </a:extLst>
                </a:gridCol>
                <a:gridCol w="4174475">
                  <a:extLst>
                    <a:ext uri="{9D8B030D-6E8A-4147-A177-3AD203B41FA5}">
                      <a16:colId xmlns:a16="http://schemas.microsoft.com/office/drawing/2014/main" val="20001"/>
                    </a:ext>
                  </a:extLst>
                </a:gridCol>
              </a:tblGrid>
              <a:tr h="340850">
                <a:tc>
                  <a:txBody>
                    <a:bodyPr/>
                    <a:lstStyle/>
                    <a:p>
                      <a:pPr marL="25400" marR="0" lvl="0" indent="0" algn="ctr" rtl="0">
                        <a:lnSpc>
                          <a:spcPct val="160000"/>
                        </a:lnSpc>
                        <a:spcBef>
                          <a:spcPts val="0"/>
                        </a:spcBef>
                        <a:spcAft>
                          <a:spcPts val="0"/>
                        </a:spcAft>
                        <a:buNone/>
                      </a:pPr>
                      <a:r>
                        <a:rPr lang="ko-KR" sz="1200" b="1" u="none" strike="noStrike" cap="none">
                          <a:solidFill>
                            <a:srgbClr val="262626"/>
                          </a:solidFill>
                        </a:rPr>
                        <a:t>구분 </a:t>
                      </a:r>
                      <a:endParaRPr sz="1200" b="1" u="none" strike="noStrike" cap="none">
                        <a:solidFill>
                          <a:srgbClr val="262626"/>
                        </a:solidFill>
                      </a:endParaRPr>
                    </a:p>
                  </a:txBody>
                  <a:tcPr marL="7625" marR="7625" marT="3607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60000"/>
                        </a:lnSpc>
                        <a:spcBef>
                          <a:spcPts val="0"/>
                        </a:spcBef>
                        <a:spcAft>
                          <a:spcPts val="0"/>
                        </a:spcAft>
                        <a:buNone/>
                      </a:pPr>
                      <a:r>
                        <a:rPr lang="ko-KR" sz="1200" b="1" u="none" strike="noStrike" cap="none">
                          <a:solidFill>
                            <a:srgbClr val="262626"/>
                          </a:solidFill>
                          <a:latin typeface="Malgun Gothic"/>
                          <a:ea typeface="Malgun Gothic"/>
                          <a:cs typeface="Malgun Gothic"/>
                          <a:sym typeface="Malgun Gothic"/>
                        </a:rPr>
                        <a:t>Skills</a:t>
                      </a:r>
                      <a:endParaRPr sz="1200" b="1" u="none" strike="noStrike" cap="none">
                        <a:solidFill>
                          <a:srgbClr val="262626"/>
                        </a:solidFill>
                      </a:endParaRPr>
                    </a:p>
                  </a:txBody>
                  <a:tcPr marL="91450" marR="53975" marT="3607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339450">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Programing</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Languages</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7625" marR="7625"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JavaScript</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(ES6), HTML5, CSS3,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Java</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91450" marR="53975" marT="4572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1"/>
                  </a:ext>
                </a:extLst>
              </a:tr>
              <a:tr h="339450">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Framework</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Library</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7625" marR="7625"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React</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Jquery</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JSP</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91450" marR="53975" marT="4572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2"/>
                  </a:ext>
                </a:extLst>
              </a:tr>
              <a:tr h="295800">
                <a:tc>
                  <a:txBody>
                    <a:bodyPr/>
                    <a:lstStyle/>
                    <a:p>
                      <a:pPr marL="0" marR="0" lvl="0" indent="0" algn="l" rtl="0">
                        <a:lnSpc>
                          <a:spcPct val="100000"/>
                        </a:lnSpc>
                        <a:spcBef>
                          <a:spcPts val="0"/>
                        </a:spcBef>
                        <a:spcAft>
                          <a:spcPts val="0"/>
                        </a:spcAft>
                        <a:buNone/>
                      </a:pP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Server</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7625" marR="7625"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MySQL</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MariaDB</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Apache,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Tomcat</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91450" marR="53975" marT="4572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3"/>
                  </a:ext>
                </a:extLst>
              </a:tr>
              <a:tr h="295800">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Social</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tools</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7625" marR="7625"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Github</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a:t>
                      </a: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Notion</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91450" marR="53975" marT="4572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4"/>
                  </a:ext>
                </a:extLst>
              </a:tr>
              <a:tr h="295800">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Cloud</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Server </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7625" marR="7625"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l" rtl="0">
                        <a:lnSpc>
                          <a:spcPct val="100000"/>
                        </a:lnSpc>
                        <a:spcBef>
                          <a:spcPts val="0"/>
                        </a:spcBef>
                        <a:spcAft>
                          <a:spcPts val="0"/>
                        </a:spcAft>
                        <a:buNone/>
                      </a:pPr>
                      <a:r>
                        <a:rPr lang="ko-KR" sz="1100" u="none" strike="noStrike" cap="none" dirty="0" err="1">
                          <a:solidFill>
                            <a:srgbClr val="000000"/>
                          </a:solidFill>
                          <a:latin typeface="KoPub돋움체 Medium" panose="00000600000000000000" pitchFamily="2" charset="-127"/>
                          <a:ea typeface="KoPub돋움체 Medium" panose="00000600000000000000" pitchFamily="2" charset="-127"/>
                          <a:cs typeface="Malgun Gothic"/>
                          <a:sym typeface="Malgun Gothic"/>
                        </a:rPr>
                        <a:t>Cafe</a:t>
                      </a:r>
                      <a:r>
                        <a:rPr lang="ko-KR" sz="11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 24</a:t>
                      </a:r>
                      <a:endParaRPr sz="11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91450" marR="53975" marT="45725" marB="45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2" name="Google Shape;102;p1"/>
          <p:cNvGraphicFramePr/>
          <p:nvPr>
            <p:extLst>
              <p:ext uri="{D42A27DB-BD31-4B8C-83A1-F6EECF244321}">
                <p14:modId xmlns:p14="http://schemas.microsoft.com/office/powerpoint/2010/main" val="1939754045"/>
              </p:ext>
            </p:extLst>
          </p:nvPr>
        </p:nvGraphicFramePr>
        <p:xfrm>
          <a:off x="333050" y="7420278"/>
          <a:ext cx="6039450" cy="864925"/>
        </p:xfrm>
        <a:graphic>
          <a:graphicData uri="http://schemas.openxmlformats.org/drawingml/2006/table">
            <a:tbl>
              <a:tblPr>
                <a:noFill/>
                <a:tableStyleId>{B67A0B16-94CC-4C98-8019-7B491CC0415B}</a:tableStyleId>
              </a:tblPr>
              <a:tblGrid>
                <a:gridCol w="1534450">
                  <a:extLst>
                    <a:ext uri="{9D8B030D-6E8A-4147-A177-3AD203B41FA5}">
                      <a16:colId xmlns:a16="http://schemas.microsoft.com/office/drawing/2014/main" val="20000"/>
                    </a:ext>
                  </a:extLst>
                </a:gridCol>
                <a:gridCol w="2708600">
                  <a:extLst>
                    <a:ext uri="{9D8B030D-6E8A-4147-A177-3AD203B41FA5}">
                      <a16:colId xmlns:a16="http://schemas.microsoft.com/office/drawing/2014/main" val="20001"/>
                    </a:ext>
                  </a:extLst>
                </a:gridCol>
                <a:gridCol w="1796400">
                  <a:extLst>
                    <a:ext uri="{9D8B030D-6E8A-4147-A177-3AD203B41FA5}">
                      <a16:colId xmlns:a16="http://schemas.microsoft.com/office/drawing/2014/main" val="20002"/>
                    </a:ext>
                  </a:extLst>
                </a:gridCol>
              </a:tblGrid>
              <a:tr h="246125">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교육기간</a:t>
                      </a:r>
                      <a:endParaRPr sz="700" b="1" u="none" strike="noStrike" cap="none">
                        <a:solidFill>
                          <a:srgbClr val="262626"/>
                        </a:solidFill>
                      </a:endParaRPr>
                    </a:p>
                  </a:txBody>
                  <a:tcPr marL="7025" marR="7025" marT="42200" marB="422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교육과정명</a:t>
                      </a:r>
                      <a:endParaRPr sz="700" b="1" u="none" strike="noStrike" cap="none">
                        <a:solidFill>
                          <a:srgbClr val="262626"/>
                        </a:solidFill>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교육기관</a:t>
                      </a:r>
                      <a:endParaRPr sz="700" b="1" u="none" strike="noStrike" cap="none">
                        <a:solidFill>
                          <a:srgbClr val="262626"/>
                        </a:solidFill>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309400">
                <a:tc>
                  <a:txBody>
                    <a:bodyPr/>
                    <a:lstStyle/>
                    <a:p>
                      <a:pPr marL="25400" marR="0" lvl="0" indent="0" algn="l" rtl="0">
                        <a:lnSpc>
                          <a:spcPct val="160000"/>
                        </a:lnSpc>
                        <a:spcBef>
                          <a:spcPts val="0"/>
                        </a:spcBef>
                        <a:spcAft>
                          <a:spcPts val="0"/>
                        </a:spcAft>
                        <a:buNone/>
                      </a:pPr>
                      <a:r>
                        <a:rPr lang="ko-KR" sz="10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2022년 03월 ~12월</a:t>
                      </a:r>
                      <a:endParaRPr sz="10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endParaRPr>
                    </a:p>
                  </a:txBody>
                  <a:tcPr marL="7025" marR="7025" marT="42200" marB="422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IOT</a:t>
                      </a:r>
                      <a:r>
                        <a:rPr lang="ko-KR" sz="1000" u="none" strike="noStrike" cap="none" dirty="0" err="1">
                          <a:solidFill>
                            <a:srgbClr val="262626"/>
                          </a:solidFill>
                          <a:latin typeface="KoPub돋움체 Medium" panose="00000600000000000000" pitchFamily="2" charset="-127"/>
                          <a:ea typeface="KoPub돋움체 Medium" panose="00000600000000000000" pitchFamily="2" charset="-127"/>
                        </a:rPr>
                        <a:t>융합프로그래밍</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 </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학과</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 수료</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서울특별시 북부기술교육원</a:t>
                      </a:r>
                      <a:endParaRPr sz="10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1"/>
                  </a:ext>
                </a:extLst>
              </a:tr>
              <a:tr h="309400">
                <a:tc>
                  <a:txBody>
                    <a:bodyPr/>
                    <a:lstStyle/>
                    <a:p>
                      <a:pPr marL="25400" marR="0" lvl="0" indent="0" algn="l" rtl="0">
                        <a:lnSpc>
                          <a:spcPct val="160000"/>
                        </a:lnSpc>
                        <a:spcBef>
                          <a:spcPts val="0"/>
                        </a:spcBef>
                        <a:spcAft>
                          <a:spcPts val="0"/>
                        </a:spcAft>
                        <a:buNone/>
                      </a:pPr>
                      <a:r>
                        <a:rPr lang="ko-KR" sz="10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2021년 11월 22~29일</a:t>
                      </a:r>
                      <a:endParaRPr sz="10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endParaRPr>
                    </a:p>
                  </a:txBody>
                  <a:tcPr marL="7025" marR="7025" marT="42200" marB="422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AI</a:t>
                      </a:r>
                      <a:r>
                        <a:rPr lang="ko-KR" sz="1000" u="none" strike="noStrike" cap="none" dirty="0" err="1">
                          <a:solidFill>
                            <a:srgbClr val="262626"/>
                          </a:solidFill>
                          <a:latin typeface="KoPub돋움체 Medium" panose="00000600000000000000" pitchFamily="2" charset="-127"/>
                          <a:ea typeface="KoPub돋움체 Medium" panose="00000600000000000000" pitchFamily="2" charset="-127"/>
                        </a:rPr>
                        <a:t>인공지능콘텐츠지도사</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 양성과정</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(사)</a:t>
                      </a:r>
                      <a:r>
                        <a:rPr lang="ko-KR" sz="10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IT여성기업협회</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375" marR="49800" marT="42200" marB="422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3" name="Google Shape;103;p1"/>
          <p:cNvSpPr txBox="1"/>
          <p:nvPr/>
        </p:nvSpPr>
        <p:spPr>
          <a:xfrm>
            <a:off x="307650" y="7010371"/>
            <a:ext cx="13211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교육훈련 사항</a:t>
            </a:r>
            <a:endParaRPr sz="1400" b="1" dirty="0">
              <a:solidFill>
                <a:schemeClr val="dk1"/>
              </a:solidFill>
              <a:latin typeface="Arial"/>
              <a:ea typeface="Arial"/>
              <a:cs typeface="Arial"/>
              <a:sym typeface="Arial"/>
            </a:endParaRPr>
          </a:p>
        </p:txBody>
      </p:sp>
      <p:sp>
        <p:nvSpPr>
          <p:cNvPr id="104" name="Google Shape;104;p1"/>
          <p:cNvSpPr txBox="1"/>
          <p:nvPr/>
        </p:nvSpPr>
        <p:spPr>
          <a:xfrm>
            <a:off x="286512" y="8627390"/>
            <a:ext cx="141846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수행 프로젝트</a:t>
            </a:r>
            <a:endParaRPr sz="1400" b="1" dirty="0">
              <a:solidFill>
                <a:schemeClr val="dk1"/>
              </a:solidFill>
              <a:latin typeface="Arial"/>
              <a:ea typeface="Arial"/>
              <a:cs typeface="Arial"/>
              <a:sym typeface="Arial"/>
            </a:endParaRPr>
          </a:p>
        </p:txBody>
      </p:sp>
      <p:graphicFrame>
        <p:nvGraphicFramePr>
          <p:cNvPr id="105" name="Google Shape;105;p1"/>
          <p:cNvGraphicFramePr/>
          <p:nvPr>
            <p:extLst>
              <p:ext uri="{D42A27DB-BD31-4B8C-83A1-F6EECF244321}">
                <p14:modId xmlns:p14="http://schemas.microsoft.com/office/powerpoint/2010/main" val="3103981797"/>
              </p:ext>
            </p:extLst>
          </p:nvPr>
        </p:nvGraphicFramePr>
        <p:xfrm>
          <a:off x="292100" y="9008937"/>
          <a:ext cx="6080425" cy="2978421"/>
        </p:xfrm>
        <a:graphic>
          <a:graphicData uri="http://schemas.openxmlformats.org/drawingml/2006/table">
            <a:tbl>
              <a:tblPr>
                <a:noFill/>
                <a:tableStyleId>{B67A0B16-94CC-4C98-8019-7B491CC0415B}</a:tableStyleId>
              </a:tblPr>
              <a:tblGrid>
                <a:gridCol w="1493838">
                  <a:extLst>
                    <a:ext uri="{9D8B030D-6E8A-4147-A177-3AD203B41FA5}">
                      <a16:colId xmlns:a16="http://schemas.microsoft.com/office/drawing/2014/main" val="20000"/>
                    </a:ext>
                  </a:extLst>
                </a:gridCol>
                <a:gridCol w="1562887">
                  <a:extLst>
                    <a:ext uri="{9D8B030D-6E8A-4147-A177-3AD203B41FA5}">
                      <a16:colId xmlns:a16="http://schemas.microsoft.com/office/drawing/2014/main" val="20001"/>
                    </a:ext>
                  </a:extLst>
                </a:gridCol>
                <a:gridCol w="2237588">
                  <a:extLst>
                    <a:ext uri="{9D8B030D-6E8A-4147-A177-3AD203B41FA5}">
                      <a16:colId xmlns:a16="http://schemas.microsoft.com/office/drawing/2014/main" val="20002"/>
                    </a:ext>
                  </a:extLst>
                </a:gridCol>
                <a:gridCol w="786112">
                  <a:extLst>
                    <a:ext uri="{9D8B030D-6E8A-4147-A177-3AD203B41FA5}">
                      <a16:colId xmlns:a16="http://schemas.microsoft.com/office/drawing/2014/main" val="20003"/>
                    </a:ext>
                  </a:extLst>
                </a:gridCol>
              </a:tblGrid>
              <a:tr h="280550">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개발기간</a:t>
                      </a:r>
                      <a:endParaRPr sz="700" b="1" u="none" strike="noStrike" cap="none">
                        <a:solidFill>
                          <a:srgbClr val="262626"/>
                        </a:solidFill>
                      </a:endParaRPr>
                    </a:p>
                  </a:txBody>
                  <a:tcPr marL="6925" marR="6925" marT="32725" marB="415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프로젝트 명</a:t>
                      </a:r>
                      <a:endParaRPr sz="700" b="1" u="none" strike="noStrike" cap="none">
                        <a:solidFill>
                          <a:srgbClr val="262626"/>
                        </a:solidFill>
                      </a:endParaRPr>
                    </a:p>
                  </a:txBody>
                  <a:tcPr marL="82975" marR="48975" marT="32725"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개발환경</a:t>
                      </a:r>
                      <a:endParaRPr sz="700" b="1" u="none" strike="noStrike" cap="none">
                        <a:solidFill>
                          <a:srgbClr val="262626"/>
                        </a:solidFill>
                      </a:endParaRPr>
                    </a:p>
                  </a:txBody>
                  <a:tcPr marL="82975" marR="48975" marT="32725"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개발인원</a:t>
                      </a:r>
                      <a:endParaRPr sz="700" b="1" u="none" strike="noStrike" cap="none">
                        <a:solidFill>
                          <a:srgbClr val="262626"/>
                        </a:solidFill>
                      </a:endParaRPr>
                    </a:p>
                  </a:txBody>
                  <a:tcPr marL="82975" marR="48975" marT="32725" marB="415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395475">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2022</a:t>
                      </a:r>
                      <a:r>
                        <a:rPr lang="ko-KR" sz="900" u="none" strike="noStrike" cap="none" dirty="0">
                          <a:solidFill>
                            <a:srgbClr val="262626"/>
                          </a:solidFill>
                        </a:rPr>
                        <a:t>년 </a:t>
                      </a:r>
                      <a:r>
                        <a:rPr lang="ko-KR" sz="900" u="none" strike="noStrike" cap="none" dirty="0">
                          <a:solidFill>
                            <a:srgbClr val="262626"/>
                          </a:solidFill>
                          <a:latin typeface="Malgun Gothic"/>
                          <a:ea typeface="Malgun Gothic"/>
                          <a:cs typeface="Malgun Gothic"/>
                          <a:sym typeface="Malgun Gothic"/>
                        </a:rPr>
                        <a:t>06</a:t>
                      </a:r>
                      <a:r>
                        <a:rPr lang="ko-KR" sz="900" u="none" strike="noStrike" cap="none" dirty="0">
                          <a:solidFill>
                            <a:srgbClr val="262626"/>
                          </a:solidFill>
                        </a:rPr>
                        <a:t>월 </a:t>
                      </a:r>
                      <a:r>
                        <a:rPr lang="ko-KR" sz="900" u="none" strike="noStrike" cap="none" dirty="0">
                          <a:solidFill>
                            <a:srgbClr val="262626"/>
                          </a:solidFill>
                          <a:latin typeface="Malgun Gothic"/>
                          <a:ea typeface="Malgun Gothic"/>
                          <a:cs typeface="Malgun Gothic"/>
                          <a:sym typeface="Malgun Gothic"/>
                        </a:rPr>
                        <a:t>~ 12월</a:t>
                      </a:r>
                      <a:endParaRPr sz="800" u="none" strike="noStrike" cap="none" dirty="0">
                        <a:solidFill>
                          <a:srgbClr val="262626"/>
                        </a:solidFill>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None/>
                      </a:pPr>
                      <a:r>
                        <a:rPr lang="ko-KR" sz="900" u="none" strike="noStrike" cap="none" dirty="0">
                          <a:solidFill>
                            <a:srgbClr val="262626"/>
                          </a:solidFill>
                        </a:rPr>
                        <a:t>도봉구  </a:t>
                      </a:r>
                      <a:r>
                        <a:rPr lang="ko-KR" sz="900" u="none" strike="noStrike" cap="none" dirty="0" err="1">
                          <a:solidFill>
                            <a:srgbClr val="262626"/>
                          </a:solidFill>
                          <a:latin typeface="Malgun Gothic"/>
                          <a:ea typeface="Malgun Gothic"/>
                          <a:cs typeface="Malgun Gothic"/>
                          <a:sym typeface="Malgun Gothic"/>
                        </a:rPr>
                        <a:t>로컬콘텐츠</a:t>
                      </a:r>
                      <a:r>
                        <a:rPr lang="ko-KR" sz="900" u="none" strike="noStrike" cap="none" dirty="0">
                          <a:solidFill>
                            <a:srgbClr val="262626"/>
                          </a:solidFill>
                        </a:rPr>
                        <a:t> </a:t>
                      </a:r>
                      <a:endParaRPr sz="900" u="none" strike="noStrike" cap="none" dirty="0">
                        <a:solidFill>
                          <a:srgbClr val="262626"/>
                        </a:solidFill>
                      </a:endParaRPr>
                    </a:p>
                    <a:p>
                      <a:pPr marL="25400" marR="0" lvl="0" indent="0" algn="ctr" rtl="0">
                        <a:lnSpc>
                          <a:spcPct val="17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웹페이지</a:t>
                      </a:r>
                      <a:r>
                        <a:rPr lang="ko-KR" sz="900" u="none" strike="noStrike" cap="none" dirty="0">
                          <a:solidFill>
                            <a:srgbClr val="262626"/>
                          </a:solidFill>
                        </a:rPr>
                        <a:t> 제작 </a:t>
                      </a:r>
                      <a:r>
                        <a:rPr lang="ko-KR" sz="900" u="none" strike="noStrike" cap="none" dirty="0">
                          <a:solidFill>
                            <a:srgbClr val="262626"/>
                          </a:solidFill>
                          <a:latin typeface="Malgun Gothic"/>
                          <a:ea typeface="Malgun Gothic"/>
                          <a:cs typeface="Malgun Gothic"/>
                          <a:sym typeface="Malgun Gothic"/>
                        </a:rPr>
                        <a:t>“</a:t>
                      </a:r>
                      <a:r>
                        <a:rPr lang="ko-KR" sz="900" u="none" strike="noStrike" cap="none" dirty="0" err="1">
                          <a:solidFill>
                            <a:srgbClr val="262626"/>
                          </a:solidFill>
                          <a:latin typeface="Malgun Gothic"/>
                          <a:ea typeface="Malgun Gothic"/>
                          <a:cs typeface="Malgun Gothic"/>
                          <a:sym typeface="Malgun Gothic"/>
                        </a:rPr>
                        <a:t>도봉따봉</a:t>
                      </a:r>
                      <a:r>
                        <a:rPr lang="ko-KR" sz="900" u="none" strike="noStrike" cap="none" dirty="0">
                          <a:solidFill>
                            <a:srgbClr val="262626"/>
                          </a:solidFill>
                          <a:latin typeface="Malgun Gothic"/>
                          <a:ea typeface="Malgun Gothic"/>
                          <a:cs typeface="Malgun Gothic"/>
                          <a:sym typeface="Malgun Gothic"/>
                        </a:rPr>
                        <a:t>”</a:t>
                      </a:r>
                      <a:endParaRPr sz="800" u="none" strike="noStrike" cap="none" dirty="0">
                        <a:solidFill>
                          <a:srgbClr val="262626"/>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Java</a:t>
                      </a:r>
                      <a:r>
                        <a:rPr lang="ko-KR" sz="900" u="none" strike="noStrike" cap="none" dirty="0">
                          <a:solidFill>
                            <a:srgbClr val="000000"/>
                          </a:solidFill>
                          <a:latin typeface="Malgun Gothic"/>
                          <a:ea typeface="Malgun Gothic"/>
                          <a:cs typeface="Malgun Gothic"/>
                          <a:sym typeface="Malgun Gothic"/>
                        </a:rPr>
                        <a:t>, JSP/</a:t>
                      </a:r>
                      <a:r>
                        <a:rPr lang="ko-KR" sz="900" u="none" strike="noStrike" cap="none" dirty="0" err="1">
                          <a:solidFill>
                            <a:srgbClr val="000000"/>
                          </a:solidFill>
                          <a:latin typeface="Malgun Gothic"/>
                          <a:ea typeface="Malgun Gothic"/>
                          <a:cs typeface="Malgun Gothic"/>
                          <a:sym typeface="Malgun Gothic"/>
                        </a:rPr>
                        <a:t>Servlet</a:t>
                      </a:r>
                      <a:r>
                        <a:rPr lang="ko-KR" sz="900" u="none" strike="noStrike" cap="none" dirty="0">
                          <a:solidFill>
                            <a:srgbClr val="000000"/>
                          </a:solidFill>
                          <a:latin typeface="Malgun Gothic"/>
                          <a:ea typeface="Malgun Gothic"/>
                          <a:cs typeface="Malgun Gothic"/>
                          <a:sym typeface="Malgun Gothic"/>
                        </a:rPr>
                        <a:t>,, html5/CSS3,JS, </a:t>
                      </a:r>
                      <a:r>
                        <a:rPr lang="ko-KR" sz="900" u="none" strike="noStrike" cap="none" dirty="0" err="1">
                          <a:solidFill>
                            <a:srgbClr val="000000"/>
                          </a:solidFill>
                          <a:latin typeface="Malgun Gothic"/>
                          <a:ea typeface="Malgun Gothic"/>
                          <a:cs typeface="Malgun Gothic"/>
                          <a:sym typeface="Malgun Gothic"/>
                        </a:rPr>
                        <a:t>Jquery</a:t>
                      </a:r>
                      <a:r>
                        <a:rPr lang="ko-KR" sz="900" u="none" strike="noStrike" cap="none" dirty="0">
                          <a:solidFill>
                            <a:srgbClr val="000000"/>
                          </a:solidFill>
                          <a:latin typeface="Malgun Gothic"/>
                          <a:ea typeface="Malgun Gothic"/>
                          <a:cs typeface="Malgun Gothic"/>
                          <a:sym typeface="Malgun Gothic"/>
                        </a:rPr>
                        <a:t>, </a:t>
                      </a:r>
                      <a:endParaRPr sz="900" u="none" strike="noStrike" cap="none" dirty="0">
                        <a:solidFill>
                          <a:srgbClr val="000000"/>
                        </a:solidFill>
                        <a:latin typeface="Malgun Gothic"/>
                        <a:ea typeface="Malgun Gothic"/>
                        <a:cs typeface="Malgun Gothic"/>
                        <a:sym typeface="Malgun Gothic"/>
                      </a:endParaRPr>
                    </a:p>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mySQL</a:t>
                      </a:r>
                      <a:r>
                        <a:rPr lang="ko-KR" sz="900" u="none" strike="noStrike" cap="none" dirty="0">
                          <a:solidFill>
                            <a:srgbClr val="000000"/>
                          </a:solidFill>
                          <a:latin typeface="Malgun Gothic"/>
                          <a:ea typeface="Malgun Gothic"/>
                          <a:cs typeface="Malgun Gothic"/>
                          <a:sym typeface="Malgun Gothic"/>
                        </a:rPr>
                        <a:t>, </a:t>
                      </a:r>
                      <a:r>
                        <a:rPr lang="ko-KR" sz="900" u="none" strike="noStrike" cap="none" dirty="0" err="1">
                          <a:solidFill>
                            <a:srgbClr val="000000"/>
                          </a:solidFill>
                          <a:latin typeface="Malgun Gothic"/>
                          <a:ea typeface="Malgun Gothic"/>
                          <a:cs typeface="Malgun Gothic"/>
                          <a:sym typeface="Malgun Gothic"/>
                        </a:rPr>
                        <a:t>MariaDB</a:t>
                      </a:r>
                      <a:r>
                        <a:rPr lang="ko-KR" sz="900" u="none" strike="noStrike" cap="none" dirty="0">
                          <a:solidFill>
                            <a:srgbClr val="000000"/>
                          </a:solidFill>
                          <a:latin typeface="Malgun Gothic"/>
                          <a:ea typeface="Malgun Gothic"/>
                          <a:cs typeface="Malgun Gothic"/>
                          <a:sym typeface="Malgun Gothic"/>
                        </a:rPr>
                        <a:t>,</a:t>
                      </a:r>
                      <a:endParaRPr sz="900" u="none" strike="noStrike" cap="none" dirty="0">
                        <a:solidFill>
                          <a:srgbClr val="000000"/>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4명</a:t>
                      </a:r>
                      <a:endParaRPr sz="800" u="none" strike="noStrike" cap="none">
                        <a:solidFill>
                          <a:srgbClr val="262626"/>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1"/>
                  </a:ext>
                </a:extLst>
              </a:tr>
              <a:tr h="375950">
                <a:tc>
                  <a:txBody>
                    <a:bodyPr/>
                    <a:lstStyle/>
                    <a:p>
                      <a:pPr marL="25400" marR="0" lvl="0" indent="0" algn="just" defTabSz="914400" rtl="0" eaLnBrk="1" fontAlgn="auto" latinLnBrk="0" hangingPunct="1">
                        <a:lnSpc>
                          <a:spcPct val="160000"/>
                        </a:lnSpc>
                        <a:spcBef>
                          <a:spcPts val="0"/>
                        </a:spcBef>
                        <a:spcAft>
                          <a:spcPts val="0"/>
                        </a:spcAft>
                        <a:buClr>
                          <a:srgbClr val="000000"/>
                        </a:buClr>
                        <a:buSzTx/>
                        <a:buFont typeface="Arial"/>
                        <a:buNone/>
                        <a:tabLst/>
                        <a:defRPr/>
                      </a:pPr>
                      <a:r>
                        <a:rPr lang="en-US" altLang="ko-KR" sz="900" u="none" strike="noStrike" cap="none" dirty="0">
                          <a:solidFill>
                            <a:srgbClr val="262626"/>
                          </a:solidFill>
                          <a:latin typeface="+mj-ea"/>
                          <a:ea typeface="+mj-ea"/>
                          <a:cs typeface="Malgun Gothic"/>
                          <a:sym typeface="Malgun Gothic"/>
                        </a:rPr>
                        <a:t>2022</a:t>
                      </a:r>
                      <a:r>
                        <a:rPr lang="ko-KR" altLang="en-US" sz="900" u="none" strike="noStrike" cap="none" dirty="0">
                          <a:solidFill>
                            <a:srgbClr val="262626"/>
                          </a:solidFill>
                          <a:latin typeface="+mj-ea"/>
                          <a:ea typeface="+mj-ea"/>
                        </a:rPr>
                        <a:t>년</a:t>
                      </a:r>
                      <a:r>
                        <a:rPr lang="en-US" altLang="ko-KR" sz="900" u="none" strike="noStrike" cap="none" dirty="0">
                          <a:solidFill>
                            <a:srgbClr val="262626"/>
                          </a:solidFill>
                          <a:latin typeface="+mj-ea"/>
                          <a:ea typeface="+mj-ea"/>
                          <a:sym typeface="Malgun Gothic"/>
                        </a:rPr>
                        <a:t>12</a:t>
                      </a:r>
                      <a:r>
                        <a:rPr lang="ko-KR" altLang="en-US" sz="900" u="none" strike="noStrike" cap="none" dirty="0">
                          <a:solidFill>
                            <a:srgbClr val="262626"/>
                          </a:solidFill>
                          <a:latin typeface="+mj-ea"/>
                          <a:ea typeface="+mj-ea"/>
                        </a:rPr>
                        <a:t>월 </a:t>
                      </a:r>
                      <a:r>
                        <a:rPr lang="en-US" altLang="ko-KR" sz="900" u="none" strike="noStrike" cap="none" dirty="0">
                          <a:solidFill>
                            <a:srgbClr val="262626"/>
                          </a:solidFill>
                          <a:latin typeface="+mj-ea"/>
                          <a:ea typeface="+mj-ea"/>
                          <a:cs typeface="Malgun Gothic"/>
                          <a:sym typeface="Malgun Gothic"/>
                        </a:rPr>
                        <a:t>~ 2023</a:t>
                      </a:r>
                      <a:r>
                        <a:rPr lang="ko-KR" altLang="en-US" sz="900" u="none" strike="noStrike" cap="none" dirty="0">
                          <a:solidFill>
                            <a:srgbClr val="262626"/>
                          </a:solidFill>
                          <a:latin typeface="+mj-ea"/>
                          <a:ea typeface="+mj-ea"/>
                          <a:cs typeface="Malgun Gothic"/>
                          <a:sym typeface="Malgun Gothic"/>
                        </a:rPr>
                        <a:t>월 </a:t>
                      </a:r>
                      <a:r>
                        <a:rPr lang="en-US" altLang="ko-KR" sz="900" u="none" strike="noStrike" cap="none" dirty="0">
                          <a:solidFill>
                            <a:srgbClr val="262626"/>
                          </a:solidFill>
                          <a:latin typeface="+mj-ea"/>
                          <a:ea typeface="+mj-ea"/>
                          <a:cs typeface="Malgun Gothic"/>
                          <a:sym typeface="Malgun Gothic"/>
                        </a:rPr>
                        <a:t>01</a:t>
                      </a:r>
                      <a:r>
                        <a:rPr lang="ko-KR" altLang="en-US" sz="900" u="none" strike="noStrike" cap="none" dirty="0">
                          <a:solidFill>
                            <a:srgbClr val="262626"/>
                          </a:solidFill>
                          <a:latin typeface="+mj-ea"/>
                          <a:ea typeface="+mj-ea"/>
                          <a:cs typeface="Malgun Gothic"/>
                          <a:sym typeface="Malgun Gothic"/>
                        </a:rPr>
                        <a:t>월</a:t>
                      </a:r>
                      <a:endParaRPr lang="ko-KR" altLang="en-US" sz="900" u="none" strike="noStrike" cap="none" dirty="0">
                        <a:solidFill>
                          <a:srgbClr val="262626"/>
                        </a:solidFill>
                        <a:latin typeface="+mj-ea"/>
                        <a:ea typeface="+mj-ea"/>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Clr>
                          <a:srgbClr val="000000"/>
                        </a:buClr>
                        <a:buFont typeface="Arial"/>
                        <a:buNone/>
                      </a:pPr>
                      <a:r>
                        <a:rPr lang="en-US" sz="900" b="0" i="0" u="none" strike="noStrike" cap="none" dirty="0">
                          <a:solidFill>
                            <a:srgbClr val="262626"/>
                          </a:solidFill>
                          <a:latin typeface="Arial"/>
                          <a:cs typeface="Arial"/>
                          <a:sym typeface="Arial"/>
                        </a:rPr>
                        <a:t>Manga Ranking</a:t>
                      </a:r>
                      <a:endParaRPr sz="900" b="0" i="0" u="none" strike="noStrike" cap="none" dirty="0">
                        <a:solidFill>
                          <a:srgbClr val="262626"/>
                        </a:solidFill>
                        <a:latin typeface="Arial"/>
                        <a:cs typeface="Arial"/>
                        <a:sym typeface="Aria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Clr>
                          <a:srgbClr val="000000"/>
                        </a:buClr>
                        <a:buFont typeface="Arial"/>
                        <a:buNone/>
                      </a:pPr>
                      <a:r>
                        <a:rPr lang="en-US" sz="900" b="0" i="0" u="none" strike="noStrike" cap="none" dirty="0">
                          <a:solidFill>
                            <a:srgbClr val="000000"/>
                          </a:solidFill>
                          <a:latin typeface="Malgun Gothic"/>
                          <a:ea typeface="Malgun Gothic"/>
                          <a:cs typeface="Arial"/>
                          <a:sym typeface="Arial"/>
                        </a:rPr>
                        <a:t>React JS</a:t>
                      </a:r>
                      <a:endParaRPr sz="900" b="0" i="0" u="none" strike="noStrike" cap="none" dirty="0">
                        <a:solidFill>
                          <a:srgbClr val="000000"/>
                        </a:solidFill>
                        <a:latin typeface="Malgun Gothic"/>
                        <a:ea typeface="Malgun Gothic"/>
                        <a:cs typeface="Arial"/>
                        <a:sym typeface="Aria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None/>
                      </a:pPr>
                      <a:r>
                        <a:rPr lang="en-US" altLang="ko-KR" sz="900" u="none" strike="noStrike" cap="none" dirty="0">
                          <a:solidFill>
                            <a:srgbClr val="000000"/>
                          </a:solidFill>
                        </a:rPr>
                        <a:t>1</a:t>
                      </a:r>
                      <a:r>
                        <a:rPr lang="ko-KR" altLang="en-US" sz="900" u="none" strike="noStrike" cap="none" dirty="0">
                          <a:solidFill>
                            <a:srgbClr val="000000"/>
                          </a:solidFill>
                        </a:rPr>
                        <a:t>명</a:t>
                      </a:r>
                      <a:endParaRPr sz="900" u="none" strike="noStrike" cap="none" dirty="0">
                        <a:solidFill>
                          <a:srgbClr val="000000"/>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2"/>
                  </a:ext>
                </a:extLst>
              </a:tr>
              <a:tr h="375950">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2022</a:t>
                      </a:r>
                      <a:r>
                        <a:rPr lang="ko-KR" sz="900" u="none" strike="noStrike" cap="none" dirty="0">
                          <a:solidFill>
                            <a:srgbClr val="262626"/>
                          </a:solidFill>
                        </a:rPr>
                        <a:t>년 </a:t>
                      </a:r>
                      <a:r>
                        <a:rPr lang="ko-KR" sz="900" u="none" strike="noStrike" cap="none" dirty="0">
                          <a:solidFill>
                            <a:srgbClr val="262626"/>
                          </a:solidFill>
                          <a:latin typeface="Malgun Gothic"/>
                          <a:ea typeface="Malgun Gothic"/>
                          <a:cs typeface="Malgun Gothic"/>
                          <a:sym typeface="Malgun Gothic"/>
                        </a:rPr>
                        <a:t>11</a:t>
                      </a:r>
                      <a:r>
                        <a:rPr lang="ko-KR" sz="900" u="none" strike="noStrike" cap="none" dirty="0">
                          <a:solidFill>
                            <a:srgbClr val="262626"/>
                          </a:solidFill>
                        </a:rPr>
                        <a:t>월 </a:t>
                      </a:r>
                      <a:r>
                        <a:rPr lang="ko-KR" sz="900" u="none" strike="noStrike" cap="none" dirty="0">
                          <a:solidFill>
                            <a:srgbClr val="262626"/>
                          </a:solidFill>
                          <a:latin typeface="Malgun Gothic"/>
                          <a:ea typeface="Malgun Gothic"/>
                          <a:cs typeface="Malgun Gothic"/>
                          <a:sym typeface="Malgun Gothic"/>
                        </a:rPr>
                        <a:t>~ 12월</a:t>
                      </a:r>
                      <a:endParaRPr sz="800" u="none" strike="noStrike" cap="none" dirty="0">
                        <a:solidFill>
                          <a:srgbClr val="262626"/>
                        </a:solidFill>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None/>
                      </a:pPr>
                      <a:r>
                        <a:rPr lang="ko-KR" sz="900" u="none" strike="noStrike" cap="none" dirty="0" err="1">
                          <a:solidFill>
                            <a:srgbClr val="262626"/>
                          </a:solidFill>
                          <a:latin typeface="Malgun Gothic"/>
                          <a:ea typeface="Malgun Gothic"/>
                          <a:cs typeface="Malgun Gothic"/>
                          <a:sym typeface="Malgun Gothic"/>
                        </a:rPr>
                        <a:t>EmotionDiary</a:t>
                      </a:r>
                      <a:endParaRPr sz="800" u="none" strike="noStrike" cap="none" dirty="0">
                        <a:solidFill>
                          <a:srgbClr val="262626"/>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React</a:t>
                      </a:r>
                      <a:r>
                        <a:rPr lang="ko-KR" sz="900" u="none" strike="noStrike" cap="none" dirty="0">
                          <a:solidFill>
                            <a:srgbClr val="000000"/>
                          </a:solidFill>
                          <a:latin typeface="Malgun Gothic"/>
                          <a:ea typeface="Malgun Gothic"/>
                          <a:cs typeface="Malgun Gothic"/>
                          <a:sym typeface="Malgun Gothic"/>
                        </a:rPr>
                        <a:t> JS</a:t>
                      </a:r>
                      <a:endParaRPr sz="900" u="none" strike="noStrike" cap="none" dirty="0">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1명</a:t>
                      </a:r>
                      <a:endParaRPr sz="900" u="none" strike="noStrike" cap="none" dirty="0">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3"/>
                  </a:ext>
                </a:extLst>
              </a:tr>
              <a:tr h="395475">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2022</a:t>
                      </a:r>
                      <a:r>
                        <a:rPr lang="ko-KR" sz="900" u="none" strike="noStrike" cap="none" dirty="0">
                          <a:solidFill>
                            <a:srgbClr val="262626"/>
                          </a:solidFill>
                        </a:rPr>
                        <a:t>년 0</a:t>
                      </a:r>
                      <a:r>
                        <a:rPr lang="ko-KR" sz="900" u="none" strike="noStrike" cap="none" dirty="0">
                          <a:solidFill>
                            <a:srgbClr val="262626"/>
                          </a:solidFill>
                          <a:latin typeface="Malgun Gothic"/>
                          <a:ea typeface="Malgun Gothic"/>
                          <a:cs typeface="Malgun Gothic"/>
                          <a:sym typeface="Malgun Gothic"/>
                        </a:rPr>
                        <a:t>9</a:t>
                      </a:r>
                      <a:r>
                        <a:rPr lang="ko-KR" sz="900" u="none" strike="noStrike" cap="none" dirty="0">
                          <a:solidFill>
                            <a:srgbClr val="262626"/>
                          </a:solidFill>
                        </a:rPr>
                        <a:t>월 </a:t>
                      </a:r>
                      <a:r>
                        <a:rPr lang="ko-KR" sz="900" u="none" strike="noStrike" cap="none" dirty="0">
                          <a:solidFill>
                            <a:srgbClr val="262626"/>
                          </a:solidFill>
                          <a:latin typeface="Malgun Gothic"/>
                          <a:ea typeface="Malgun Gothic"/>
                          <a:cs typeface="Malgun Gothic"/>
                          <a:sym typeface="Malgun Gothic"/>
                        </a:rPr>
                        <a:t>~ 12월</a:t>
                      </a:r>
                      <a:endParaRPr sz="800" u="none" strike="noStrike" cap="none" dirty="0">
                        <a:solidFill>
                          <a:srgbClr val="262626"/>
                        </a:solidFill>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None/>
                      </a:pPr>
                      <a:r>
                        <a:rPr lang="ko-KR" sz="900" u="none" strike="noStrike" cap="none" dirty="0">
                          <a:solidFill>
                            <a:srgbClr val="262626"/>
                          </a:solidFill>
                        </a:rPr>
                        <a:t>이벤트 참여 </a:t>
                      </a:r>
                      <a:r>
                        <a:rPr lang="ko-KR" sz="900" u="none" strike="noStrike" cap="none" dirty="0">
                          <a:solidFill>
                            <a:srgbClr val="262626"/>
                          </a:solidFill>
                          <a:latin typeface="Arial"/>
                          <a:ea typeface="Arial"/>
                          <a:cs typeface="Arial"/>
                          <a:sym typeface="Arial"/>
                        </a:rPr>
                        <a:t>랜딩페이지</a:t>
                      </a:r>
                      <a:endParaRPr sz="900" u="none" strike="noStrike" cap="none" dirty="0">
                        <a:solidFill>
                          <a:srgbClr val="262626"/>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Javascript</a:t>
                      </a:r>
                      <a:r>
                        <a:rPr lang="ko-KR" sz="900" u="none" strike="noStrike" cap="none" dirty="0">
                          <a:solidFill>
                            <a:srgbClr val="000000"/>
                          </a:solidFill>
                          <a:latin typeface="Malgun Gothic"/>
                          <a:ea typeface="Malgun Gothic"/>
                          <a:cs typeface="Malgun Gothic"/>
                          <a:sym typeface="Malgun Gothic"/>
                        </a:rPr>
                        <a:t>, html5/CSS3</a:t>
                      </a:r>
                      <a:endParaRPr sz="900" u="none" strike="noStrike" cap="none" dirty="0">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3명</a:t>
                      </a:r>
                      <a:endParaRPr sz="900" u="none" strike="noStrike" cap="none">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4"/>
                  </a:ext>
                </a:extLst>
              </a:tr>
              <a:tr h="227600">
                <a:tc>
                  <a:txBody>
                    <a:bodyPr/>
                    <a:lstStyle/>
                    <a:p>
                      <a:pPr marL="25400" marR="0" lvl="0" indent="0" algn="just" rtl="0">
                        <a:lnSpc>
                          <a:spcPct val="16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2022</a:t>
                      </a:r>
                      <a:r>
                        <a:rPr lang="ko-KR" sz="900" u="none" strike="noStrike" cap="none">
                          <a:solidFill>
                            <a:srgbClr val="262626"/>
                          </a:solidFill>
                        </a:rPr>
                        <a:t>년 </a:t>
                      </a:r>
                      <a:r>
                        <a:rPr lang="ko-KR" sz="900" u="none" strike="noStrike" cap="none">
                          <a:solidFill>
                            <a:srgbClr val="262626"/>
                          </a:solidFill>
                          <a:latin typeface="Malgun Gothic"/>
                          <a:ea typeface="Malgun Gothic"/>
                          <a:cs typeface="Malgun Gothic"/>
                          <a:sym typeface="Malgun Gothic"/>
                        </a:rPr>
                        <a:t>07</a:t>
                      </a:r>
                      <a:r>
                        <a:rPr lang="ko-KR" sz="900" u="none" strike="noStrike" cap="none">
                          <a:solidFill>
                            <a:srgbClr val="262626"/>
                          </a:solidFill>
                        </a:rPr>
                        <a:t>월 </a:t>
                      </a:r>
                      <a:r>
                        <a:rPr lang="ko-KR" sz="900" u="none" strike="noStrike" cap="none">
                          <a:solidFill>
                            <a:srgbClr val="262626"/>
                          </a:solidFill>
                          <a:latin typeface="Malgun Gothic"/>
                          <a:ea typeface="Malgun Gothic"/>
                          <a:cs typeface="Malgun Gothic"/>
                          <a:sym typeface="Malgun Gothic"/>
                        </a:rPr>
                        <a:t>~ 10월</a:t>
                      </a:r>
                      <a:endParaRPr sz="800" u="none" strike="noStrike" cap="none">
                        <a:solidFill>
                          <a:srgbClr val="262626"/>
                        </a:solidFill>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MJF(montreuxjazzfestival) </a:t>
                      </a:r>
                      <a:endParaRPr sz="800" u="none" strike="noStrike" cap="none">
                        <a:solidFill>
                          <a:srgbClr val="262626"/>
                        </a:solidFill>
                      </a:endParaRPr>
                    </a:p>
                    <a:p>
                      <a:pPr marL="25400" marR="0" lvl="0" indent="0" algn="ctr" rtl="0">
                        <a:lnSpc>
                          <a:spcPct val="170000"/>
                        </a:lnSpc>
                        <a:spcBef>
                          <a:spcPts val="0"/>
                        </a:spcBef>
                        <a:spcAft>
                          <a:spcPts val="0"/>
                        </a:spcAft>
                        <a:buNone/>
                      </a:pPr>
                      <a:r>
                        <a:rPr lang="ko-KR" sz="900" u="none" strike="noStrike" cap="none">
                          <a:solidFill>
                            <a:srgbClr val="262626"/>
                          </a:solidFill>
                        </a:rPr>
                        <a:t>웹 사이트 </a:t>
                      </a:r>
                      <a:endParaRPr sz="800" u="none" strike="noStrike" cap="none">
                        <a:solidFill>
                          <a:srgbClr val="262626"/>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Javascript</a:t>
                      </a:r>
                      <a:r>
                        <a:rPr lang="ko-KR" sz="900" u="none" strike="noStrike" cap="none" dirty="0">
                          <a:solidFill>
                            <a:srgbClr val="000000"/>
                          </a:solidFill>
                          <a:latin typeface="Malgun Gothic"/>
                          <a:ea typeface="Malgun Gothic"/>
                          <a:cs typeface="Malgun Gothic"/>
                          <a:sym typeface="Malgun Gothic"/>
                        </a:rPr>
                        <a:t>, html5/CSS3</a:t>
                      </a:r>
                      <a:endParaRPr sz="900" u="none" strike="noStrike" cap="none" dirty="0">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Clr>
                          <a:srgbClr val="262626"/>
                        </a:buClr>
                        <a:buSzPts val="900"/>
                        <a:buFont typeface="Malgun Gothic"/>
                        <a:buNone/>
                      </a:pPr>
                      <a:r>
                        <a:rPr lang="ko-KR" sz="900" u="none" strike="noStrike" cap="none" dirty="0">
                          <a:solidFill>
                            <a:srgbClr val="262626"/>
                          </a:solidFill>
                          <a:latin typeface="Malgun Gothic"/>
                          <a:ea typeface="Malgun Gothic"/>
                          <a:cs typeface="Malgun Gothic"/>
                          <a:sym typeface="Malgun Gothic"/>
                        </a:rPr>
                        <a:t>3</a:t>
                      </a:r>
                      <a:r>
                        <a:rPr lang="ko-KR" sz="900" u="none" strike="noStrike" cap="none" dirty="0">
                          <a:solidFill>
                            <a:srgbClr val="262626"/>
                          </a:solidFill>
                          <a:latin typeface="Arial"/>
                          <a:ea typeface="Arial"/>
                          <a:cs typeface="Arial"/>
                          <a:sym typeface="Arial"/>
                        </a:rPr>
                        <a:t>명</a:t>
                      </a:r>
                      <a:endParaRPr sz="900" u="none" strike="noStrike" cap="none" dirty="0">
                        <a:solidFill>
                          <a:srgbClr val="000000"/>
                        </a:solidFill>
                      </a:endParaRPr>
                    </a:p>
                  </a:txBody>
                  <a:tcPr marL="82975" marR="48975" marT="41500" marB="41500"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5"/>
                  </a:ext>
                </a:extLst>
              </a:tr>
              <a:tr h="395475">
                <a:tc>
                  <a:txBody>
                    <a:bodyPr/>
                    <a:lstStyle/>
                    <a:p>
                      <a:pPr marL="25400" marR="0" lvl="0" indent="0" algn="just" rtl="0">
                        <a:lnSpc>
                          <a:spcPct val="16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2021</a:t>
                      </a:r>
                      <a:r>
                        <a:rPr lang="ko-KR" sz="900" u="none" strike="noStrike" cap="none">
                          <a:solidFill>
                            <a:srgbClr val="262626"/>
                          </a:solidFill>
                        </a:rPr>
                        <a:t>년 </a:t>
                      </a:r>
                      <a:r>
                        <a:rPr lang="ko-KR" sz="900" u="none" strike="noStrike" cap="none">
                          <a:solidFill>
                            <a:srgbClr val="262626"/>
                          </a:solidFill>
                          <a:latin typeface="Malgun Gothic"/>
                          <a:ea typeface="Malgun Gothic"/>
                          <a:cs typeface="Malgun Gothic"/>
                          <a:sym typeface="Malgun Gothic"/>
                        </a:rPr>
                        <a:t>11</a:t>
                      </a:r>
                      <a:r>
                        <a:rPr lang="ko-KR" sz="900" u="none" strike="noStrike" cap="none">
                          <a:solidFill>
                            <a:srgbClr val="262626"/>
                          </a:solidFill>
                        </a:rPr>
                        <a:t>월 </a:t>
                      </a:r>
                      <a:r>
                        <a:rPr lang="ko-KR" sz="900" u="none" strike="noStrike" cap="none">
                          <a:solidFill>
                            <a:srgbClr val="262626"/>
                          </a:solidFill>
                          <a:latin typeface="Malgun Gothic"/>
                          <a:ea typeface="Malgun Gothic"/>
                          <a:cs typeface="Malgun Gothic"/>
                          <a:sym typeface="Malgun Gothic"/>
                        </a:rPr>
                        <a:t>~ 12월</a:t>
                      </a:r>
                      <a:endParaRPr sz="800" u="none" strike="noStrike" cap="none">
                        <a:solidFill>
                          <a:srgbClr val="262626"/>
                        </a:solidFill>
                      </a:endParaRPr>
                    </a:p>
                  </a:txBody>
                  <a:tcPr marL="6925" marR="6925" marT="41500" marB="41500"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70000"/>
                        </a:lnSpc>
                        <a:spcBef>
                          <a:spcPts val="0"/>
                        </a:spcBef>
                        <a:spcAft>
                          <a:spcPts val="0"/>
                        </a:spcAft>
                        <a:buNone/>
                      </a:pPr>
                      <a:r>
                        <a:rPr lang="ko-KR" sz="900" u="none" strike="noStrike" cap="none">
                          <a:solidFill>
                            <a:srgbClr val="262626"/>
                          </a:solidFill>
                        </a:rPr>
                        <a:t>웹 이미지 </a:t>
                      </a:r>
                      <a:r>
                        <a:rPr lang="ko-KR" sz="900" u="none" strike="noStrike" cap="none">
                          <a:solidFill>
                            <a:srgbClr val="262626"/>
                          </a:solidFill>
                          <a:latin typeface="Malgun Gothic"/>
                          <a:ea typeface="Malgun Gothic"/>
                          <a:cs typeface="Malgun Gothic"/>
                          <a:sym typeface="Malgun Gothic"/>
                        </a:rPr>
                        <a:t>크롤링기반</a:t>
                      </a:r>
                      <a:endParaRPr sz="800" u="none" strike="noStrike" cap="none">
                        <a:solidFill>
                          <a:srgbClr val="262626"/>
                        </a:solidFill>
                      </a:endParaRPr>
                    </a:p>
                    <a:p>
                      <a:pPr marL="25400" marR="0" lvl="0" indent="0" algn="ctr" rtl="0">
                        <a:lnSpc>
                          <a:spcPct val="170000"/>
                        </a:lnSpc>
                        <a:spcBef>
                          <a:spcPts val="0"/>
                        </a:spcBef>
                        <a:spcAft>
                          <a:spcPts val="0"/>
                        </a:spcAft>
                        <a:buNone/>
                      </a:pPr>
                      <a:r>
                        <a:rPr lang="ko-KR" sz="900" u="none" strike="noStrike" cap="none">
                          <a:solidFill>
                            <a:srgbClr val="262626"/>
                          </a:solidFill>
                          <a:latin typeface="Malgun Gothic"/>
                          <a:ea typeface="Malgun Gothic"/>
                          <a:cs typeface="Malgun Gothic"/>
                          <a:sym typeface="Malgun Gothic"/>
                        </a:rPr>
                        <a:t>“TPO AI코디네이션”</a:t>
                      </a:r>
                      <a:endParaRPr sz="800" u="none" strike="noStrike" cap="none">
                        <a:solidFill>
                          <a:srgbClr val="262626"/>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marR="0" lvl="0" indent="0" algn="just" rtl="0">
                        <a:lnSpc>
                          <a:spcPct val="170000"/>
                        </a:lnSpc>
                        <a:spcBef>
                          <a:spcPts val="0"/>
                        </a:spcBef>
                        <a:spcAft>
                          <a:spcPts val="0"/>
                        </a:spcAft>
                        <a:buNone/>
                      </a:pPr>
                      <a:r>
                        <a:rPr lang="ko-KR" sz="900" u="none" strike="noStrike" cap="none" dirty="0" err="1">
                          <a:solidFill>
                            <a:srgbClr val="000000"/>
                          </a:solidFill>
                          <a:latin typeface="Malgun Gothic"/>
                          <a:ea typeface="Malgun Gothic"/>
                          <a:cs typeface="Malgun Gothic"/>
                          <a:sym typeface="Malgun Gothic"/>
                        </a:rPr>
                        <a:t>Java</a:t>
                      </a:r>
                      <a:r>
                        <a:rPr lang="ko-KR" sz="900" u="none" strike="noStrike" cap="none" dirty="0">
                          <a:solidFill>
                            <a:srgbClr val="000000"/>
                          </a:solidFill>
                          <a:latin typeface="Malgun Gothic"/>
                          <a:ea typeface="Malgun Gothic"/>
                          <a:cs typeface="Malgun Gothic"/>
                          <a:sym typeface="Malgun Gothic"/>
                        </a:rPr>
                        <a:t>, </a:t>
                      </a:r>
                      <a:r>
                        <a:rPr lang="ko-KR" sz="900" u="none" strike="noStrike" cap="none" dirty="0" err="1">
                          <a:solidFill>
                            <a:srgbClr val="000000"/>
                          </a:solidFill>
                          <a:latin typeface="Malgun Gothic"/>
                          <a:ea typeface="Malgun Gothic"/>
                          <a:cs typeface="Malgun Gothic"/>
                          <a:sym typeface="Malgun Gothic"/>
                        </a:rPr>
                        <a:t>Javascript</a:t>
                      </a:r>
                      <a:r>
                        <a:rPr lang="ko-KR" sz="900" u="none" strike="noStrike" cap="none" dirty="0">
                          <a:solidFill>
                            <a:srgbClr val="000000"/>
                          </a:solidFill>
                          <a:latin typeface="Malgun Gothic"/>
                          <a:ea typeface="Malgun Gothic"/>
                          <a:cs typeface="Malgun Gothic"/>
                          <a:sym typeface="Malgun Gothic"/>
                        </a:rPr>
                        <a:t>, html5/CSS3</a:t>
                      </a:r>
                      <a:endParaRPr sz="900" u="none" strike="noStrike" cap="none" dirty="0">
                        <a:solidFill>
                          <a:srgbClr val="000000"/>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ctr" rtl="0">
                        <a:lnSpc>
                          <a:spcPct val="160000"/>
                        </a:lnSpc>
                        <a:spcBef>
                          <a:spcPts val="0"/>
                        </a:spcBef>
                        <a:spcAft>
                          <a:spcPts val="0"/>
                        </a:spcAft>
                        <a:buNone/>
                      </a:pPr>
                      <a:r>
                        <a:rPr lang="ko-KR" sz="900" u="none" strike="noStrike" cap="none" dirty="0">
                          <a:solidFill>
                            <a:srgbClr val="262626"/>
                          </a:solidFill>
                          <a:latin typeface="Malgun Gothic"/>
                          <a:ea typeface="Malgun Gothic"/>
                          <a:cs typeface="Malgun Gothic"/>
                          <a:sym typeface="Malgun Gothic"/>
                        </a:rPr>
                        <a:t>3명</a:t>
                      </a:r>
                      <a:endParaRPr sz="900" u="none" strike="noStrike" cap="none" dirty="0">
                        <a:solidFill>
                          <a:srgbClr val="000000"/>
                        </a:solidFill>
                      </a:endParaRPr>
                    </a:p>
                  </a:txBody>
                  <a:tcPr marL="82975" marR="48975" marT="41500" marB="41500"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0" name="Google Shape;110;p2"/>
          <p:cNvGraphicFramePr/>
          <p:nvPr>
            <p:extLst>
              <p:ext uri="{D42A27DB-BD31-4B8C-83A1-F6EECF244321}">
                <p14:modId xmlns:p14="http://schemas.microsoft.com/office/powerpoint/2010/main" val="155881991"/>
              </p:ext>
            </p:extLst>
          </p:nvPr>
        </p:nvGraphicFramePr>
        <p:xfrm>
          <a:off x="395286" y="3197204"/>
          <a:ext cx="6039500" cy="1773275"/>
        </p:xfrm>
        <a:graphic>
          <a:graphicData uri="http://schemas.openxmlformats.org/drawingml/2006/table">
            <a:tbl>
              <a:tblPr>
                <a:noFill/>
                <a:tableStyleId>{B67A0B16-94CC-4C98-8019-7B491CC0415B}</a:tableStyleId>
              </a:tblPr>
              <a:tblGrid>
                <a:gridCol w="1517450">
                  <a:extLst>
                    <a:ext uri="{9D8B030D-6E8A-4147-A177-3AD203B41FA5}">
                      <a16:colId xmlns:a16="http://schemas.microsoft.com/office/drawing/2014/main" val="20000"/>
                    </a:ext>
                  </a:extLst>
                </a:gridCol>
                <a:gridCol w="2444150">
                  <a:extLst>
                    <a:ext uri="{9D8B030D-6E8A-4147-A177-3AD203B41FA5}">
                      <a16:colId xmlns:a16="http://schemas.microsoft.com/office/drawing/2014/main" val="20001"/>
                    </a:ext>
                  </a:extLst>
                </a:gridCol>
                <a:gridCol w="2077900">
                  <a:extLst>
                    <a:ext uri="{9D8B030D-6E8A-4147-A177-3AD203B41FA5}">
                      <a16:colId xmlns:a16="http://schemas.microsoft.com/office/drawing/2014/main" val="20002"/>
                    </a:ext>
                  </a:extLst>
                </a:gridCol>
              </a:tblGrid>
              <a:tr h="243400">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취득일</a:t>
                      </a:r>
                      <a:endParaRPr sz="700" b="1" u="none" strike="noStrike" cap="none">
                        <a:solidFill>
                          <a:srgbClr val="262626"/>
                        </a:solidFill>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lgn="ctr">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자격증명 </a:t>
                      </a:r>
                      <a:endParaRPr sz="700" b="1" u="none" strike="noStrike" cap="none">
                        <a:solidFill>
                          <a:srgbClr val="262626"/>
                        </a:solidFill>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lgn="ctr">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발급기관 </a:t>
                      </a:r>
                      <a:endParaRPr sz="700" b="1" u="none" strike="noStrike" cap="none">
                        <a:solidFill>
                          <a:srgbClr val="262626"/>
                        </a:solidFill>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lgn="ctr">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305975">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202</a:t>
                      </a:r>
                      <a:r>
                        <a:rPr lang="en-US" alt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3</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04월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altLang="en-US"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정보처리기사</a:t>
                      </a:r>
                      <a:r>
                        <a:rPr lang="en-US" alt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a:t>
                      </a:r>
                      <a:r>
                        <a:rPr lang="ko-KR" altLang="en-US"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필기</a:t>
                      </a:r>
                      <a:r>
                        <a:rPr lang="en-US" alt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altLang="en-US"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한국산업인력공단</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1"/>
                  </a:ext>
                </a:extLst>
              </a:tr>
              <a:tr h="305975">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2022</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04월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SCA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Barista</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Skills</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Intermediate</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The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Specialty</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Coffee</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Association</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2"/>
                  </a:ext>
                </a:extLst>
              </a:tr>
              <a:tr h="305975">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2021</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04</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월 </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CS 관리사</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한국정보평가협회</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3"/>
                  </a:ext>
                </a:extLst>
              </a:tr>
              <a:tr h="305975">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2018</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07</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월 </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JLPT 일본어 능력시험 N2</a:t>
                      </a:r>
                      <a:endParaRPr dirty="0">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일본국제교류기금</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448061660"/>
                  </a:ext>
                </a:extLst>
              </a:tr>
              <a:tr h="305975">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2011</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09월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50" marR="6950" marT="41725" marB="417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rPr>
                        <a:t>GTQ 그래픽 기술자격 1급</a:t>
                      </a:r>
                      <a:endParaRPr sz="900" u="none" strike="noStrike" cap="none" dirty="0">
                        <a:solidFill>
                          <a:srgbClr val="000000"/>
                        </a:solidFill>
                        <a:latin typeface="KoPub돋움체 Medium" panose="00000600000000000000" pitchFamily="2" charset="-127"/>
                        <a:ea typeface="KoPub돋움체 Medium" panose="00000600000000000000" pitchFamily="2" charset="-127"/>
                        <a:cs typeface="Malgun Gothic"/>
                        <a:sym typeface="Malgun Gothic"/>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한국생산성본부</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450" marR="49250" marT="41725" marB="417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1" name="Google Shape;111;p2"/>
          <p:cNvSpPr txBox="1"/>
          <p:nvPr/>
        </p:nvSpPr>
        <p:spPr>
          <a:xfrm>
            <a:off x="340134" y="2695320"/>
            <a:ext cx="10171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자격 사항</a:t>
            </a:r>
            <a:endParaRPr sz="1400" b="1" dirty="0">
              <a:solidFill>
                <a:schemeClr val="dk1"/>
              </a:solidFill>
              <a:latin typeface="Arial"/>
              <a:ea typeface="Arial"/>
              <a:cs typeface="Arial"/>
              <a:sym typeface="Arial"/>
            </a:endParaRPr>
          </a:p>
        </p:txBody>
      </p:sp>
      <p:sp>
        <p:nvSpPr>
          <p:cNvPr id="112" name="Google Shape;112;p2"/>
          <p:cNvSpPr txBox="1"/>
          <p:nvPr/>
        </p:nvSpPr>
        <p:spPr>
          <a:xfrm>
            <a:off x="340134" y="5498367"/>
            <a:ext cx="106956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경력 사항</a:t>
            </a:r>
            <a:endParaRPr sz="1400" b="1" dirty="0">
              <a:solidFill>
                <a:schemeClr val="dk1"/>
              </a:solidFill>
              <a:latin typeface="Arial"/>
              <a:ea typeface="Arial"/>
              <a:cs typeface="Arial"/>
              <a:sym typeface="Arial"/>
            </a:endParaRPr>
          </a:p>
        </p:txBody>
      </p:sp>
      <p:graphicFrame>
        <p:nvGraphicFramePr>
          <p:cNvPr id="113" name="Google Shape;113;p2"/>
          <p:cNvGraphicFramePr/>
          <p:nvPr>
            <p:extLst>
              <p:ext uri="{D42A27DB-BD31-4B8C-83A1-F6EECF244321}">
                <p14:modId xmlns:p14="http://schemas.microsoft.com/office/powerpoint/2010/main" val="4190448084"/>
              </p:ext>
            </p:extLst>
          </p:nvPr>
        </p:nvGraphicFramePr>
        <p:xfrm>
          <a:off x="395286" y="5882628"/>
          <a:ext cx="6039475" cy="1783800"/>
        </p:xfrm>
        <a:graphic>
          <a:graphicData uri="http://schemas.openxmlformats.org/drawingml/2006/table">
            <a:tbl>
              <a:tblPr>
                <a:noFill/>
                <a:tableStyleId>{B67A0B16-94CC-4C98-8019-7B491CC0415B}</a:tableStyleId>
              </a:tblPr>
              <a:tblGrid>
                <a:gridCol w="1576950">
                  <a:extLst>
                    <a:ext uri="{9D8B030D-6E8A-4147-A177-3AD203B41FA5}">
                      <a16:colId xmlns:a16="http://schemas.microsoft.com/office/drawing/2014/main" val="20000"/>
                    </a:ext>
                  </a:extLst>
                </a:gridCol>
                <a:gridCol w="1757500">
                  <a:extLst>
                    <a:ext uri="{9D8B030D-6E8A-4147-A177-3AD203B41FA5}">
                      <a16:colId xmlns:a16="http://schemas.microsoft.com/office/drawing/2014/main" val="20001"/>
                    </a:ext>
                  </a:extLst>
                </a:gridCol>
                <a:gridCol w="2705025">
                  <a:extLst>
                    <a:ext uri="{9D8B030D-6E8A-4147-A177-3AD203B41FA5}">
                      <a16:colId xmlns:a16="http://schemas.microsoft.com/office/drawing/2014/main" val="20002"/>
                    </a:ext>
                  </a:extLst>
                </a:gridCol>
              </a:tblGrid>
              <a:tr h="233475">
                <a:tc>
                  <a:txBody>
                    <a:bodyPr/>
                    <a:lstStyle/>
                    <a:p>
                      <a:pPr marL="25400" marR="0" lvl="0" indent="0" algn="ctr" rtl="0">
                        <a:lnSpc>
                          <a:spcPct val="115000"/>
                        </a:lnSpc>
                        <a:spcBef>
                          <a:spcPts val="0"/>
                        </a:spcBef>
                        <a:spcAft>
                          <a:spcPts val="0"/>
                        </a:spcAft>
                        <a:buNone/>
                      </a:pPr>
                      <a:r>
                        <a:rPr lang="ko-KR" sz="900" b="1" u="none" strike="noStrike" cap="none" dirty="0">
                          <a:solidFill>
                            <a:srgbClr val="262626"/>
                          </a:solidFill>
                          <a:latin typeface="Malgun Gothic"/>
                          <a:ea typeface="Malgun Gothic"/>
                          <a:cs typeface="Malgun Gothic"/>
                          <a:sym typeface="Malgun Gothic"/>
                        </a:rPr>
                        <a:t>근무기간</a:t>
                      </a:r>
                      <a:endParaRPr sz="700" b="1" u="none" strike="noStrike" cap="none" dirty="0">
                        <a:solidFill>
                          <a:srgbClr val="262626"/>
                        </a:solidFill>
                      </a:endParaRPr>
                    </a:p>
                  </a:txBody>
                  <a:tcPr marL="6925" marR="6925" marT="32750" marB="415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회사명 및 부서</a:t>
                      </a:r>
                      <a:endParaRPr sz="700" b="1" u="none" strike="noStrike" cap="none">
                        <a:solidFill>
                          <a:srgbClr val="262626"/>
                        </a:solidFill>
                      </a:endParaRPr>
                    </a:p>
                  </a:txBody>
                  <a:tcPr marL="83050" marR="49025" marT="32750" marB="415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담당 업무</a:t>
                      </a:r>
                      <a:endParaRPr sz="700" b="1" u="none" strike="noStrike" cap="none">
                        <a:solidFill>
                          <a:srgbClr val="262626"/>
                        </a:solidFill>
                      </a:endParaRPr>
                    </a:p>
                  </a:txBody>
                  <a:tcPr marL="83050" marR="49025" marT="32750" marB="415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747475">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a:t>
                      </a:r>
                      <a:r>
                        <a:rPr lang="en-US" alt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6</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10</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월 –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2021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7월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세상을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rPr>
                        <a:t>움직이는힘</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rPr>
                        <a:t>세움카페</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총괄 관리 및 인사교육 담당</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장애인 인식개선 프로그램 프로젝트 기획</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청소년 직업 체험교육 진행 및 보조강사</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3"/>
                  </a:ext>
                </a:extLst>
              </a:tr>
              <a:tr h="401425">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a:t>
                      </a:r>
                      <a:r>
                        <a:rPr lang="en-US" alt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4</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6</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월 –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a:t>
                      </a:r>
                      <a:r>
                        <a:rPr lang="en-US" alt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6</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9월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rPr>
                        <a:t>마을북카페</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 행복한이야기</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바리스타 및 매장관리</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4"/>
                  </a:ext>
                </a:extLst>
              </a:tr>
              <a:tr h="401425">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2012</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월 –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2013</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3월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한국고전번역원</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조판 교정지 수정 및 고전 컨텐츠 전산화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893348179"/>
                  </a:ext>
                </a:extLst>
              </a:tr>
            </a:tbl>
          </a:graphicData>
        </a:graphic>
      </p:graphicFrame>
      <p:sp>
        <p:nvSpPr>
          <p:cNvPr id="114" name="Google Shape;114;p2"/>
          <p:cNvSpPr txBox="1"/>
          <p:nvPr/>
        </p:nvSpPr>
        <p:spPr>
          <a:xfrm>
            <a:off x="340133" y="8161919"/>
            <a:ext cx="241259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봉사활동 및 기타활동</a:t>
            </a:r>
            <a:endParaRPr sz="1400" b="1" dirty="0">
              <a:solidFill>
                <a:schemeClr val="dk1"/>
              </a:solidFill>
              <a:latin typeface="Arial"/>
              <a:ea typeface="Arial"/>
              <a:cs typeface="Arial"/>
              <a:sym typeface="Arial"/>
            </a:endParaRPr>
          </a:p>
        </p:txBody>
      </p:sp>
      <p:graphicFrame>
        <p:nvGraphicFramePr>
          <p:cNvPr id="115" name="Google Shape;115;p2"/>
          <p:cNvGraphicFramePr/>
          <p:nvPr>
            <p:extLst>
              <p:ext uri="{D42A27DB-BD31-4B8C-83A1-F6EECF244321}">
                <p14:modId xmlns:p14="http://schemas.microsoft.com/office/powerpoint/2010/main" val="2561628157"/>
              </p:ext>
            </p:extLst>
          </p:nvPr>
        </p:nvGraphicFramePr>
        <p:xfrm>
          <a:off x="280985" y="8671663"/>
          <a:ext cx="6039475" cy="2212900"/>
        </p:xfrm>
        <a:graphic>
          <a:graphicData uri="http://schemas.openxmlformats.org/drawingml/2006/table">
            <a:tbl>
              <a:tblPr>
                <a:noFill/>
                <a:tableStyleId>{B67A0B16-94CC-4C98-8019-7B491CC0415B}</a:tableStyleId>
              </a:tblPr>
              <a:tblGrid>
                <a:gridCol w="1676950">
                  <a:extLst>
                    <a:ext uri="{9D8B030D-6E8A-4147-A177-3AD203B41FA5}">
                      <a16:colId xmlns:a16="http://schemas.microsoft.com/office/drawing/2014/main" val="20000"/>
                    </a:ext>
                  </a:extLst>
                </a:gridCol>
                <a:gridCol w="2024150">
                  <a:extLst>
                    <a:ext uri="{9D8B030D-6E8A-4147-A177-3AD203B41FA5}">
                      <a16:colId xmlns:a16="http://schemas.microsoft.com/office/drawing/2014/main" val="20001"/>
                    </a:ext>
                  </a:extLst>
                </a:gridCol>
                <a:gridCol w="2338375">
                  <a:extLst>
                    <a:ext uri="{9D8B030D-6E8A-4147-A177-3AD203B41FA5}">
                      <a16:colId xmlns:a16="http://schemas.microsoft.com/office/drawing/2014/main" val="20002"/>
                    </a:ext>
                  </a:extLst>
                </a:gridCol>
              </a:tblGrid>
              <a:tr h="233475">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latin typeface="Malgun Gothic"/>
                          <a:ea typeface="Malgun Gothic"/>
                          <a:cs typeface="Malgun Gothic"/>
                          <a:sym typeface="Malgun Gothic"/>
                        </a:rPr>
                        <a:t>근무기간</a:t>
                      </a:r>
                      <a:endParaRPr sz="700" b="1" u="none" strike="noStrike" cap="none">
                        <a:solidFill>
                          <a:srgbClr val="262626"/>
                        </a:solidFill>
                      </a:endParaRPr>
                    </a:p>
                  </a:txBody>
                  <a:tcPr marL="6925" marR="6925" marT="32750" marB="415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회사명 및 부서</a:t>
                      </a:r>
                      <a:endParaRPr sz="700" b="1" u="none" strike="noStrike" cap="none">
                        <a:solidFill>
                          <a:srgbClr val="262626"/>
                        </a:solidFill>
                      </a:endParaRPr>
                    </a:p>
                  </a:txBody>
                  <a:tcPr marL="83050" marR="49025" marT="32750" marB="415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15000"/>
                        </a:lnSpc>
                        <a:spcBef>
                          <a:spcPts val="0"/>
                        </a:spcBef>
                        <a:spcAft>
                          <a:spcPts val="0"/>
                        </a:spcAft>
                        <a:buNone/>
                      </a:pPr>
                      <a:r>
                        <a:rPr lang="ko-KR" sz="900" b="1" u="none" strike="noStrike" cap="none">
                          <a:solidFill>
                            <a:srgbClr val="262626"/>
                          </a:solidFill>
                        </a:rPr>
                        <a:t>담당 업무</a:t>
                      </a:r>
                      <a:endParaRPr sz="700" b="1" u="none" strike="noStrike" cap="none">
                        <a:solidFill>
                          <a:srgbClr val="262626"/>
                        </a:solidFill>
                      </a:endParaRPr>
                    </a:p>
                  </a:txBody>
                  <a:tcPr marL="83050" marR="49025" marT="32750" marB="415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526000">
                <a:tc>
                  <a:txBody>
                    <a:bodyPr/>
                    <a:lstStyle/>
                    <a:p>
                      <a:pPr marL="25400" marR="0" lvl="0" indent="9779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2021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8월- 2021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12월</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“예문그답” 프로젝트</a:t>
                      </a:r>
                      <a:endParaRPr sz="800" u="none" strike="noStrike" cap="none">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도봉구 마을 </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rPr>
                        <a:t>예술사업</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예문그답</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서포터 및 전시</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lgn="ctr">
                      <a:solidFill>
                        <a:srgbClr val="000000"/>
                      </a:solidFill>
                      <a:prstDash val="dot"/>
                      <a:round/>
                      <a:headEnd type="none" w="sm" len="sm"/>
                      <a:tailEnd type="none" w="sm" len="sm"/>
                    </a:lnB>
                  </a:tcPr>
                </a:tc>
                <a:extLst>
                  <a:ext uri="{0D108BD9-81ED-4DB2-BD59-A6C34878D82A}">
                    <a16:rowId xmlns:a16="http://schemas.microsoft.com/office/drawing/2014/main" val="10001"/>
                  </a:ext>
                </a:extLst>
              </a:tr>
              <a:tr h="526000">
                <a:tc>
                  <a:txBody>
                    <a:bodyPr/>
                    <a:lstStyle/>
                    <a:p>
                      <a:pPr marL="25400" marR="0" lvl="0" indent="9779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2021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11</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월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22~27일</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“도시락”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프로젝트 내 프로그램 진행</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도봉구 마을 사업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“도시락” </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p>
                      <a:pPr marL="25400" marR="0" lvl="0" indent="0" algn="l" rtl="0">
                        <a:lnSpc>
                          <a:spcPct val="160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개별 프로그램 제작 및 보조강사</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67704572"/>
                  </a:ext>
                </a:extLst>
              </a:tr>
              <a:tr h="526000">
                <a:tc>
                  <a:txBody>
                    <a:bodyPr/>
                    <a:lstStyle/>
                    <a:p>
                      <a:pPr marL="25400" marR="0" lvl="0" indent="97790" algn="just" rtl="0">
                        <a:lnSpc>
                          <a:spcPct val="160000"/>
                        </a:lnSpc>
                        <a:spcBef>
                          <a:spcPts val="0"/>
                        </a:spcBef>
                        <a:spcAft>
                          <a:spcPts val="0"/>
                        </a:spcAft>
                        <a:buClr>
                          <a:srgbClr val="000000"/>
                        </a:buClr>
                        <a:buFont typeface="Arial"/>
                        <a:buNone/>
                      </a:pPr>
                      <a:r>
                        <a:rPr lang="en-US" altLang="ko-KR"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2020</a:t>
                      </a:r>
                      <a:r>
                        <a:rPr lang="ko-KR" altLang="en-US"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Arial"/>
                        </a:rPr>
                        <a:t>년 </a:t>
                      </a:r>
                      <a:r>
                        <a:rPr lang="en-US" altLang="ko-KR"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7</a:t>
                      </a:r>
                      <a:r>
                        <a:rPr lang="ko-KR" altLang="en-US"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월</a:t>
                      </a:r>
                      <a:r>
                        <a:rPr lang="en-US" altLang="ko-KR"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- 2021</a:t>
                      </a:r>
                      <a:r>
                        <a:rPr lang="ko-KR" altLang="en-US"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Arial"/>
                        </a:rPr>
                        <a:t>년 </a:t>
                      </a:r>
                      <a:r>
                        <a:rPr lang="en-US" altLang="ko-KR"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2</a:t>
                      </a:r>
                      <a:r>
                        <a:rPr lang="ko-KR" altLang="en-US"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Malgun Gothic"/>
                        </a:rPr>
                        <a:t>월</a:t>
                      </a:r>
                      <a:endParaRPr sz="900" b="0" i="0" u="none" strike="noStrike" cap="none" dirty="0">
                        <a:solidFill>
                          <a:srgbClr val="262626"/>
                        </a:solidFill>
                        <a:latin typeface="KoPub돋움체 Medium" panose="00000600000000000000" pitchFamily="2" charset="-127"/>
                        <a:ea typeface="KoPub돋움체 Medium" panose="00000600000000000000" pitchFamily="2" charset="-127"/>
                        <a:cs typeface="Arial"/>
                        <a:sym typeface="Arial"/>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15000"/>
                        </a:lnSpc>
                        <a:spcBef>
                          <a:spcPts val="0"/>
                        </a:spcBef>
                        <a:spcAft>
                          <a:spcPts val="0"/>
                        </a:spcAft>
                        <a:buNone/>
                      </a:pP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굿하우징</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lgn="ctr">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l" rtl="0">
                        <a:lnSpc>
                          <a:spcPct val="115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도봉구 마을 공동체활성화 사업 </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p>
                      <a:pPr marL="25400" marR="0" lvl="0" indent="0" algn="l" rtl="0">
                        <a:lnSpc>
                          <a:spcPct val="115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a:t>
                      </a: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cs typeface="Malgun Gothic"/>
                          <a:sym typeface="Malgun Gothic"/>
                        </a:rPr>
                        <a:t>굿하우징</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 </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간사 활동 </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lgn="ctr">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594689929"/>
                  </a:ext>
                </a:extLst>
              </a:tr>
              <a:tr h="401425">
                <a:tc>
                  <a:txBody>
                    <a:bodyPr/>
                    <a:lstStyle/>
                    <a:p>
                      <a:pPr marL="25400" marR="0" lvl="0" indent="97790" algn="just" rtl="0">
                        <a:lnSpc>
                          <a:spcPct val="160000"/>
                        </a:lnSpc>
                        <a:spcBef>
                          <a:spcPts val="0"/>
                        </a:spcBef>
                        <a:spcAft>
                          <a:spcPts val="0"/>
                        </a:spcAft>
                        <a:buNone/>
                      </a:pPr>
                      <a:r>
                        <a:rPr lang="ko-KR" sz="9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2019</a:t>
                      </a:r>
                      <a:r>
                        <a:rPr lang="ko-KR" sz="900" u="none" strike="noStrike" cap="none">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1</a:t>
                      </a:r>
                      <a:r>
                        <a:rPr lang="ko-KR" sz="900" u="none" strike="noStrike" cap="none">
                          <a:solidFill>
                            <a:srgbClr val="262626"/>
                          </a:solidFill>
                          <a:latin typeface="KoPub돋움체 Medium" panose="00000600000000000000" pitchFamily="2" charset="-127"/>
                          <a:ea typeface="KoPub돋움체 Medium" panose="00000600000000000000" pitchFamily="2" charset="-127"/>
                        </a:rPr>
                        <a:t>월 – </a:t>
                      </a:r>
                      <a:r>
                        <a:rPr lang="ko-KR" sz="9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2019</a:t>
                      </a:r>
                      <a:r>
                        <a:rPr lang="ko-KR" sz="900" u="none" strike="noStrike" cap="none">
                          <a:solidFill>
                            <a:srgbClr val="262626"/>
                          </a:solidFill>
                          <a:latin typeface="KoPub돋움체 Medium" panose="00000600000000000000" pitchFamily="2" charset="-127"/>
                          <a:ea typeface="KoPub돋움체 Medium" panose="00000600000000000000" pitchFamily="2" charset="-127"/>
                        </a:rPr>
                        <a:t>년 </a:t>
                      </a:r>
                      <a:r>
                        <a:rPr lang="ko-KR" sz="9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10월</a:t>
                      </a:r>
                      <a:endParaRPr sz="800" u="none" strike="noStrike" cap="none">
                        <a:solidFill>
                          <a:srgbClr val="262626"/>
                        </a:solidFill>
                        <a:latin typeface="KoPub돋움체 Medium" panose="00000600000000000000" pitchFamily="2" charset="-127"/>
                        <a:ea typeface="KoPub돋움체 Medium" panose="00000600000000000000" pitchFamily="2" charset="-127"/>
                      </a:endParaRPr>
                    </a:p>
                  </a:txBody>
                  <a:tcPr marL="6925" marR="6925" marT="41525" marB="415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15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“꿈꾸다“</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p>
                      <a:pPr marL="25400" marR="0" lvl="0" indent="0" algn="just" rtl="0">
                        <a:lnSpc>
                          <a:spcPct val="115000"/>
                        </a:lnSpc>
                        <a:spcBef>
                          <a:spcPts val="0"/>
                        </a:spcBef>
                        <a:spcAft>
                          <a:spcPts val="0"/>
                        </a:spcAft>
                        <a:buNone/>
                      </a:pPr>
                      <a:r>
                        <a:rPr lang="ko-KR" sz="900" u="none" strike="noStrike" cap="none" dirty="0" err="1">
                          <a:solidFill>
                            <a:srgbClr val="262626"/>
                          </a:solidFill>
                          <a:latin typeface="KoPub돋움체 Medium" panose="00000600000000000000" pitchFamily="2" charset="-127"/>
                          <a:ea typeface="KoPub돋움체 Medium" panose="00000600000000000000" pitchFamily="2" charset="-127"/>
                        </a:rPr>
                        <a:t>타로로</a:t>
                      </a: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 만나는 청소년 상담소 </a:t>
                      </a:r>
                      <a:endParaRPr sz="8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l" rtl="0">
                        <a:lnSpc>
                          <a:spcPct val="115000"/>
                        </a:lnSpc>
                        <a:spcBef>
                          <a:spcPts val="0"/>
                        </a:spcBef>
                        <a:spcAft>
                          <a:spcPts val="0"/>
                        </a:spcAft>
                        <a:buNone/>
                      </a:pPr>
                      <a:r>
                        <a:rPr lang="ko-KR" sz="900" u="none" strike="noStrike" cap="none" dirty="0">
                          <a:solidFill>
                            <a:srgbClr val="262626"/>
                          </a:solidFill>
                          <a:latin typeface="KoPub돋움체 Medium" panose="00000600000000000000" pitchFamily="2" charset="-127"/>
                          <a:ea typeface="KoPub돋움체 Medium" panose="00000600000000000000" pitchFamily="2" charset="-127"/>
                        </a:rPr>
                        <a:t>봉사활동 및 스태프</a:t>
                      </a:r>
                      <a:endParaRPr sz="900" u="none" strike="noStrike" cap="none" dirty="0">
                        <a:solidFill>
                          <a:srgbClr val="000000"/>
                        </a:solidFill>
                        <a:latin typeface="KoPub돋움체 Medium" panose="00000600000000000000" pitchFamily="2" charset="-127"/>
                        <a:ea typeface="KoPub돋움체 Medium" panose="00000600000000000000" pitchFamily="2" charset="-127"/>
                      </a:endParaRPr>
                    </a:p>
                  </a:txBody>
                  <a:tcPr marL="83050" marR="49025" marT="41525" marB="415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6" name="Google Shape;116;p2"/>
          <p:cNvSpPr txBox="1"/>
          <p:nvPr/>
        </p:nvSpPr>
        <p:spPr>
          <a:xfrm>
            <a:off x="340134" y="822381"/>
            <a:ext cx="6361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b="1" dirty="0">
                <a:solidFill>
                  <a:schemeClr val="dk1"/>
                </a:solidFill>
                <a:latin typeface="Arial"/>
                <a:ea typeface="Arial"/>
                <a:cs typeface="Arial"/>
                <a:sym typeface="Arial"/>
              </a:rPr>
              <a:t>학력</a:t>
            </a:r>
            <a:endParaRPr sz="1400" b="1" dirty="0">
              <a:solidFill>
                <a:schemeClr val="dk1"/>
              </a:solidFill>
              <a:latin typeface="Arial"/>
              <a:ea typeface="Arial"/>
              <a:cs typeface="Arial"/>
              <a:sym typeface="Arial"/>
            </a:endParaRPr>
          </a:p>
        </p:txBody>
      </p:sp>
      <p:graphicFrame>
        <p:nvGraphicFramePr>
          <p:cNvPr id="117" name="Google Shape;117;p2"/>
          <p:cNvGraphicFramePr/>
          <p:nvPr>
            <p:extLst>
              <p:ext uri="{D42A27DB-BD31-4B8C-83A1-F6EECF244321}">
                <p14:modId xmlns:p14="http://schemas.microsoft.com/office/powerpoint/2010/main" val="2220521662"/>
              </p:ext>
            </p:extLst>
          </p:nvPr>
        </p:nvGraphicFramePr>
        <p:xfrm>
          <a:off x="395286" y="1245425"/>
          <a:ext cx="6039475" cy="963049"/>
        </p:xfrm>
        <a:graphic>
          <a:graphicData uri="http://schemas.openxmlformats.org/drawingml/2006/table">
            <a:tbl>
              <a:tblPr>
                <a:noFill/>
                <a:tableStyleId>{B67A0B16-94CC-4C98-8019-7B491CC0415B}</a:tableStyleId>
              </a:tblPr>
              <a:tblGrid>
                <a:gridCol w="1772950">
                  <a:extLst>
                    <a:ext uri="{9D8B030D-6E8A-4147-A177-3AD203B41FA5}">
                      <a16:colId xmlns:a16="http://schemas.microsoft.com/office/drawing/2014/main" val="20000"/>
                    </a:ext>
                  </a:extLst>
                </a:gridCol>
                <a:gridCol w="1854875">
                  <a:extLst>
                    <a:ext uri="{9D8B030D-6E8A-4147-A177-3AD203B41FA5}">
                      <a16:colId xmlns:a16="http://schemas.microsoft.com/office/drawing/2014/main" val="20001"/>
                    </a:ext>
                  </a:extLst>
                </a:gridCol>
                <a:gridCol w="1595600">
                  <a:extLst>
                    <a:ext uri="{9D8B030D-6E8A-4147-A177-3AD203B41FA5}">
                      <a16:colId xmlns:a16="http://schemas.microsoft.com/office/drawing/2014/main" val="20002"/>
                    </a:ext>
                  </a:extLst>
                </a:gridCol>
                <a:gridCol w="816050">
                  <a:extLst>
                    <a:ext uri="{9D8B030D-6E8A-4147-A177-3AD203B41FA5}">
                      <a16:colId xmlns:a16="http://schemas.microsoft.com/office/drawing/2014/main" val="20003"/>
                    </a:ext>
                  </a:extLst>
                </a:gridCol>
              </a:tblGrid>
              <a:tr h="300750">
                <a:tc>
                  <a:txBody>
                    <a:bodyPr/>
                    <a:lstStyle/>
                    <a:p>
                      <a:pPr marL="25400" marR="0" lvl="0" indent="0" algn="ctr" rtl="0">
                        <a:lnSpc>
                          <a:spcPct val="160000"/>
                        </a:lnSpc>
                        <a:spcBef>
                          <a:spcPts val="0"/>
                        </a:spcBef>
                        <a:spcAft>
                          <a:spcPts val="0"/>
                        </a:spcAft>
                        <a:buNone/>
                      </a:pPr>
                      <a:r>
                        <a:rPr lang="ko-KR" sz="1100" b="1" u="none" strike="noStrike" cap="none">
                          <a:solidFill>
                            <a:srgbClr val="262626"/>
                          </a:solidFill>
                          <a:latin typeface="Malgun Gothic"/>
                          <a:ea typeface="Malgun Gothic"/>
                          <a:cs typeface="Malgun Gothic"/>
                          <a:sym typeface="Malgun Gothic"/>
                        </a:rPr>
                        <a:t>재학기간</a:t>
                      </a:r>
                      <a:endParaRPr sz="1100" b="1" u="none" strike="noStrike" cap="none">
                        <a:solidFill>
                          <a:srgbClr val="262626"/>
                        </a:solidFill>
                      </a:endParaRPr>
                    </a:p>
                  </a:txBody>
                  <a:tcPr marL="7050" marR="7050" marT="33300" marB="422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60000"/>
                        </a:lnSpc>
                        <a:spcBef>
                          <a:spcPts val="0"/>
                        </a:spcBef>
                        <a:spcAft>
                          <a:spcPts val="0"/>
                        </a:spcAft>
                        <a:buNone/>
                      </a:pPr>
                      <a:r>
                        <a:rPr lang="ko-KR" sz="1100" b="1" u="none" strike="noStrike" cap="none">
                          <a:solidFill>
                            <a:srgbClr val="262626"/>
                          </a:solidFill>
                        </a:rPr>
                        <a:t>학교명 </a:t>
                      </a:r>
                      <a:endParaRPr sz="1100" b="1" u="none" strike="noStrike" cap="none">
                        <a:solidFill>
                          <a:srgbClr val="262626"/>
                        </a:solidFill>
                      </a:endParaRPr>
                    </a:p>
                  </a:txBody>
                  <a:tcPr marL="84450" marR="49850" marT="33300"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60000"/>
                        </a:lnSpc>
                        <a:spcBef>
                          <a:spcPts val="0"/>
                        </a:spcBef>
                        <a:spcAft>
                          <a:spcPts val="0"/>
                        </a:spcAft>
                        <a:buNone/>
                      </a:pPr>
                      <a:r>
                        <a:rPr lang="ko-KR" sz="1100" b="1" u="none" strike="noStrike" cap="none">
                          <a:solidFill>
                            <a:srgbClr val="262626"/>
                          </a:solidFill>
                          <a:latin typeface="Malgun Gothic"/>
                          <a:ea typeface="Malgun Gothic"/>
                          <a:cs typeface="Malgun Gothic"/>
                          <a:sym typeface="Malgun Gothic"/>
                        </a:rPr>
                        <a:t>전공</a:t>
                      </a:r>
                      <a:endParaRPr sz="1100" b="1" u="none" strike="noStrike" cap="none">
                        <a:solidFill>
                          <a:srgbClr val="262626"/>
                        </a:solidFill>
                      </a:endParaRPr>
                    </a:p>
                  </a:txBody>
                  <a:tcPr marL="84450" marR="49850" marT="33300"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tc>
                  <a:txBody>
                    <a:bodyPr/>
                    <a:lstStyle/>
                    <a:p>
                      <a:pPr marL="25400" marR="0" lvl="0" indent="0" algn="ctr" rtl="0">
                        <a:lnSpc>
                          <a:spcPct val="160000"/>
                        </a:lnSpc>
                        <a:spcBef>
                          <a:spcPts val="0"/>
                        </a:spcBef>
                        <a:spcAft>
                          <a:spcPts val="0"/>
                        </a:spcAft>
                        <a:buNone/>
                      </a:pPr>
                      <a:r>
                        <a:rPr lang="ko-KR" sz="1100" b="1" u="none" strike="noStrike" cap="none">
                          <a:solidFill>
                            <a:srgbClr val="262626"/>
                          </a:solidFill>
                          <a:latin typeface="Malgun Gothic"/>
                          <a:ea typeface="Malgun Gothic"/>
                          <a:cs typeface="Malgun Gothic"/>
                          <a:sym typeface="Malgun Gothic"/>
                        </a:rPr>
                        <a:t>졸업여부</a:t>
                      </a:r>
                      <a:endParaRPr sz="1100" b="1" u="none" strike="noStrike" cap="none">
                        <a:solidFill>
                          <a:srgbClr val="262626"/>
                        </a:solidFill>
                      </a:endParaRPr>
                    </a:p>
                  </a:txBody>
                  <a:tcPr marL="84450" marR="49850" marT="33300" marB="422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25125" cap="flat" cmpd="sng">
                      <a:solidFill>
                        <a:srgbClr val="404040"/>
                      </a:solidFill>
                      <a:prstDash val="solid"/>
                      <a:round/>
                      <a:headEnd type="none" w="sm" len="sm"/>
                      <a:tailEnd type="none" w="sm" len="sm"/>
                    </a:lnT>
                    <a:lnB w="9525" cap="flat" cmpd="sng">
                      <a:solidFill>
                        <a:srgbClr val="000000"/>
                      </a:solidFill>
                      <a:prstDash val="dot"/>
                      <a:round/>
                      <a:headEnd type="none" w="sm" len="sm"/>
                      <a:tailEnd type="none" w="sm" len="sm"/>
                    </a:lnB>
                    <a:solidFill>
                      <a:srgbClr val="D6D6D6"/>
                    </a:solidFill>
                  </a:tcPr>
                </a:tc>
                <a:extLst>
                  <a:ext uri="{0D108BD9-81ED-4DB2-BD59-A6C34878D82A}">
                    <a16:rowId xmlns:a16="http://schemas.microsoft.com/office/drawing/2014/main" val="10000"/>
                  </a:ext>
                </a:extLst>
              </a:tr>
              <a:tr h="309650">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2006</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03</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월 – </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2010</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rPr>
                        <a:t>년 </a:t>
                      </a: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02월</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7050" marR="7050" marT="42225" marB="422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동덕여자대학교</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사학과</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졸업</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1"/>
                  </a:ext>
                </a:extLst>
              </a:tr>
              <a:tr h="309650">
                <a:tc>
                  <a:txBody>
                    <a:bodyPr/>
                    <a:lstStyle/>
                    <a:p>
                      <a:pPr marL="25400" marR="0" lvl="0" indent="0" algn="just" rtl="0">
                        <a:lnSpc>
                          <a:spcPct val="160000"/>
                        </a:lnSpc>
                        <a:spcBef>
                          <a:spcPts val="0"/>
                        </a:spcBef>
                        <a:spcAft>
                          <a:spcPts val="0"/>
                        </a:spcAft>
                        <a:buNone/>
                      </a:pP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2002</a:t>
                      </a:r>
                      <a:r>
                        <a:rPr lang="ko-KR" sz="1000" u="none" strike="noStrike" cap="none">
                          <a:solidFill>
                            <a:srgbClr val="262626"/>
                          </a:solidFill>
                          <a:latin typeface="KoPub돋움체 Medium" panose="00000600000000000000" pitchFamily="2" charset="-127"/>
                          <a:ea typeface="KoPub돋움체 Medium" panose="00000600000000000000" pitchFamily="2" charset="-127"/>
                        </a:rPr>
                        <a:t>년 </a:t>
                      </a: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03</a:t>
                      </a:r>
                      <a:r>
                        <a:rPr lang="ko-KR" sz="1000" u="none" strike="noStrike" cap="none">
                          <a:solidFill>
                            <a:srgbClr val="262626"/>
                          </a:solidFill>
                          <a:latin typeface="KoPub돋움체 Medium" panose="00000600000000000000" pitchFamily="2" charset="-127"/>
                          <a:ea typeface="KoPub돋움체 Medium" panose="00000600000000000000" pitchFamily="2" charset="-127"/>
                        </a:rPr>
                        <a:t>월 – </a:t>
                      </a: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2005</a:t>
                      </a:r>
                      <a:r>
                        <a:rPr lang="ko-KR" sz="1000" u="none" strike="noStrike" cap="none">
                          <a:solidFill>
                            <a:srgbClr val="262626"/>
                          </a:solidFill>
                          <a:latin typeface="KoPub돋움체 Medium" panose="00000600000000000000" pitchFamily="2" charset="-127"/>
                          <a:ea typeface="KoPub돋움체 Medium" panose="00000600000000000000" pitchFamily="2" charset="-127"/>
                        </a:rPr>
                        <a:t>년 </a:t>
                      </a: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02월</a:t>
                      </a:r>
                      <a:endParaRPr sz="1000" u="none" strike="noStrike" cap="none">
                        <a:solidFill>
                          <a:srgbClr val="262626"/>
                        </a:solidFill>
                        <a:latin typeface="KoPub돋움체 Medium" panose="00000600000000000000" pitchFamily="2" charset="-127"/>
                        <a:ea typeface="KoPub돋움체 Medium" panose="00000600000000000000" pitchFamily="2" charset="-127"/>
                      </a:endParaRPr>
                    </a:p>
                  </a:txBody>
                  <a:tcPr marL="7050" marR="7050" marT="42225" marB="42225" anchor="ctr">
                    <a:lnL w="9525" cap="flat" cmpd="sng">
                      <a:solidFill>
                        <a:srgbClr val="000000">
                          <a:alpha val="0"/>
                        </a:srgbClr>
                      </a:solidFill>
                      <a:prstDash val="solid"/>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삼괴고등학교</a:t>
                      </a:r>
                      <a:endParaRPr sz="1000" u="none" strike="noStrike" cap="none">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a:solidFill>
                            <a:srgbClr val="262626"/>
                          </a:solidFill>
                          <a:latin typeface="KoPub돋움체 Medium" panose="00000600000000000000" pitchFamily="2" charset="-127"/>
                          <a:ea typeface="KoPub돋움체 Medium" panose="00000600000000000000" pitchFamily="2" charset="-127"/>
                          <a:cs typeface="Malgun Gothic"/>
                          <a:sym typeface="Malgun Gothic"/>
                        </a:rPr>
                        <a:t>인문계</a:t>
                      </a:r>
                      <a:endParaRPr sz="1000" u="none" strike="noStrike" cap="none">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25400" marR="0" lvl="0" indent="0" algn="just" rtl="0">
                        <a:lnSpc>
                          <a:spcPct val="160000"/>
                        </a:lnSpc>
                        <a:spcBef>
                          <a:spcPts val="0"/>
                        </a:spcBef>
                        <a:spcAft>
                          <a:spcPts val="0"/>
                        </a:spcAft>
                        <a:buNone/>
                      </a:pPr>
                      <a:r>
                        <a:rPr lang="ko-KR" sz="1000" u="none" strike="noStrike" cap="none" dirty="0">
                          <a:solidFill>
                            <a:srgbClr val="262626"/>
                          </a:solidFill>
                          <a:latin typeface="KoPub돋움체 Medium" panose="00000600000000000000" pitchFamily="2" charset="-127"/>
                          <a:ea typeface="KoPub돋움체 Medium" panose="00000600000000000000" pitchFamily="2" charset="-127"/>
                          <a:cs typeface="Malgun Gothic"/>
                          <a:sym typeface="Malgun Gothic"/>
                        </a:rPr>
                        <a:t>졸업</a:t>
                      </a:r>
                      <a:endParaRPr sz="1000" u="none" strike="noStrike" cap="none" dirty="0">
                        <a:solidFill>
                          <a:srgbClr val="262626"/>
                        </a:solidFill>
                        <a:latin typeface="KoPub돋움체 Medium" panose="00000600000000000000" pitchFamily="2" charset="-127"/>
                        <a:ea typeface="KoPub돋움체 Medium" panose="00000600000000000000" pitchFamily="2" charset="-127"/>
                      </a:endParaRPr>
                    </a:p>
                  </a:txBody>
                  <a:tcPr marL="84450" marR="49850" marT="42225" marB="42225" anchor="ctr">
                    <a:lnL w="9525" cap="flat" cmpd="sng">
                      <a:solidFill>
                        <a:srgbClr val="000000"/>
                      </a:solidFill>
                      <a:prstDash val="dot"/>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p:nvPr/>
        </p:nvSpPr>
        <p:spPr>
          <a:xfrm>
            <a:off x="325437" y="831021"/>
            <a:ext cx="6065838" cy="984116"/>
          </a:xfrm>
          <a:prstGeom prst="rect">
            <a:avLst/>
          </a:prstGeom>
          <a:noFill/>
          <a:ln>
            <a:noFill/>
          </a:ln>
        </p:spPr>
        <p:txBody>
          <a:bodyPr spcFirstLastPara="1" wrap="square" lIns="91425" tIns="45700" rIns="91425" bIns="45700" anchor="t" anchorCtr="0">
            <a:spAutoFit/>
          </a:bodyPr>
          <a:lstStyle/>
          <a:p>
            <a:pPr marL="50800" marR="0" lvl="0" indent="127000" algn="ctr" rtl="0">
              <a:lnSpc>
                <a:spcPct val="115000"/>
              </a:lnSpc>
              <a:spcBef>
                <a:spcPts val="0"/>
              </a:spcBef>
              <a:spcAft>
                <a:spcPts val="0"/>
              </a:spcAft>
              <a:buNone/>
            </a:pPr>
            <a:r>
              <a:rPr lang="ko-KR" sz="2600" b="1">
                <a:solidFill>
                  <a:srgbClr val="000000"/>
                </a:solidFill>
                <a:latin typeface="Calibri"/>
                <a:ea typeface="Calibri"/>
                <a:cs typeface="Calibri"/>
                <a:sym typeface="Calibri"/>
              </a:rPr>
              <a:t>자 기 소 개 서 </a:t>
            </a:r>
            <a:endParaRPr sz="2600" b="1">
              <a:solidFill>
                <a:srgbClr val="000000"/>
              </a:solidFill>
              <a:latin typeface="Calibri"/>
              <a:ea typeface="Calibri"/>
              <a:cs typeface="Calibri"/>
              <a:sym typeface="Calibri"/>
            </a:endParaRPr>
          </a:p>
          <a:p>
            <a:pPr marL="25400" marR="0" lvl="0" indent="127000" algn="r" rtl="0">
              <a:lnSpc>
                <a:spcPct val="165000"/>
              </a:lnSpc>
              <a:spcBef>
                <a:spcPts val="0"/>
              </a:spcBef>
              <a:spcAft>
                <a:spcPts val="0"/>
              </a:spcAft>
              <a:buNone/>
            </a:pPr>
            <a:endParaRPr sz="300" b="1">
              <a:solidFill>
                <a:srgbClr val="262626"/>
              </a:solidFill>
              <a:latin typeface="Calibri"/>
              <a:ea typeface="Calibri"/>
              <a:cs typeface="Calibri"/>
              <a:sym typeface="Calibri"/>
            </a:endParaRPr>
          </a:p>
          <a:p>
            <a:pPr marL="25400" marR="0" lvl="0" indent="127000" algn="r" rtl="0">
              <a:lnSpc>
                <a:spcPct val="165000"/>
              </a:lnSpc>
              <a:spcBef>
                <a:spcPts val="0"/>
              </a:spcBef>
              <a:spcAft>
                <a:spcPts val="0"/>
              </a:spcAft>
              <a:buNone/>
            </a:pPr>
            <a:endParaRPr sz="300" b="1">
              <a:solidFill>
                <a:srgbClr val="262626"/>
              </a:solidFill>
              <a:latin typeface="Calibri"/>
              <a:ea typeface="Calibri"/>
              <a:cs typeface="Calibri"/>
              <a:sym typeface="Calibri"/>
            </a:endParaRPr>
          </a:p>
          <a:p>
            <a:pPr marL="25400" marR="0" lvl="0" indent="127000" algn="r" rtl="0">
              <a:lnSpc>
                <a:spcPct val="165000"/>
              </a:lnSpc>
              <a:spcBef>
                <a:spcPts val="0"/>
              </a:spcBef>
              <a:spcAft>
                <a:spcPts val="0"/>
              </a:spcAft>
              <a:buNone/>
            </a:pPr>
            <a:r>
              <a:rPr lang="ko-KR" sz="1100" b="1">
                <a:solidFill>
                  <a:srgbClr val="262626"/>
                </a:solidFill>
                <a:latin typeface="Calibri"/>
                <a:ea typeface="Calibri"/>
                <a:cs typeface="Calibri"/>
                <a:sym typeface="Calibri"/>
              </a:rPr>
              <a:t>위 기재한 사항은 사실과 틀림없습니다</a:t>
            </a:r>
            <a:r>
              <a:rPr lang="ko-KR" sz="1100" b="1">
                <a:solidFill>
                  <a:srgbClr val="262626"/>
                </a:solidFill>
                <a:latin typeface="Malgun Gothic"/>
                <a:ea typeface="Malgun Gothic"/>
                <a:cs typeface="Malgun Gothic"/>
                <a:sym typeface="Malgun Gothic"/>
              </a:rPr>
              <a:t>.</a:t>
            </a:r>
            <a:endParaRPr sz="1100" b="1">
              <a:solidFill>
                <a:srgbClr val="262626"/>
              </a:solidFill>
              <a:latin typeface="Calibri"/>
              <a:ea typeface="Calibri"/>
              <a:cs typeface="Calibri"/>
              <a:sym typeface="Calibri"/>
            </a:endParaRPr>
          </a:p>
        </p:txBody>
      </p:sp>
      <p:graphicFrame>
        <p:nvGraphicFramePr>
          <p:cNvPr id="123" name="Google Shape;123;p3"/>
          <p:cNvGraphicFramePr/>
          <p:nvPr>
            <p:extLst>
              <p:ext uri="{D42A27DB-BD31-4B8C-83A1-F6EECF244321}">
                <p14:modId xmlns:p14="http://schemas.microsoft.com/office/powerpoint/2010/main" val="3551933543"/>
              </p:ext>
            </p:extLst>
          </p:nvPr>
        </p:nvGraphicFramePr>
        <p:xfrm>
          <a:off x="434975" y="1971786"/>
          <a:ext cx="5915025" cy="3933725"/>
        </p:xfrm>
        <a:graphic>
          <a:graphicData uri="http://schemas.openxmlformats.org/drawingml/2006/table">
            <a:tbl>
              <a:tblPr>
                <a:noFill/>
                <a:tableStyleId>{B67A0B16-94CC-4C98-8019-7B491CC0415B}</a:tableStyleId>
              </a:tblPr>
              <a:tblGrid>
                <a:gridCol w="729850">
                  <a:extLst>
                    <a:ext uri="{9D8B030D-6E8A-4147-A177-3AD203B41FA5}">
                      <a16:colId xmlns:a16="http://schemas.microsoft.com/office/drawing/2014/main" val="20000"/>
                    </a:ext>
                  </a:extLst>
                </a:gridCol>
                <a:gridCol w="5185175">
                  <a:extLst>
                    <a:ext uri="{9D8B030D-6E8A-4147-A177-3AD203B41FA5}">
                      <a16:colId xmlns:a16="http://schemas.microsoft.com/office/drawing/2014/main" val="20001"/>
                    </a:ext>
                  </a:extLst>
                </a:gridCol>
              </a:tblGrid>
              <a:tr h="3933725">
                <a:tc>
                  <a:txBody>
                    <a:bodyPr/>
                    <a:lstStyle/>
                    <a:p>
                      <a:pPr marL="25400" marR="0" lvl="0" indent="0" algn="ctr" rtl="0">
                        <a:lnSpc>
                          <a:spcPct val="160000"/>
                        </a:lnSpc>
                        <a:spcBef>
                          <a:spcPts val="0"/>
                        </a:spcBef>
                        <a:spcAft>
                          <a:spcPts val="0"/>
                        </a:spcAft>
                        <a:buNone/>
                      </a:pPr>
                      <a:r>
                        <a:rPr lang="ko-KR" sz="1000" b="1" u="none" strike="noStrike" cap="none">
                          <a:solidFill>
                            <a:srgbClr val="262626"/>
                          </a:solidFill>
                          <a:latin typeface="Malgun Gothic"/>
                          <a:ea typeface="Malgun Gothic"/>
                          <a:cs typeface="Malgun Gothic"/>
                          <a:sym typeface="Malgun Gothic"/>
                        </a:rPr>
                        <a:t>성장과정</a:t>
                      </a:r>
                      <a:endParaRPr sz="1000" b="1" u="none" strike="noStrike" cap="none">
                        <a:solidFill>
                          <a:srgbClr val="262626"/>
                        </a:solidFill>
                      </a:endParaRPr>
                    </a:p>
                  </a:txBody>
                  <a:tcPr marL="55300" marR="55300" marT="15275" marB="15275" anchor="ctr">
                    <a:lnL w="21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6D6D6"/>
                    </a:solidFill>
                  </a:tcPr>
                </a:tc>
                <a:tc>
                  <a:txBody>
                    <a:bodyPr/>
                    <a:lstStyle/>
                    <a:p>
                      <a:pPr marL="0" marR="0" lvl="0" indent="0" algn="just" rtl="0">
                        <a:lnSpc>
                          <a:spcPct val="160000"/>
                        </a:lnSpc>
                        <a:spcBef>
                          <a:spcPts val="0"/>
                        </a:spcBef>
                        <a:spcAft>
                          <a:spcPts val="0"/>
                        </a:spcAft>
                        <a:buNone/>
                      </a:pPr>
                      <a:endParaRPr sz="1000" u="none" strike="noStrike" cap="none" dirty="0">
                        <a:solidFill>
                          <a:srgbClr val="000000"/>
                        </a:solidFill>
                      </a:endParaRPr>
                    </a:p>
                    <a:p>
                      <a:pPr marL="0" marR="0" lvl="0" indent="0" algn="just" rtl="0">
                        <a:lnSpc>
                          <a:spcPct val="160000"/>
                        </a:lnSpc>
                        <a:spcBef>
                          <a:spcPts val="0"/>
                        </a:spcBef>
                        <a:spcAft>
                          <a:spcPts val="0"/>
                        </a:spcAft>
                        <a:buNone/>
                      </a:pPr>
                      <a:r>
                        <a:rPr lang="ko-KR" sz="1100" b="1" u="none" strike="noStrike" cap="none" dirty="0">
                          <a:solidFill>
                            <a:srgbClr val="000000"/>
                          </a:solidFill>
                          <a:latin typeface="KoPub돋움체 Bold" panose="02020603020101020101" pitchFamily="18" charset="-127"/>
                          <a:ea typeface="KoPub돋움체 Bold" panose="02020603020101020101" pitchFamily="18" charset="-127"/>
                        </a:rPr>
                        <a:t>삶의 키워드 </a:t>
                      </a:r>
                      <a:r>
                        <a:rPr lang="ko-KR" sz="1100" b="1" u="none" strike="noStrike" cap="none" dirty="0">
                          <a:solidFill>
                            <a:srgbClr val="000000"/>
                          </a:solidFill>
                          <a:latin typeface="KoPub돋움체 Bold" panose="02020603020101020101" pitchFamily="18" charset="-127"/>
                          <a:ea typeface="KoPub돋움체 Bold" panose="02020603020101020101" pitchFamily="18" charset="-127"/>
                          <a:cs typeface="Batang"/>
                          <a:sym typeface="Batang"/>
                        </a:rPr>
                        <a:t>“호기심”</a:t>
                      </a:r>
                      <a:endParaRPr sz="1100" u="none" strike="noStrike" cap="none" dirty="0">
                        <a:solidFill>
                          <a:srgbClr val="000000"/>
                        </a:solidFill>
                        <a:latin typeface="KoPub돋움체 Bold" panose="02020603020101020101" pitchFamily="18" charset="-127"/>
                        <a:ea typeface="KoPub돋움체 Bold" panose="02020603020101020101" pitchFamily="18" charset="-127"/>
                      </a:endParaRPr>
                    </a:p>
                    <a:p>
                      <a:pPr marL="0" marR="0" lvl="0" indent="0" algn="just" rtl="0">
                        <a:lnSpc>
                          <a:spcPct val="160000"/>
                        </a:lnSpc>
                        <a:spcBef>
                          <a:spcPts val="0"/>
                        </a:spcBef>
                        <a:spcAft>
                          <a:spcPts val="0"/>
                        </a:spcAft>
                        <a:buNone/>
                      </a:pPr>
                      <a:r>
                        <a:rPr lang="en-US" altLang="ko-KR" sz="1000" u="none" strike="noStrike" cap="none" dirty="0" smtClean="0">
                          <a:solidFill>
                            <a:srgbClr val="000000"/>
                          </a:solidFill>
                          <a:latin typeface="KoPub돋움체 Medium" panose="02020603020101020101" pitchFamily="18" charset="-127"/>
                          <a:ea typeface="KoPub돋움체 Medium" panose="02020603020101020101" pitchFamily="18" charset="-127"/>
                        </a:rPr>
                        <a:t>  </a:t>
                      </a:r>
                      <a:r>
                        <a:rPr lang="ko-KR" sz="1000" u="none" strike="noStrike" cap="none" dirty="0" smtClean="0">
                          <a:solidFill>
                            <a:srgbClr val="000000"/>
                          </a:solidFill>
                          <a:latin typeface="KoPub돋움체 Medium" panose="02020603020101020101" pitchFamily="18" charset="-127"/>
                          <a:ea typeface="KoPub돋움체 Medium" panose="02020603020101020101" pitchFamily="18" charset="-127"/>
                        </a:rPr>
                        <a:t>어린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시절부터 호기심이 많아 제품을 분해</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동작 원리를 살펴보는 것을 좋아했습니다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기존 시계로 가족사진을 이용한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DIY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시계를 만들거나</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직장에서는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에스프레소</a:t>
                      </a:r>
                      <a:r>
                        <a:rPr lang="en-US" alt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머신을</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자가 수리하기도 하였습니다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분해했던 제품을 모두 고치기는 어려웠지만</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문제점이 있는 부분을 스스로 발견하고 기록으로 남겼습니다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이 기록 때문에 같은 문제가 생겼을 때 빠르게 대처할 수 있는 순발력과 응용력을 가지게 되었습니다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a:t>
                      </a:r>
                      <a:endParaRPr sz="1000" u="none" strike="noStrike" cap="none" dirty="0">
                        <a:solidFill>
                          <a:srgbClr val="000000"/>
                        </a:solidFill>
                        <a:latin typeface="KoPub돋움체 Medium" panose="02020603020101020101" pitchFamily="18" charset="-127"/>
                        <a:ea typeface="KoPub돋움체 Medium" panose="02020603020101020101" pitchFamily="18" charset="-127"/>
                      </a:endParaRPr>
                    </a:p>
                    <a:p>
                      <a:pPr marL="0" marR="0" lvl="0" indent="0" algn="just" rtl="0">
                        <a:lnSpc>
                          <a:spcPct val="160000"/>
                        </a:lnSpc>
                        <a:spcBef>
                          <a:spcPts val="0"/>
                        </a:spcBef>
                        <a:spcAft>
                          <a:spcPts val="0"/>
                        </a:spcAft>
                        <a:buNone/>
                      </a:pPr>
                      <a:r>
                        <a:rPr lang="en-US" altLang="ko-KR" sz="1000" u="none" strike="noStrike" cap="none" dirty="0" smtClean="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smtClean="0">
                          <a:solidFill>
                            <a:srgbClr val="000000"/>
                          </a:solidFill>
                          <a:latin typeface="KoPub돋움체 Medium" panose="02020603020101020101" pitchFamily="18" charset="-127"/>
                          <a:ea typeface="KoPub돋움체 Medium" panose="02020603020101020101" pitchFamily="18" charset="-127"/>
                          <a:cs typeface="Batang"/>
                          <a:sym typeface="Batang"/>
                        </a:rPr>
                        <a:t>2019</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년도에 홈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IoT</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시스템을 구축한 일은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IT</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rPr>
                        <a:t>기술로</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일상생활의 변화를 만들어 낸 경험이었습니다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현재 거주 중인 주택은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30</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년 전 건물로 홈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IoT</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시스템을 구축하기에는 많이 낙후되었습니다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그러나 인터넷과 책을 통해 공부하면서 설치 가능한 홈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IoT</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시스템을 구상하였고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AI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스피커를 중심으로 조명</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컴퓨터,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냉난방 기기들을 세팅하였습니다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저희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rPr>
                        <a:t>집뿐만</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아니라 지인과 부모님께 소개하여 사무실 등을 포함한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2~3</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개의 홈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IoT</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rPr>
                        <a:t>를</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설치했습니다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스마트홈을</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구축하며 서로 다른 환경에서 나타나는 변수들을 찾아내고</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최적의 세팅 값을 찾는 작업은 프로그래밍의 디버깅처럼 오류에 대해 고민하고 사고하는 마음가짐을 가질 수 있었습니다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 </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이때의 작업으로 본격적으로 프로그래밍에 흥미를 느껴 전문적인 교육과정을 학습하고자 북부 교육기술원의 </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cs typeface="Batang"/>
                          <a:sym typeface="Batang"/>
                        </a:rPr>
                        <a:t>IoT</a:t>
                      </a:r>
                      <a:r>
                        <a:rPr lang="ko-KR" sz="1000" u="none" strike="noStrike" cap="none" dirty="0" err="1">
                          <a:solidFill>
                            <a:srgbClr val="000000"/>
                          </a:solidFill>
                          <a:latin typeface="KoPub돋움체 Medium" panose="02020603020101020101" pitchFamily="18" charset="-127"/>
                          <a:ea typeface="KoPub돋움체 Medium" panose="02020603020101020101" pitchFamily="18" charset="-127"/>
                        </a:rPr>
                        <a:t>융합프로그램</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rPr>
                        <a:t> 학과에 진학하였습니다</a:t>
                      </a:r>
                      <a:r>
                        <a:rPr lang="ko-KR" sz="1000" u="none" strike="noStrike" cap="none" dirty="0">
                          <a:solidFill>
                            <a:srgbClr val="000000"/>
                          </a:solidFill>
                          <a:latin typeface="KoPub돋움체 Medium" panose="02020603020101020101" pitchFamily="18" charset="-127"/>
                          <a:ea typeface="KoPub돋움체 Medium" panose="02020603020101020101" pitchFamily="18" charset="-127"/>
                          <a:cs typeface="Batang"/>
                          <a:sym typeface="Batang"/>
                        </a:rPr>
                        <a:t>.</a:t>
                      </a:r>
                      <a:endParaRPr dirty="0">
                        <a:latin typeface="KoPub돋움체 Medium" panose="02020603020101020101" pitchFamily="18" charset="-127"/>
                        <a:ea typeface="KoPub돋움체 Medium" panose="02020603020101020101" pitchFamily="18" charset="-127"/>
                      </a:endParaRPr>
                    </a:p>
                    <a:p>
                      <a:pPr marL="0" marR="0" lvl="0" indent="0" algn="just" rtl="0">
                        <a:lnSpc>
                          <a:spcPct val="160000"/>
                        </a:lnSpc>
                        <a:spcBef>
                          <a:spcPts val="0"/>
                        </a:spcBef>
                        <a:spcAft>
                          <a:spcPts val="0"/>
                        </a:spcAft>
                        <a:buNone/>
                      </a:pPr>
                      <a:endParaRPr sz="1000" u="none" strike="noStrike" cap="none" dirty="0">
                        <a:solidFill>
                          <a:srgbClr val="000000"/>
                        </a:solidFill>
                      </a:endParaRPr>
                    </a:p>
                  </a:txBody>
                  <a:tcPr marL="55300" marR="55300" marT="15275" marB="15275" anchor="ctr">
                    <a:lnL w="9525" cap="flat" cmpd="sng">
                      <a:solidFill>
                        <a:srgbClr val="000000"/>
                      </a:solidFill>
                      <a:prstDash val="solid"/>
                      <a:round/>
                      <a:headEnd type="none" w="sm" len="sm"/>
                      <a:tailEnd type="none" w="sm" len="sm"/>
                    </a:lnL>
                    <a:lnR w="21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4" name="Google Shape;124;p3"/>
          <p:cNvGraphicFramePr/>
          <p:nvPr>
            <p:extLst>
              <p:ext uri="{D42A27DB-BD31-4B8C-83A1-F6EECF244321}">
                <p14:modId xmlns:p14="http://schemas.microsoft.com/office/powerpoint/2010/main" val="1783448566"/>
              </p:ext>
            </p:extLst>
          </p:nvPr>
        </p:nvGraphicFramePr>
        <p:xfrm>
          <a:off x="434975" y="6440857"/>
          <a:ext cx="5915025" cy="4444054"/>
        </p:xfrm>
        <a:graphic>
          <a:graphicData uri="http://schemas.openxmlformats.org/drawingml/2006/table">
            <a:tbl>
              <a:tblPr>
                <a:noFill/>
                <a:tableStyleId>{B67A0B16-94CC-4C98-8019-7B491CC0415B}</a:tableStyleId>
              </a:tblPr>
              <a:tblGrid>
                <a:gridCol w="729850">
                  <a:extLst>
                    <a:ext uri="{9D8B030D-6E8A-4147-A177-3AD203B41FA5}">
                      <a16:colId xmlns:a16="http://schemas.microsoft.com/office/drawing/2014/main" val="20000"/>
                    </a:ext>
                  </a:extLst>
                </a:gridCol>
                <a:gridCol w="5185175">
                  <a:extLst>
                    <a:ext uri="{9D8B030D-6E8A-4147-A177-3AD203B41FA5}">
                      <a16:colId xmlns:a16="http://schemas.microsoft.com/office/drawing/2014/main" val="20001"/>
                    </a:ext>
                  </a:extLst>
                </a:gridCol>
              </a:tblGrid>
              <a:tr h="3361100">
                <a:tc>
                  <a:txBody>
                    <a:bodyPr/>
                    <a:lstStyle/>
                    <a:p>
                      <a:pPr marL="25400" marR="0" lvl="0" indent="0" algn="ctr" rtl="0">
                        <a:lnSpc>
                          <a:spcPct val="160000"/>
                        </a:lnSpc>
                        <a:spcBef>
                          <a:spcPts val="0"/>
                        </a:spcBef>
                        <a:spcAft>
                          <a:spcPts val="0"/>
                        </a:spcAft>
                        <a:buNone/>
                      </a:pPr>
                      <a:endParaRPr sz="1000" b="1" u="none" strike="noStrike" cap="none">
                        <a:solidFill>
                          <a:srgbClr val="262626"/>
                        </a:solidFill>
                      </a:endParaRPr>
                    </a:p>
                    <a:p>
                      <a:pPr marL="25400" marR="0" lvl="0" indent="0" algn="ctr" rtl="0">
                        <a:lnSpc>
                          <a:spcPct val="160000"/>
                        </a:lnSpc>
                        <a:spcBef>
                          <a:spcPts val="0"/>
                        </a:spcBef>
                        <a:spcAft>
                          <a:spcPts val="0"/>
                        </a:spcAft>
                        <a:buNone/>
                      </a:pPr>
                      <a:r>
                        <a:rPr lang="ko-KR" sz="1000" b="1" u="none" strike="noStrike" cap="none">
                          <a:solidFill>
                            <a:srgbClr val="262626"/>
                          </a:solidFill>
                          <a:latin typeface="Malgun Gothic"/>
                          <a:ea typeface="Malgun Gothic"/>
                          <a:cs typeface="Malgun Gothic"/>
                          <a:sym typeface="Malgun Gothic"/>
                        </a:rPr>
                        <a:t>주요활동</a:t>
                      </a:r>
                      <a:endParaRPr sz="1000" b="1" u="none" strike="noStrike" cap="none">
                        <a:solidFill>
                          <a:srgbClr val="262626"/>
                        </a:solidFill>
                      </a:endParaRPr>
                    </a:p>
                  </a:txBody>
                  <a:tcPr marL="55300" marR="55300" marT="15275" marB="15275" anchor="ctr">
                    <a:lnL w="21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6D6D6"/>
                    </a:solidFill>
                  </a:tcPr>
                </a:tc>
                <a:tc>
                  <a:txBody>
                    <a:bodyPr/>
                    <a:lstStyle/>
                    <a:p>
                      <a:pPr marL="0" marR="0" lvl="0" indent="0" algn="just" rtl="0">
                        <a:lnSpc>
                          <a:spcPct val="160000"/>
                        </a:lnSpc>
                        <a:spcBef>
                          <a:spcPts val="0"/>
                        </a:spcBef>
                        <a:spcAft>
                          <a:spcPts val="0"/>
                        </a:spcAft>
                        <a:buNone/>
                      </a:pPr>
                      <a:endParaRPr sz="1000" u="none" strike="noStrike" cap="none" dirty="0">
                        <a:solidFill>
                          <a:srgbClr val="000000"/>
                        </a:solidFill>
                      </a:endParaRPr>
                    </a:p>
                    <a:p>
                      <a:pPr marL="0" marR="0" lvl="0" indent="0" algn="just" rtl="0">
                        <a:lnSpc>
                          <a:spcPct val="160000"/>
                        </a:lnSpc>
                        <a:spcBef>
                          <a:spcPts val="0"/>
                        </a:spcBef>
                        <a:spcAft>
                          <a:spcPts val="0"/>
                        </a:spcAft>
                        <a:buNone/>
                      </a:pPr>
                      <a:r>
                        <a:rPr lang="ko-KR" altLang="en-US"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Batang"/>
                        </a:rPr>
                        <a:t>“</a:t>
                      </a:r>
                      <a:r>
                        <a:rPr lang="ko-KR" altLang="en-US" sz="1100" b="1" i="0" u="none" strike="noStrike" cap="none" dirty="0" err="1">
                          <a:solidFill>
                            <a:srgbClr val="000000"/>
                          </a:solidFill>
                          <a:latin typeface="KoPub돋움체 Bold" panose="02020603020101020101" pitchFamily="18" charset="-127"/>
                          <a:ea typeface="KoPub돋움체 Bold" panose="02020603020101020101" pitchFamily="18" charset="-127"/>
                          <a:cs typeface="Arial"/>
                          <a:sym typeface="Batang"/>
                        </a:rPr>
                        <a:t>배움”을</a:t>
                      </a:r>
                      <a:r>
                        <a:rPr lang="ko-KR" altLang="en-US"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rPr>
                        <a:t> 통한 성장 </a:t>
                      </a:r>
                      <a:endParaRPr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엑셀을 이용한 데이터 취합 모듈을 만든 경험은 프로그래밍에 관심을 두게 된 경험이었습니다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이전 직장에서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총괄직으로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현장뿐만</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아니라 전반적인 마케팅업무도 수행하였습니다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기존과 다른 새로운 방향성을 제시하려면 분산된 기초데이터들을 수집하는 일이 최우선이었습니다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그러나 많은 부분의 일을 전담하다 보니 데이터를 직접 취합하기에는 한계가 있었습니다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이를 개선하고자 엑셀을 기반으로 한 데이터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자동취합</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모듈 프로젝트를 진행하였습니다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함수와   매크로를 이용하여 방문 빈도</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판매상품 등의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2~3</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년간의 기초데이터를 취합하였습니다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이런 빅데이터를 통해 고객 혼잡도</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분기별 판매 추이 등을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도식화하였습니다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엑셀의 기능만으로 만들기에는 어려운 작업이었지만 스스로 느끼는 재미와 끈기를 가지고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6</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개월 만에 완성했습니다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이를 바탕으로 고객 혼잡도에 따른 인사 시프트 변경</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신제품 및 기존제품의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MD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다변화 등의 유의미한 변화를 이끌어냈습니다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이에 구축 전 대비 연평균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8%</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의 매출을 달성하였습니다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자신감을 가지고 인사 및 스케줄 관리시스템의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레거시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로직을</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리팩토링하였습니다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이후 회사가 소속되어 있는 마을 단위 사업체에서 사용하기 편한 시스템으로 소개되어 비영리 형태로 공유하였습니다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그 중에서도</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스케줄 모듈은 다수의 단체에서 사용하였습니다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클라이언트의 피드백과 기존에 이용하였던 파일들을 검토하며 유지 보수하였던 경험은 프로그래밍을 진지하게 생각해 볼 수 있었던 계기였습니다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endParaRPr sz="1000" u="none" strike="noStrike" cap="none" dirty="0">
                        <a:solidFill>
                          <a:srgbClr val="000000"/>
                        </a:solidFill>
                      </a:endParaRPr>
                    </a:p>
                  </a:txBody>
                  <a:tcPr marL="55300" marR="55300" marT="15275" marB="15275" anchor="ctr">
                    <a:lnL w="9525" cap="flat" cmpd="sng">
                      <a:solidFill>
                        <a:srgbClr val="000000"/>
                      </a:solidFill>
                      <a:prstDash val="solid"/>
                      <a:round/>
                      <a:headEnd type="none" w="sm" len="sm"/>
                      <a:tailEnd type="none" w="sm" len="sm"/>
                    </a:lnL>
                    <a:lnR w="21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4"/>
          <p:cNvGraphicFramePr/>
          <p:nvPr>
            <p:extLst>
              <p:ext uri="{D42A27DB-BD31-4B8C-83A1-F6EECF244321}">
                <p14:modId xmlns:p14="http://schemas.microsoft.com/office/powerpoint/2010/main" val="3694929652"/>
              </p:ext>
            </p:extLst>
          </p:nvPr>
        </p:nvGraphicFramePr>
        <p:xfrm>
          <a:off x="434975" y="591043"/>
          <a:ext cx="5915025" cy="3468694"/>
        </p:xfrm>
        <a:graphic>
          <a:graphicData uri="http://schemas.openxmlformats.org/drawingml/2006/table">
            <a:tbl>
              <a:tblPr>
                <a:noFill/>
                <a:tableStyleId>{B67A0B16-94CC-4C98-8019-7B491CC0415B}</a:tableStyleId>
              </a:tblPr>
              <a:tblGrid>
                <a:gridCol w="729850">
                  <a:extLst>
                    <a:ext uri="{9D8B030D-6E8A-4147-A177-3AD203B41FA5}">
                      <a16:colId xmlns:a16="http://schemas.microsoft.com/office/drawing/2014/main" val="20000"/>
                    </a:ext>
                  </a:extLst>
                </a:gridCol>
                <a:gridCol w="5185175">
                  <a:extLst>
                    <a:ext uri="{9D8B030D-6E8A-4147-A177-3AD203B41FA5}">
                      <a16:colId xmlns:a16="http://schemas.microsoft.com/office/drawing/2014/main" val="20001"/>
                    </a:ext>
                  </a:extLst>
                </a:gridCol>
              </a:tblGrid>
              <a:tr h="2549275">
                <a:tc>
                  <a:txBody>
                    <a:bodyPr/>
                    <a:lstStyle/>
                    <a:p>
                      <a:pPr marL="25400" marR="0" lvl="0" indent="0" algn="ctr" rtl="0">
                        <a:lnSpc>
                          <a:spcPct val="160000"/>
                        </a:lnSpc>
                        <a:spcBef>
                          <a:spcPts val="0"/>
                        </a:spcBef>
                        <a:spcAft>
                          <a:spcPts val="0"/>
                        </a:spcAft>
                        <a:buNone/>
                      </a:pPr>
                      <a:endParaRPr sz="800" b="1" u="none" strike="noStrike" cap="none">
                        <a:solidFill>
                          <a:srgbClr val="262626"/>
                        </a:solidFill>
                      </a:endParaRPr>
                    </a:p>
                    <a:p>
                      <a:pPr marL="25400" marR="0" lvl="0" indent="0" algn="ctr" rtl="0">
                        <a:lnSpc>
                          <a:spcPct val="160000"/>
                        </a:lnSpc>
                        <a:spcBef>
                          <a:spcPts val="0"/>
                        </a:spcBef>
                        <a:spcAft>
                          <a:spcPts val="0"/>
                        </a:spcAft>
                        <a:buNone/>
                      </a:pPr>
                      <a:r>
                        <a:rPr lang="ko-KR" sz="900" b="1" u="none" strike="noStrike" cap="none">
                          <a:solidFill>
                            <a:srgbClr val="262626"/>
                          </a:solidFill>
                        </a:rPr>
                        <a:t>성격의 장</a:t>
                      </a:r>
                      <a:r>
                        <a:rPr lang="ko-KR" sz="900" b="1" u="none" strike="noStrike" cap="none">
                          <a:solidFill>
                            <a:srgbClr val="262626"/>
                          </a:solidFill>
                          <a:latin typeface="Malgun Gothic"/>
                          <a:ea typeface="Malgun Gothic"/>
                          <a:cs typeface="Malgun Gothic"/>
                          <a:sym typeface="Malgun Gothic"/>
                        </a:rPr>
                        <a:t>·단점</a:t>
                      </a:r>
                      <a:endParaRPr sz="800" b="1" u="none" strike="noStrike" cap="none">
                        <a:solidFill>
                          <a:srgbClr val="262626"/>
                        </a:solidFill>
                      </a:endParaRPr>
                    </a:p>
                  </a:txBody>
                  <a:tcPr marL="55300" marR="55300" marT="15275" marB="15275" anchor="ctr">
                    <a:lnL w="21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6D6D6"/>
                    </a:solidFill>
                  </a:tcPr>
                </a:tc>
                <a:tc>
                  <a:txBody>
                    <a:bodyPr/>
                    <a:lstStyle/>
                    <a:p>
                      <a:pPr marL="0" marR="0" lvl="0" indent="0" algn="just" rtl="0">
                        <a:lnSpc>
                          <a:spcPct val="160000"/>
                        </a:lnSpc>
                        <a:spcBef>
                          <a:spcPts val="0"/>
                        </a:spcBef>
                        <a:spcAft>
                          <a:spcPts val="0"/>
                        </a:spcAft>
                        <a:buNone/>
                      </a:pPr>
                      <a:endParaRPr sz="1000" u="none" strike="noStrike" cap="none" dirty="0">
                        <a:solidFill>
                          <a:srgbClr val="000000"/>
                        </a:solidFill>
                      </a:endParaRPr>
                    </a:p>
                    <a:p>
                      <a:pPr marL="0" marR="0" lvl="0" indent="0" algn="just" rtl="0">
                        <a:lnSpc>
                          <a:spcPct val="160000"/>
                        </a:lnSpc>
                        <a:spcBef>
                          <a:spcPts val="0"/>
                        </a:spcBef>
                        <a:spcAft>
                          <a:spcPts val="0"/>
                        </a:spcAft>
                        <a:buNone/>
                      </a:pPr>
                      <a:r>
                        <a:rPr lang="ko-KR" altLang="en-US"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rPr>
                        <a:t>최선의 자세와 성실함 </a:t>
                      </a:r>
                      <a:endParaRPr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매사에 최선을 다하고자 합니다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자기 성취감이 높고 완벽을 추구하는 성격으로 일을 시작하면 남들보다 더딜 때도 있었습니다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사내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HR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교육을 진행하며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CS</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Arial"/>
                        </a:rPr>
                        <a:t>와</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관련된 주제로 다양한 기업과 함께할 필요성을 갖게 되어 합동 교육 프로그램을 구상하였습니다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갠트차트를</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중심으로 일정 현황을 만들고</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사업체의 특성을 파악하기 위해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섭외미팅</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전 사전 조사와 상세한 리서치도 진행하였습니다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프로젝트가 진행되면서 지원사업 추가 및 처음 예상했던 규모보다 커지며 기존 업무와 병행에 어려움이 있었습니다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그러나 꼼꼼하게 준비한 덕분에 예상을 웃도는 </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4</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개의 업체의 참여를 끌어낼 수 있었으며</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마을 사회적경제지원센터의 지원도 받을 수 있었습니다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제 성격의 장점인 성실함과 열정은 그에 따르는 스트레스도 있지만</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제가 가지고 있는 부족한 부분을 채우기 위해 자기 계발 및 직무개발에도 소홀하지 않다는 장점도 가지고 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이런 생활 자세는 같은 직장에서 오래 일해 온 성실함과 직무와 관련된 자격증 취득 및 교육 훈련을 수료하는 등 미래지향적 생활 자세를 키우는 데 중요한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밑거름이</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되었습니다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endParaRPr sz="1000" u="none" strike="noStrike" cap="none" dirty="0">
                        <a:solidFill>
                          <a:srgbClr val="000000"/>
                        </a:solidFill>
                      </a:endParaRPr>
                    </a:p>
                  </a:txBody>
                  <a:tcPr marL="55300" marR="55300" marT="15275" marB="15275" anchor="ctr">
                    <a:lnL w="9525" cap="flat" cmpd="sng">
                      <a:solidFill>
                        <a:srgbClr val="000000"/>
                      </a:solidFill>
                      <a:prstDash val="solid"/>
                      <a:round/>
                      <a:headEnd type="none" w="sm" len="sm"/>
                      <a:tailEnd type="none" w="sm" len="sm"/>
                    </a:lnL>
                    <a:lnR w="21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0" name="Google Shape;130;p4"/>
          <p:cNvGraphicFramePr/>
          <p:nvPr>
            <p:extLst>
              <p:ext uri="{D42A27DB-BD31-4B8C-83A1-F6EECF244321}">
                <p14:modId xmlns:p14="http://schemas.microsoft.com/office/powerpoint/2010/main" val="1941452166"/>
              </p:ext>
            </p:extLst>
          </p:nvPr>
        </p:nvGraphicFramePr>
        <p:xfrm>
          <a:off x="434974" y="4856479"/>
          <a:ext cx="5915025" cy="5411581"/>
        </p:xfrm>
        <a:graphic>
          <a:graphicData uri="http://schemas.openxmlformats.org/drawingml/2006/table">
            <a:tbl>
              <a:tblPr>
                <a:noFill/>
                <a:tableStyleId>{B67A0B16-94CC-4C98-8019-7B491CC0415B}</a:tableStyleId>
              </a:tblPr>
              <a:tblGrid>
                <a:gridCol w="756600">
                  <a:extLst>
                    <a:ext uri="{9D8B030D-6E8A-4147-A177-3AD203B41FA5}">
                      <a16:colId xmlns:a16="http://schemas.microsoft.com/office/drawing/2014/main" val="20000"/>
                    </a:ext>
                  </a:extLst>
                </a:gridCol>
                <a:gridCol w="5158425">
                  <a:extLst>
                    <a:ext uri="{9D8B030D-6E8A-4147-A177-3AD203B41FA5}">
                      <a16:colId xmlns:a16="http://schemas.microsoft.com/office/drawing/2014/main" val="20001"/>
                    </a:ext>
                  </a:extLst>
                </a:gridCol>
              </a:tblGrid>
              <a:tr h="4284025">
                <a:tc>
                  <a:txBody>
                    <a:bodyPr/>
                    <a:lstStyle/>
                    <a:p>
                      <a:pPr marL="25400" marR="0" lvl="0" indent="0" algn="ctr" rtl="0">
                        <a:lnSpc>
                          <a:spcPct val="160000"/>
                        </a:lnSpc>
                        <a:spcBef>
                          <a:spcPts val="0"/>
                        </a:spcBef>
                        <a:spcAft>
                          <a:spcPts val="0"/>
                        </a:spcAft>
                        <a:buNone/>
                      </a:pPr>
                      <a:r>
                        <a:rPr lang="ko-KR" sz="1000" b="1" u="none" strike="noStrike" cap="none">
                          <a:solidFill>
                            <a:srgbClr val="262626"/>
                          </a:solidFill>
                        </a:rPr>
                        <a:t>지원동기 및 포부 </a:t>
                      </a:r>
                      <a:endParaRPr sz="1000" b="1" u="none" strike="noStrike" cap="none">
                        <a:solidFill>
                          <a:srgbClr val="262626"/>
                        </a:solidFill>
                      </a:endParaRPr>
                    </a:p>
                  </a:txBody>
                  <a:tcPr marL="55000" marR="55000" marT="15200" marB="15200" anchor="ctr">
                    <a:lnL w="21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1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6D6D6"/>
                    </a:solidFill>
                  </a:tcPr>
                </a:tc>
                <a:tc>
                  <a:txBody>
                    <a:bodyPr/>
                    <a:lstStyle/>
                    <a:p>
                      <a:pPr marL="0" marR="0" lvl="0" indent="0" algn="just" rtl="0">
                        <a:lnSpc>
                          <a:spcPct val="160000"/>
                        </a:lnSpc>
                        <a:spcBef>
                          <a:spcPts val="0"/>
                        </a:spcBef>
                        <a:spcAft>
                          <a:spcPts val="0"/>
                        </a:spcAft>
                        <a:buNone/>
                      </a:pPr>
                      <a:endParaRPr sz="1100" b="1" u="none" strike="noStrike" cap="none" dirty="0">
                        <a:solidFill>
                          <a:srgbClr val="000000"/>
                        </a:solidFill>
                      </a:endParaRPr>
                    </a:p>
                    <a:p>
                      <a:pPr marL="0" marR="0" lvl="0" indent="0" algn="just" rtl="0">
                        <a:lnSpc>
                          <a:spcPct val="160000"/>
                        </a:lnSpc>
                        <a:spcBef>
                          <a:spcPts val="0"/>
                        </a:spcBef>
                        <a:spcAft>
                          <a:spcPts val="0"/>
                        </a:spcAft>
                        <a:buNone/>
                      </a:pPr>
                      <a:r>
                        <a:rPr lang="ko-KR" altLang="en-US"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Batang"/>
                        </a:rPr>
                        <a:t>사용자에서</a:t>
                      </a:r>
                      <a:r>
                        <a:rPr lang="en-US" altLang="ko-KR"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Batang"/>
                        </a:rPr>
                        <a:t>, </a:t>
                      </a:r>
                      <a:r>
                        <a:rPr lang="ko-KR" altLang="en-US"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rPr>
                        <a:t>만드는 주체로의 시각 확장</a:t>
                      </a:r>
                      <a:endParaRPr sz="1100" b="1" i="0" u="none" strike="noStrike" cap="none" dirty="0">
                        <a:solidFill>
                          <a:srgbClr val="000000"/>
                        </a:solidFill>
                        <a:latin typeface="KoPub돋움체 Bold" panose="02020603020101020101" pitchFamily="18" charset="-127"/>
                        <a:ea typeface="KoPub돋움체 Bold"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저는 북부교육기술원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IoT</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Arial"/>
                        </a:rPr>
                        <a:t>융합프로그래밍과에</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진학하여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개발의 기초를 쌓았습니다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HTML5/CSS3,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JavaScript</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Java</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JSP,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mySQL</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자바를 기반으로 한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Arial"/>
                        </a:rPr>
                        <a:t>안드로이드개발</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아두이노</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등의 교육과정을 이수하였습니다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진학 전 막연했던 </a:t>
                      </a:r>
                      <a:r>
                        <a:rPr lang="en-US" altLang="ko-KR"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IT</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Arial"/>
                        </a:rPr>
                        <a:t>분야의</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기초적인 소양과 흥미를 느낄 수 있었던 시간이었습니다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배운 코드들을 응용하여 스스로 만든 토이 프로그램이 실행되었을 때 성취감과 재미를 느꼈습니다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smtClean="0">
                          <a:solidFill>
                            <a:srgbClr val="000000"/>
                          </a:solidFill>
                          <a:latin typeface="KoPub돋움체 Medium" panose="02020603020101020101" pitchFamily="18" charset="-127"/>
                          <a:ea typeface="KoPub돋움체 Medium" panose="02020603020101020101" pitchFamily="18" charset="-127"/>
                          <a:cs typeface="Arial"/>
                          <a:sym typeface="Batang"/>
                        </a:rPr>
                        <a:t>  그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중에서도</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프론트엔드의</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분야를 좀 더 공부해 보고 싶었습니다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직접적으로 체험할 수 있었던 계기는 도봉구에서 지원하는 사업에 선정되어 진행한 로컬 웹페이지 팀 프로젝트였습니다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IT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개발을 잘 모르는 다양한 분야의 사람들이 참여하는 성과공유회를 준비하면서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프론트엔드의</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중요성을 체감하였습니다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빠듯한 시간에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백엔드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쪽에 많은 시간이 분배되어 프런트 쪽은 급하게 마무리되었습니다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공유회에서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나온 다양한 피드백은 조금 더 사용자의 편의와 시각적인 효과가 있었으면 좋겠다는 의견이 많았습니다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백엔드를</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통해 중요한 데이터들이 완성되어서도 제대로 전달되지 않으면 결과적으로 사용자와의 소통이 어렵다는 사실을 알게 되었습니다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그 뒤로 피드백을 참고하여 팀프로젝트를 업그레이드하였습니다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사용자와의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인터랙션을</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고민하고 코드를 통해 화면을 구성하는 작업은 다른 프로젝트 파트보다 재미있었습니다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어떤 일이라도 그 일에 대한 흥미를 느끼는 것이 지속적인 행동을 만들어내는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모토라고</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생각합니다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브라우저를 사용하는 곳이라면 어디에서나 구현할 수 있는 접근성</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빠른 변화를 즉각적으로 반영할 수 있는 것이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프론트엔드의</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장점 중 하나입니다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 </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귀사의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분야에 입사하게 된다면 호기심이 많고 새로운 것을 도전하는 저의 성격을 통해 </a:t>
                      </a:r>
                      <a:r>
                        <a:rPr lang="ko-KR" altLang="en-US" sz="1000" b="0" i="0" u="none" strike="noStrike" cap="none" dirty="0" err="1">
                          <a:solidFill>
                            <a:srgbClr val="000000"/>
                          </a:solidFill>
                          <a:latin typeface="KoPub돋움체 Medium" panose="02020603020101020101" pitchFamily="18" charset="-127"/>
                          <a:ea typeface="KoPub돋움체 Medium" panose="02020603020101020101" pitchFamily="18" charset="-127"/>
                          <a:cs typeface="Arial"/>
                          <a:sym typeface="Batang"/>
                        </a:rPr>
                        <a:t>프론트엔드가</a:t>
                      </a:r>
                      <a:r>
                        <a:rPr lang="ko-KR" altLang="en-US"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rPr>
                        <a:t> 가진 장점을 발휘할 수 있는 원동력으로 삼으며 일하겠습니다</a:t>
                      </a:r>
                      <a:r>
                        <a:rPr lang="en-US" altLang="ko-K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Batang"/>
                        </a:rPr>
                        <a:t>.</a:t>
                      </a:r>
                      <a:endParaRPr sz="1000" b="0" i="0" u="none" strike="noStrike" cap="none" dirty="0">
                        <a:solidFill>
                          <a:srgbClr val="000000"/>
                        </a:solidFill>
                        <a:latin typeface="KoPub돋움체 Medium" panose="02020603020101020101" pitchFamily="18" charset="-127"/>
                        <a:ea typeface="KoPub돋움체 Medium" panose="02020603020101020101" pitchFamily="18" charset="-127"/>
                        <a:cs typeface="Arial"/>
                        <a:sym typeface="Arial"/>
                      </a:endParaRPr>
                    </a:p>
                    <a:p>
                      <a:pPr marL="0" marR="0" lvl="0" indent="0" algn="just" rtl="0">
                        <a:lnSpc>
                          <a:spcPct val="160000"/>
                        </a:lnSpc>
                        <a:spcBef>
                          <a:spcPts val="0"/>
                        </a:spcBef>
                        <a:spcAft>
                          <a:spcPts val="0"/>
                        </a:spcAft>
                        <a:buNone/>
                      </a:pPr>
                      <a:endParaRPr sz="1000" u="none" strike="noStrike" cap="none" dirty="0">
                        <a:solidFill>
                          <a:srgbClr val="000000"/>
                        </a:solidFill>
                      </a:endParaRPr>
                    </a:p>
                  </a:txBody>
                  <a:tcPr marL="55000" marR="55000" marT="15200" marB="15200" anchor="ctr">
                    <a:lnL w="9525" cap="flat" cmpd="sng">
                      <a:solidFill>
                        <a:srgbClr val="000000"/>
                      </a:solidFill>
                      <a:prstDash val="solid"/>
                      <a:round/>
                      <a:headEnd type="none" w="sm" len="sm"/>
                      <a:tailEnd type="none" w="sm" len="sm"/>
                    </a:lnL>
                    <a:lnR w="21575" cap="flat" cmpd="sng">
                      <a:solidFill>
                        <a:srgbClr val="000000"/>
                      </a:solidFill>
                      <a:prstDash val="solid"/>
                      <a:round/>
                      <a:headEnd type="none" w="sm" len="sm"/>
                      <a:tailEnd type="none" w="sm" len="sm"/>
                    </a:lnR>
                    <a:lnT w="21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31" name="Google Shape;131;p4" descr="EMB00002c14036e"/>
          <p:cNvPicPr preferRelativeResize="0"/>
          <p:nvPr/>
        </p:nvPicPr>
        <p:blipFill rotWithShape="1">
          <a:blip r:embed="rId3">
            <a:alphaModFix/>
          </a:blip>
          <a:srcRect/>
          <a:stretch/>
        </p:blipFill>
        <p:spPr>
          <a:xfrm rot="10800000" flipH="1">
            <a:off x="11537951" y="19815494"/>
            <a:ext cx="51570" cy="457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graphicFrame>
        <p:nvGraphicFramePr>
          <p:cNvPr id="138" name="Google Shape;138;p5"/>
          <p:cNvGraphicFramePr/>
          <p:nvPr/>
        </p:nvGraphicFramePr>
        <p:xfrm>
          <a:off x="299125" y="8712366"/>
          <a:ext cx="3000000" cy="3000000"/>
        </p:xfrm>
        <a:graphic>
          <a:graphicData uri="http://schemas.openxmlformats.org/drawingml/2006/table">
            <a:tbl>
              <a:tblPr firstRow="1" bandRow="1">
                <a:noFill/>
                <a:tableStyleId>{3D57907A-8634-414A-9A6C-D5CBDBFFE611}</a:tableStyleId>
              </a:tblPr>
              <a:tblGrid>
                <a:gridCol w="1164525">
                  <a:extLst>
                    <a:ext uri="{9D8B030D-6E8A-4147-A177-3AD203B41FA5}">
                      <a16:colId xmlns:a16="http://schemas.microsoft.com/office/drawing/2014/main" val="20000"/>
                    </a:ext>
                  </a:extLst>
                </a:gridCol>
                <a:gridCol w="4878150">
                  <a:extLst>
                    <a:ext uri="{9D8B030D-6E8A-4147-A177-3AD203B41FA5}">
                      <a16:colId xmlns:a16="http://schemas.microsoft.com/office/drawing/2014/main" val="20001"/>
                    </a:ext>
                  </a:extLst>
                </a:gridCol>
              </a:tblGrid>
              <a:tr h="765850">
                <a:tc rowSpan="2">
                  <a:txBody>
                    <a:bodyPr/>
                    <a:lstStyle/>
                    <a:p>
                      <a:pPr marL="0" marR="0" lvl="0" indent="0" algn="l" rtl="0">
                        <a:lnSpc>
                          <a:spcPct val="100000"/>
                        </a:lnSpc>
                        <a:spcBef>
                          <a:spcPts val="0"/>
                        </a:spcBef>
                        <a:spcAft>
                          <a:spcPts val="0"/>
                        </a:spcAft>
                        <a:buClr>
                          <a:schemeClr val="dk1"/>
                        </a:buClr>
                        <a:buSzPts val="1350"/>
                        <a:buFont typeface="Noto Sans Light"/>
                        <a:buNone/>
                      </a:pPr>
                      <a:r>
                        <a:rPr lang="ko-KR" sz="1350" u="none" strike="noStrike" cap="none">
                          <a:solidFill>
                            <a:schemeClr val="dk1"/>
                          </a:solidFill>
                          <a:latin typeface="Noto Sans Light"/>
                          <a:ea typeface="Noto Sans Light"/>
                          <a:cs typeface="Noto Sans Light"/>
                          <a:sym typeface="Noto Sans Light"/>
                        </a:rPr>
                        <a:t>2022.09~12</a:t>
                      </a:r>
                      <a:endParaRPr/>
                    </a:p>
                    <a:p>
                      <a:pPr marL="0" marR="0" lvl="0" indent="0" algn="l" rtl="0">
                        <a:lnSpc>
                          <a:spcPct val="100000"/>
                        </a:lnSpc>
                        <a:spcBef>
                          <a:spcPts val="0"/>
                        </a:spcBef>
                        <a:spcAft>
                          <a:spcPts val="0"/>
                        </a:spcAft>
                        <a:buClr>
                          <a:schemeClr val="dk1"/>
                        </a:buClr>
                        <a:buSzPts val="1350"/>
                        <a:buFont typeface="Calibri"/>
                        <a:buNone/>
                      </a:pPr>
                      <a:endParaRPr sz="13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350"/>
                        <a:buFont typeface="Calibri"/>
                        <a:buNone/>
                      </a:pPr>
                      <a:endParaRPr sz="1350" b="1"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000"/>
                        <a:buFont typeface="Noto Sans Light"/>
                        <a:buNone/>
                      </a:pPr>
                      <a:r>
                        <a:rPr lang="ko-KR" sz="1000" b="0" u="none" strike="noStrike" cap="none">
                          <a:solidFill>
                            <a:schemeClr val="dk1"/>
                          </a:solidFill>
                          <a:latin typeface="Noto Sans Light"/>
                          <a:ea typeface="Noto Sans Light"/>
                          <a:cs typeface="Noto Sans Light"/>
                          <a:sym typeface="Noto Sans Light"/>
                        </a:rPr>
                        <a:t>팀프로젝트</a:t>
                      </a:r>
                      <a:endParaRPr sz="1000" b="0" u="none" strike="noStrike" cap="none">
                        <a:solidFill>
                          <a:schemeClr val="dk1"/>
                        </a:solidFill>
                        <a:latin typeface="Noto Sans Light"/>
                        <a:ea typeface="Noto Sans Light"/>
                        <a:cs typeface="Noto Sans Light"/>
                        <a:sym typeface="Noto Sans Light"/>
                      </a:endParaRPr>
                    </a:p>
                    <a:p>
                      <a:pPr marL="171450" marR="0" lvl="0" indent="-171450" algn="l" rtl="0">
                        <a:lnSpc>
                          <a:spcPct val="100000"/>
                        </a:lnSpc>
                        <a:spcBef>
                          <a:spcPts val="0"/>
                        </a:spcBef>
                        <a:spcAft>
                          <a:spcPts val="0"/>
                        </a:spcAft>
                        <a:buClr>
                          <a:schemeClr val="dk1"/>
                        </a:buClr>
                        <a:buSzPts val="1000"/>
                        <a:buFont typeface="Arial"/>
                        <a:buChar char="•"/>
                      </a:pPr>
                      <a:r>
                        <a:rPr lang="ko-KR" sz="1000" b="0" u="none" strike="noStrike" cap="none">
                          <a:solidFill>
                            <a:schemeClr val="dk1"/>
                          </a:solidFill>
                          <a:latin typeface="Noto Sans Light"/>
                          <a:ea typeface="Noto Sans Light"/>
                          <a:cs typeface="Noto Sans Light"/>
                          <a:sym typeface="Noto Sans Light"/>
                        </a:rPr>
                        <a:t>프론트엔드 3</a:t>
                      </a:r>
                      <a:endParaRPr sz="1000" b="0" u="none" strike="noStrike" cap="none">
                        <a:solidFill>
                          <a:schemeClr val="dk1"/>
                        </a:solidFill>
                        <a:latin typeface="Noto Sans Light"/>
                        <a:ea typeface="Noto Sans Light"/>
                        <a:cs typeface="Noto Sans Light"/>
                        <a:sym typeface="Noto Sans Light"/>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Noto Sans"/>
                        <a:buNone/>
                      </a:pPr>
                      <a:r>
                        <a:rPr lang="ko-KR" sz="1400" b="1" u="none" strike="noStrike" cap="none">
                          <a:solidFill>
                            <a:schemeClr val="dk1"/>
                          </a:solidFill>
                          <a:latin typeface="Noto Sans"/>
                          <a:ea typeface="Noto Sans"/>
                          <a:cs typeface="Noto Sans"/>
                          <a:sym typeface="Noto Sans"/>
                        </a:rPr>
                        <a:t>기업 이벤트 랜딩 웹페이지</a:t>
                      </a:r>
                      <a:endParaRPr sz="1400" b="1" u="none" strike="noStrike" cap="none">
                        <a:solidFill>
                          <a:schemeClr val="dk1"/>
                        </a:solidFill>
                        <a:latin typeface="Noto Sans"/>
                        <a:ea typeface="Noto Sans"/>
                        <a:cs typeface="Noto Sans"/>
                        <a:sym typeface="Noto Sans"/>
                      </a:endParaRPr>
                    </a:p>
                    <a:p>
                      <a:pPr marL="0" marR="0" lvl="0" indent="0" algn="l" rtl="0">
                        <a:lnSpc>
                          <a:spcPct val="100000"/>
                        </a:lnSpc>
                        <a:spcBef>
                          <a:spcPts val="0"/>
                        </a:spcBef>
                        <a:spcAft>
                          <a:spcPts val="0"/>
                        </a:spcAft>
                        <a:buClr>
                          <a:schemeClr val="dk1"/>
                        </a:buClr>
                        <a:buSzPts val="1400"/>
                        <a:buFont typeface="Calibri"/>
                        <a:buNone/>
                      </a:pPr>
                      <a:endParaRPr sz="1400" b="1"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100"/>
                        <a:buFont typeface="Noto Sans Light"/>
                        <a:buNone/>
                      </a:pPr>
                      <a:r>
                        <a:rPr lang="ko-KR" sz="1100" b="1" u="none" strike="noStrike" cap="none">
                          <a:solidFill>
                            <a:schemeClr val="dk1"/>
                          </a:solidFill>
                          <a:latin typeface="Noto Sans Light"/>
                          <a:ea typeface="Noto Sans Light"/>
                          <a:cs typeface="Noto Sans Light"/>
                          <a:sym typeface="Noto Sans Light"/>
                        </a:rPr>
                        <a:t>기업 이벤트 랜딩페이지의 그대로 구현하는 클론 코딩형식으로 팀 프로젝트 진행</a:t>
                      </a:r>
                      <a:endParaRPr/>
                    </a:p>
                  </a:txBody>
                  <a:tcPr marL="91450" marR="91450" marT="45725" marB="45725"/>
                </a:tc>
                <a:extLst>
                  <a:ext uri="{0D108BD9-81ED-4DB2-BD59-A6C34878D82A}">
                    <a16:rowId xmlns:a16="http://schemas.microsoft.com/office/drawing/2014/main" val="10000"/>
                  </a:ext>
                </a:extLst>
              </a:tr>
              <a:tr h="370850">
                <a:tc vMerge="1">
                  <a:txBody>
                    <a:bodyPr/>
                    <a:lstStyle/>
                    <a:p>
                      <a:endParaRPr lang="ko-KR"/>
                    </a:p>
                  </a:txBody>
                  <a:tcPr/>
                </a:tc>
                <a:tc>
                  <a:txBody>
                    <a:bodyPr/>
                    <a:lstStyle/>
                    <a:p>
                      <a:pPr marL="0" marR="0" lvl="0" indent="0" algn="l" rtl="0">
                        <a:spcBef>
                          <a:spcPts val="0"/>
                        </a:spcBef>
                        <a:spcAft>
                          <a:spcPts val="0"/>
                        </a:spcAft>
                        <a:buClr>
                          <a:schemeClr val="dk1"/>
                        </a:buClr>
                        <a:buSzPts val="1250"/>
                        <a:buFont typeface="Arial"/>
                        <a:buNone/>
                      </a:pPr>
                      <a:r>
                        <a:rPr lang="ko-KR" sz="1250" u="none" strike="noStrike" cap="none">
                          <a:latin typeface="Noto Sans Light"/>
                          <a:ea typeface="Noto Sans Light"/>
                          <a:cs typeface="Noto Sans Light"/>
                          <a:sym typeface="Noto Sans Light"/>
                        </a:rPr>
                        <a:t>Input 데이터들의 유효성 검사와 이를 통한 CS 구조 이해</a:t>
                      </a:r>
                      <a:endParaRPr sz="1250" u="none" strike="noStrike" cap="none">
                        <a:latin typeface="Noto Sans Light"/>
                        <a:ea typeface="Noto Sans Light"/>
                        <a:cs typeface="Noto Sans Light"/>
                        <a:sym typeface="Noto Sans Light"/>
                      </a:endParaRPr>
                    </a:p>
                    <a:p>
                      <a:pPr marL="0" marR="0" lvl="0" indent="0" algn="l" rtl="0">
                        <a:spcBef>
                          <a:spcPts val="0"/>
                        </a:spcBef>
                        <a:spcAft>
                          <a:spcPts val="0"/>
                        </a:spcAft>
                        <a:buClr>
                          <a:schemeClr val="dk1"/>
                        </a:buClr>
                        <a:buSzPts val="1250"/>
                        <a:buFont typeface="Arial"/>
                        <a:buNone/>
                      </a:pPr>
                      <a:r>
                        <a:rPr lang="ko-KR" sz="1250" u="none" strike="noStrike" cap="none">
                          <a:latin typeface="Noto Sans Light"/>
                          <a:ea typeface="Noto Sans Light"/>
                          <a:cs typeface="Noto Sans Light"/>
                          <a:sym typeface="Noto Sans Light"/>
                        </a:rPr>
                        <a:t>CSS, HTML5이용한 랜딩페이지의 구조 이해 </a:t>
                      </a:r>
                      <a:endParaRPr/>
                    </a:p>
                    <a:p>
                      <a:pPr marL="0" marR="0" lvl="0" indent="0" algn="l" rtl="0">
                        <a:spcBef>
                          <a:spcPts val="0"/>
                        </a:spcBef>
                        <a:spcAft>
                          <a:spcPts val="0"/>
                        </a:spcAft>
                        <a:buClr>
                          <a:schemeClr val="dk1"/>
                        </a:buClr>
                        <a:buSzPts val="1250"/>
                        <a:buFont typeface="Arial"/>
                        <a:buNone/>
                      </a:pPr>
                      <a:r>
                        <a:rPr lang="ko-KR" sz="1250" u="none" strike="noStrike" cap="none">
                          <a:latin typeface="Noto Sans Light"/>
                          <a:ea typeface="Noto Sans Light"/>
                          <a:cs typeface="Noto Sans Light"/>
                          <a:sym typeface="Noto Sans Light"/>
                        </a:rPr>
                        <a:t>반응형 웹페이지 설계</a:t>
                      </a:r>
                      <a:endParaRPr sz="125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350"/>
                        <a:buFont typeface="Calibri"/>
                        <a:buNone/>
                      </a:pPr>
                      <a:endParaRPr sz="1350" b="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실제 기업 이벤트  랜딩페이지를 타켓팅 하여 클론 코딩을 진행하였습니다.  팀원과 실제 기능을 유추하여 작성하였으며,  </a:t>
                      </a:r>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스스로 추가 되었으면 좋을 것 같은 기능도 업데이트 하였습니다. </a:t>
                      </a:r>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작은 규모로 진행하여 실제 배포 하였을 때 </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디버깅에서 찾지 못한 유효성 검사 항목 추가,  파일업로드 시 오류 등의 문제를 트러블슈팅 할 수 있었습니다. </a:t>
                      </a:r>
                      <a:endParaRPr/>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graphicFrame>
        <p:nvGraphicFramePr>
          <p:cNvPr id="139" name="Google Shape;139;p5"/>
          <p:cNvGraphicFramePr/>
          <p:nvPr/>
        </p:nvGraphicFramePr>
        <p:xfrm>
          <a:off x="299126" y="818104"/>
          <a:ext cx="3000000" cy="3000000"/>
        </p:xfrm>
        <a:graphic>
          <a:graphicData uri="http://schemas.openxmlformats.org/drawingml/2006/table">
            <a:tbl>
              <a:tblPr firstRow="1" bandRow="1">
                <a:noFill/>
                <a:tableStyleId>{3D57907A-8634-414A-9A6C-D5CBDBFFE611}</a:tableStyleId>
              </a:tblPr>
              <a:tblGrid>
                <a:gridCol w="1185825">
                  <a:extLst>
                    <a:ext uri="{9D8B030D-6E8A-4147-A177-3AD203B41FA5}">
                      <a16:colId xmlns:a16="http://schemas.microsoft.com/office/drawing/2014/main" val="20000"/>
                    </a:ext>
                  </a:extLst>
                </a:gridCol>
                <a:gridCol w="4856850">
                  <a:extLst>
                    <a:ext uri="{9D8B030D-6E8A-4147-A177-3AD203B41FA5}">
                      <a16:colId xmlns:a16="http://schemas.microsoft.com/office/drawing/2014/main" val="20001"/>
                    </a:ext>
                  </a:extLst>
                </a:gridCol>
              </a:tblGrid>
              <a:tr h="809575">
                <a:tc rowSpan="2">
                  <a:txBody>
                    <a:bodyPr/>
                    <a:lstStyle/>
                    <a:p>
                      <a:pPr marL="0" marR="0" lvl="0" indent="0" algn="l" rtl="0">
                        <a:spcBef>
                          <a:spcPts val="0"/>
                        </a:spcBef>
                        <a:spcAft>
                          <a:spcPts val="0"/>
                        </a:spcAft>
                        <a:buNone/>
                      </a:pPr>
                      <a:r>
                        <a:rPr lang="ko-KR" sz="1350" u="none" strike="noStrike" cap="none">
                          <a:latin typeface="Noto Sans Light"/>
                          <a:ea typeface="Noto Sans Light"/>
                          <a:cs typeface="Noto Sans Light"/>
                          <a:sym typeface="Noto Sans Light"/>
                        </a:rPr>
                        <a:t>2022.08~12</a:t>
                      </a:r>
                      <a:endParaRPr/>
                    </a:p>
                    <a:p>
                      <a:pPr marL="0" marR="0" lvl="0" indent="0" algn="l" rtl="0">
                        <a:spcBef>
                          <a:spcPts val="0"/>
                        </a:spcBef>
                        <a:spcAft>
                          <a:spcPts val="0"/>
                        </a:spcAft>
                        <a:buNone/>
                      </a:pPr>
                      <a:endParaRPr sz="400" u="none" strike="noStrike" cap="none">
                        <a:latin typeface="Noto Sans Light"/>
                        <a:ea typeface="Noto Sans Light"/>
                        <a:cs typeface="Noto Sans Light"/>
                        <a:sym typeface="Noto Sans Light"/>
                      </a:endParaRPr>
                    </a:p>
                    <a:p>
                      <a:pPr marL="0" marR="0" lvl="0" indent="0" algn="l" rtl="0">
                        <a:spcBef>
                          <a:spcPts val="0"/>
                        </a:spcBef>
                        <a:spcAft>
                          <a:spcPts val="0"/>
                        </a:spcAft>
                        <a:buNone/>
                      </a:pPr>
                      <a:r>
                        <a:rPr lang="ko-KR" sz="900" u="none" strike="noStrike" cap="none">
                          <a:latin typeface="Noto Sans Light"/>
                          <a:ea typeface="Noto Sans Light"/>
                          <a:cs typeface="Noto Sans Light"/>
                          <a:sym typeface="Noto Sans Light"/>
                        </a:rPr>
                        <a:t>팀프로젝트</a:t>
                      </a:r>
                      <a:endParaRPr sz="900" u="none" strike="noStrike" cap="none">
                        <a:latin typeface="Noto Sans Light"/>
                        <a:ea typeface="Noto Sans Light"/>
                        <a:cs typeface="Noto Sans Light"/>
                        <a:sym typeface="Noto Sans Light"/>
                      </a:endParaRPr>
                    </a:p>
                    <a:p>
                      <a:pPr marL="171450" marR="0" lvl="0" indent="-171450" algn="l" rtl="0">
                        <a:spcBef>
                          <a:spcPts val="0"/>
                        </a:spcBef>
                        <a:spcAft>
                          <a:spcPts val="0"/>
                        </a:spcAft>
                        <a:buClr>
                          <a:schemeClr val="dk1"/>
                        </a:buClr>
                        <a:buSzPts val="900"/>
                        <a:buFont typeface="Arial"/>
                        <a:buChar char="•"/>
                      </a:pPr>
                      <a:r>
                        <a:rPr lang="ko-KR" sz="900" u="none" strike="noStrike" cap="none">
                          <a:latin typeface="Noto Sans Light"/>
                          <a:ea typeface="Noto Sans Light"/>
                          <a:cs typeface="Noto Sans Light"/>
                          <a:sym typeface="Noto Sans Light"/>
                        </a:rPr>
                        <a:t>백엔드2 </a:t>
                      </a:r>
                      <a:endParaRPr/>
                    </a:p>
                    <a:p>
                      <a:pPr marL="171450" marR="0" lvl="0" indent="-171450" algn="l" rtl="0">
                        <a:spcBef>
                          <a:spcPts val="0"/>
                        </a:spcBef>
                        <a:spcAft>
                          <a:spcPts val="0"/>
                        </a:spcAft>
                        <a:buClr>
                          <a:schemeClr val="dk1"/>
                        </a:buClr>
                        <a:buSzPts val="900"/>
                        <a:buFont typeface="Arial"/>
                        <a:buChar char="•"/>
                      </a:pPr>
                      <a:r>
                        <a:rPr lang="ko-KR" sz="900" u="none" strike="noStrike" cap="none">
                          <a:latin typeface="Noto Sans Light"/>
                          <a:ea typeface="Noto Sans Light"/>
                          <a:cs typeface="Noto Sans Light"/>
                          <a:sym typeface="Noto Sans Light"/>
                        </a:rPr>
                        <a:t>프론트엔드 2</a:t>
                      </a:r>
                      <a:endParaRPr sz="900" b="0" u="none" strike="noStrike" cap="none">
                        <a:latin typeface="Noto Sans Light"/>
                        <a:ea typeface="Noto Sans Light"/>
                        <a:cs typeface="Noto Sans Light"/>
                        <a:sym typeface="Noto Sans Light"/>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Noto Sans"/>
                        <a:buNone/>
                      </a:pPr>
                      <a:r>
                        <a:rPr lang="ko-KR" sz="1400" b="1" u="none" strike="noStrike" cap="none">
                          <a:latin typeface="Noto Sans"/>
                          <a:ea typeface="Noto Sans"/>
                          <a:cs typeface="Noto Sans"/>
                          <a:sym typeface="Noto Sans"/>
                        </a:rPr>
                        <a:t>도봉따봉(지역 콘텐츠 홍보 사이트)</a:t>
                      </a:r>
                      <a:endParaRPr/>
                    </a:p>
                    <a:p>
                      <a:pPr marL="0" marR="0" lvl="0" indent="0" algn="l" rtl="0">
                        <a:lnSpc>
                          <a:spcPct val="100000"/>
                        </a:lnSpc>
                        <a:spcBef>
                          <a:spcPts val="0"/>
                        </a:spcBef>
                        <a:spcAft>
                          <a:spcPts val="0"/>
                        </a:spcAft>
                        <a:buClr>
                          <a:schemeClr val="dk1"/>
                        </a:buClr>
                        <a:buSzPts val="600"/>
                        <a:buFont typeface="Calibri"/>
                        <a:buNone/>
                      </a:pPr>
                      <a:endParaRPr sz="60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100"/>
                        <a:buFont typeface="Noto Sans Light"/>
                        <a:buNone/>
                      </a:pPr>
                      <a:r>
                        <a:rPr lang="ko-KR" sz="1100" u="none" strike="noStrike" cap="none">
                          <a:latin typeface="Noto Sans Light"/>
                          <a:ea typeface="Noto Sans Light"/>
                          <a:cs typeface="Noto Sans Light"/>
                          <a:sym typeface="Noto Sans Light"/>
                        </a:rPr>
                        <a:t>도봉구 지역 내의 소상공인, 지역단체 마케팅을 목적으로 하는 </a:t>
                      </a:r>
                      <a:endParaRPr sz="110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100"/>
                        <a:buFont typeface="Noto Sans Light"/>
                        <a:buNone/>
                      </a:pPr>
                      <a:r>
                        <a:rPr lang="ko-KR" sz="1100" u="none" strike="noStrike" cap="none">
                          <a:latin typeface="Noto Sans Light"/>
                          <a:ea typeface="Noto Sans Light"/>
                          <a:cs typeface="Noto Sans Light"/>
                          <a:sym typeface="Noto Sans Light"/>
                        </a:rPr>
                        <a:t>웹 어플리케이션 (도봉구 청년지원프로그램 당선 프로젝트)</a:t>
                      </a:r>
                      <a:endParaRPr/>
                    </a:p>
                    <a:p>
                      <a:pPr marL="0" marR="0" lvl="0" indent="0" algn="l" rtl="0">
                        <a:lnSpc>
                          <a:spcPct val="100000"/>
                        </a:lnSpc>
                        <a:spcBef>
                          <a:spcPts val="0"/>
                        </a:spcBef>
                        <a:spcAft>
                          <a:spcPts val="0"/>
                        </a:spcAft>
                        <a:buClr>
                          <a:schemeClr val="dk1"/>
                        </a:buClr>
                        <a:buSzPts val="400"/>
                        <a:buFont typeface="Noto Sans Light"/>
                        <a:buNone/>
                      </a:pPr>
                      <a:r>
                        <a:rPr lang="ko-KR" sz="400" u="none" strike="noStrike" cap="none">
                          <a:latin typeface="Noto Sans Light"/>
                          <a:ea typeface="Noto Sans Light"/>
                          <a:cs typeface="Noto Sans Light"/>
                          <a:sym typeface="Noto Sans Light"/>
                        </a:rPr>
                        <a:t>    </a:t>
                      </a:r>
                      <a:endParaRPr/>
                    </a:p>
                  </a:txBody>
                  <a:tcPr marL="91450" marR="91450" marT="45725" marB="45725"/>
                </a:tc>
                <a:extLst>
                  <a:ext uri="{0D108BD9-81ED-4DB2-BD59-A6C34878D82A}">
                    <a16:rowId xmlns:a16="http://schemas.microsoft.com/office/drawing/2014/main" val="10000"/>
                  </a:ext>
                </a:extLst>
              </a:tr>
              <a:tr h="24615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900"/>
                        <a:buFont typeface="Calibri"/>
                        <a:buNone/>
                      </a:pPr>
                      <a:endParaRPr sz="90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latin typeface="Noto Sans Light"/>
                          <a:ea typeface="Noto Sans Light"/>
                          <a:cs typeface="Noto Sans Light"/>
                          <a:sym typeface="Noto Sans Light"/>
                        </a:rPr>
                        <a:t>게시판을 이용하여 CRUD 프로세스 이해 </a:t>
                      </a:r>
                      <a:endParaRPr sz="125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latin typeface="Noto Sans Light"/>
                          <a:ea typeface="Noto Sans Light"/>
                          <a:cs typeface="Noto Sans Light"/>
                          <a:sym typeface="Noto Sans Light"/>
                        </a:rPr>
                        <a:t>쿠키와 세션을 이용한 회원인증 기능 습득</a:t>
                      </a:r>
                      <a:br>
                        <a:rPr lang="ko-KR" sz="1250" u="none" strike="noStrike" cap="none">
                          <a:latin typeface="Noto Sans Light"/>
                          <a:ea typeface="Noto Sans Light"/>
                          <a:cs typeface="Noto Sans Light"/>
                          <a:sym typeface="Noto Sans Light"/>
                        </a:rPr>
                      </a:br>
                      <a:r>
                        <a:rPr lang="ko-KR" sz="1250" u="none" strike="noStrike" cap="none">
                          <a:latin typeface="Noto Sans Light"/>
                          <a:ea typeface="Noto Sans Light"/>
                          <a:cs typeface="Noto Sans Light"/>
                          <a:sym typeface="Noto Sans Light"/>
                        </a:rPr>
                        <a:t>지도 API에 대한 사용법 이해 </a:t>
                      </a:r>
                      <a:endParaRPr sz="125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latin typeface="Noto Sans Light"/>
                          <a:ea typeface="Noto Sans Light"/>
                          <a:cs typeface="Noto Sans Light"/>
                          <a:sym typeface="Noto Sans Light"/>
                        </a:rPr>
                        <a:t>Jquery을 기반으로 한 라이브러리 사용법 이해 (Wordcloud &amp; AnyChart, Slick) /DB을 기반으로 한 웹프로그래밍 접근방식 경험</a:t>
                      </a:r>
                      <a:endParaRPr sz="125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Calibri"/>
                        <a:buNone/>
                      </a:pPr>
                      <a:endParaRPr sz="125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명세서를 기반으로 하여 팀프로젝트을 진행하였습니다. </a:t>
                      </a:r>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API사용 및 클라이언트에게 맞춘 서비스를 위해 업체 및 팀원들간의 </a:t>
                      </a:r>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다수의 회의를 진행하였습니다.  이에 기존에 사용해 보지 않았던 라이브러리를 이용하였으며 서버에 올리는 작업 등 전반적인 웹프로그래밍을 접할 수 있었던 계기였습니다. </a:t>
                      </a:r>
                      <a:endParaRPr sz="1200" u="none" strike="noStrike" cap="none">
                        <a:latin typeface="Noto Sans Light"/>
                        <a:ea typeface="Noto Sans Light"/>
                        <a:cs typeface="Noto Sans Light"/>
                        <a:sym typeface="Noto Sans Light"/>
                      </a:endParaRPr>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graphicFrame>
        <p:nvGraphicFramePr>
          <p:cNvPr id="140" name="Google Shape;140;p5"/>
          <p:cNvGraphicFramePr/>
          <p:nvPr/>
        </p:nvGraphicFramePr>
        <p:xfrm>
          <a:off x="299125" y="4770163"/>
          <a:ext cx="3000000" cy="3000000"/>
        </p:xfrm>
        <a:graphic>
          <a:graphicData uri="http://schemas.openxmlformats.org/drawingml/2006/table">
            <a:tbl>
              <a:tblPr firstRow="1" bandRow="1">
                <a:noFill/>
                <a:tableStyleId>{3D57907A-8634-414A-9A6C-D5CBDBFFE611}</a:tableStyleId>
              </a:tblPr>
              <a:tblGrid>
                <a:gridCol w="1175700">
                  <a:extLst>
                    <a:ext uri="{9D8B030D-6E8A-4147-A177-3AD203B41FA5}">
                      <a16:colId xmlns:a16="http://schemas.microsoft.com/office/drawing/2014/main" val="20000"/>
                    </a:ext>
                  </a:extLst>
                </a:gridCol>
                <a:gridCol w="4866975">
                  <a:extLst>
                    <a:ext uri="{9D8B030D-6E8A-4147-A177-3AD203B41FA5}">
                      <a16:colId xmlns:a16="http://schemas.microsoft.com/office/drawing/2014/main" val="20001"/>
                    </a:ext>
                  </a:extLst>
                </a:gridCol>
              </a:tblGrid>
              <a:tr h="765850">
                <a:tc rowSpan="2">
                  <a:txBody>
                    <a:bodyPr/>
                    <a:lstStyle/>
                    <a:p>
                      <a:pPr marL="0" marR="0" lvl="0" indent="0" algn="l" rtl="0">
                        <a:spcBef>
                          <a:spcPts val="0"/>
                        </a:spcBef>
                        <a:spcAft>
                          <a:spcPts val="0"/>
                        </a:spcAft>
                        <a:buNone/>
                      </a:pPr>
                      <a:r>
                        <a:rPr lang="ko-KR" sz="1350" u="none" strike="noStrike" cap="none">
                          <a:latin typeface="Noto Sans Light"/>
                          <a:ea typeface="Noto Sans Light"/>
                          <a:cs typeface="Noto Sans Light"/>
                          <a:sym typeface="Noto Sans Light"/>
                        </a:rPr>
                        <a:t>2022.07~10</a:t>
                      </a:r>
                      <a:endParaRPr/>
                    </a:p>
                    <a:p>
                      <a:pPr marL="0" marR="0" lvl="0" indent="0" algn="l" rtl="0">
                        <a:spcBef>
                          <a:spcPts val="0"/>
                        </a:spcBef>
                        <a:spcAft>
                          <a:spcPts val="0"/>
                        </a:spcAft>
                        <a:buNone/>
                      </a:pPr>
                      <a:endParaRPr sz="1000" u="none" strike="noStrike" cap="none">
                        <a:latin typeface="Noto Sans Light"/>
                        <a:ea typeface="Noto Sans Light"/>
                        <a:cs typeface="Noto Sans Light"/>
                        <a:sym typeface="Noto Sans Light"/>
                      </a:endParaRPr>
                    </a:p>
                    <a:p>
                      <a:pPr marL="0" marR="0" lvl="0" indent="0" algn="l" rtl="0">
                        <a:spcBef>
                          <a:spcPts val="0"/>
                        </a:spcBef>
                        <a:spcAft>
                          <a:spcPts val="0"/>
                        </a:spcAft>
                        <a:buNone/>
                      </a:pPr>
                      <a:endParaRPr sz="1000" u="none" strike="noStrike" cap="none">
                        <a:latin typeface="Noto Sans Light"/>
                        <a:ea typeface="Noto Sans Light"/>
                        <a:cs typeface="Noto Sans Light"/>
                        <a:sym typeface="Noto Sans Light"/>
                      </a:endParaRPr>
                    </a:p>
                    <a:p>
                      <a:pPr marL="0" marR="0" lvl="0" indent="0" algn="l" rtl="0">
                        <a:spcBef>
                          <a:spcPts val="0"/>
                        </a:spcBef>
                        <a:spcAft>
                          <a:spcPts val="0"/>
                        </a:spcAft>
                        <a:buNone/>
                      </a:pPr>
                      <a:endParaRPr sz="1000" u="none" strike="noStrike" cap="none">
                        <a:latin typeface="Noto Sans Light"/>
                        <a:ea typeface="Noto Sans Light"/>
                        <a:cs typeface="Noto Sans Light"/>
                        <a:sym typeface="Noto Sans Light"/>
                      </a:endParaRPr>
                    </a:p>
                    <a:p>
                      <a:pPr marL="0" marR="0" lvl="0" indent="0" algn="l" rtl="0">
                        <a:spcBef>
                          <a:spcPts val="0"/>
                        </a:spcBef>
                        <a:spcAft>
                          <a:spcPts val="0"/>
                        </a:spcAft>
                        <a:buNone/>
                      </a:pPr>
                      <a:r>
                        <a:rPr lang="ko-KR" sz="1000" u="none" strike="noStrike" cap="none">
                          <a:latin typeface="Noto Sans Light"/>
                          <a:ea typeface="Noto Sans Light"/>
                          <a:cs typeface="Noto Sans Light"/>
                          <a:sym typeface="Noto Sans Light"/>
                        </a:rPr>
                        <a:t>팀프로젝트</a:t>
                      </a:r>
                      <a:endParaRPr sz="1000" u="none" strike="noStrike" cap="none">
                        <a:latin typeface="Noto Sans Light"/>
                        <a:ea typeface="Noto Sans Light"/>
                        <a:cs typeface="Noto Sans Light"/>
                        <a:sym typeface="Noto Sans Light"/>
                      </a:endParaRPr>
                    </a:p>
                    <a:p>
                      <a:pPr marL="171450" marR="0" lvl="0" indent="-171450" algn="l" rtl="0">
                        <a:spcBef>
                          <a:spcPts val="0"/>
                        </a:spcBef>
                        <a:spcAft>
                          <a:spcPts val="0"/>
                        </a:spcAft>
                        <a:buClr>
                          <a:schemeClr val="dk1"/>
                        </a:buClr>
                        <a:buSzPts val="1000"/>
                        <a:buFont typeface="Arial"/>
                        <a:buChar char="•"/>
                      </a:pPr>
                      <a:r>
                        <a:rPr lang="ko-KR" sz="1000" u="none" strike="noStrike" cap="none">
                          <a:latin typeface="Noto Sans Light"/>
                          <a:ea typeface="Noto Sans Light"/>
                          <a:cs typeface="Noto Sans Light"/>
                          <a:sym typeface="Noto Sans Light"/>
                        </a:rPr>
                        <a:t>프론트엔드 3</a:t>
                      </a:r>
                      <a:endParaRPr sz="1000" b="0" u="none" strike="noStrike" cap="none">
                        <a:latin typeface="Noto Sans Light"/>
                        <a:ea typeface="Noto Sans Light"/>
                        <a:cs typeface="Noto Sans Light"/>
                        <a:sym typeface="Noto Sans Light"/>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Noto Sans"/>
                        <a:buNone/>
                      </a:pPr>
                      <a:r>
                        <a:rPr lang="ko-KR" sz="1400" b="1" u="none" strike="noStrike" cap="none">
                          <a:solidFill>
                            <a:schemeClr val="dk1"/>
                          </a:solidFill>
                          <a:latin typeface="Noto Sans"/>
                          <a:ea typeface="Noto Sans"/>
                          <a:cs typeface="Noto Sans"/>
                          <a:sym typeface="Noto Sans"/>
                        </a:rPr>
                        <a:t>MontreuxJazzFestival</a:t>
                      </a:r>
                      <a:r>
                        <a:rPr lang="ko-KR" sz="900" u="none" strike="noStrike" cap="none">
                          <a:latin typeface="Noto Sans"/>
                          <a:ea typeface="Noto Sans"/>
                          <a:cs typeface="Noto Sans"/>
                          <a:sym typeface="Noto Sans"/>
                        </a:rPr>
                        <a:t> </a:t>
                      </a:r>
                      <a:r>
                        <a:rPr lang="ko-KR" sz="1400" b="1" u="none" strike="noStrike" cap="none">
                          <a:solidFill>
                            <a:schemeClr val="dk1"/>
                          </a:solidFill>
                          <a:latin typeface="Noto Sans"/>
                          <a:ea typeface="Noto Sans"/>
                          <a:cs typeface="Noto Sans"/>
                          <a:sym typeface="Noto Sans"/>
                        </a:rPr>
                        <a:t>소개페이지</a:t>
                      </a:r>
                      <a:endParaRPr sz="1400" b="1" u="none" strike="noStrike" cap="none">
                        <a:solidFill>
                          <a:schemeClr val="dk1"/>
                        </a:solidFill>
                        <a:latin typeface="Noto Sans"/>
                        <a:ea typeface="Noto Sans"/>
                        <a:cs typeface="Noto Sans"/>
                        <a:sym typeface="Noto Sans"/>
                      </a:endParaRPr>
                    </a:p>
                    <a:p>
                      <a:pPr marL="0" marR="0" lvl="0" indent="0" algn="l" rtl="0">
                        <a:lnSpc>
                          <a:spcPct val="100000"/>
                        </a:lnSpc>
                        <a:spcBef>
                          <a:spcPts val="0"/>
                        </a:spcBef>
                        <a:spcAft>
                          <a:spcPts val="0"/>
                        </a:spcAft>
                        <a:buClr>
                          <a:schemeClr val="dk1"/>
                        </a:buClr>
                        <a:buSzPts val="900"/>
                        <a:buFont typeface="Calibri"/>
                        <a:buNone/>
                      </a:pPr>
                      <a:endParaRPr sz="900" u="none" strike="noStrike" cap="none">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100"/>
                        <a:buFont typeface="Noto Sans Light"/>
                        <a:buNone/>
                      </a:pPr>
                      <a:r>
                        <a:rPr lang="ko-KR" sz="1100" u="none" strike="noStrike" cap="none">
                          <a:latin typeface="Noto Sans Light"/>
                          <a:ea typeface="Noto Sans Light"/>
                          <a:cs typeface="Noto Sans Light"/>
                          <a:sym typeface="Noto Sans Light"/>
                        </a:rPr>
                        <a:t>세계 유형문화유산인 “MontreuxJazzFestival”를 국내에 소개하는 웹페이지</a:t>
                      </a:r>
                      <a:endParaRPr sz="1100" u="none" strike="noStrike" cap="none">
                        <a:solidFill>
                          <a:schemeClr val="dk1"/>
                        </a:solidFill>
                        <a:latin typeface="Noto Sans Light"/>
                        <a:ea typeface="Noto Sans Light"/>
                        <a:cs typeface="Noto Sans Light"/>
                        <a:sym typeface="Noto Sans Light"/>
                      </a:endParaRPr>
                    </a:p>
                  </a:txBody>
                  <a:tcPr marL="91450" marR="91450" marT="45725" marB="45725"/>
                </a:tc>
                <a:extLst>
                  <a:ext uri="{0D108BD9-81ED-4DB2-BD59-A6C34878D82A}">
                    <a16:rowId xmlns:a16="http://schemas.microsoft.com/office/drawing/2014/main" val="10000"/>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Javascript을 이용한 Dday기능 구축</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Jquery을 기반 Slick, Marquee 라이브러리 사용</a:t>
                      </a:r>
                      <a:br>
                        <a:rPr lang="ko-KR" sz="1250" u="none" strike="noStrike" cap="none">
                          <a:solidFill>
                            <a:schemeClr val="dk1"/>
                          </a:solidFill>
                          <a:latin typeface="Noto Sans Light"/>
                          <a:ea typeface="Noto Sans Light"/>
                          <a:cs typeface="Noto Sans Light"/>
                          <a:sym typeface="Noto Sans Light"/>
                        </a:rPr>
                      </a:br>
                      <a:r>
                        <a:rPr lang="ko-KR" sz="1250" u="none" strike="noStrike" cap="none">
                          <a:solidFill>
                            <a:schemeClr val="dk1"/>
                          </a:solidFill>
                          <a:latin typeface="Noto Sans Light"/>
                          <a:ea typeface="Noto Sans Light"/>
                          <a:cs typeface="Noto Sans Light"/>
                          <a:sym typeface="Noto Sans Light"/>
                        </a:rPr>
                        <a:t>사용자 스크롤 반응에 따른 메뉴바 구성 </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Promise기반 JSON데이터 형식 처리 방법 습득</a:t>
                      </a:r>
                      <a:endParaRPr/>
                    </a:p>
                    <a:p>
                      <a:pPr marL="0" marR="0" lvl="0" indent="0" algn="l" rtl="0">
                        <a:lnSpc>
                          <a:spcPct val="100000"/>
                        </a:lnSpc>
                        <a:spcBef>
                          <a:spcPts val="0"/>
                        </a:spcBef>
                        <a:spcAft>
                          <a:spcPts val="0"/>
                        </a:spcAft>
                        <a:buClr>
                          <a:schemeClr val="dk1"/>
                        </a:buClr>
                        <a:buSzPts val="1250"/>
                        <a:buFont typeface="Calibri"/>
                        <a:buNone/>
                      </a:pP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협업을 통해 자주 사용하는 기술들의 함수화 처리를 배울 수 있었습니다.</a:t>
                      </a:r>
                      <a:br>
                        <a:rPr lang="ko-KR" sz="1250" u="none" strike="noStrike" cap="none">
                          <a:solidFill>
                            <a:schemeClr val="dk1"/>
                          </a:solidFill>
                          <a:latin typeface="Noto Sans Light"/>
                          <a:ea typeface="Noto Sans Light"/>
                          <a:cs typeface="Noto Sans Light"/>
                          <a:sym typeface="Noto Sans Light"/>
                        </a:rPr>
                      </a:br>
                      <a:r>
                        <a:rPr lang="ko-KR" sz="1250" u="none" strike="noStrike" cap="none">
                          <a:solidFill>
                            <a:schemeClr val="dk1"/>
                          </a:solidFill>
                          <a:latin typeface="Noto Sans Light"/>
                          <a:ea typeface="Noto Sans Light"/>
                          <a:cs typeface="Noto Sans Light"/>
                          <a:sym typeface="Noto Sans Light"/>
                        </a:rPr>
                        <a:t>  또한 페이지 스위칭을 통해 리팩토링을 경험 할 수 있었습니다. </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타인의 시각에서 만들어진 코드를 살펴보고 유지보수</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(가독성, 명세서에 맞춘 기능정리 등)를 해 볼 수 있었던 프로젝트였습니다. </a:t>
                      </a:r>
                      <a:endParaRPr sz="1250" u="none" strike="noStrike" cap="none">
                        <a:solidFill>
                          <a:schemeClr val="dk1"/>
                        </a:solidFill>
                        <a:latin typeface="Noto Sans Light"/>
                        <a:ea typeface="Noto Sans Light"/>
                        <a:cs typeface="Noto Sans Light"/>
                        <a:sym typeface="Noto Sans Light"/>
                      </a:endParaRPr>
                    </a:p>
                    <a:p>
                      <a:pPr marL="0" marR="0" lvl="0" indent="0" algn="l" rtl="0">
                        <a:lnSpc>
                          <a:spcPct val="100000"/>
                        </a:lnSpc>
                        <a:spcBef>
                          <a:spcPts val="0"/>
                        </a:spcBef>
                        <a:spcAft>
                          <a:spcPts val="0"/>
                        </a:spcAft>
                        <a:buClr>
                          <a:schemeClr val="dk1"/>
                        </a:buClr>
                        <a:buSzPts val="1250"/>
                        <a:buFont typeface="Noto Sans Light"/>
                        <a:buNone/>
                      </a:pPr>
                      <a:r>
                        <a:rPr lang="ko-KR" sz="1250" u="none" strike="noStrike" cap="none">
                          <a:solidFill>
                            <a:schemeClr val="dk1"/>
                          </a:solidFill>
                          <a:latin typeface="Noto Sans Light"/>
                          <a:ea typeface="Noto Sans Light"/>
                          <a:cs typeface="Noto Sans Light"/>
                          <a:sym typeface="Noto Sans Light"/>
                        </a:rPr>
                        <a:t> 각자 브랜치를 생성하여 깃허브를 통해 협업을 진행하여 깃허브 사용의 전반적인 이해의 폭이 넓어질 수 있었습니다.</a:t>
                      </a:r>
                      <a:endParaRPr sz="1250" u="none" strike="noStrike" cap="none">
                        <a:solidFill>
                          <a:schemeClr val="dk1"/>
                        </a:solidFill>
                        <a:latin typeface="Noto Sans Light"/>
                        <a:ea typeface="Noto Sans Light"/>
                        <a:cs typeface="Noto Sans Light"/>
                        <a:sym typeface="Noto Sans Light"/>
                      </a:endParaRPr>
                    </a:p>
                  </a:txBody>
                  <a:tcPr marL="91450" marR="91450" marT="45725" marB="45725">
                    <a:solidFill>
                      <a:schemeClr val="lt2"/>
                    </a:solidFill>
                  </a:tcPr>
                </a:tc>
                <a:extLst>
                  <a:ext uri="{0D108BD9-81ED-4DB2-BD59-A6C34878D82A}">
                    <a16:rowId xmlns:a16="http://schemas.microsoft.com/office/drawing/2014/main" val="10001"/>
                  </a:ext>
                </a:extLst>
              </a:tr>
            </a:tbl>
          </a:graphicData>
        </a:graphic>
      </p:graphicFrame>
      <p:cxnSp>
        <p:nvCxnSpPr>
          <p:cNvPr id="141" name="Google Shape;141;p5"/>
          <p:cNvCxnSpPr/>
          <p:nvPr/>
        </p:nvCxnSpPr>
        <p:spPr>
          <a:xfrm>
            <a:off x="0" y="335280"/>
            <a:ext cx="5516880" cy="0"/>
          </a:xfrm>
          <a:prstGeom prst="straightConnector1">
            <a:avLst/>
          </a:prstGeom>
          <a:noFill/>
          <a:ln w="9525" cap="flat" cmpd="sng">
            <a:solidFill>
              <a:schemeClr val="accent1"/>
            </a:solidFill>
            <a:prstDash val="solid"/>
            <a:miter lim="800000"/>
            <a:headEnd type="none" w="sm" len="sm"/>
            <a:tailEnd type="none" w="sm" len="sm"/>
          </a:ln>
        </p:spPr>
      </p:cxnSp>
      <p:sp>
        <p:nvSpPr>
          <p:cNvPr id="142" name="Google Shape;142;p5"/>
          <p:cNvSpPr txBox="1"/>
          <p:nvPr/>
        </p:nvSpPr>
        <p:spPr>
          <a:xfrm>
            <a:off x="53340" y="-15240"/>
            <a:ext cx="10310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a:solidFill>
                  <a:srgbClr val="171616"/>
                </a:solidFill>
                <a:latin typeface="Noto Sans Black"/>
                <a:ea typeface="Noto Sans Black"/>
                <a:cs typeface="Noto Sans Black"/>
                <a:sym typeface="Noto Sans Black"/>
              </a:rPr>
              <a:t>프로젝트</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6"/>
          <p:cNvSpPr txBox="1"/>
          <p:nvPr/>
        </p:nvSpPr>
        <p:spPr>
          <a:xfrm>
            <a:off x="5532120" y="0"/>
            <a:ext cx="3429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a:solidFill>
                  <a:srgbClr val="171616"/>
                </a:solidFill>
                <a:latin typeface="Noto Sans Black"/>
                <a:ea typeface="Noto Sans Black"/>
                <a:cs typeface="Noto Sans Black"/>
                <a:sym typeface="Noto Sans Black"/>
              </a:rPr>
              <a:t>자기소개서</a:t>
            </a:r>
            <a:endParaRPr sz="1800">
              <a:solidFill>
                <a:srgbClr val="171616"/>
              </a:solidFill>
              <a:latin typeface="Noto Sans Black"/>
              <a:ea typeface="Noto Sans Black"/>
              <a:cs typeface="Noto Sans Black"/>
              <a:sym typeface="Noto Sans Black"/>
            </a:endParaRPr>
          </a:p>
        </p:txBody>
      </p:sp>
      <p:cxnSp>
        <p:nvCxnSpPr>
          <p:cNvPr id="148" name="Google Shape;148;p6"/>
          <p:cNvCxnSpPr/>
          <p:nvPr/>
        </p:nvCxnSpPr>
        <p:spPr>
          <a:xfrm>
            <a:off x="1341120" y="369332"/>
            <a:ext cx="5516880" cy="0"/>
          </a:xfrm>
          <a:prstGeom prst="straightConnector1">
            <a:avLst/>
          </a:prstGeom>
          <a:noFill/>
          <a:ln w="9525" cap="flat" cmpd="sng">
            <a:solidFill>
              <a:schemeClr val="accent1"/>
            </a:solidFill>
            <a:prstDash val="solid"/>
            <a:miter lim="800000"/>
            <a:headEnd type="none" w="sm" len="sm"/>
            <a:tailEnd type="none" w="sm" len="sm"/>
          </a:ln>
        </p:spPr>
      </p:cxnSp>
      <p:graphicFrame>
        <p:nvGraphicFramePr>
          <p:cNvPr id="149" name="Google Shape;149;p6"/>
          <p:cNvGraphicFramePr/>
          <p:nvPr/>
        </p:nvGraphicFramePr>
        <p:xfrm>
          <a:off x="434340" y="924042"/>
          <a:ext cx="3000000" cy="3000000"/>
        </p:xfrm>
        <a:graphic>
          <a:graphicData uri="http://schemas.openxmlformats.org/drawingml/2006/table">
            <a:tbl>
              <a:tblPr firstRow="1" bandRow="1">
                <a:noFill/>
                <a:tableStyleId>{3D57907A-8634-414A-9A6C-D5CBDBFFE611}</a:tableStyleId>
              </a:tblPr>
              <a:tblGrid>
                <a:gridCol w="807725">
                  <a:extLst>
                    <a:ext uri="{9D8B030D-6E8A-4147-A177-3AD203B41FA5}">
                      <a16:colId xmlns:a16="http://schemas.microsoft.com/office/drawing/2014/main" val="20000"/>
                    </a:ext>
                  </a:extLst>
                </a:gridCol>
                <a:gridCol w="5059675">
                  <a:extLst>
                    <a:ext uri="{9D8B030D-6E8A-4147-A177-3AD203B41FA5}">
                      <a16:colId xmlns:a16="http://schemas.microsoft.com/office/drawing/2014/main" val="20001"/>
                    </a:ext>
                  </a:extLst>
                </a:gridCol>
              </a:tblGrid>
              <a:tr h="2689850">
                <a:tc>
                  <a:txBody>
                    <a:bodyPr/>
                    <a:lstStyle/>
                    <a:p>
                      <a:pPr marL="0" marR="0" lvl="0" indent="0" algn="l" rtl="0">
                        <a:lnSpc>
                          <a:spcPct val="100000"/>
                        </a:lnSpc>
                        <a:spcBef>
                          <a:spcPts val="0"/>
                        </a:spcBef>
                        <a:spcAft>
                          <a:spcPts val="0"/>
                        </a:spcAft>
                        <a:buClr>
                          <a:srgbClr val="000000"/>
                        </a:buClr>
                        <a:buSzPts val="1100"/>
                        <a:buFont typeface="Noto Sans Light"/>
                        <a:buNone/>
                      </a:pPr>
                      <a:r>
                        <a:rPr lang="ko-KR" sz="1100" b="1" u="none" strike="noStrike" cap="none">
                          <a:solidFill>
                            <a:srgbClr val="000000"/>
                          </a:solidFill>
                          <a:latin typeface="Noto Sans Light"/>
                          <a:ea typeface="Noto Sans Light"/>
                          <a:cs typeface="Noto Sans Light"/>
                          <a:sym typeface="Noto Sans Light"/>
                        </a:rPr>
                        <a:t>성장과정</a:t>
                      </a:r>
                      <a:endParaRPr/>
                    </a:p>
                    <a:p>
                      <a:pPr marL="0" marR="0" lvl="0" indent="0" algn="l" rtl="0">
                        <a:spcBef>
                          <a:spcPts val="0"/>
                        </a:spcBef>
                        <a:spcAft>
                          <a:spcPts val="0"/>
                        </a:spcAft>
                        <a:buNone/>
                      </a:pPr>
                      <a:endParaRPr sz="1100" b="1" u="none" strike="noStrike" cap="none">
                        <a:solidFill>
                          <a:schemeClr val="dk1"/>
                        </a:solidFill>
                        <a:latin typeface="Noto Sans Light"/>
                        <a:ea typeface="Noto Sans Light"/>
                        <a:cs typeface="Noto Sans Light"/>
                        <a:sym typeface="Noto Sans Light"/>
                      </a:endParaRPr>
                    </a:p>
                  </a:txBody>
                  <a:tcPr marL="91450" marR="91450" marT="45725" marB="45725"/>
                </a:tc>
                <a:tc>
                  <a:txBody>
                    <a:bodyPr/>
                    <a:lstStyle/>
                    <a:p>
                      <a:pPr marL="0" marR="0" lvl="0" indent="0" algn="l" rtl="0">
                        <a:spcBef>
                          <a:spcPts val="0"/>
                        </a:spcBef>
                        <a:spcAft>
                          <a:spcPts val="0"/>
                        </a:spcAft>
                        <a:buNone/>
                      </a:pPr>
                      <a:r>
                        <a:rPr lang="ko-KR" sz="1100" b="1" u="none" strike="noStrike" cap="none">
                          <a:solidFill>
                            <a:srgbClr val="000000"/>
                          </a:solidFill>
                          <a:latin typeface="Noto Sans"/>
                          <a:ea typeface="Noto Sans"/>
                          <a:cs typeface="Noto Sans"/>
                          <a:sym typeface="Noto Sans"/>
                        </a:rPr>
                        <a:t>삶의 키워드 “호기심”</a:t>
                      </a:r>
                      <a:endParaRPr sz="1100" b="1" u="none" strike="noStrike" cap="none">
                        <a:solidFill>
                          <a:srgbClr val="000000"/>
                        </a:solidFill>
                        <a:latin typeface="Noto Sans"/>
                        <a:ea typeface="Noto Sans"/>
                        <a:cs typeface="Noto Sans"/>
                        <a:sym typeface="Noto Sans"/>
                      </a:endParaRPr>
                    </a:p>
                    <a:p>
                      <a:pPr marL="0" marR="0" lvl="0" indent="0" algn="l" rtl="0">
                        <a:spcBef>
                          <a:spcPts val="0"/>
                        </a:spcBef>
                        <a:spcAft>
                          <a:spcPts val="0"/>
                        </a:spcAft>
                        <a:buNone/>
                      </a:pPr>
                      <a:r>
                        <a:rPr lang="ko-KR" sz="400" b="1" u="none" strike="noStrike" cap="none">
                          <a:solidFill>
                            <a:srgbClr val="000000"/>
                          </a:solidFill>
                          <a:latin typeface="Noto Sans"/>
                          <a:ea typeface="Noto Sans"/>
                          <a:cs typeface="Noto Sans"/>
                          <a:sym typeface="Noto Sans"/>
                        </a:rPr>
                        <a:t>  </a:t>
                      </a:r>
                      <a:endParaRPr/>
                    </a:p>
                    <a:p>
                      <a:pPr marL="0" marR="0" lvl="0" indent="0" algn="l"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  어려서부터 호기심이 많은 편이었습니다. 호기심과 관찰력으로 고장난 장난감, 소품 등을 분해하여 동작 메커니즘을 살펴보거나, 망가진 부분을 일부 고쳐 사용하기도 하였습니다. 최근에는 독학으로 사물 IoT를 기반으로 한 개인 홈IoT 시스템을 구축하였습니다. 시행착오 끝에 만든 홈Iot 서비스로 편한 일상생활을 누릴 수 있었습니다. 저의 집을 방문해 주신 지인분들과 부모님께 이런 시스템을 소개하여 사무실 등을 포함한 2~3개의 개인 홈IoT를 설치하는 작업을 하였습니다. 스마트홈을 구축하며 서로 다른 환경에서 나타나는 변수들을 관찰력과 호기심으로 찾아내고, 각자의 환경에 맞게 고치는 작업은 보람뿐만 아니라 문제들을 해결하는 재미를 느낄 수 있었습니다. 이에 좀 더 심도 있는 학습을 하고 싶어 북부교육기술원의 Iot융합프로그래밍 학과도 진학하였습니다.</a:t>
                      </a:r>
                      <a:endParaRPr sz="1100" b="1" u="none" strike="noStrike" cap="none">
                        <a:solidFill>
                          <a:srgbClr val="000000"/>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  이런 호기심은 평소와 다른 상태를 감지하고, 불편함을 개선하기 위해 원인과 이유를 곰곰이 생각하는 자세를 만들었습니다. 이러한 태도는 스스로 사고하고 결과를 예측하는 유기체적인 관점의 프로그래밍을 하는데 좋은 토대가 되었다고 생각합니다.</a:t>
                      </a:r>
                      <a:endParaRPr sz="1100" b="1" u="none" strike="noStrike" cap="none">
                        <a:solidFill>
                          <a:srgbClr val="000000"/>
                        </a:solidFill>
                        <a:latin typeface="Noto Sans Light"/>
                        <a:ea typeface="Noto Sans Light"/>
                        <a:cs typeface="Noto Sans Light"/>
                        <a:sym typeface="Noto Sans Light"/>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50" name="Google Shape;150;p6"/>
          <p:cNvGraphicFramePr/>
          <p:nvPr/>
        </p:nvGraphicFramePr>
        <p:xfrm>
          <a:off x="434340" y="4168612"/>
          <a:ext cx="3000000" cy="3000000"/>
        </p:xfrm>
        <a:graphic>
          <a:graphicData uri="http://schemas.openxmlformats.org/drawingml/2006/table">
            <a:tbl>
              <a:tblPr firstRow="1" bandRow="1">
                <a:noFill/>
                <a:tableStyleId>{3D57907A-8634-414A-9A6C-D5CBDBFFE611}</a:tableStyleId>
              </a:tblPr>
              <a:tblGrid>
                <a:gridCol w="807725">
                  <a:extLst>
                    <a:ext uri="{9D8B030D-6E8A-4147-A177-3AD203B41FA5}">
                      <a16:colId xmlns:a16="http://schemas.microsoft.com/office/drawing/2014/main" val="20000"/>
                    </a:ext>
                  </a:extLst>
                </a:gridCol>
                <a:gridCol w="5059675">
                  <a:extLst>
                    <a:ext uri="{9D8B030D-6E8A-4147-A177-3AD203B41FA5}">
                      <a16:colId xmlns:a16="http://schemas.microsoft.com/office/drawing/2014/main" val="20001"/>
                    </a:ext>
                  </a:extLst>
                </a:gridCol>
              </a:tblGrid>
              <a:tr h="2202175">
                <a:tc>
                  <a:txBody>
                    <a:bodyPr/>
                    <a:lstStyle/>
                    <a:p>
                      <a:pPr marL="0" marR="0" lvl="0" indent="0" algn="ctr"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성격의 장·단점</a:t>
                      </a:r>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Noto Sans"/>
                        <a:buNone/>
                      </a:pPr>
                      <a:r>
                        <a:rPr lang="ko-KR" sz="1100" b="1" u="none" strike="noStrike" cap="none">
                          <a:solidFill>
                            <a:schemeClr val="dk1"/>
                          </a:solidFill>
                          <a:latin typeface="Noto Sans"/>
                          <a:ea typeface="Noto Sans"/>
                          <a:cs typeface="Noto Sans"/>
                          <a:sym typeface="Noto Sans"/>
                        </a:rPr>
                        <a:t>최선의 자세와 성실함 </a:t>
                      </a:r>
                      <a:endParaRPr sz="1100" u="none" strike="noStrike" cap="none">
                        <a:solidFill>
                          <a:schemeClr val="dk1"/>
                        </a:solidFill>
                        <a:latin typeface="Noto Sans"/>
                        <a:ea typeface="Noto Sans"/>
                        <a:cs typeface="Noto Sans"/>
                        <a:sym typeface="Noto Sans"/>
                      </a:endParaRPr>
                    </a:p>
                    <a:p>
                      <a:pPr marL="0" marR="0" lvl="0" indent="0" algn="l" rtl="0">
                        <a:spcBef>
                          <a:spcPts val="0"/>
                        </a:spcBef>
                        <a:spcAft>
                          <a:spcPts val="0"/>
                        </a:spcAft>
                        <a:buNone/>
                      </a:pPr>
                      <a:r>
                        <a:rPr lang="ko-KR" sz="400" b="1" u="none" strike="noStrike" cap="none">
                          <a:solidFill>
                            <a:srgbClr val="000000"/>
                          </a:solidFill>
                          <a:latin typeface="Noto Sans Light"/>
                          <a:ea typeface="Noto Sans Light"/>
                          <a:cs typeface="Noto Sans Light"/>
                          <a:sym typeface="Noto Sans Light"/>
                        </a:rPr>
                        <a:t>  </a:t>
                      </a:r>
                      <a:endParaRPr/>
                    </a:p>
                    <a:p>
                      <a:pPr marL="0" marR="0" lvl="0" indent="0" algn="l" rtl="0">
                        <a:spcBef>
                          <a:spcPts val="0"/>
                        </a:spcBef>
                        <a:spcAft>
                          <a:spcPts val="0"/>
                        </a:spcAft>
                        <a:buNone/>
                      </a:pPr>
                      <a:r>
                        <a:rPr lang="ko-KR" sz="1100" u="none" strike="noStrike" cap="none">
                          <a:solidFill>
                            <a:schemeClr val="dk1"/>
                          </a:solidFill>
                          <a:latin typeface="Noto Sans Light"/>
                          <a:ea typeface="Noto Sans Light"/>
                          <a:cs typeface="Noto Sans Light"/>
                          <a:sym typeface="Noto Sans Light"/>
                        </a:rPr>
                        <a:t>  </a:t>
                      </a:r>
                      <a:r>
                        <a:rPr lang="ko-KR" sz="1100" b="1" u="none" strike="noStrike" cap="none">
                          <a:solidFill>
                            <a:schemeClr val="dk1"/>
                          </a:solidFill>
                          <a:latin typeface="Noto Sans Light"/>
                          <a:ea typeface="Noto Sans Light"/>
                          <a:cs typeface="Noto Sans Light"/>
                          <a:sym typeface="Noto Sans Light"/>
                        </a:rPr>
                        <a:t>매사에 최선을 다하고자 합니다. 스스로 자기 성취감이 높고 완벽을 추구하는 성격이기 때문에 일을 시작하면 남들보다 더뎌 보일 수도 있습니다. 그러나 그 일에 대한 최선의 방법을 강구하고, 효율적인 업무 계획을 세워 진행합니다. 계획에 따라 진행되기 때문에 리스크에도 변동사항을 스스로 조절할 수 있습니다. 이런 자세는 성실함으로 이어져 추진하는 일에 맡은 바 책임감을 가지고 마무리하려고 노력합니다. 열정적으로 임하다 보니 그에 따르는 스트레스도 있지만, 제가 가지고 있는 부족한 부분을 채우기 위해 자기계발 및 직무개발에도 소홀하지 않은 장점이 있습니다.</a:t>
                      </a:r>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5년 동안 같은 직장에서 일해 온 성실함뿐만 아니라 직장을 다니면서도 직무와 관련된 자격증취득 및 교육 훈련을 수료하는 등 미래지향적 생활 자세는 최선을 다하는 성격에서 비롯되었다고 생각합니다. </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51" name="Google Shape;151;p6"/>
          <p:cNvGraphicFramePr/>
          <p:nvPr/>
        </p:nvGraphicFramePr>
        <p:xfrm>
          <a:off x="434340" y="7055041"/>
          <a:ext cx="3000000" cy="3000000"/>
        </p:xfrm>
        <a:graphic>
          <a:graphicData uri="http://schemas.openxmlformats.org/drawingml/2006/table">
            <a:tbl>
              <a:tblPr firstRow="1" bandRow="1">
                <a:noFill/>
                <a:tableStyleId>{3D57907A-8634-414A-9A6C-D5CBDBFFE611}</a:tableStyleId>
              </a:tblPr>
              <a:tblGrid>
                <a:gridCol w="807725">
                  <a:extLst>
                    <a:ext uri="{9D8B030D-6E8A-4147-A177-3AD203B41FA5}">
                      <a16:colId xmlns:a16="http://schemas.microsoft.com/office/drawing/2014/main" val="20000"/>
                    </a:ext>
                  </a:extLst>
                </a:gridCol>
                <a:gridCol w="5059675">
                  <a:extLst>
                    <a:ext uri="{9D8B030D-6E8A-4147-A177-3AD203B41FA5}">
                      <a16:colId xmlns:a16="http://schemas.microsoft.com/office/drawing/2014/main" val="20001"/>
                    </a:ext>
                  </a:extLst>
                </a:gridCol>
              </a:tblGrid>
              <a:tr h="2202175">
                <a:tc>
                  <a:txBody>
                    <a:bodyPr/>
                    <a:lstStyle/>
                    <a:p>
                      <a:pPr marL="0" marR="0" lvl="0" indent="0" algn="ctr"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사회활동 및 </a:t>
                      </a:r>
                      <a:endParaRPr/>
                    </a:p>
                    <a:p>
                      <a:pPr marL="0" marR="0" lvl="0" indent="0" algn="ctr"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학창시절</a:t>
                      </a:r>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tc>
                  <a:txBody>
                    <a:bodyPr/>
                    <a:lstStyle/>
                    <a:p>
                      <a:pPr marL="0" marR="0" lvl="0" indent="0" algn="l" rtl="0">
                        <a:spcBef>
                          <a:spcPts val="0"/>
                        </a:spcBef>
                        <a:spcAft>
                          <a:spcPts val="0"/>
                        </a:spcAft>
                        <a:buNone/>
                      </a:pPr>
                      <a:r>
                        <a:rPr lang="ko-KR" sz="1100" b="1" u="none" strike="noStrike" cap="none">
                          <a:solidFill>
                            <a:schemeClr val="dk1"/>
                          </a:solidFill>
                          <a:latin typeface="Calibri"/>
                          <a:ea typeface="Calibri"/>
                          <a:cs typeface="Calibri"/>
                          <a:sym typeface="Calibri"/>
                        </a:rPr>
                        <a:t>“배움”을 통한 성장 </a:t>
                      </a:r>
                      <a:endParaRPr/>
                    </a:p>
                    <a:p>
                      <a:pPr marL="0" marR="0" lvl="0" indent="0" algn="l" rtl="0">
                        <a:spcBef>
                          <a:spcPts val="0"/>
                        </a:spcBef>
                        <a:spcAft>
                          <a:spcPts val="0"/>
                        </a:spcAft>
                        <a:buNone/>
                      </a:pPr>
                      <a:r>
                        <a:rPr lang="ko-KR" sz="400" b="1" u="none" strike="noStrike" cap="none">
                          <a:solidFill>
                            <a:srgbClr val="000000"/>
                          </a:solidFill>
                          <a:latin typeface="Noto Sans"/>
                          <a:ea typeface="Noto Sans"/>
                          <a:cs typeface="Noto Sans"/>
                          <a:sym typeface="Noto Sans"/>
                        </a:rPr>
                        <a:t>  </a:t>
                      </a:r>
                      <a:endParaRPr/>
                    </a:p>
                    <a:p>
                      <a:pPr marL="0" marR="0" lvl="0" indent="0" algn="l" rtl="0">
                        <a:spcBef>
                          <a:spcPts val="0"/>
                        </a:spcBef>
                        <a:spcAft>
                          <a:spcPts val="0"/>
                        </a:spcAft>
                        <a:buNone/>
                      </a:pPr>
                      <a:r>
                        <a:rPr lang="ko-KR" sz="1100" u="none" strike="noStrike" cap="none">
                          <a:solidFill>
                            <a:schemeClr val="dk1"/>
                          </a:solidFill>
                          <a:latin typeface="Calibri"/>
                          <a:ea typeface="Calibri"/>
                          <a:cs typeface="Calibri"/>
                          <a:sym typeface="Calibri"/>
                        </a:rPr>
                        <a:t>  </a:t>
                      </a:r>
                      <a:r>
                        <a:rPr lang="ko-KR" sz="1100" b="1" u="none" strike="noStrike" cap="none">
                          <a:solidFill>
                            <a:schemeClr val="dk1"/>
                          </a:solidFill>
                          <a:latin typeface="Noto Sans Light"/>
                          <a:ea typeface="Noto Sans Light"/>
                          <a:cs typeface="Noto Sans Light"/>
                          <a:sym typeface="Noto Sans Light"/>
                        </a:rPr>
                        <a:t>비전공자이지만 독학으로 데이터 취합 모듈화를 만든 경험은 이전과 다른 한 단계의 성장에 발판이 되었습니다. 이전 직장에서 총괄직으로 일하면서 현장뿐만 아니라 전반적인 마케팅업무도 같이 수행하였습니다. 기존과 다른 새로운 방향성을 지시하려면 일차적으로 분산된 기초데이터들을 수집하는 일이 필요하였습니다. 그러나 많은 부분의 일을 전담하다 보니 데이터를 수동으로 취합하기에는 한계점이 있었습니다.</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이를 타파하고자 자사 고유의 빅데이터를 만들기 위해 엑셀을 기반으로 한 데이터 자동화 모듈 프로젝트를 진행하였습니다. 함수와 매크로를 이용하여 방문 빈도, 판매상품 등의 다양한 기초데이터를 취합하였습니다. 이를 통해 고객 혼잡도, 분기별 판매 추이 등을 수식 및 도식화하였습니다. 비전공자라는 핸디캡과 엑셀의 기능만으로 만들기에는 매우 어려운 작업이었지만 시간과 끈기로 6개월 만에 완성할 수 있었습니다. 2차 데이터를 바탕으로 고객 혼잡도에 따른 인사 시프트 변경, 신제품 및 기존제품의 MD 다변화 등의 유의미한 변화를 모색할 수 있었습니다. 이에 구축 전 대비 연평균 8%의 순 매출 증가율을 신장할 수 있었습니다.</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이후 자신감을 가지고 인사 및 스케줄 관리시스템의 레거시 로직을 리팩토링하였습니다. 또한 자사를 넘어 열악한 환경에 있는 마을 단위 사업체 및 모임에도 사용할 수 있게 비영리 형태로 공유하여 기초적인 프로그래밍 접근에 대해 생각해 볼 수 있었던 계기였습니다.</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graphicFrame>
        <p:nvGraphicFramePr>
          <p:cNvPr id="156" name="Google Shape;156;p7"/>
          <p:cNvGraphicFramePr/>
          <p:nvPr/>
        </p:nvGraphicFramePr>
        <p:xfrm>
          <a:off x="548640" y="600901"/>
          <a:ext cx="3000000" cy="3000000"/>
        </p:xfrm>
        <a:graphic>
          <a:graphicData uri="http://schemas.openxmlformats.org/drawingml/2006/table">
            <a:tbl>
              <a:tblPr firstRow="1" bandRow="1">
                <a:noFill/>
                <a:tableStyleId>{3D57907A-8634-414A-9A6C-D5CBDBFFE611}</a:tableStyleId>
              </a:tblPr>
              <a:tblGrid>
                <a:gridCol w="807725">
                  <a:extLst>
                    <a:ext uri="{9D8B030D-6E8A-4147-A177-3AD203B41FA5}">
                      <a16:colId xmlns:a16="http://schemas.microsoft.com/office/drawing/2014/main" val="20000"/>
                    </a:ext>
                  </a:extLst>
                </a:gridCol>
                <a:gridCol w="5059675">
                  <a:extLst>
                    <a:ext uri="{9D8B030D-6E8A-4147-A177-3AD203B41FA5}">
                      <a16:colId xmlns:a16="http://schemas.microsoft.com/office/drawing/2014/main" val="20001"/>
                    </a:ext>
                  </a:extLst>
                </a:gridCol>
              </a:tblGrid>
              <a:tr h="2202175">
                <a:tc>
                  <a:txBody>
                    <a:bodyPr/>
                    <a:lstStyle/>
                    <a:p>
                      <a:pPr marL="0" marR="0" lvl="0" indent="0" algn="ctr" rtl="0">
                        <a:spcBef>
                          <a:spcPts val="0"/>
                        </a:spcBef>
                        <a:spcAft>
                          <a:spcPts val="0"/>
                        </a:spcAft>
                        <a:buNone/>
                      </a:pPr>
                      <a:r>
                        <a:rPr lang="ko-KR" sz="1100" b="1" u="none" strike="noStrike" cap="none">
                          <a:solidFill>
                            <a:srgbClr val="000000"/>
                          </a:solidFill>
                          <a:latin typeface="Noto Sans Light"/>
                          <a:ea typeface="Noto Sans Light"/>
                          <a:cs typeface="Noto Sans Light"/>
                          <a:sym typeface="Noto Sans Light"/>
                        </a:rPr>
                        <a:t>지원동기 및 포부 </a:t>
                      </a:r>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tc>
                  <a:txBody>
                    <a:bodyPr/>
                    <a:lstStyle/>
                    <a:p>
                      <a:pPr marL="0" marR="0" lvl="0" indent="0" algn="l" rtl="0">
                        <a:spcBef>
                          <a:spcPts val="0"/>
                        </a:spcBef>
                        <a:spcAft>
                          <a:spcPts val="0"/>
                        </a:spcAft>
                        <a:buNone/>
                      </a:pPr>
                      <a:r>
                        <a:rPr lang="ko-KR" sz="1100" b="1" u="none" strike="noStrike" cap="none">
                          <a:solidFill>
                            <a:schemeClr val="dk1"/>
                          </a:solidFill>
                          <a:latin typeface="Calibri"/>
                          <a:ea typeface="Calibri"/>
                          <a:cs typeface="Calibri"/>
                          <a:sym typeface="Calibri"/>
                        </a:rPr>
                        <a:t>사용자에서, 만드는 주체로의 시각 확장</a:t>
                      </a:r>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저는 북부교육기술원 IOT 융합 프로그래밍과 진학하여 프론트엔드 개발의 기초를 쌓았습니다. HTML5/CSS3, JavaScript, Java, JSP, mySQL, 자바를 기반으로 한 안드로이드개발, 아두이노 등의 교육과정을 이수하였습니다. 진학 전 막연했던 IT분야의 기초적인 소양과 흥미를 느낄 수 있었던 시간이었습니다. 배운 코드들을 응용하여 스스로 만든 토이프로그램이 실행되고 구동되는 것을 보고 성취감과 큰 흥미를 느끼게 되었습니다.</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그 중에서도 프론트엔드의 업무가 가장 흥미를 느꼈습니다. 접적으로 체험할 수 있었던 계기는 자발적인 스터디모임에서 수행한 팀 프로젝트이었습니다. 도봉구에서 지원하는 사업에 당선되어 로컬웹페이지를 만들게 되었습니다. 비전공자를 포함한 결과 공유회를 하게 되었는데, 이 발표를 통해 프론트엔드의 중요성을 느낄 수 있었습니다. 빠듯한 시간에 백엔드 쪽에 많은 시간이 분배되어 프런트 쪽은 급하게 마무리되었습니다. 공유회에서 나온 다양한 피드백 중 조금 더 사용자의 편의와 시각적인 효과가 있었으면 좋겠다는 의견이 많았습니다. 백엔드를 통해 중요한 데이터들이 완성되어서도 제대로 전달되지 않으면 결과적으로 사용자와의 소통이 어렵다는 사실을 알게 되었습니다. </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그 뒤로 좀 더 프론트엔드의 업무를 자세히 찾아보았습니다. 코드를 직관적으로 화면을 통해 확인할 수 있고, 그 작업물이 사용자 간의 인터랙션이 활발한 점이 인상적이었습니다. 또한 브라우저를 통한 웹을 사용하는 어느 곳이라도 이용할 수 있으며, 빠른 변화를 즉각적으로 반영, 수용할 수 있는 점이 프론트엔드 분야의 강점이라고 생각합니다.</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어떤 일이라도 그 일에 대한 원초적인 흥미를 느끼는 것이 지속적인 행동을 만들어내는 원동력이라고 생각합니다. 귀사의 프론트엔드 분야에 입사하게 된다면 흥미+자발적인 성장을 원동력으로 삼으며 일하겠습니다. 또한 3~5년간의 같은 직장에서 일한 성실함, 다양한 사람들과 함께 일한 일해 온 사회 경험을 통해 협업이 필수인 개발업무에 협력적인 자세를 가지고 일할 수 있다고 생각합니다. </a:t>
                      </a:r>
                      <a:endParaRPr/>
                    </a:p>
                    <a:p>
                      <a:pPr marL="0" marR="0" lvl="0" indent="0" algn="l" rtl="0">
                        <a:spcBef>
                          <a:spcPts val="0"/>
                        </a:spcBef>
                        <a:spcAft>
                          <a:spcPts val="0"/>
                        </a:spcAft>
                        <a:buNone/>
                      </a:pP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비대면 영역의 팽창으로 저 또한 핀테크 시장의 많은 보안솔루션을 알게 모르게 이용하게 되었습니다. 한국을 넘어 세계적 기업과의 연계, 안면인증을 포함한 다양한 eKYC기술을 보유하고 있는 FacePhi APAC은 보안업체 중에서도 글로벌한 시스템을 갖춘 회사로 생각하였습니다. 귀사에 지원한 이유는 보안기술의 안정성을 기반으로 체계적인 역량발전 및 확장성 때문입니다. 기존의 기술에서 안정성을 도모하여 시스템을 유지 보수할 수 있다는 점은 제가 지원하는 업무뿐만 아니라 보안기술에 대한 전반적인 업무역량을 갖출 수 있다고 생각합니다. 또한 글로벌 회사라는 장점은 BFSI영역을 넘어 자신을 증명해야 하는 모든 산업 분야에 시스템을 적용할 때 무한한 확장성을 가지고 있다고 생각합니다. </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r>
                        <a:rPr lang="ko-KR" sz="1100" b="1" u="none" strike="noStrike" cap="none">
                          <a:solidFill>
                            <a:schemeClr val="dk1"/>
                          </a:solidFill>
                          <a:latin typeface="Noto Sans Light"/>
                          <a:ea typeface="Noto Sans Light"/>
                          <a:cs typeface="Noto Sans Light"/>
                          <a:sym typeface="Noto Sans Light"/>
                        </a:rPr>
                        <a:t>  특히나 eKYC에 대한 기술은 고도화될수록 다양한 업체 및 시스템과 결합할 것이라고 예상됩니다. 이에 글로벌한 감각을 지니고 있는 귀사에서 다양한 경험을 함께 만들어 나가고 싶습니다. 비전을 생각하여 큰 그림을 그릴 수 있는 훈련을 게을리하지 않고, 기술뿐만 아니라 시장을 바라볼 수 있는 촉을 세워 귀사의 발전에 기여하는 인재로 함께 커갈 수 있도록 노력하겠습니다. </a:t>
                      </a:r>
                      <a:endParaRPr sz="1100" b="1" u="none" strike="noStrike" cap="none">
                        <a:solidFill>
                          <a:schemeClr val="dk1"/>
                        </a:solidFill>
                        <a:latin typeface="Noto Sans Light"/>
                        <a:ea typeface="Noto Sans Light"/>
                        <a:cs typeface="Noto Sans Light"/>
                        <a:sym typeface="Noto Sans Light"/>
                      </a:endParaRPr>
                    </a:p>
                    <a:p>
                      <a:pPr marL="0" marR="0" lvl="0" indent="0" algn="l" rtl="0">
                        <a:spcBef>
                          <a:spcPts val="0"/>
                        </a:spcBef>
                        <a:spcAft>
                          <a:spcPts val="0"/>
                        </a:spcAft>
                        <a:buNone/>
                      </a:pPr>
                      <a:endParaRPr sz="1100" u="none" strike="noStrike" cap="none">
                        <a:solidFill>
                          <a:srgbClr val="000000"/>
                        </a:solidFill>
                        <a:latin typeface="Noto Sans Light"/>
                        <a:ea typeface="Noto Sans Light"/>
                        <a:cs typeface="Noto Sans Light"/>
                        <a:sym typeface="Noto Sans Light"/>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2288</Words>
  <Application>Microsoft Office PowerPoint</Application>
  <PresentationFormat>와이드스크린</PresentationFormat>
  <Paragraphs>254</Paragraphs>
  <Slides>7</Slides>
  <Notes>7</Notes>
  <HiddenSlides>3</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7</vt:i4>
      </vt:variant>
    </vt:vector>
  </HeadingPairs>
  <TitlesOfParts>
    <vt:vector size="18" baseType="lpstr">
      <vt:lpstr>KoPub돋움체 Medium</vt:lpstr>
      <vt:lpstr>바탕</vt:lpstr>
      <vt:lpstr>맑은 고딕</vt:lpstr>
      <vt:lpstr>Noto Sans</vt:lpstr>
      <vt:lpstr>Calibri</vt:lpstr>
      <vt:lpstr>KoPub돋움체 Bold</vt:lpstr>
      <vt:lpstr>Noto Sans Black</vt:lpstr>
      <vt:lpstr>Noto Sans Light</vt:lpstr>
      <vt:lpstr>Arial</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student</dc:creator>
  <cp:lastModifiedBy>user</cp:lastModifiedBy>
  <cp:revision>4</cp:revision>
  <dcterms:created xsi:type="dcterms:W3CDTF">2022-11-07T10:50:37Z</dcterms:created>
  <dcterms:modified xsi:type="dcterms:W3CDTF">2023-08-01T06:23:57Z</dcterms:modified>
</cp:coreProperties>
</file>