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12"/>
  </p:notesMasterIdLst>
  <p:sldIdLst>
    <p:sldId id="256" r:id="rId2"/>
    <p:sldId id="257" r:id="rId3"/>
    <p:sldId id="258" r:id="rId4"/>
    <p:sldId id="259" r:id="rId5"/>
    <p:sldId id="260" r:id="rId6"/>
    <p:sldId id="261" r:id="rId7"/>
    <p:sldId id="263" r:id="rId8"/>
    <p:sldId id="265" r:id="rId9"/>
    <p:sldId id="266"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89"/>
  </p:normalViewPr>
  <p:slideViewPr>
    <p:cSldViewPr snapToGrid="0">
      <p:cViewPr>
        <p:scale>
          <a:sx n="90" d="100"/>
          <a:sy n="90" d="100"/>
        </p:scale>
        <p:origin x="89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910794-6271-5F40-A654-F19EAF30CB15}" type="datetimeFigureOut">
              <a:rPr lang="en-US" smtClean="0"/>
              <a:t>12/5/22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1FFDD7-471B-C442-8DEB-ABE42E625622}" type="slidenum">
              <a:rPr lang="en-US" smtClean="0"/>
              <a:t>‹#›</a:t>
            </a:fld>
            <a:endParaRPr lang="en-US"/>
          </a:p>
        </p:txBody>
      </p:sp>
    </p:spTree>
    <p:extLst>
      <p:ext uri="{BB962C8B-B14F-4D97-AF65-F5344CB8AC3E}">
        <p14:creationId xmlns:p14="http://schemas.microsoft.com/office/powerpoint/2010/main" val="3941410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1FFDD7-471B-C442-8DEB-ABE42E625622}" type="slidenum">
              <a:rPr lang="en-US" smtClean="0"/>
              <a:t>1</a:t>
            </a:fld>
            <a:endParaRPr lang="en-US"/>
          </a:p>
        </p:txBody>
      </p:sp>
    </p:spTree>
    <p:extLst>
      <p:ext uri="{BB962C8B-B14F-4D97-AF65-F5344CB8AC3E}">
        <p14:creationId xmlns:p14="http://schemas.microsoft.com/office/powerpoint/2010/main" val="945100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12/5/22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7832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12/5/22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81742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12/5/22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99316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12/5/22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86796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12/5/22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67994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12/5/22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69026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12/5/22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082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12/5/22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16210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12/5/22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69053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12/5/22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66524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12/5/22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67937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12/5/22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51229382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50" r:id="rId6"/>
    <p:sldLayoutId id="2147483745" r:id="rId7"/>
    <p:sldLayoutId id="2147483746" r:id="rId8"/>
    <p:sldLayoutId id="2147483747" r:id="rId9"/>
    <p:sldLayoutId id="2147483749" r:id="rId10"/>
    <p:sldLayoutId id="2147483748"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Xeovo/Student-List-ISP-Python"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33DA69A-F202-16FA-3C56-B03448AE5CFE}"/>
              </a:ext>
            </a:extLst>
          </p:cNvPr>
          <p:cNvPicPr>
            <a:picLocks noChangeAspect="1"/>
          </p:cNvPicPr>
          <p:nvPr/>
        </p:nvPicPr>
        <p:blipFill rotWithShape="1">
          <a:blip r:embed="rId3"/>
          <a:srcRect l="8869" r="2652"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B12A62F-E52A-F236-4DAE-91870DCF9749}"/>
              </a:ext>
            </a:extLst>
          </p:cNvPr>
          <p:cNvSpPr>
            <a:spLocks noGrp="1"/>
          </p:cNvSpPr>
          <p:nvPr>
            <p:ph type="ctrTitle"/>
          </p:nvPr>
        </p:nvSpPr>
        <p:spPr>
          <a:xfrm>
            <a:off x="477981" y="1122363"/>
            <a:ext cx="4023360" cy="3204134"/>
          </a:xfrm>
        </p:spPr>
        <p:txBody>
          <a:bodyPr anchor="b">
            <a:normAutofit/>
          </a:bodyPr>
          <a:lstStyle/>
          <a:p>
            <a:r>
              <a:rPr lang="en-US" sz="4800" dirty="0"/>
              <a:t>Computer Science </a:t>
            </a:r>
            <a:br>
              <a:rPr lang="en-US" sz="4800" dirty="0"/>
            </a:br>
            <a:r>
              <a:rPr lang="en-US" sz="4800" dirty="0"/>
              <a:t>ISP Explanation</a:t>
            </a:r>
          </a:p>
        </p:txBody>
      </p:sp>
      <p:sp>
        <p:nvSpPr>
          <p:cNvPr id="3" name="Subtitle 2">
            <a:extLst>
              <a:ext uri="{FF2B5EF4-FFF2-40B4-BE49-F238E27FC236}">
                <a16:creationId xmlns:a16="http://schemas.microsoft.com/office/drawing/2014/main" id="{4FE65221-2211-B960-49E8-F8788080A5B0}"/>
              </a:ext>
            </a:extLst>
          </p:cNvPr>
          <p:cNvSpPr>
            <a:spLocks noGrp="1"/>
          </p:cNvSpPr>
          <p:nvPr>
            <p:ph type="subTitle" idx="1"/>
          </p:nvPr>
        </p:nvSpPr>
        <p:spPr>
          <a:xfrm>
            <a:off x="477980" y="4872922"/>
            <a:ext cx="4023359" cy="1208141"/>
          </a:xfrm>
        </p:spPr>
        <p:txBody>
          <a:bodyPr>
            <a:normAutofit/>
          </a:bodyPr>
          <a:lstStyle/>
          <a:p>
            <a:endParaRPr lang="en-US" sz="200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65375D3-5330-4AD0-C5CB-6C9D6B98DB21}"/>
              </a:ext>
            </a:extLst>
          </p:cNvPr>
          <p:cNvSpPr txBox="1"/>
          <p:nvPr/>
        </p:nvSpPr>
        <p:spPr>
          <a:xfrm>
            <a:off x="928914" y="754743"/>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EBD8C298-21A4-0F15-3103-765FC918D223}"/>
              </a:ext>
            </a:extLst>
          </p:cNvPr>
          <p:cNvSpPr txBox="1"/>
          <p:nvPr/>
        </p:nvSpPr>
        <p:spPr>
          <a:xfrm>
            <a:off x="493486" y="74022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8673521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433658-DAD4-2F69-4688-34C2F378CCAB}"/>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a:t>Thank You For Listening</a:t>
            </a:r>
          </a:p>
        </p:txBody>
      </p:sp>
      <p:sp>
        <p:nvSpPr>
          <p:cNvPr id="17" name="Rectangle 1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2808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3116-2176-A0B4-2539-DDF595BE5AA3}"/>
              </a:ext>
            </a:extLst>
          </p:cNvPr>
          <p:cNvSpPr>
            <a:spLocks noGrp="1"/>
          </p:cNvSpPr>
          <p:nvPr>
            <p:ph type="title"/>
          </p:nvPr>
        </p:nvSpPr>
        <p:spPr>
          <a:xfrm>
            <a:off x="868680" y="2522719"/>
            <a:ext cx="3099816" cy="1709928"/>
          </a:xfrm>
        </p:spPr>
        <p:txBody>
          <a:bodyPr/>
          <a:lstStyle/>
          <a:p>
            <a:r>
              <a:rPr lang="en-US" dirty="0"/>
              <a:t>Student List Code:</a:t>
            </a:r>
            <a:br>
              <a:rPr lang="en-US" dirty="0"/>
            </a:br>
            <a:r>
              <a:rPr lang="en-US" dirty="0"/>
              <a:t>Python</a:t>
            </a:r>
          </a:p>
        </p:txBody>
      </p:sp>
      <p:sp>
        <p:nvSpPr>
          <p:cNvPr id="3" name="Content Placeholder 2">
            <a:extLst>
              <a:ext uri="{FF2B5EF4-FFF2-40B4-BE49-F238E27FC236}">
                <a16:creationId xmlns:a16="http://schemas.microsoft.com/office/drawing/2014/main" id="{273D252A-B049-71AB-FCE5-3C8C64B54180}"/>
              </a:ext>
            </a:extLst>
          </p:cNvPr>
          <p:cNvSpPr>
            <a:spLocks noGrp="1"/>
          </p:cNvSpPr>
          <p:nvPr>
            <p:ph idx="1"/>
          </p:nvPr>
        </p:nvSpPr>
        <p:spPr/>
        <p:txBody>
          <a:bodyPr/>
          <a:lstStyle/>
          <a:p>
            <a:r>
              <a:rPr lang="en-US" dirty="0"/>
              <a:t>For my ISP I chose to make a list that displays student names and the courses they have.</a:t>
            </a:r>
          </a:p>
          <a:p>
            <a:r>
              <a:rPr lang="en-US" dirty="0"/>
              <a:t>I chose to do my ISP on python.</a:t>
            </a:r>
          </a:p>
        </p:txBody>
      </p:sp>
      <p:sp>
        <p:nvSpPr>
          <p:cNvPr id="4" name="Text Placeholder 3">
            <a:extLst>
              <a:ext uri="{FF2B5EF4-FFF2-40B4-BE49-F238E27FC236}">
                <a16:creationId xmlns:a16="http://schemas.microsoft.com/office/drawing/2014/main" id="{BA97DE69-434D-F94D-8900-FF0860B72B84}"/>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439330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3">
            <a:extLst>
              <a:ext uri="{FF2B5EF4-FFF2-40B4-BE49-F238E27FC236}">
                <a16:creationId xmlns:a16="http://schemas.microsoft.com/office/drawing/2014/main" id="{AA474011-A49D-4C7A-BF41-0ACD0A269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25">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32EA3F-1B71-A8FB-6EB1-B30CC5A9457A}"/>
              </a:ext>
            </a:extLst>
          </p:cNvPr>
          <p:cNvSpPr>
            <a:spLocks noGrp="1"/>
          </p:cNvSpPr>
          <p:nvPr>
            <p:ph type="title"/>
          </p:nvPr>
        </p:nvSpPr>
        <p:spPr>
          <a:xfrm>
            <a:off x="1051560" y="4444332"/>
            <a:ext cx="3538728" cy="1645920"/>
          </a:xfrm>
        </p:spPr>
        <p:txBody>
          <a:bodyPr vert="horz" lIns="91440" tIns="45720" rIns="91440" bIns="45720" rtlCol="0" anchor="ctr">
            <a:normAutofit/>
          </a:bodyPr>
          <a:lstStyle/>
          <a:p>
            <a:r>
              <a:rPr lang="en-US" sz="3200" dirty="0"/>
              <a:t>Let's take a look at the first part of the code</a:t>
            </a:r>
          </a:p>
        </p:txBody>
      </p:sp>
      <p:pic>
        <p:nvPicPr>
          <p:cNvPr id="4" name="Content Placeholder 3" descr="Text&#10;&#10;Description automatically generated">
            <a:extLst>
              <a:ext uri="{FF2B5EF4-FFF2-40B4-BE49-F238E27FC236}">
                <a16:creationId xmlns:a16="http://schemas.microsoft.com/office/drawing/2014/main" id="{3D99CA17-2971-C07D-3DD3-4668E0EB9961}"/>
              </a:ext>
            </a:extLst>
          </p:cNvPr>
          <p:cNvPicPr>
            <a:picLocks noGrp="1" noChangeAspect="1"/>
          </p:cNvPicPr>
          <p:nvPr>
            <p:ph idx="1"/>
          </p:nvPr>
        </p:nvPicPr>
        <p:blipFill rotWithShape="1">
          <a:blip r:embed="rId2"/>
          <a:srcRect b="3218"/>
          <a:stretch/>
        </p:blipFill>
        <p:spPr>
          <a:xfrm>
            <a:off x="557784" y="993473"/>
            <a:ext cx="11164824" cy="2296175"/>
          </a:xfrm>
          <a:prstGeom prst="rect">
            <a:avLst/>
          </a:prstGeom>
        </p:spPr>
      </p:pic>
      <p:sp>
        <p:nvSpPr>
          <p:cNvPr id="28" name="Rectangle 27">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525899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471C9A6-3F76-FA31-5C66-829E5D6FCB83}"/>
              </a:ext>
            </a:extLst>
          </p:cNvPr>
          <p:cNvSpPr txBox="1"/>
          <p:nvPr/>
        </p:nvSpPr>
        <p:spPr>
          <a:xfrm>
            <a:off x="5349240" y="4440602"/>
            <a:ext cx="6007608" cy="1645920"/>
          </a:xfrm>
          <a:prstGeom prst="rect">
            <a:avLst/>
          </a:prstGeom>
        </p:spPr>
        <p:txBody>
          <a:bodyPr vert="horz" lIns="91440" tIns="45720" rIns="91440" bIns="45720" rtlCol="0" anchor="ctr">
            <a:normAutofit/>
          </a:bodyPr>
          <a:lstStyle/>
          <a:p>
            <a:pPr indent="-228600">
              <a:spcAft>
                <a:spcPts val="600"/>
              </a:spcAft>
              <a:buFont typeface="Arial" panose="020B0604020202020204" pitchFamily="34" charset="0"/>
              <a:buChar char="•"/>
            </a:pPr>
            <a:r>
              <a:rPr lang="en-US" sz="1500"/>
              <a:t>This first part is defining all of the lists that I will need to print in order for the list to actually work.</a:t>
            </a:r>
          </a:p>
          <a:p>
            <a:pPr indent="-228600">
              <a:spcAft>
                <a:spcPts val="600"/>
              </a:spcAft>
              <a:buFont typeface="Arial" panose="020B0604020202020204" pitchFamily="34" charset="0"/>
              <a:buChar char="•"/>
            </a:pPr>
            <a:r>
              <a:rPr lang="en-US" sz="1500"/>
              <a:t>For the list labeled “students” i used a multidimensional list to allow me to print each student’s courses separately.</a:t>
            </a:r>
          </a:p>
          <a:p>
            <a:pPr indent="-228600">
              <a:spcAft>
                <a:spcPts val="600"/>
              </a:spcAft>
              <a:buFont typeface="Arial" panose="020B0604020202020204" pitchFamily="34" charset="0"/>
              <a:buChar char="•"/>
            </a:pPr>
            <a:r>
              <a:rPr lang="en-US" sz="1500"/>
              <a:t>For the other lists I just used a normal list to define all of the student names and for the course codes.</a:t>
            </a:r>
          </a:p>
        </p:txBody>
      </p:sp>
    </p:spTree>
    <p:extLst>
      <p:ext uri="{BB962C8B-B14F-4D97-AF65-F5344CB8AC3E}">
        <p14:creationId xmlns:p14="http://schemas.microsoft.com/office/powerpoint/2010/main" val="2479371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571E9E-5CC8-431F-2962-4D1BC577DA0F}"/>
              </a:ext>
            </a:extLst>
          </p:cNvPr>
          <p:cNvSpPr>
            <a:spLocks noGrp="1"/>
          </p:cNvSpPr>
          <p:nvPr>
            <p:ph type="title"/>
          </p:nvPr>
        </p:nvSpPr>
        <p:spPr>
          <a:xfrm>
            <a:off x="1046746" y="586822"/>
            <a:ext cx="3537285" cy="1645920"/>
          </a:xfrm>
        </p:spPr>
        <p:txBody>
          <a:bodyPr>
            <a:normAutofit/>
          </a:bodyPr>
          <a:lstStyle/>
          <a:p>
            <a:r>
              <a:rPr lang="en-US" sz="3200" dirty="0"/>
              <a:t>The Second Part of the Code</a:t>
            </a:r>
          </a:p>
        </p:txBody>
      </p:sp>
      <p:sp>
        <p:nvSpPr>
          <p:cNvPr id="17" name="Rectangle 1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D4DEA049-1DC5-8720-13BF-12170AF7C579}"/>
              </a:ext>
            </a:extLst>
          </p:cNvPr>
          <p:cNvSpPr>
            <a:spLocks noGrp="1"/>
          </p:cNvSpPr>
          <p:nvPr>
            <p:ph idx="1"/>
          </p:nvPr>
        </p:nvSpPr>
        <p:spPr>
          <a:xfrm>
            <a:off x="5351164" y="586822"/>
            <a:ext cx="6002636" cy="1645920"/>
          </a:xfrm>
        </p:spPr>
        <p:txBody>
          <a:bodyPr anchor="ctr">
            <a:normAutofit lnSpcReduction="10000"/>
          </a:bodyPr>
          <a:lstStyle/>
          <a:p>
            <a:r>
              <a:rPr lang="en-US" sz="1800" dirty="0"/>
              <a:t>In this part I use an infinite while loop so that the code can be used multiple times without running it again.</a:t>
            </a:r>
          </a:p>
          <a:p>
            <a:r>
              <a:rPr lang="en-US" sz="1800" dirty="0"/>
              <a:t>Then I determine that x is equal to an integer input between 1 and 9 or 0.</a:t>
            </a:r>
          </a:p>
        </p:txBody>
      </p:sp>
      <p:pic>
        <p:nvPicPr>
          <p:cNvPr id="8" name="Picture 7">
            <a:extLst>
              <a:ext uri="{FF2B5EF4-FFF2-40B4-BE49-F238E27FC236}">
                <a16:creationId xmlns:a16="http://schemas.microsoft.com/office/drawing/2014/main" id="{FE10A9B8-262D-A2C0-C9F3-DE05FF7A755D}"/>
              </a:ext>
            </a:extLst>
          </p:cNvPr>
          <p:cNvPicPr>
            <a:picLocks noChangeAspect="1"/>
          </p:cNvPicPr>
          <p:nvPr/>
        </p:nvPicPr>
        <p:blipFill rotWithShape="1">
          <a:blip r:embed="rId2"/>
          <a:srcRect r="13561" b="4281"/>
          <a:stretch/>
        </p:blipFill>
        <p:spPr>
          <a:xfrm>
            <a:off x="330739" y="3512181"/>
            <a:ext cx="11530522" cy="568751"/>
          </a:xfrm>
          <a:prstGeom prst="rect">
            <a:avLst/>
          </a:prstGeom>
        </p:spPr>
      </p:pic>
    </p:spTree>
    <p:extLst>
      <p:ext uri="{BB962C8B-B14F-4D97-AF65-F5344CB8AC3E}">
        <p14:creationId xmlns:p14="http://schemas.microsoft.com/office/powerpoint/2010/main" val="28159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E2ED6F9-63C3-4A8D-9BB4-1EA6253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571E9E-5CC8-431F-2962-4D1BC577DA0F}"/>
              </a:ext>
            </a:extLst>
          </p:cNvPr>
          <p:cNvSpPr>
            <a:spLocks noGrp="1"/>
          </p:cNvSpPr>
          <p:nvPr>
            <p:ph type="title"/>
          </p:nvPr>
        </p:nvSpPr>
        <p:spPr>
          <a:xfrm>
            <a:off x="1051560" y="4495466"/>
            <a:ext cx="3538728" cy="1536192"/>
          </a:xfrm>
        </p:spPr>
        <p:txBody>
          <a:bodyPr>
            <a:normAutofit/>
          </a:bodyPr>
          <a:lstStyle/>
          <a:p>
            <a:r>
              <a:rPr lang="en-US" sz="3200"/>
              <a:t>The Third Part of the Code</a:t>
            </a:r>
          </a:p>
        </p:txBody>
      </p:sp>
      <p:pic>
        <p:nvPicPr>
          <p:cNvPr id="3" name="Picture 2" descr="Graphical user interface, text&#10;&#10;Description automatically generated">
            <a:extLst>
              <a:ext uri="{FF2B5EF4-FFF2-40B4-BE49-F238E27FC236}">
                <a16:creationId xmlns:a16="http://schemas.microsoft.com/office/drawing/2014/main" id="{8D6B218D-C2F3-561B-0CE2-1EDFB7A91C0C}"/>
              </a:ext>
            </a:extLst>
          </p:cNvPr>
          <p:cNvPicPr>
            <a:picLocks noChangeAspect="1"/>
          </p:cNvPicPr>
          <p:nvPr/>
        </p:nvPicPr>
        <p:blipFill rotWithShape="1">
          <a:blip r:embed="rId2"/>
          <a:srcRect l="2447" r="47954" b="-1"/>
          <a:stretch/>
        </p:blipFill>
        <p:spPr>
          <a:xfrm>
            <a:off x="20" y="10"/>
            <a:ext cx="12191980" cy="3994473"/>
          </a:xfrm>
          <a:prstGeom prst="rect">
            <a:avLst/>
          </a:prstGeom>
        </p:spPr>
      </p:pic>
      <p:sp>
        <p:nvSpPr>
          <p:cNvPr id="41" name="Rectangle 40">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525899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D4DEA049-1DC5-8720-13BF-12170AF7C579}"/>
              </a:ext>
            </a:extLst>
          </p:cNvPr>
          <p:cNvSpPr>
            <a:spLocks noGrp="1"/>
          </p:cNvSpPr>
          <p:nvPr>
            <p:ph idx="1"/>
          </p:nvPr>
        </p:nvSpPr>
        <p:spPr>
          <a:xfrm>
            <a:off x="5349240" y="4495466"/>
            <a:ext cx="6007608" cy="1536192"/>
          </a:xfrm>
        </p:spPr>
        <p:txBody>
          <a:bodyPr anchor="ctr">
            <a:normAutofit/>
          </a:bodyPr>
          <a:lstStyle/>
          <a:p>
            <a:pPr>
              <a:lnSpc>
                <a:spcPct val="100000"/>
              </a:lnSpc>
            </a:pPr>
            <a:r>
              <a:rPr lang="en-US" sz="1300"/>
              <a:t>This is the first if statement that see’s whether the user’s input is 0 or not.</a:t>
            </a:r>
          </a:p>
          <a:p>
            <a:pPr>
              <a:lnSpc>
                <a:spcPct val="100000"/>
              </a:lnSpc>
            </a:pPr>
            <a:r>
              <a:rPr lang="en-US" sz="1300"/>
              <a:t>If the input is 0 it will determine another input ‘z’.</a:t>
            </a:r>
          </a:p>
          <a:p>
            <a:pPr>
              <a:lnSpc>
                <a:spcPct val="100000"/>
              </a:lnSpc>
            </a:pPr>
            <a:r>
              <a:rPr lang="en-US" sz="1300"/>
              <a:t>If z is 0 it will print the list of student names.</a:t>
            </a:r>
          </a:p>
          <a:p>
            <a:pPr>
              <a:lnSpc>
                <a:spcPct val="100000"/>
              </a:lnSpc>
            </a:pPr>
            <a:r>
              <a:rPr lang="en-US" sz="1300"/>
              <a:t>If z is 1 it will print the list of course codes.</a:t>
            </a:r>
          </a:p>
        </p:txBody>
      </p:sp>
    </p:spTree>
    <p:extLst>
      <p:ext uri="{BB962C8B-B14F-4D97-AF65-F5344CB8AC3E}">
        <p14:creationId xmlns:p14="http://schemas.microsoft.com/office/powerpoint/2010/main" val="138128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571E9E-5CC8-431F-2962-4D1BC577DA0F}"/>
              </a:ext>
            </a:extLst>
          </p:cNvPr>
          <p:cNvSpPr>
            <a:spLocks noGrp="1"/>
          </p:cNvSpPr>
          <p:nvPr>
            <p:ph type="title"/>
          </p:nvPr>
        </p:nvSpPr>
        <p:spPr>
          <a:xfrm>
            <a:off x="429768" y="411480"/>
            <a:ext cx="11201400" cy="1106424"/>
          </a:xfrm>
        </p:spPr>
        <p:txBody>
          <a:bodyPr>
            <a:normAutofit/>
          </a:bodyPr>
          <a:lstStyle/>
          <a:p>
            <a:r>
              <a:rPr lang="en-US" sz="3600"/>
              <a:t>The Fourth Part of the Code</a:t>
            </a:r>
          </a:p>
        </p:txBody>
      </p:sp>
      <p:sp>
        <p:nvSpPr>
          <p:cNvPr id="39" name="Rectangle 38">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73EF8DE8-F8CD-74BC-4821-44EBC1C6C7AF}"/>
              </a:ext>
            </a:extLst>
          </p:cNvPr>
          <p:cNvPicPr>
            <a:picLocks noChangeAspect="1"/>
          </p:cNvPicPr>
          <p:nvPr/>
        </p:nvPicPr>
        <p:blipFill rotWithShape="1">
          <a:blip r:embed="rId2"/>
          <a:srcRect l="-1" t="6763" r="57555" b="508"/>
          <a:stretch/>
        </p:blipFill>
        <p:spPr>
          <a:xfrm>
            <a:off x="429767" y="3271838"/>
            <a:ext cx="6678849" cy="1422621"/>
          </a:xfrm>
          <a:prstGeom prst="rect">
            <a:avLst/>
          </a:prstGeom>
        </p:spPr>
      </p:pic>
      <p:sp useBgFill="1">
        <p:nvSpPr>
          <p:cNvPr id="41" name="Rectangle 40">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D4DEA049-1DC5-8720-13BF-12170AF7C579}"/>
              </a:ext>
            </a:extLst>
          </p:cNvPr>
          <p:cNvSpPr>
            <a:spLocks noGrp="1"/>
          </p:cNvSpPr>
          <p:nvPr>
            <p:ph idx="1"/>
          </p:nvPr>
        </p:nvSpPr>
        <p:spPr>
          <a:xfrm>
            <a:off x="7938752" y="2020824"/>
            <a:ext cx="3455097" cy="3959352"/>
          </a:xfrm>
        </p:spPr>
        <p:txBody>
          <a:bodyPr anchor="ctr">
            <a:normAutofit/>
          </a:bodyPr>
          <a:lstStyle/>
          <a:p>
            <a:pPr>
              <a:lnSpc>
                <a:spcPct val="100000"/>
              </a:lnSpc>
            </a:pPr>
            <a:r>
              <a:rPr lang="en-US" sz="1600" dirty="0"/>
              <a:t>This part of the code is determining whether x is in between 1-9 (it says 1-10 but this is because when doing a range, it always minuses 1 from the second number).</a:t>
            </a:r>
          </a:p>
          <a:p>
            <a:pPr>
              <a:lnSpc>
                <a:spcPct val="100000"/>
              </a:lnSpc>
            </a:pPr>
            <a:r>
              <a:rPr lang="en-US" sz="1600" dirty="0"/>
              <a:t>If x is in between 1-9 it will then use a for loop for the length of the students list.</a:t>
            </a:r>
          </a:p>
          <a:p>
            <a:pPr>
              <a:lnSpc>
                <a:spcPct val="100000"/>
              </a:lnSpc>
            </a:pPr>
            <a:r>
              <a:rPr lang="en-US" sz="1600" dirty="0"/>
              <a:t>It will then define the variable ‘y’ equals 0 + a when a is whatever number the for loop is on.</a:t>
            </a:r>
          </a:p>
          <a:p>
            <a:pPr>
              <a:lnSpc>
                <a:spcPct val="100000"/>
              </a:lnSpc>
            </a:pPr>
            <a:r>
              <a:rPr lang="en-US" sz="1600" dirty="0"/>
              <a:t>It will then print x-1 and y inside the student list.</a:t>
            </a:r>
          </a:p>
        </p:txBody>
      </p:sp>
    </p:spTree>
    <p:extLst>
      <p:ext uri="{BB962C8B-B14F-4D97-AF65-F5344CB8AC3E}">
        <p14:creationId xmlns:p14="http://schemas.microsoft.com/office/powerpoint/2010/main" val="2097040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Freeform: Shape 38">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 name="Freeform: Shape 40">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571E9E-5CC8-431F-2962-4D1BC577DA0F}"/>
              </a:ext>
            </a:extLst>
          </p:cNvPr>
          <p:cNvSpPr>
            <a:spLocks noGrp="1"/>
          </p:cNvSpPr>
          <p:nvPr>
            <p:ph type="title"/>
          </p:nvPr>
        </p:nvSpPr>
        <p:spPr>
          <a:xfrm>
            <a:off x="838200" y="253397"/>
            <a:ext cx="10515600" cy="1273233"/>
          </a:xfrm>
        </p:spPr>
        <p:txBody>
          <a:bodyPr>
            <a:normAutofit/>
          </a:bodyPr>
          <a:lstStyle/>
          <a:p>
            <a:r>
              <a:rPr lang="en-US" dirty="0"/>
              <a:t>The Final Part of the Code</a:t>
            </a:r>
          </a:p>
        </p:txBody>
      </p:sp>
      <p:sp>
        <p:nvSpPr>
          <p:cNvPr id="43" name="Rectangle 42">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D4DEA049-1DC5-8720-13BF-12170AF7C579}"/>
              </a:ext>
            </a:extLst>
          </p:cNvPr>
          <p:cNvSpPr>
            <a:spLocks noGrp="1"/>
          </p:cNvSpPr>
          <p:nvPr>
            <p:ph idx="1"/>
          </p:nvPr>
        </p:nvSpPr>
        <p:spPr>
          <a:xfrm>
            <a:off x="838200" y="2478024"/>
            <a:ext cx="10515600" cy="3694176"/>
          </a:xfrm>
        </p:spPr>
        <p:txBody>
          <a:bodyPr>
            <a:normAutofit/>
          </a:bodyPr>
          <a:lstStyle/>
          <a:p>
            <a:r>
              <a:rPr lang="en-US" sz="2200" dirty="0"/>
              <a:t>This is saying if none of the statements are true it will print “That student isn’t in our database yet.”, meaning the user either inputted an invalid input or they inputted a number not in between 1-9.</a:t>
            </a:r>
          </a:p>
          <a:p>
            <a:r>
              <a:rPr lang="en-US" sz="2200" dirty="0"/>
              <a:t>It will then break the while loop once it has printed that.</a:t>
            </a:r>
          </a:p>
        </p:txBody>
      </p:sp>
      <p:pic>
        <p:nvPicPr>
          <p:cNvPr id="7" name="Picture 6">
            <a:extLst>
              <a:ext uri="{FF2B5EF4-FFF2-40B4-BE49-F238E27FC236}">
                <a16:creationId xmlns:a16="http://schemas.microsoft.com/office/drawing/2014/main" id="{8A613E3A-2C8B-F40B-BB4C-3194579E2D4A}"/>
              </a:ext>
            </a:extLst>
          </p:cNvPr>
          <p:cNvPicPr>
            <a:picLocks noChangeAspect="1"/>
          </p:cNvPicPr>
          <p:nvPr/>
        </p:nvPicPr>
        <p:blipFill rotWithShape="1">
          <a:blip r:embed="rId2"/>
          <a:srcRect l="337" t="1" r="23541" b="13148"/>
          <a:stretch/>
        </p:blipFill>
        <p:spPr>
          <a:xfrm>
            <a:off x="2140939" y="4564368"/>
            <a:ext cx="7907073" cy="907745"/>
          </a:xfrm>
          <a:prstGeom prst="rect">
            <a:avLst/>
          </a:prstGeom>
        </p:spPr>
      </p:pic>
    </p:spTree>
    <p:extLst>
      <p:ext uri="{BB962C8B-B14F-4D97-AF65-F5344CB8AC3E}">
        <p14:creationId xmlns:p14="http://schemas.microsoft.com/office/powerpoint/2010/main" val="3246961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4034-87AE-1BF5-9294-9F471202EDF1}"/>
              </a:ext>
            </a:extLst>
          </p:cNvPr>
          <p:cNvSpPr>
            <a:spLocks noGrp="1"/>
          </p:cNvSpPr>
          <p:nvPr>
            <p:ph type="title"/>
          </p:nvPr>
        </p:nvSpPr>
        <p:spPr/>
        <p:txBody>
          <a:bodyPr/>
          <a:lstStyle/>
          <a:p>
            <a:r>
              <a:rPr lang="en-US" dirty="0"/>
              <a:t>Outputs:</a:t>
            </a:r>
          </a:p>
        </p:txBody>
      </p:sp>
      <p:pic>
        <p:nvPicPr>
          <p:cNvPr id="4" name="Content Placeholder 3">
            <a:extLst>
              <a:ext uri="{FF2B5EF4-FFF2-40B4-BE49-F238E27FC236}">
                <a16:creationId xmlns:a16="http://schemas.microsoft.com/office/drawing/2014/main" id="{F00BE07F-E2E8-02E3-0061-2628E503673F}"/>
              </a:ext>
            </a:extLst>
          </p:cNvPr>
          <p:cNvPicPr>
            <a:picLocks noGrp="1" noChangeAspect="1"/>
          </p:cNvPicPr>
          <p:nvPr>
            <p:ph idx="1"/>
          </p:nvPr>
        </p:nvPicPr>
        <p:blipFill rotWithShape="1">
          <a:blip r:embed="rId2"/>
          <a:srcRect t="3648"/>
          <a:stretch/>
        </p:blipFill>
        <p:spPr>
          <a:xfrm>
            <a:off x="278395" y="2540905"/>
            <a:ext cx="5817605" cy="1528729"/>
          </a:xfrm>
          <a:prstGeom prst="rect">
            <a:avLst/>
          </a:prstGeom>
        </p:spPr>
      </p:pic>
      <p:sp>
        <p:nvSpPr>
          <p:cNvPr id="5" name="TextBox 4">
            <a:extLst>
              <a:ext uri="{FF2B5EF4-FFF2-40B4-BE49-F238E27FC236}">
                <a16:creationId xmlns:a16="http://schemas.microsoft.com/office/drawing/2014/main" id="{BE2E6E5B-8779-D10E-94E8-0A3287EBB889}"/>
              </a:ext>
            </a:extLst>
          </p:cNvPr>
          <p:cNvSpPr txBox="1"/>
          <p:nvPr/>
        </p:nvSpPr>
        <p:spPr>
          <a:xfrm>
            <a:off x="278395" y="2171573"/>
            <a:ext cx="2359236" cy="369332"/>
          </a:xfrm>
          <a:prstGeom prst="rect">
            <a:avLst/>
          </a:prstGeom>
          <a:noFill/>
        </p:spPr>
        <p:txBody>
          <a:bodyPr wrap="none" rtlCol="0">
            <a:spAutoFit/>
          </a:bodyPr>
          <a:lstStyle/>
          <a:p>
            <a:r>
              <a:rPr lang="en-US" dirty="0"/>
              <a:t>Choosing a Student:</a:t>
            </a:r>
          </a:p>
        </p:txBody>
      </p:sp>
      <p:sp>
        <p:nvSpPr>
          <p:cNvPr id="6" name="TextBox 5">
            <a:extLst>
              <a:ext uri="{FF2B5EF4-FFF2-40B4-BE49-F238E27FC236}">
                <a16:creationId xmlns:a16="http://schemas.microsoft.com/office/drawing/2014/main" id="{3DDADE02-3282-4528-7F21-4B578BB21F6A}"/>
              </a:ext>
            </a:extLst>
          </p:cNvPr>
          <p:cNvSpPr txBox="1"/>
          <p:nvPr/>
        </p:nvSpPr>
        <p:spPr>
          <a:xfrm>
            <a:off x="278395" y="4113640"/>
            <a:ext cx="2986138" cy="369332"/>
          </a:xfrm>
          <a:prstGeom prst="rect">
            <a:avLst/>
          </a:prstGeom>
          <a:noFill/>
        </p:spPr>
        <p:txBody>
          <a:bodyPr wrap="none" rtlCol="0">
            <a:spAutoFit/>
          </a:bodyPr>
          <a:lstStyle/>
          <a:p>
            <a:r>
              <a:rPr lang="en-US" dirty="0"/>
              <a:t>Going to Student Ref. List:</a:t>
            </a:r>
          </a:p>
        </p:txBody>
      </p:sp>
      <p:sp>
        <p:nvSpPr>
          <p:cNvPr id="9" name="TextBox 8">
            <a:extLst>
              <a:ext uri="{FF2B5EF4-FFF2-40B4-BE49-F238E27FC236}">
                <a16:creationId xmlns:a16="http://schemas.microsoft.com/office/drawing/2014/main" id="{2C2A203D-9DB5-2CC8-6C83-4147D5665980}"/>
              </a:ext>
            </a:extLst>
          </p:cNvPr>
          <p:cNvSpPr txBox="1"/>
          <p:nvPr/>
        </p:nvSpPr>
        <p:spPr>
          <a:xfrm>
            <a:off x="6199632" y="2169303"/>
            <a:ext cx="3975512" cy="369332"/>
          </a:xfrm>
          <a:prstGeom prst="rect">
            <a:avLst/>
          </a:prstGeom>
          <a:noFill/>
        </p:spPr>
        <p:txBody>
          <a:bodyPr wrap="none" rtlCol="0">
            <a:spAutoFit/>
          </a:bodyPr>
          <a:lstStyle/>
          <a:p>
            <a:r>
              <a:rPr lang="en-US" dirty="0"/>
              <a:t>Going to the Course Code Ref. List:</a:t>
            </a:r>
          </a:p>
        </p:txBody>
      </p:sp>
      <p:pic>
        <p:nvPicPr>
          <p:cNvPr id="10" name="Picture 9">
            <a:extLst>
              <a:ext uri="{FF2B5EF4-FFF2-40B4-BE49-F238E27FC236}">
                <a16:creationId xmlns:a16="http://schemas.microsoft.com/office/drawing/2014/main" id="{63856B19-790A-205D-3EBC-904A3D7C4A4D}"/>
              </a:ext>
            </a:extLst>
          </p:cNvPr>
          <p:cNvPicPr>
            <a:picLocks noChangeAspect="1"/>
          </p:cNvPicPr>
          <p:nvPr/>
        </p:nvPicPr>
        <p:blipFill>
          <a:blip r:embed="rId3"/>
          <a:stretch>
            <a:fillRect/>
          </a:stretch>
        </p:blipFill>
        <p:spPr>
          <a:xfrm>
            <a:off x="6199632" y="2538635"/>
            <a:ext cx="4930363" cy="1669820"/>
          </a:xfrm>
          <a:prstGeom prst="rect">
            <a:avLst/>
          </a:prstGeom>
        </p:spPr>
      </p:pic>
      <p:pic>
        <p:nvPicPr>
          <p:cNvPr id="11" name="Picture 10">
            <a:extLst>
              <a:ext uri="{FF2B5EF4-FFF2-40B4-BE49-F238E27FC236}">
                <a16:creationId xmlns:a16="http://schemas.microsoft.com/office/drawing/2014/main" id="{70BF5902-F92C-EAB5-9DF6-34F0171AD7F6}"/>
              </a:ext>
            </a:extLst>
          </p:cNvPr>
          <p:cNvPicPr>
            <a:picLocks noChangeAspect="1"/>
          </p:cNvPicPr>
          <p:nvPr/>
        </p:nvPicPr>
        <p:blipFill>
          <a:blip r:embed="rId4"/>
          <a:stretch>
            <a:fillRect/>
          </a:stretch>
        </p:blipFill>
        <p:spPr>
          <a:xfrm>
            <a:off x="278395" y="4482972"/>
            <a:ext cx="5322305" cy="1802563"/>
          </a:xfrm>
          <a:prstGeom prst="rect">
            <a:avLst/>
          </a:prstGeom>
        </p:spPr>
      </p:pic>
      <p:sp>
        <p:nvSpPr>
          <p:cNvPr id="12" name="TextBox 11">
            <a:extLst>
              <a:ext uri="{FF2B5EF4-FFF2-40B4-BE49-F238E27FC236}">
                <a16:creationId xmlns:a16="http://schemas.microsoft.com/office/drawing/2014/main" id="{598E7F4F-566F-E0C0-B570-CBEC46C53C35}"/>
              </a:ext>
            </a:extLst>
          </p:cNvPr>
          <p:cNvSpPr txBox="1"/>
          <p:nvPr/>
        </p:nvSpPr>
        <p:spPr>
          <a:xfrm>
            <a:off x="6199632" y="4208455"/>
            <a:ext cx="3099566" cy="369332"/>
          </a:xfrm>
          <a:prstGeom prst="rect">
            <a:avLst/>
          </a:prstGeom>
          <a:noFill/>
        </p:spPr>
        <p:txBody>
          <a:bodyPr wrap="none" rtlCol="0">
            <a:spAutoFit/>
          </a:bodyPr>
          <a:lstStyle/>
          <a:p>
            <a:r>
              <a:rPr lang="en-US" dirty="0"/>
              <a:t>Inputting an invalid number:</a:t>
            </a:r>
          </a:p>
        </p:txBody>
      </p:sp>
      <p:pic>
        <p:nvPicPr>
          <p:cNvPr id="13" name="Picture 12">
            <a:extLst>
              <a:ext uri="{FF2B5EF4-FFF2-40B4-BE49-F238E27FC236}">
                <a16:creationId xmlns:a16="http://schemas.microsoft.com/office/drawing/2014/main" id="{C591AF21-AECD-9E56-7791-B85732C65F12}"/>
              </a:ext>
            </a:extLst>
          </p:cNvPr>
          <p:cNvPicPr>
            <a:picLocks noChangeAspect="1"/>
          </p:cNvPicPr>
          <p:nvPr/>
        </p:nvPicPr>
        <p:blipFill>
          <a:blip r:embed="rId5"/>
          <a:stretch>
            <a:fillRect/>
          </a:stretch>
        </p:blipFill>
        <p:spPr>
          <a:xfrm>
            <a:off x="6199632" y="4586053"/>
            <a:ext cx="5586412" cy="432821"/>
          </a:xfrm>
          <a:prstGeom prst="rect">
            <a:avLst/>
          </a:prstGeom>
        </p:spPr>
      </p:pic>
    </p:spTree>
    <p:extLst>
      <p:ext uri="{BB962C8B-B14F-4D97-AF65-F5344CB8AC3E}">
        <p14:creationId xmlns:p14="http://schemas.microsoft.com/office/powerpoint/2010/main" val="3491302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p!!Rectangle">
            <a:extLst>
              <a:ext uri="{FF2B5EF4-FFF2-40B4-BE49-F238E27FC236}">
                <a16:creationId xmlns:a16="http://schemas.microsoft.com/office/drawing/2014/main" id="{155D7866-985D-4D23-BF0E-72CA30F5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ext&#10;&#10;Description automatically generated">
            <a:extLst>
              <a:ext uri="{FF2B5EF4-FFF2-40B4-BE49-F238E27FC236}">
                <a16:creationId xmlns:a16="http://schemas.microsoft.com/office/drawing/2014/main" id="{61BD79D1-0F04-64DD-29D0-6D91C1B4144E}"/>
              </a:ext>
            </a:extLst>
          </p:cNvPr>
          <p:cNvPicPr>
            <a:picLocks noChangeAspect="1"/>
          </p:cNvPicPr>
          <p:nvPr/>
        </p:nvPicPr>
        <p:blipFill rotWithShape="1">
          <a:blip r:embed="rId2"/>
          <a:srcRect r="9334" b="1"/>
          <a:stretch/>
        </p:blipFill>
        <p:spPr>
          <a:xfrm>
            <a:off x="20" y="10"/>
            <a:ext cx="12191998" cy="6858000"/>
          </a:xfrm>
          <a:prstGeom prst="rect">
            <a:avLst/>
          </a:prstGeom>
        </p:spPr>
      </p:pic>
      <p:sp>
        <p:nvSpPr>
          <p:cNvPr id="19" name="m!!text rectangle">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731" y="4716089"/>
            <a:ext cx="6288261" cy="1573149"/>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5F4034-87AE-1BF5-9294-9F471202EDF1}"/>
              </a:ext>
            </a:extLst>
          </p:cNvPr>
          <p:cNvSpPr>
            <a:spLocks noGrp="1"/>
          </p:cNvSpPr>
          <p:nvPr>
            <p:ph type="title"/>
          </p:nvPr>
        </p:nvSpPr>
        <p:spPr>
          <a:xfrm>
            <a:off x="5849388" y="4907629"/>
            <a:ext cx="3212386" cy="1185353"/>
          </a:xfrm>
        </p:spPr>
        <p:txBody>
          <a:bodyPr vert="horz" lIns="91440" tIns="45720" rIns="91440" bIns="45720" rtlCol="0" anchor="ctr">
            <a:normAutofit/>
          </a:bodyPr>
          <a:lstStyle/>
          <a:p>
            <a:r>
              <a:rPr lang="en-US" sz="2600" dirty="0"/>
              <a:t>Entire Code:</a:t>
            </a:r>
          </a:p>
        </p:txBody>
      </p:sp>
      <p:sp>
        <p:nvSpPr>
          <p:cNvPr id="21" name="m!!accent">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7962"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22114" y="5495733"/>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3A088806-187C-E047-0DB9-86CF64EC0BAE}"/>
              </a:ext>
            </a:extLst>
          </p:cNvPr>
          <p:cNvSpPr txBox="1"/>
          <p:nvPr/>
        </p:nvSpPr>
        <p:spPr>
          <a:xfrm>
            <a:off x="9174919" y="5315639"/>
            <a:ext cx="2544927" cy="369332"/>
          </a:xfrm>
          <a:prstGeom prst="rect">
            <a:avLst/>
          </a:prstGeom>
          <a:noFill/>
        </p:spPr>
        <p:txBody>
          <a:bodyPr wrap="none" rtlCol="0">
            <a:spAutoFit/>
          </a:bodyPr>
          <a:lstStyle/>
          <a:p>
            <a:r>
              <a:rPr lang="en-US" dirty="0">
                <a:hlinkClick r:id="rId3"/>
              </a:rPr>
              <a:t>Download .</a:t>
            </a:r>
            <a:r>
              <a:rPr lang="en-US" dirty="0" err="1">
                <a:hlinkClick r:id="rId3"/>
              </a:rPr>
              <a:t>py</a:t>
            </a:r>
            <a:r>
              <a:rPr lang="en-US" dirty="0">
                <a:hlinkClick r:id="rId3"/>
              </a:rPr>
              <a:t> file here</a:t>
            </a:r>
            <a:endParaRPr lang="en-US" dirty="0"/>
          </a:p>
        </p:txBody>
      </p:sp>
    </p:spTree>
    <p:extLst>
      <p:ext uri="{BB962C8B-B14F-4D97-AF65-F5344CB8AC3E}">
        <p14:creationId xmlns:p14="http://schemas.microsoft.com/office/powerpoint/2010/main" val="449823962"/>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301B2E"/>
      </a:dk2>
      <a:lt2>
        <a:srgbClr val="F0F3F2"/>
      </a:lt2>
      <a:accent1>
        <a:srgbClr val="C34D88"/>
      </a:accent1>
      <a:accent2>
        <a:srgbClr val="B13BA7"/>
      </a:accent2>
      <a:accent3>
        <a:srgbClr val="9C4DC3"/>
      </a:accent3>
      <a:accent4>
        <a:srgbClr val="5B3DB2"/>
      </a:accent4>
      <a:accent5>
        <a:srgbClr val="4D60C3"/>
      </a:accent5>
      <a:accent6>
        <a:srgbClr val="3B80B1"/>
      </a:accent6>
      <a:hlink>
        <a:srgbClr val="403FB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233</TotalTime>
  <Words>425</Words>
  <Application>Microsoft Macintosh PowerPoint</Application>
  <PresentationFormat>Widescreen</PresentationFormat>
  <Paragraphs>33</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Neue Haas Grotesk Text Pro</vt:lpstr>
      <vt:lpstr>AccentBoxVTI</vt:lpstr>
      <vt:lpstr>Computer Science  ISP Explanation</vt:lpstr>
      <vt:lpstr>Student List Code: Python</vt:lpstr>
      <vt:lpstr>Let's take a look at the first part of the code</vt:lpstr>
      <vt:lpstr>The Second Part of the Code</vt:lpstr>
      <vt:lpstr>The Third Part of the Code</vt:lpstr>
      <vt:lpstr>The Fourth Part of the Code</vt:lpstr>
      <vt:lpstr>The Final Part of the Code</vt:lpstr>
      <vt:lpstr>Outputs:</vt:lpstr>
      <vt:lpstr>Entire Code:</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ISP Explanation</dc:title>
  <dc:creator>Matt Beavis</dc:creator>
  <cp:lastModifiedBy>Matt Beavis</cp:lastModifiedBy>
  <cp:revision>4</cp:revision>
  <dcterms:created xsi:type="dcterms:W3CDTF">2022-12-05T14:45:02Z</dcterms:created>
  <dcterms:modified xsi:type="dcterms:W3CDTF">2022-12-05T19:40:16Z</dcterms:modified>
</cp:coreProperties>
</file>