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1" r:id="rId1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dszhq9LrnqGROCuzL7CZpM6TC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eloso" initials="JV" lastIdx="1" clrIdx="0">
    <p:extLst>
      <p:ext uri="{19B8F6BF-5375-455C-9EA6-DF929625EA0E}">
        <p15:presenceInfo xmlns:p15="http://schemas.microsoft.com/office/powerpoint/2012/main" userId="João Velo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de Jesus Correia Carvalho" userId="6c7e5990-1d93-4329-a6c0-8011999a8b59" providerId="ADAL" clId="{8ED963DD-4540-4DAA-A303-22C4BC1760B1}"/>
    <pc:docChg chg="modSld">
      <pc:chgData name="Emanuel de Jesus Correia Carvalho" userId="6c7e5990-1d93-4329-a6c0-8011999a8b59" providerId="ADAL" clId="{8ED963DD-4540-4DAA-A303-22C4BC1760B1}" dt="2021-05-02T14:52:17.066" v="276" actId="20577"/>
      <pc:docMkLst>
        <pc:docMk/>
      </pc:docMkLst>
      <pc:sldChg chg="modSp mod">
        <pc:chgData name="Emanuel de Jesus Correia Carvalho" userId="6c7e5990-1d93-4329-a6c0-8011999a8b59" providerId="ADAL" clId="{8ED963DD-4540-4DAA-A303-22C4BC1760B1}" dt="2021-05-02T14:52:17.066" v="276" actId="20577"/>
        <pc:sldMkLst>
          <pc:docMk/>
          <pc:sldMk cId="0" sldId="257"/>
        </pc:sldMkLst>
        <pc:spChg chg="mod">
          <ac:chgData name="Emanuel de Jesus Correia Carvalho" userId="6c7e5990-1d93-4329-a6c0-8011999a8b59" providerId="ADAL" clId="{8ED963DD-4540-4DAA-A303-22C4BC1760B1}" dt="2021-05-02T14:52:17.066" v="276" actId="20577"/>
          <ac:spMkLst>
            <pc:docMk/>
            <pc:sldMk cId="0" sldId="257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04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46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79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9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82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16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2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1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21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1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21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Google Shape;25;p21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24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8" name="Google Shape;48;p24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4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4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Apenas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29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20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dirty="0"/>
              <a:t>Visão por Computador</a:t>
            </a: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1800" dirty="0">
                <a:latin typeface="Calibri"/>
                <a:ea typeface="Calibri"/>
                <a:cs typeface="Calibri"/>
                <a:sym typeface="Calibri"/>
              </a:rPr>
              <a:t>Apresentação de Trabalho Prático Nº2</a:t>
            </a:r>
            <a:endParaRPr lang="pt-PT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4294967295"/>
          </p:nvPr>
        </p:nvSpPr>
        <p:spPr>
          <a:xfrm>
            <a:off x="5938250" y="4729875"/>
            <a:ext cx="5063700" cy="1316700"/>
          </a:xfrm>
          <a:prstGeom prst="rect">
            <a:avLst/>
          </a:prstGeom>
        </p:spPr>
        <p:txBody>
          <a:bodyPr spcFirstLastPara="1" wrap="square" lIns="121875" tIns="60925" rIns="121875" bIns="609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8820		Emanuel Carvalho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17439		Joel Martins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17729		João Veloso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Deteção do sinal apresentado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1611286" y="4620287"/>
            <a:ext cx="9807496" cy="19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sinais de obrigatoriedade virar à esquerda e direita, como ambos têm apenas um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blob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foi necessário verificar se o centro de massa está desviado para a esquerda ou para a direita do ponto central do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blob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desta forma é possível entender qual dos sinais se trata.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5A7E498-8168-4C41-80E7-1521E8D4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73" y="1796205"/>
            <a:ext cx="1985927" cy="191791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F214B69-98ED-4DF0-BE36-0D3099E6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86" y="1799215"/>
            <a:ext cx="1982810" cy="191490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DD53B0-4E42-4FA1-8C95-9C50236A1124}"/>
              </a:ext>
            </a:extLst>
          </p:cNvPr>
          <p:cNvSpPr txBox="1"/>
          <p:nvPr/>
        </p:nvSpPr>
        <p:spPr>
          <a:xfrm>
            <a:off x="2197636" y="3649344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1 </a:t>
            </a:r>
            <a:r>
              <a:rPr lang="pt-PT" dirty="0" err="1">
                <a:solidFill>
                  <a:schemeClr val="bg1"/>
                </a:solidFill>
              </a:rPr>
              <a:t>Blob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9D9F050-6994-4C65-8A3C-653CDEF1C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396" y="1799215"/>
            <a:ext cx="1973129" cy="1914906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A1A29DB4-EEAE-4552-8A65-330C9F484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794" y="1796205"/>
            <a:ext cx="1973129" cy="191490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3F2DA6-7D32-4240-88A1-A5DF91343C72}"/>
              </a:ext>
            </a:extLst>
          </p:cNvPr>
          <p:cNvSpPr txBox="1"/>
          <p:nvPr/>
        </p:nvSpPr>
        <p:spPr>
          <a:xfrm>
            <a:off x="7793881" y="3649344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1 </a:t>
            </a:r>
            <a:r>
              <a:rPr lang="pt-PT" dirty="0" err="1">
                <a:solidFill>
                  <a:schemeClr val="bg1"/>
                </a:solidFill>
              </a:rPr>
              <a:t>Blob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416955-887C-4A9E-B35E-ED9DBFD5D19A}"/>
              </a:ext>
            </a:extLst>
          </p:cNvPr>
          <p:cNvSpPr txBox="1"/>
          <p:nvPr/>
        </p:nvSpPr>
        <p:spPr>
          <a:xfrm>
            <a:off x="3847536" y="3891718"/>
            <a:ext cx="166084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bg1"/>
                </a:solidFill>
              </a:rPr>
              <a:t>Centro de massa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35194FC-2919-4127-8A69-4758935E6DD6}"/>
              </a:ext>
            </a:extLst>
          </p:cNvPr>
          <p:cNvSpPr txBox="1"/>
          <p:nvPr/>
        </p:nvSpPr>
        <p:spPr>
          <a:xfrm>
            <a:off x="9757934" y="3891718"/>
            <a:ext cx="166084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bg1"/>
                </a:solidFill>
              </a:rPr>
              <a:t>Centro de massa</a:t>
            </a:r>
          </a:p>
        </p:txBody>
      </p:sp>
    </p:spTree>
    <p:extLst>
      <p:ext uri="{BB962C8B-B14F-4D97-AF65-F5344CB8AC3E}">
        <p14:creationId xmlns:p14="http://schemas.microsoft.com/office/powerpoint/2010/main" val="114030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95167C-6541-4189-91C8-662B8F61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817018"/>
            <a:ext cx="10360501" cy="122396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7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440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Aplicados</a:t>
            </a:r>
            <a:endParaRPr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914161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10000"/>
          </a:bodyPr>
          <a:lstStyle/>
          <a:p>
            <a:pPr marL="457200" lvl="1" indent="0">
              <a:lnSpc>
                <a:spcPct val="160000"/>
              </a:lnSpc>
              <a:spcBef>
                <a:spcPts val="0"/>
              </a:spcBef>
              <a:buSzPts val="1800"/>
              <a:buNone/>
            </a:pPr>
            <a:r>
              <a:rPr lang="en-US" sz="1600" i="1" dirty="0" err="1">
                <a:solidFill>
                  <a:schemeClr val="bg1"/>
                </a:solidFill>
                <a:latin typeface="Roboto" panose="02000000000000000000" pitchFamily="2" charset="0"/>
              </a:rPr>
              <a:t>Biblioteca</a:t>
            </a:r>
            <a:r>
              <a:rPr lang="en-US" sz="1600" i="1" dirty="0">
                <a:solidFill>
                  <a:schemeClr val="bg1"/>
                </a:solidFill>
                <a:latin typeface="Roboto" panose="02000000000000000000" pitchFamily="2" charset="0"/>
              </a:rPr>
              <a:t> OpenCV</a:t>
            </a:r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i="1" dirty="0"/>
              <a:t>“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OpenCV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(Open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Source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Computer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Vision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Library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é uma biblioteca de software de visão por computador e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de código aberto. O </a:t>
            </a:r>
            <a:r>
              <a:rPr lang="pt-PT" sz="12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OpenCV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foi construído para fornecer uma infraestrutura comum para aplicações de visão por computador e para acelerar o uso do entendimento da máquina em produtos comerciais.” (Traduzido de 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hlinkClick r:id="rId3"/>
              </a:rPr>
              <a:t>https://opencv.org/about/</a:t>
            </a:r>
            <a:r>
              <a:rPr lang="pt-PT" sz="1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pt-PT" sz="1200" b="0" i="1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pt-PT" sz="1600" i="1" dirty="0">
                <a:solidFill>
                  <a:schemeClr val="bg1"/>
                </a:solidFill>
                <a:latin typeface="Roboto" panose="02000000000000000000" pitchFamily="2" charset="0"/>
              </a:rPr>
              <a:t>Processamento de Imagem:</a:t>
            </a:r>
            <a:endParaRPr lang="en-US" sz="1800" i="1" dirty="0">
              <a:solidFill>
                <a:schemeClr val="bg1"/>
              </a:solidFill>
            </a:endParaRPr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</a:pPr>
            <a:r>
              <a:rPr lang="en-US" sz="1500" dirty="0"/>
              <a:t>Converter </a:t>
            </a:r>
            <a:r>
              <a:rPr lang="en-US" sz="1500" dirty="0" err="1"/>
              <a:t>imagem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formato</a:t>
            </a:r>
            <a:r>
              <a:rPr lang="en-US" sz="1500" dirty="0"/>
              <a:t> BGR para </a:t>
            </a:r>
            <a:r>
              <a:rPr lang="en-US" sz="1500" dirty="0" err="1"/>
              <a:t>escala</a:t>
            </a:r>
            <a:r>
              <a:rPr lang="en-US" sz="1500" dirty="0"/>
              <a:t> de </a:t>
            </a:r>
            <a:r>
              <a:rPr lang="en-US" sz="1500" dirty="0" err="1"/>
              <a:t>cinzentos</a:t>
            </a:r>
            <a:endParaRPr lang="en-US" sz="1500" dirty="0"/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dirty="0"/>
              <a:t>Converter </a:t>
            </a:r>
            <a:r>
              <a:rPr lang="en-US" sz="1500" dirty="0" err="1"/>
              <a:t>imagem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escala</a:t>
            </a:r>
            <a:r>
              <a:rPr lang="en-US" sz="1500" dirty="0"/>
              <a:t> de </a:t>
            </a:r>
            <a:r>
              <a:rPr lang="en-US" sz="1500" dirty="0" err="1"/>
              <a:t>cinzentos</a:t>
            </a:r>
            <a:r>
              <a:rPr lang="en-US" sz="1500" dirty="0"/>
              <a:t> para </a:t>
            </a:r>
            <a:r>
              <a:rPr lang="en-US" sz="1500" dirty="0" err="1"/>
              <a:t>uma</a:t>
            </a:r>
            <a:r>
              <a:rPr lang="en-US" sz="1500" dirty="0"/>
              <a:t> </a:t>
            </a:r>
            <a:r>
              <a:rPr lang="en-US" sz="1500" dirty="0" err="1"/>
              <a:t>imagem</a:t>
            </a:r>
            <a:r>
              <a:rPr lang="en-US" sz="1500" dirty="0"/>
              <a:t> </a:t>
            </a:r>
            <a:r>
              <a:rPr lang="en-US" sz="1500" dirty="0" err="1"/>
              <a:t>binária</a:t>
            </a:r>
            <a:endParaRPr lang="en-US" sz="1500" dirty="0"/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dirty="0" err="1"/>
              <a:t>Aplicar</a:t>
            </a:r>
            <a:r>
              <a:rPr lang="en-US" sz="1500" dirty="0"/>
              <a:t> </a:t>
            </a:r>
            <a:r>
              <a:rPr lang="en-US" sz="1500" dirty="0" err="1"/>
              <a:t>abertura</a:t>
            </a:r>
            <a:r>
              <a:rPr lang="en-US" sz="1500" dirty="0"/>
              <a:t> a </a:t>
            </a:r>
            <a:r>
              <a:rPr lang="en-US" sz="1500" dirty="0" err="1"/>
              <a:t>uma</a:t>
            </a:r>
            <a:r>
              <a:rPr lang="en-US" sz="1500" dirty="0"/>
              <a:t> </a:t>
            </a:r>
            <a:r>
              <a:rPr lang="en-US" sz="1500" dirty="0" err="1"/>
              <a:t>imagem</a:t>
            </a:r>
            <a:endParaRPr lang="en-US" sz="1500" dirty="0"/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dirty="0" err="1"/>
              <a:t>Etiquetagem</a:t>
            </a:r>
            <a:r>
              <a:rPr lang="en-US" sz="1500" dirty="0"/>
              <a:t> de blobs</a:t>
            </a:r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dirty="0"/>
              <a:t>Inverter </a:t>
            </a:r>
            <a:r>
              <a:rPr lang="en-US" sz="1500" dirty="0" err="1"/>
              <a:t>imagem</a:t>
            </a:r>
            <a:r>
              <a:rPr lang="en-US" sz="1500" dirty="0"/>
              <a:t> </a:t>
            </a:r>
            <a:r>
              <a:rPr lang="en-US" sz="1500" dirty="0" err="1"/>
              <a:t>binária</a:t>
            </a:r>
            <a:endParaRPr lang="en-US" sz="15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pt-PT" sz="1600" i="1" dirty="0">
                <a:solidFill>
                  <a:schemeClr val="bg1"/>
                </a:solidFill>
                <a:latin typeface="Roboto" panose="02000000000000000000" pitchFamily="2" charset="0"/>
              </a:rPr>
              <a:t>Análise de Imagem:</a:t>
            </a:r>
            <a:endParaRPr lang="en-US" sz="1600" i="1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761947" lvl="1" indent="-304747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500" dirty="0" err="1"/>
              <a:t>Cálculo</a:t>
            </a:r>
            <a:r>
              <a:rPr lang="en-US" sz="1500" dirty="0"/>
              <a:t> de </a:t>
            </a:r>
            <a:r>
              <a:rPr lang="en-US" sz="1500" dirty="0" err="1"/>
              <a:t>áreas</a:t>
            </a:r>
            <a:r>
              <a:rPr lang="en-US" sz="1500" dirty="0"/>
              <a:t>, </a:t>
            </a:r>
            <a:r>
              <a:rPr lang="en-US" sz="1500" dirty="0" err="1"/>
              <a:t>perímetros</a:t>
            </a:r>
            <a:r>
              <a:rPr lang="en-US" sz="1500" dirty="0"/>
              <a:t>, </a:t>
            </a:r>
            <a:r>
              <a:rPr lang="en-US" sz="1500" dirty="0" err="1"/>
              <a:t>centro</a:t>
            </a:r>
            <a:r>
              <a:rPr lang="en-US" sz="1500" dirty="0"/>
              <a:t> de </a:t>
            </a:r>
            <a:r>
              <a:rPr lang="en-US" sz="1500" dirty="0" err="1"/>
              <a:t>massa</a:t>
            </a:r>
            <a:r>
              <a:rPr lang="en-US" sz="1500" dirty="0"/>
              <a:t>, </a:t>
            </a:r>
            <a:r>
              <a:rPr lang="en-US" sz="1500" dirty="0" err="1"/>
              <a:t>ponto</a:t>
            </a:r>
            <a:r>
              <a:rPr lang="en-US" sz="1500" dirty="0"/>
              <a:t> central de um blob e </a:t>
            </a:r>
            <a:r>
              <a:rPr lang="en-US" sz="1500" dirty="0" err="1"/>
              <a:t>contagem</a:t>
            </a:r>
            <a:r>
              <a:rPr lang="en-US" sz="1500" dirty="0"/>
              <a:t> de blobs.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</a:pPr>
            <a:endParaRPr lang="en-US" sz="1800" dirty="0"/>
          </a:p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Frame original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EB3AD9-41CD-49C6-95C0-247754B5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93" y="1834134"/>
            <a:ext cx="4245864" cy="31897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3B287A-780B-45A2-99C0-B1F51E56C646}"/>
              </a:ext>
            </a:extLst>
          </p:cNvPr>
          <p:cNvSpPr txBox="1"/>
          <p:nvPr/>
        </p:nvSpPr>
        <p:spPr>
          <a:xfrm>
            <a:off x="6464468" y="2150541"/>
            <a:ext cx="5113176" cy="255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 obtido a partir da webcam, aparenta estar com as cores invertidas devido à biblioteca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trabalhar com as imagens em formato BGR –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ao invés do comum RGB –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Conversão de </a:t>
            </a:r>
            <a:r>
              <a:rPr lang="pt-PT" dirty="0" err="1"/>
              <a:t>Frame</a:t>
            </a:r>
            <a:r>
              <a:rPr lang="pt-PT" dirty="0"/>
              <a:t> em cinzento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6464468" y="2150541"/>
            <a:ext cx="5113176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resultante de uma conversão de imagem BGR em escala de cinzentos.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87F872-B4FC-422A-ACA8-11B94C91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1" y="1828800"/>
            <a:ext cx="426186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Conversão de </a:t>
            </a:r>
            <a:r>
              <a:rPr lang="pt-PT" dirty="0" err="1"/>
              <a:t>Frame</a:t>
            </a:r>
            <a:r>
              <a:rPr lang="pt-PT" dirty="0"/>
              <a:t> em binário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6464468" y="2150541"/>
            <a:ext cx="5113176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resultante de uma conversão de imagem em escala de cinzentos para binário com valor de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Treshold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100.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28E321-AF02-4516-A201-9F6748A6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1" y="1831467"/>
            <a:ext cx="4261866" cy="31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Aplicação de Abertura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6464468" y="2150541"/>
            <a:ext cx="5113176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resultante da aplicação de uma abertura no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anterior com o tamanho do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igual a 8.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F7356-663F-4F10-8CB5-1C657D6D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25" y="1839468"/>
            <a:ext cx="4256532" cy="31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6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Inversão de </a:t>
            </a:r>
            <a:r>
              <a:rPr lang="pt-PT" dirty="0" err="1"/>
              <a:t>Frame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6464468" y="2150541"/>
            <a:ext cx="5113176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resultante da inversão do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anterior para poder desenhar 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 apenas à volta do sinal.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6A7F1-1C29-4AC2-ACAE-ADF81F76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25" y="1831467"/>
            <a:ext cx="4256532" cy="31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 err="1"/>
              <a:t>Bounding</a:t>
            </a:r>
            <a:r>
              <a:rPr lang="pt-PT" dirty="0"/>
              <a:t> Box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2021491" y="5221679"/>
            <a:ext cx="8755283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após a aplicação da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box. À esquerda,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 aplicada na imagem binária invertida. À direita,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 aplicada no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vídeo.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7027E2-DF69-4C0F-A569-B1C76551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39" y="1878002"/>
            <a:ext cx="4256532" cy="31737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F7D258-79B2-410E-91A2-C8649EB6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30" y="1878002"/>
            <a:ext cx="4256531" cy="31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PT" dirty="0"/>
              <a:t>Deteção do sinal apresentado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8F74DB-8A3A-4C66-8ADE-CE32AD48E6AA}"/>
              </a:ext>
            </a:extLst>
          </p:cNvPr>
          <p:cNvSpPr txBox="1"/>
          <p:nvPr/>
        </p:nvSpPr>
        <p:spPr>
          <a:xfrm>
            <a:off x="1380090" y="4740608"/>
            <a:ext cx="10038085" cy="62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deteção do sinal mostrado à webcam foi realizado a partir da contagem de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blobs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qual a cor predominante dentro da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D8DAE6C-5A7A-4AF0-B727-062AB2C2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43" y="1839849"/>
            <a:ext cx="1963583" cy="19206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61E34F5-0A9C-4662-8755-F918FFF10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72" y="1824300"/>
            <a:ext cx="1985927" cy="192764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5069F0E-2993-4F68-81D9-1C48510E7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9" y="1856922"/>
            <a:ext cx="1886053" cy="187943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F7AD82F-1957-49EA-98DC-A2912330F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966" y="1789482"/>
            <a:ext cx="1994916" cy="19149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E67BDD-1635-44D2-8623-877B6E3964AE}"/>
              </a:ext>
            </a:extLst>
          </p:cNvPr>
          <p:cNvSpPr txBox="1"/>
          <p:nvPr/>
        </p:nvSpPr>
        <p:spPr>
          <a:xfrm>
            <a:off x="1681164" y="3704388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3 </a:t>
            </a:r>
            <a:r>
              <a:rPr lang="pt-PT" dirty="0" err="1">
                <a:solidFill>
                  <a:schemeClr val="bg1"/>
                </a:solidFill>
              </a:rPr>
              <a:t>Blobs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8D169D-B653-4F9D-9964-35AA0C15F88F}"/>
              </a:ext>
            </a:extLst>
          </p:cNvPr>
          <p:cNvSpPr txBox="1"/>
          <p:nvPr/>
        </p:nvSpPr>
        <p:spPr>
          <a:xfrm>
            <a:off x="4523014" y="3704388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5 </a:t>
            </a:r>
            <a:r>
              <a:rPr lang="pt-PT" dirty="0" err="1">
                <a:solidFill>
                  <a:schemeClr val="bg1"/>
                </a:solidFill>
              </a:rPr>
              <a:t>Blobs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EBE120-A5E0-4FC7-94A1-5B9CFAD0A99B}"/>
              </a:ext>
            </a:extLst>
          </p:cNvPr>
          <p:cNvSpPr txBox="1"/>
          <p:nvPr/>
        </p:nvSpPr>
        <p:spPr>
          <a:xfrm>
            <a:off x="7289741" y="3704388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1 </a:t>
            </a:r>
            <a:r>
              <a:rPr lang="pt-PT" dirty="0" err="1">
                <a:solidFill>
                  <a:schemeClr val="bg1"/>
                </a:solidFill>
              </a:rPr>
              <a:t>Blob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CEC304-8EE9-448B-B948-C41EEC8456D0}"/>
              </a:ext>
            </a:extLst>
          </p:cNvPr>
          <p:cNvSpPr txBox="1"/>
          <p:nvPr/>
        </p:nvSpPr>
        <p:spPr>
          <a:xfrm>
            <a:off x="10033369" y="3704388"/>
            <a:ext cx="810110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>
                <a:solidFill>
                  <a:schemeClr val="bg1"/>
                </a:solidFill>
              </a:rPr>
              <a:t>4 </a:t>
            </a:r>
            <a:r>
              <a:rPr lang="pt-PT" dirty="0" err="1">
                <a:solidFill>
                  <a:schemeClr val="bg1"/>
                </a:solidFill>
              </a:rPr>
              <a:t>Blobs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9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412</Words>
  <Application>Microsoft Office PowerPoint</Application>
  <PresentationFormat>Personalizados</PresentationFormat>
  <Paragraphs>44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Tecnologia 16x9</vt:lpstr>
      <vt:lpstr>Visão por Computador</vt:lpstr>
      <vt:lpstr>Conceitos Aplicados</vt:lpstr>
      <vt:lpstr>Frame original</vt:lpstr>
      <vt:lpstr>Conversão de Frame em cinzento</vt:lpstr>
      <vt:lpstr>Conversão de Frame em binário</vt:lpstr>
      <vt:lpstr>Aplicação de Abertura</vt:lpstr>
      <vt:lpstr>Inversão de Frame</vt:lpstr>
      <vt:lpstr>Bounding Box</vt:lpstr>
      <vt:lpstr>Deteção do sinal apresentado</vt:lpstr>
      <vt:lpstr>Deteção do sinal apresentado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por Computador</dc:title>
  <dc:creator>João Veloso</dc:creator>
  <cp:lastModifiedBy>Joel Filipe Lacerda Martins</cp:lastModifiedBy>
  <cp:revision>13</cp:revision>
  <dcterms:created xsi:type="dcterms:W3CDTF">2021-04-04T14:14:55Z</dcterms:created>
  <dcterms:modified xsi:type="dcterms:W3CDTF">2021-06-06T17:26:29Z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