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77E21-537B-4517-8779-74055A87969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A895-4E0B-4F06-824D-83CEBB42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A895-4E0B-4F06-824D-83CEBB422B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5BFA-50A3-2948-7EDB-0B7F594E0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488EC-A2CE-DABD-0271-ACD03428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8B26-D8E4-17D2-6027-09A3EB52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F80E-6894-2453-716E-18C374BD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A63F-75E3-1D1E-3E4D-5AFAABFE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F024-DC3D-B5B6-FD53-CF312AF9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FD3A5-6025-6816-893C-339279E69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623B-F40F-8123-3969-DE35B23D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CDBA-87DE-B298-E850-2275A659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5100-B0E2-43FA-6B8F-5D6B93CD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3387B-8FEE-8D34-82D0-C1BC0B53F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042F2-7F2A-65BA-5F1E-850A6911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967A-91E8-FE1E-6924-F0428A10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9C22-F8C2-7E6E-349F-129DD881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4724-38C5-E294-A8A7-0DCF91CB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17" y="2351157"/>
            <a:ext cx="8960219" cy="3862074"/>
          </a:xfrm>
        </p:spPr>
        <p:txBody>
          <a:bodyPr anchor="t">
            <a:norm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058042"/>
            <a:ext cx="5184775" cy="119759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073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619624"/>
            <a:ext cx="4875659" cy="1325563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4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8" y="3026273"/>
            <a:ext cx="4631139" cy="31964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87BCCC-1439-7DCD-7227-755785A3F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018" y="2656725"/>
            <a:ext cx="4631139" cy="369548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4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2"/>
            <a:ext cx="3323629" cy="5618756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8" y="619623"/>
            <a:ext cx="2120349" cy="5618756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02890"/>
            <a:ext cx="4360149" cy="5235488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83096-84C2-F21D-D5CC-31742623F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7176" y="619125"/>
            <a:ext cx="4361391" cy="324908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08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619624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3"/>
            <a:ext cx="3160552" cy="560028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563862"/>
            <a:ext cx="6780880" cy="365604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BFDFE2-ADC7-30CA-CB35-23735093C8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09800"/>
            <a:ext cx="6780741" cy="313267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352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4162370"/>
            <a:ext cx="4118757" cy="22781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4065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9115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2818" y="4498109"/>
            <a:ext cx="5985749" cy="1942447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B0262-848E-2042-BD03-AA897C6F4F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2818" y="4162426"/>
            <a:ext cx="5985749" cy="270933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84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052" y="625434"/>
            <a:ext cx="1924741" cy="558536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8" y="1428516"/>
            <a:ext cx="3067418" cy="4000969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10" y="1540369"/>
            <a:ext cx="4992158" cy="4207567"/>
          </a:xfrm>
        </p:spPr>
        <p:txBody>
          <a:bodyPr anchor="t"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6D519-3A30-B9CA-ABD4-EBCF7F5D9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6409" y="1192742"/>
            <a:ext cx="4992158" cy="3048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52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8" y="619623"/>
            <a:ext cx="4307141" cy="145441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5618760" cy="5618757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8" y="2852468"/>
            <a:ext cx="4307141" cy="361595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F10DA-A583-C2C4-8665-598A6BCA89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473325"/>
            <a:ext cx="4307417" cy="333375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142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01649"/>
            <a:ext cx="10369550" cy="758604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50198D-18A3-B15D-CC93-17763FFE6A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018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06D47-5795-E8A4-6688-63C0FCAB2B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748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FB99BAA-F395-0232-ED1F-8AC6BA5C78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22382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0468B5-2B9D-DE53-3F2C-BA3EAD180D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9017" y="1702061"/>
            <a:ext cx="10369550" cy="143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73FFC49-138F-7080-5BD9-31EBD6E5FA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9017" y="1340909"/>
            <a:ext cx="10369550" cy="336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85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5D0D-2372-89FE-110E-C72616D5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96F5-2B05-1DB9-6451-D9E1F27C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8AFF-E78F-598B-2006-A57FE5AC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D92E-7835-F534-9B40-5F170998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A559-2B1A-460C-788F-5E791A5E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85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3640484"/>
            <a:ext cx="3478419" cy="280937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4994450" cy="2809378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1F901-3943-1C25-A696-666A0EBDB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380" y="4052712"/>
            <a:ext cx="6678187" cy="2398254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4118" y="619622"/>
            <a:ext cx="4994450" cy="280937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996222-F889-3352-0878-1D5998408A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9426" y="3640667"/>
            <a:ext cx="6679141" cy="343959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136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2230F5-597C-3032-DF77-75747627AE3E}"/>
              </a:ext>
            </a:extLst>
          </p:cNvPr>
          <p:cNvSpPr/>
          <p:nvPr userDrawn="1"/>
        </p:nvSpPr>
        <p:spPr>
          <a:xfrm>
            <a:off x="4276033" y="2342507"/>
            <a:ext cx="6692533" cy="1688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6" y="619624"/>
            <a:ext cx="6692533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1" y="4212337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437088"/>
            <a:ext cx="7732183" cy="2053435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4" y="2647814"/>
            <a:ext cx="6692533" cy="1382909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699D9A-0440-F623-A0B6-4C44724F54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9018" y="4210878"/>
            <a:ext cx="7732182" cy="221192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05BCCAA-A432-8B61-761B-D9FE1F32AE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6034" y="2342507"/>
            <a:ext cx="6692533" cy="300289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77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783792" cy="3855843"/>
          </a:xfrm>
        </p:spPr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089FCE-DB18-D776-A8F9-8E69AD01AA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9017" y="4596384"/>
            <a:ext cx="5184775" cy="1849257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  <a:lvl2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2pPr>
            <a:lvl3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3pPr>
            <a:lvl4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4pPr>
            <a:lvl5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0477A3C-2108-3003-027C-E88B14294E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6" cy="280937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1A7CC4-3079-7DF7-C21C-DE6408BF46E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076" y="4121150"/>
            <a:ext cx="5183717" cy="40216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628143-A333-8CBE-65C0-7C44565BD9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0" y="3075517"/>
            <a:ext cx="4448707" cy="286809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245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29587"/>
            <a:ext cx="10369550" cy="119762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8236"/>
            <a:ext cx="2702983" cy="366811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6810" y="2688236"/>
            <a:ext cx="2850043" cy="366811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C7124D-DD4E-EC8C-E7C5-E61FED507E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0075" y="2238376"/>
            <a:ext cx="2708275" cy="370417"/>
          </a:xfrm>
        </p:spPr>
        <p:txBody>
          <a:bodyPr>
            <a:noAutofit/>
          </a:bodyPr>
          <a:lstStyle>
            <a:lvl1pPr>
              <a:defRPr sz="125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080B0E0-EDE6-D1DA-96BC-3A304EF166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6810" y="2238376"/>
            <a:ext cx="2850042" cy="370417"/>
          </a:xfrm>
        </p:spPr>
        <p:txBody>
          <a:bodyPr>
            <a:noAutofit/>
          </a:bodyPr>
          <a:lstStyle>
            <a:lvl1pPr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59FAC71-85AD-024C-725C-D69E0CED99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8525" y="2238375"/>
            <a:ext cx="2850042" cy="370417"/>
          </a:xfrm>
        </p:spPr>
        <p:txBody>
          <a:bodyPr>
            <a:noAutofit/>
          </a:bodyPr>
          <a:lstStyle>
            <a:lvl1pPr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E6D3C3B-EB21-AFF3-AC51-E227BB698D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8524" y="2688236"/>
            <a:ext cx="2850043" cy="366811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66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56A-4C4F-4323-BBD6-CDF3030D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52A2-22C1-5391-6B70-150432196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5432-AB6B-FF89-CB0C-1C4E6B4A2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7B768053-ECBB-DC91-DCF1-5640D1A2358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000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FA52F9D6-8DEF-B87B-34AA-6F17C7D862E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400000" y="173405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C07B785-A4DF-D4B6-92D0-2E8E22C608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889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78ACDE8-BCBA-A408-727B-966ACE39776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0552" y="17113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A9011876-5E78-CB58-BABC-A39746BBB6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1381" y="41125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F6B691D-F71E-358C-29A5-C67135B732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1981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5C4FD2-9C3E-3AF6-FC72-5146F341D8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7323" y="41125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038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56A-4C4F-4323-BBD6-CDF3030D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52A2-22C1-5391-6B70-150432196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5432-AB6B-FF89-CB0C-1C4E6B4A2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2" name="Chart Placeholder 22">
            <a:extLst>
              <a:ext uri="{FF2B5EF4-FFF2-40B4-BE49-F238E27FC236}">
                <a16:creationId xmlns:a16="http://schemas.microsoft.com/office/drawing/2014/main" id="{3AC63550-66C3-F99B-5E65-D253158E0F9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143263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9B3EFB2-E56F-C9E5-76FB-4FD8920F40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05429" y="3539412"/>
            <a:ext cx="2399999" cy="453468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7FD8033-0930-ACA5-9193-EFBA1F7DB5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05429" y="4071900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463C79D-E124-6C29-D6D0-3680BB9FFE4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962156" y="3539412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E346084-5798-CA8D-0294-BA874A4CA0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62155" y="4093033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art Placeholder 22">
            <a:extLst>
              <a:ext uri="{FF2B5EF4-FFF2-40B4-BE49-F238E27FC236}">
                <a16:creationId xmlns:a16="http://schemas.microsoft.com/office/drawing/2014/main" id="{751370E6-8AAB-ED91-AC5B-73F873921EED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4764900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ED9B72C-BE96-619B-06BC-3B0185FC6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8379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D1C864-8D31-86D1-2D15-613BE88DB0B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570887" y="4071900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hart Placeholder 22">
            <a:extLst>
              <a:ext uri="{FF2B5EF4-FFF2-40B4-BE49-F238E27FC236}">
                <a16:creationId xmlns:a16="http://schemas.microsoft.com/office/drawing/2014/main" id="{74A7B171-C193-9C15-A2E9-A5597B99BA7F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1386537" y="1717377"/>
            <a:ext cx="2037784" cy="1684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77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A7-001F-A678-E19D-8D28237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850E3DC5-CC2E-0762-D65B-58E1F832F26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184082" y="2314299"/>
            <a:ext cx="9199418" cy="3874051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668BFF-4227-7693-3ECD-1D04DE721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4859" y="1804459"/>
            <a:ext cx="9179983" cy="389467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2296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A7-001F-A678-E19D-8D28237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2310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6737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17" y="2351157"/>
            <a:ext cx="8960219" cy="3862074"/>
          </a:xfrm>
        </p:spPr>
        <p:txBody>
          <a:bodyPr anchor="t">
            <a:norm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058042"/>
            <a:ext cx="5184775" cy="119759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55F0A-AE99-D4F7-F93F-7BBD8D0FB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3792" y="644525"/>
            <a:ext cx="5184775" cy="363008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6E89-48D1-A10E-F56C-6D911DC3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E762-1D1D-49C0-7AE1-56B1FEA3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1A9B-0EA2-C3AD-BF05-8391C55E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C407-3C67-9F0A-EF73-638C0EBC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6385-530C-041C-5B98-15319482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1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44FC-9FEE-88AC-E452-943D5B87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EBD1-11E6-6F18-CE8F-C87C5D090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4958A-EEF6-750D-9790-D8DA98FDB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D9C8-1BA3-DAE7-E87F-1A10D0D9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E430-91D1-ABD8-4489-12B46B38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0A85-3E21-446B-6F20-F168F445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B6AC-808D-CFC8-0E0B-3BEDBAC6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1C7B-65AA-C741-8912-4A691D553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2D0B-4C3B-1E70-9770-DBE2F449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4632A-8195-DA67-8B64-1095B7708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10FA8-C89F-8FB3-8513-BEEB60DA3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13EC5-E56B-D378-1F65-28037111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21988-EDB9-6A95-9D1B-FDE010B2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25317-5684-853E-CB23-8A76F17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98F0-DC57-0E2B-13C7-F6B7F29B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CD79D-8023-2DEA-2E01-3BA11C96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CA7CA-7CEF-2997-C4BF-B95DF162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9A1D0-0444-7542-7709-4D3B5F21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69FFC-432B-2CE0-4A5A-32AD04FE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B4899-C243-56A1-F562-83685752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7275-246C-AD8B-BB95-A567E932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7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6861-C3B1-9BD7-73BE-38969296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D4BF-4A99-30AA-D796-297CA651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EB82-B6BC-43F3-047B-B6D615A8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410A-ED24-E608-BB2B-F87DD1CE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D4C4-CEF4-5393-709F-FFC86087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E60BD-F0FB-EA39-2B95-498CF4A4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0003-2F94-D6A5-77C9-B89693E7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40553-5BE5-CC88-D54E-471F4449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E6796-B8DB-24BB-8EDC-CE7B408CF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C0C5D-10DD-962A-A0EA-CFBF8689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8F94D-EE6A-79A1-AFAF-FF10AF0D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FB012-492F-702E-7F5B-D6CA9CF4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476FA-A39F-2F97-07EE-E52862B6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65BBC-8C7B-5C07-B0A7-6663D3BAC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A00F-9A7B-F133-D34C-9B112F180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4CA12-005F-4BDB-B24E-4A7C21A55EC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3E63-0268-172F-2830-7D2C5CD5C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E217-1AD5-08D5-C930-CDAA69FF0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EEF28-7B1E-44ED-933A-00AB5914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55207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 dirty="0"/>
              <a:t>	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27" y="636704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853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3" r:id="rId10"/>
    <p:sldLayoutId id="2147483671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60" r:id="rId18"/>
    <p:sldLayoutId id="2147483680" r:id="rId19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23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12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23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35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45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E6BE-4654-8E53-D65B-A6453273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THINKING IN PROGRAMMING</a:t>
            </a:r>
            <a:endParaRPr lang="en-ID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64F0BA2-2F0B-71DE-68C1-F93FEED2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89" y="1981201"/>
            <a:ext cx="8960219" cy="2157719"/>
          </a:xfrm>
        </p:spPr>
        <p:txBody>
          <a:bodyPr anchor="t" anchorCtr="0">
            <a:normAutofit fontScale="90000"/>
          </a:bodyPr>
          <a:lstStyle/>
          <a:p>
            <a:r>
              <a:rPr lang="en-US" sz="7500" dirty="0"/>
              <a:t>FUNDAMENTALS OF THINKING IN PROGRAMMING</a:t>
            </a:r>
            <a:endParaRPr lang="en-GB" sz="75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7D1BE-856B-C88B-CF23-DD9470860A2A}"/>
              </a:ext>
            </a:extLst>
          </p:cNvPr>
          <p:cNvCxnSpPr>
            <a:cxnSpLocks/>
          </p:cNvCxnSpPr>
          <p:nvPr/>
        </p:nvCxnSpPr>
        <p:spPr>
          <a:xfrm>
            <a:off x="685058" y="4861473"/>
            <a:ext cx="149504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8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55FB-1140-5E17-169E-FA24F229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A695C-92BA-4C03-32FD-4E39DCD38A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9827064" y="3246437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FUNDAMENTALS OF THINKING IN PROGRAMMING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492FA-BBFD-54F1-DE7E-09113E0328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D1904-8CD3-6667-0C6A-5DD782D22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Logic as Framework:</a:t>
            </a:r>
            <a:r>
              <a:rPr lang="en-US" dirty="0"/>
              <a:t> Logic serves as the foundation for reasoning in programming.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Purpose:</a:t>
            </a:r>
            <a:r>
              <a:rPr lang="en-US" dirty="0"/>
              <a:t> It's essential for effective problem-solving.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Significance:</a:t>
            </a:r>
            <a:r>
              <a:rPr lang="en-US" dirty="0"/>
              <a:t> Understanding logic is crucial for any programmer to develop efficient and correct code.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F368B7-AAD1-8E1E-D6CA-2EDD571206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Algorithms:</a:t>
            </a:r>
            <a:r>
              <a:rPr lang="en-US" dirty="0"/>
              <a:t> Logic forms the structure for systematic problem-solving.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Facilitates defined, consistent decision-making processes in programs.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Efficiency:</a:t>
            </a:r>
            <a:r>
              <a:rPr lang="en-US" dirty="0"/>
              <a:t> Enables code optimization for improved performance and reliability.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E075B3-BEBE-D9E2-AFD6-91708B543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BASIC DEFINITIONS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7B4303-FBF0-B74A-6D1F-06515AD5B6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IMPORTANCE IN PROGRAMMING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BED353-9327-E5C9-102D-B9F89EBC95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66DA85-22BC-F525-893C-8721B15DE7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Conditionals:</a:t>
            </a:r>
            <a:r>
              <a:rPr lang="en-US" dirty="0"/>
              <a:t> Enables decision-making based on specific conditions.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Loops:</a:t>
            </a:r>
            <a:r>
              <a:rPr lang="en-US" dirty="0"/>
              <a:t> Manages repetitive tasks efficiently until a condition is met.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Debugging:</a:t>
            </a:r>
            <a:r>
              <a:rPr lang="en-US" dirty="0"/>
              <a:t> Assists in identifying and resolving errors by following logical steps.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Outcome:</a:t>
            </a:r>
            <a:r>
              <a:rPr lang="en-US" dirty="0"/>
              <a:t> Proficiency in logic enhances overall programming effectiveness and results.</a:t>
            </a:r>
          </a:p>
        </p:txBody>
      </p:sp>
    </p:spTree>
    <p:extLst>
      <p:ext uri="{BB962C8B-B14F-4D97-AF65-F5344CB8AC3E}">
        <p14:creationId xmlns:p14="http://schemas.microsoft.com/office/powerpoint/2010/main" val="28459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262128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CONNECTOR/GATE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FUNCTION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EXAMPLE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AND Gate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Outputs true only if both inputs are true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 AND B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OR Gate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Outputs true if at least one input is true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 OR B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NOT Gate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Outputs the inverse of the input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NOT A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NAND Gate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Outputs false only if both inputs are true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 NAND B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LOGIC CONNECTORS &amp; GATES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pPr algn="ctr"/>
              <a:t>3</a:t>
            </a:fld>
            <a:endParaRPr lang="en-US" sz="121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55211EF-49D5-F9A1-5FED-69836788601B}"/>
              </a:ext>
            </a:extLst>
          </p:cNvPr>
          <p:cNvSpPr txBox="1">
            <a:spLocks/>
          </p:cNvSpPr>
          <p:nvPr/>
        </p:nvSpPr>
        <p:spPr>
          <a:xfrm rot="16200000">
            <a:off x="9710738" y="34750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FUNDAMENTALS OF THINKING IN PROGRAMMING</a:t>
            </a:r>
            <a:endParaRPr lang="en-ID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7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FDD0-8165-36D0-6115-9EB06750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83" y="1233387"/>
            <a:ext cx="4875659" cy="1832917"/>
          </a:xfrm>
        </p:spPr>
        <p:txBody>
          <a:bodyPr/>
          <a:lstStyle/>
          <a:p>
            <a:r>
              <a:rPr lang="en-US" dirty="0"/>
              <a:t>HUMAN VS. COMPUTER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18282-A08A-D00E-332B-0B1C9A2F2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FUNDAMENTALS OF THINKING IN PROGRAMMING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5BA76-1F53-22CC-2DA6-981B2C367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4</a:t>
            </a:fld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40FDA-0F8B-E08A-F960-1A9C66C7F8E5}"/>
              </a:ext>
            </a:extLst>
          </p:cNvPr>
          <p:cNvSpPr txBox="1"/>
          <p:nvPr/>
        </p:nvSpPr>
        <p:spPr>
          <a:xfrm>
            <a:off x="698883" y="3595499"/>
            <a:ext cx="4624387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Human Logic:</a:t>
            </a:r>
          </a:p>
          <a:p>
            <a:endParaRPr lang="en-US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/>
              <a:t>Intuitive</a:t>
            </a:r>
            <a:r>
              <a:rPr lang="en-US" sz="1200" dirty="0"/>
              <a:t>: Often based on feelings or experiences rather than formal logic.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/>
              <a:t>Flexible</a:t>
            </a:r>
            <a:r>
              <a:rPr lang="en-US" sz="1200" dirty="0"/>
              <a:t>: Can handle ambiguous or incomplete information.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/>
              <a:t>Emotional</a:t>
            </a:r>
            <a:r>
              <a:rPr lang="en-US" sz="1200" dirty="0"/>
              <a:t>: Decisions can be influenced by emotions or personal biases.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911C34-5385-44A1-5CEA-BC0F8A45945F}"/>
              </a:ext>
            </a:extLst>
          </p:cNvPr>
          <p:cNvSpPr txBox="1"/>
          <p:nvPr/>
        </p:nvSpPr>
        <p:spPr>
          <a:xfrm>
            <a:off x="5893160" y="1272042"/>
            <a:ext cx="5062541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Computer Logic:</a:t>
            </a:r>
          </a:p>
          <a:p>
            <a:endParaRPr lang="en-US" sz="8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/>
              <a:t>Binary</a:t>
            </a:r>
            <a:r>
              <a:rPr lang="en-US" sz="1200" dirty="0"/>
              <a:t>: Operates strictly within 0s and 1s, requiring exact instructions.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/>
              <a:t>Rule-Based</a:t>
            </a:r>
            <a:r>
              <a:rPr lang="en-US" sz="1200" dirty="0"/>
              <a:t>: Follows predefined logical rules without deviation.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/>
              <a:t>Consistent</a:t>
            </a:r>
            <a:r>
              <a:rPr lang="en-US" sz="1200" dirty="0"/>
              <a:t>: Provides the same output for the same input every time.</a:t>
            </a:r>
          </a:p>
        </p:txBody>
      </p:sp>
      <p:pic>
        <p:nvPicPr>
          <p:cNvPr id="15" name="Picture 14" descr="A person with a black background">
            <a:extLst>
              <a:ext uri="{FF2B5EF4-FFF2-40B4-BE49-F238E27FC236}">
                <a16:creationId xmlns:a16="http://schemas.microsoft.com/office/drawing/2014/main" id="{EC84AA31-5D6D-A195-1A09-88954A4FB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25" y="3668232"/>
            <a:ext cx="5168955" cy="2432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9115C3-CEEF-469C-7AF0-226D49813F08}"/>
              </a:ext>
            </a:extLst>
          </p:cNvPr>
          <p:cNvSpPr/>
          <p:nvPr/>
        </p:nvSpPr>
        <p:spPr>
          <a:xfrm rot="16200000" flipH="1">
            <a:off x="5937098" y="-2006219"/>
            <a:ext cx="45721" cy="107007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B2015D-190E-3903-129E-10C47C816863}"/>
              </a:ext>
            </a:extLst>
          </p:cNvPr>
          <p:cNvSpPr/>
          <p:nvPr/>
        </p:nvSpPr>
        <p:spPr>
          <a:xfrm>
            <a:off x="5641888" y="587603"/>
            <a:ext cx="45719" cy="6144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4A7E-5D64-1382-9868-D62DF1FC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36" y="1525883"/>
            <a:ext cx="6692533" cy="1633247"/>
          </a:xfrm>
        </p:spPr>
        <p:txBody>
          <a:bodyPr/>
          <a:lstStyle/>
          <a:p>
            <a:r>
              <a:rPr lang="en-US" dirty="0"/>
              <a:t>DEFINING THINKING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B500C-9819-BD02-F3A9-3DACF6379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FUNDAMENTALS OF THINKING IN PROGRAMMING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7D98-E159-92E5-C5FD-BED0BE0B4A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5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45FB298-E316-B60D-8DF4-ABB7433282D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99017" y="751270"/>
            <a:ext cx="3279453" cy="3279453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9B72DAE-DB94-2ADE-5FA7-3AB8775041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2474" b="12474"/>
          <a:stretch>
            <a:fillRect/>
          </a:stretch>
        </p:blipFill>
        <p:spPr>
          <a:xfrm>
            <a:off x="8690380" y="4251325"/>
            <a:ext cx="2278187" cy="22781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70D02F-4BAD-97E4-BC02-8A21E250BE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921953"/>
            <a:ext cx="8002058" cy="2053435"/>
          </a:xfrm>
        </p:spPr>
        <p:txBody>
          <a:bodyPr/>
          <a:lstStyle/>
          <a:p>
            <a:r>
              <a:rPr lang="en-US" dirty="0"/>
              <a:t>In programming, thinking involves breaking down complex problems into manageable parts. This analytical approach is critical for effective code development.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4964CF-1AA7-BF3C-2A5A-65EAC9C98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4" y="2979600"/>
            <a:ext cx="6944416" cy="1382909"/>
          </a:xfrm>
        </p:spPr>
        <p:txBody>
          <a:bodyPr/>
          <a:lstStyle/>
          <a:p>
            <a:r>
              <a:rPr lang="en-US" dirty="0"/>
              <a:t>Thinking in programming also requires creativity to devise unique solutions. Balancing analytical and creative skills leads to better programming practices.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390EDC-B205-CE34-776A-BE5C2DBA28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18" y="4700761"/>
            <a:ext cx="7732182" cy="221192"/>
          </a:xfrm>
        </p:spPr>
        <p:txBody>
          <a:bodyPr/>
          <a:lstStyle/>
          <a:p>
            <a:r>
              <a:rPr lang="en-US" dirty="0"/>
              <a:t>ANALYTICAL SKILLS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AFA0C1-E3A7-6F3E-AC17-77395644D8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6034" y="2715627"/>
            <a:ext cx="6692533" cy="300289"/>
          </a:xfrm>
        </p:spPr>
        <p:txBody>
          <a:bodyPr/>
          <a:lstStyle/>
          <a:p>
            <a:r>
              <a:rPr lang="en-US" dirty="0"/>
              <a:t>CREATIVE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7318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D4DC-5880-FEB7-7326-797B74FE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8" y="575171"/>
            <a:ext cx="4014086" cy="1666378"/>
          </a:xfrm>
        </p:spPr>
        <p:txBody>
          <a:bodyPr/>
          <a:lstStyle/>
          <a:p>
            <a:pPr algn="l"/>
            <a:r>
              <a:rPr lang="en-US" dirty="0"/>
              <a:t>SEQUENTIAL THINKING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549E1-7771-6C81-F87C-4FE81D182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FUNDAMENTALS OF THINKING IN PROGRAMMING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E3F1-65FD-4FB0-5417-A3D0F7365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6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628608C-BF95-C451-0848-44A42E97097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1695" r="21695"/>
          <a:stretch>
            <a:fillRect/>
          </a:stretch>
        </p:blipFill>
        <p:spPr>
          <a:xfrm>
            <a:off x="4205358" y="619622"/>
            <a:ext cx="2120349" cy="561875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25D1E1-FDC1-3947-BB50-AA9EE33DF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480" y="3269840"/>
            <a:ext cx="4360149" cy="5235488"/>
          </a:xfrm>
        </p:spPr>
        <p:txBody>
          <a:bodyPr/>
          <a:lstStyle/>
          <a:p>
            <a:r>
              <a:rPr lang="en-US" dirty="0"/>
              <a:t>Sequential thinking in programming is the ability to process information in a linear order. This is vital for executing instructions correctly.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0CA017-868D-B6D1-A413-2AC44FD0B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238" y="2886075"/>
            <a:ext cx="4361391" cy="324908"/>
          </a:xfrm>
        </p:spPr>
        <p:txBody>
          <a:bodyPr/>
          <a:lstStyle/>
          <a:p>
            <a:r>
              <a:rPr lang="en-US" dirty="0"/>
              <a:t>CONCEPT OF SEQUENTIAL THINKING</a:t>
            </a:r>
          </a:p>
        </p:txBody>
      </p:sp>
    </p:spTree>
    <p:extLst>
      <p:ext uri="{BB962C8B-B14F-4D97-AF65-F5344CB8AC3E}">
        <p14:creationId xmlns:p14="http://schemas.microsoft.com/office/powerpoint/2010/main" val="273295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E7F-6404-C5D1-CBDF-91F4F376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210" y="619623"/>
            <a:ext cx="5184776" cy="1968969"/>
          </a:xfrm>
        </p:spPr>
        <p:txBody>
          <a:bodyPr/>
          <a:lstStyle/>
          <a:p>
            <a:r>
              <a:rPr lang="en-US" dirty="0"/>
              <a:t>CONNECTING TO PROGRAMMING BASICS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BCF24-C2A4-706D-C26E-6D9CA0A454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FUNDAMENTALS OF THINKING IN PROGRAMMING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CFD2-ECFB-5F4E-B8C1-FCAE07D9F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7</a:t>
            </a:fld>
            <a:endParaRPr lang="en-ID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76339F6-9A9D-62AE-63E7-3C8D25A197D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7" r="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DC9B9C-3844-B580-FED1-51C08C7C93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At its core, programming is about implementing logic, which directly relates to the concepts discussed earlier, such as logical connectors and thinking processes.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F85AE-E95B-5A05-6248-1292D0D938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Understanding these principles enhances programming skill application, leading to more efficient and effective coding.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A339FA-3388-2D70-3FF1-DBA3BF993B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FUNDAMENTAL PRINCIPLES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5004DE-7D09-B250-AA18-5C68AE75A4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4426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itr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3BB032-5D98-433E-91C2-811440ABF73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444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Cascadia Mono SemiBold</vt:lpstr>
      <vt:lpstr>Montserrat ExtraBold</vt:lpstr>
      <vt:lpstr>Open Sans</vt:lpstr>
      <vt:lpstr>Wingdings</vt:lpstr>
      <vt:lpstr>Office Theme</vt:lpstr>
      <vt:lpstr>Citrine</vt:lpstr>
      <vt:lpstr>FUNDAMENTALS OF THINKING IN PROGRAMMING</vt:lpstr>
      <vt:lpstr>INTRODUCTION TO LOGIC</vt:lpstr>
      <vt:lpstr>PowerPoint Presentation</vt:lpstr>
      <vt:lpstr>HUMAN VS. COMPUTER LOGIC</vt:lpstr>
      <vt:lpstr>DEFINING THINKING</vt:lpstr>
      <vt:lpstr>SEQUENTIAL THINKING</vt:lpstr>
      <vt:lpstr>CONNECTING TO PROGRAMMING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SAMEER AKRAM</dc:creator>
  <cp:lastModifiedBy>MUHAMMAD SAMEER AKRAM</cp:lastModifiedBy>
  <cp:revision>3</cp:revision>
  <dcterms:created xsi:type="dcterms:W3CDTF">2024-09-10T19:18:38Z</dcterms:created>
  <dcterms:modified xsi:type="dcterms:W3CDTF">2024-09-11T10:34:02Z</dcterms:modified>
</cp:coreProperties>
</file>