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85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6.0001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6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5410">
              <a:lnSpc>
                <a:spcPts val="10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6.0001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6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5410">
              <a:lnSpc>
                <a:spcPts val="10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6.0001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6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5410">
              <a:lnSpc>
                <a:spcPts val="10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6.0001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6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5410">
              <a:lnSpc>
                <a:spcPts val="10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6.0001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6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5410">
              <a:lnSpc>
                <a:spcPts val="10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914146"/>
            <a:ext cx="76942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818385"/>
            <a:ext cx="7566025" cy="362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915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6.0001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6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637845"/>
            <a:ext cx="2247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5410">
              <a:lnSpc>
                <a:spcPts val="10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1.bp.blogspot.com/-JG9yJyFtVJ8/TklEax76aCI/AAAAAAAAB6I/jviw0P9nJsI/s1600/Screen%2Bshot%2B2011-07-24%2Bat%2B12.24.01%2BPM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TODAY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36966" y="6637845"/>
            <a:ext cx="933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5"/>
              </a:lnSpc>
            </a:pPr>
            <a:r>
              <a:rPr sz="105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7280909" cy="35073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lang="en-US" sz="2600" dirty="0">
                <a:latin typeface="Carlito"/>
                <a:cs typeface="Carlito"/>
              </a:rPr>
              <a:t>W</a:t>
            </a:r>
            <a:r>
              <a:rPr sz="2600" dirty="0">
                <a:latin typeface="Carlito"/>
                <a:cs typeface="Carlito"/>
              </a:rPr>
              <a:t>hat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computation</a:t>
            </a:r>
            <a:endParaRPr sz="26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lang="en-US" sz="2600" dirty="0">
                <a:latin typeface="Carlito"/>
                <a:cs typeface="Carlito"/>
              </a:rPr>
              <a:t>P</a:t>
            </a:r>
            <a:r>
              <a:rPr sz="2600" dirty="0">
                <a:latin typeface="Carlito"/>
                <a:cs typeface="Carlito"/>
              </a:rPr>
              <a:t>ython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basics</a:t>
            </a:r>
            <a:r>
              <a:rPr lang="en-US" sz="2600" spc="-10" dirty="0">
                <a:latin typeface="Carlito"/>
                <a:cs typeface="Carlito"/>
              </a:rPr>
              <a:t> and concepts</a:t>
            </a:r>
            <a:endParaRPr sz="26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lang="en-US" sz="2600" spc="-10" dirty="0">
                <a:latin typeface="Carlito"/>
                <a:cs typeface="Carlito"/>
              </a:rPr>
              <a:t>M</a:t>
            </a:r>
            <a:r>
              <a:rPr sz="2600" spc="-10" dirty="0">
                <a:latin typeface="Carlito"/>
                <a:cs typeface="Carlito"/>
              </a:rPr>
              <a:t>athematical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operations</a:t>
            </a:r>
            <a:endParaRPr sz="26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lang="en-US" sz="2600" dirty="0">
                <a:latin typeface="Carlito"/>
                <a:cs typeface="Carlito"/>
              </a:rPr>
              <a:t>P</a:t>
            </a:r>
            <a:r>
              <a:rPr sz="2600" dirty="0">
                <a:latin typeface="Carlito"/>
                <a:cs typeface="Carlito"/>
              </a:rPr>
              <a:t>ython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variables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types</a:t>
            </a:r>
            <a:endParaRPr sz="26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slides</a:t>
            </a:r>
            <a:r>
              <a:rPr sz="2600"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2600" b="1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code</a:t>
            </a:r>
            <a:r>
              <a:rPr sz="2600" b="1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files</a:t>
            </a:r>
            <a:r>
              <a:rPr lang="en-US" sz="2600" b="1" dirty="0">
                <a:solidFill>
                  <a:srgbClr val="C00000"/>
                </a:solidFill>
                <a:latin typeface="Carlito"/>
                <a:cs typeface="Carlito"/>
              </a:rPr>
              <a:t> will be uploaded on classroom</a:t>
            </a:r>
            <a:endParaRPr sz="2600" dirty="0">
              <a:latin typeface="Carlito"/>
              <a:cs typeface="Carlito"/>
            </a:endParaRPr>
          </a:p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2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rlito"/>
                <a:cs typeface="Carlito"/>
              </a:rPr>
              <a:t>highly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encourage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download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before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lecture</a:t>
            </a:r>
            <a:endParaRPr sz="2400" dirty="0">
              <a:latin typeface="Carlito"/>
              <a:cs typeface="Carlito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STORED</a:t>
            </a:r>
            <a:r>
              <a:rPr spc="-110" dirty="0"/>
              <a:t> </a:t>
            </a:r>
            <a:r>
              <a:rPr spc="-120" dirty="0"/>
              <a:t>PROGRAM</a:t>
            </a:r>
            <a:r>
              <a:rPr spc="-125" dirty="0"/>
              <a:t> </a:t>
            </a:r>
            <a:r>
              <a:rPr spc="-40" dirty="0"/>
              <a:t>COMPUTER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033259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sequence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instructions</a:t>
            </a:r>
            <a:r>
              <a:rPr sz="26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stored</a:t>
            </a:r>
            <a:r>
              <a:rPr sz="2600" b="1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inside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computer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built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predefined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primitive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instructions</a:t>
            </a:r>
            <a:endParaRPr sz="2400">
              <a:latin typeface="Carlito"/>
              <a:cs typeface="Carlito"/>
            </a:endParaRPr>
          </a:p>
          <a:p>
            <a:pPr marL="853440" lvl="2" indent="-45720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AutoNum type="arabicParenR"/>
              <a:tabLst>
                <a:tab pos="853440" algn="l"/>
              </a:tabLst>
            </a:pPr>
            <a:r>
              <a:rPr sz="2000" dirty="0">
                <a:latin typeface="Carlito"/>
                <a:cs typeface="Carlito"/>
              </a:rPr>
              <a:t>arithmetic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logic</a:t>
            </a:r>
            <a:endParaRPr sz="2000">
              <a:latin typeface="Carlito"/>
              <a:cs typeface="Carlito"/>
            </a:endParaRPr>
          </a:p>
          <a:p>
            <a:pPr marL="853440" lvl="2" indent="-4572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</a:tabLst>
            </a:pPr>
            <a:r>
              <a:rPr sz="2000" dirty="0">
                <a:latin typeface="Carlito"/>
                <a:cs typeface="Carlito"/>
              </a:rPr>
              <a:t>simple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tests</a:t>
            </a:r>
            <a:endParaRPr sz="2000">
              <a:latin typeface="Carlito"/>
              <a:cs typeface="Carlito"/>
            </a:endParaRPr>
          </a:p>
          <a:p>
            <a:pPr marL="853440" lvl="2" indent="-4572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</a:tabLst>
            </a:pPr>
            <a:r>
              <a:rPr sz="2000" dirty="0">
                <a:latin typeface="Carlito"/>
                <a:cs typeface="Carlito"/>
              </a:rPr>
              <a:t>moving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104139" marR="918210" indent="-91440">
              <a:lnSpc>
                <a:spcPts val="2810"/>
              </a:lnSpc>
              <a:spcBef>
                <a:spcPts val="160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special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(interpreter)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executes</a:t>
            </a:r>
            <a:r>
              <a:rPr sz="26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each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instruction</a:t>
            </a:r>
            <a:r>
              <a:rPr sz="2600" b="1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in</a:t>
            </a:r>
            <a:r>
              <a:rPr sz="2600" b="1" spc="-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order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use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tests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change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flow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control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through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sequence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stop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done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BASIC</a:t>
            </a:r>
            <a:r>
              <a:rPr spc="-180" dirty="0"/>
              <a:t> </a:t>
            </a:r>
            <a:r>
              <a:rPr spc="-80" dirty="0"/>
              <a:t>PRIMITIVES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3810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pc="-20" dirty="0"/>
              <a:t>	Turing</a:t>
            </a:r>
            <a:r>
              <a:rPr spc="-85" dirty="0"/>
              <a:t> </a:t>
            </a:r>
            <a:r>
              <a:rPr dirty="0"/>
              <a:t>showed</a:t>
            </a:r>
            <a:r>
              <a:rPr spc="-90" dirty="0"/>
              <a:t> </a:t>
            </a:r>
            <a:r>
              <a:rPr dirty="0"/>
              <a:t>that</a:t>
            </a:r>
            <a:r>
              <a:rPr spc="-85" dirty="0"/>
              <a:t> </a:t>
            </a:r>
            <a:r>
              <a:rPr dirty="0"/>
              <a:t>you</a:t>
            </a:r>
            <a:r>
              <a:rPr spc="-85" dirty="0"/>
              <a:t> </a:t>
            </a:r>
            <a:r>
              <a:rPr dirty="0"/>
              <a:t>can</a:t>
            </a:r>
            <a:r>
              <a:rPr spc="-85" dirty="0"/>
              <a:t>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compute</a:t>
            </a:r>
            <a:r>
              <a:rPr b="1" spc="-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anything</a:t>
            </a:r>
            <a:r>
              <a:rPr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spc="-50" dirty="0"/>
              <a:t>6 </a:t>
            </a:r>
            <a:r>
              <a:rPr spc="-10" dirty="0"/>
              <a:t>primitives</a:t>
            </a:r>
          </a:p>
          <a:p>
            <a:pPr marL="104139" marR="145542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dirty="0"/>
              <a:t>	modern</a:t>
            </a:r>
            <a:r>
              <a:rPr spc="-120" dirty="0"/>
              <a:t> </a:t>
            </a:r>
            <a:r>
              <a:rPr spc="-10" dirty="0"/>
              <a:t>programming</a:t>
            </a:r>
            <a:r>
              <a:rPr spc="-95" dirty="0"/>
              <a:t> </a:t>
            </a:r>
            <a:r>
              <a:rPr dirty="0"/>
              <a:t>languages</a:t>
            </a:r>
            <a:r>
              <a:rPr spc="-120" dirty="0"/>
              <a:t> </a:t>
            </a:r>
            <a:r>
              <a:rPr dirty="0"/>
              <a:t>have</a:t>
            </a:r>
            <a:r>
              <a:rPr spc="-110" dirty="0"/>
              <a:t> </a:t>
            </a:r>
            <a:r>
              <a:rPr spc="-20" dirty="0"/>
              <a:t>more </a:t>
            </a:r>
            <a:r>
              <a:rPr spc="-10" dirty="0"/>
              <a:t>convenient</a:t>
            </a:r>
            <a:r>
              <a:rPr spc="-55" dirty="0"/>
              <a:t> </a:t>
            </a:r>
            <a:r>
              <a:rPr dirty="0"/>
              <a:t>set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primitives</a:t>
            </a:r>
          </a:p>
          <a:p>
            <a:pPr marL="237490" indent="-22479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dirty="0"/>
              <a:t>can</a:t>
            </a:r>
            <a:r>
              <a:rPr spc="-90" dirty="0"/>
              <a:t> </a:t>
            </a:r>
            <a:r>
              <a:rPr spc="-10" dirty="0"/>
              <a:t>abstract</a:t>
            </a:r>
            <a:r>
              <a:rPr spc="-75" dirty="0"/>
              <a:t> </a:t>
            </a:r>
            <a:r>
              <a:rPr dirty="0"/>
              <a:t>methods</a:t>
            </a:r>
            <a:r>
              <a:rPr spc="-9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create</a:t>
            </a:r>
            <a:r>
              <a:rPr b="1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new</a:t>
            </a:r>
            <a:r>
              <a:rPr b="1" spc="-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primitives</a:t>
            </a:r>
          </a:p>
          <a:p>
            <a:pPr>
              <a:lnSpc>
                <a:spcPct val="100000"/>
              </a:lnSpc>
              <a:spcBef>
                <a:spcPts val="2475"/>
              </a:spcBef>
              <a:buClr>
                <a:srgbClr val="585858"/>
              </a:buClr>
              <a:buFont typeface="Wingdings"/>
              <a:buChar char=""/>
            </a:pPr>
            <a:endParaRPr b="1" spc="-1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04139" marR="50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dirty="0"/>
              <a:t>	anything</a:t>
            </a:r>
            <a:r>
              <a:rPr spc="-60" dirty="0"/>
              <a:t> </a:t>
            </a:r>
            <a:r>
              <a:rPr dirty="0"/>
              <a:t>computable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one</a:t>
            </a:r>
            <a:r>
              <a:rPr spc="-60" dirty="0"/>
              <a:t> </a:t>
            </a:r>
            <a:r>
              <a:rPr dirty="0"/>
              <a:t>language</a:t>
            </a:r>
            <a:r>
              <a:rPr spc="-5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computable</a:t>
            </a:r>
            <a:r>
              <a:rPr spc="-60" dirty="0"/>
              <a:t> </a:t>
            </a:r>
            <a:r>
              <a:rPr spc="-25" dirty="0"/>
              <a:t>in </a:t>
            </a:r>
            <a:r>
              <a:rPr dirty="0"/>
              <a:t>any</a:t>
            </a:r>
            <a:r>
              <a:rPr spc="-90" dirty="0"/>
              <a:t> </a:t>
            </a:r>
            <a:r>
              <a:rPr dirty="0"/>
              <a:t>other</a:t>
            </a:r>
            <a:r>
              <a:rPr spc="-85" dirty="0"/>
              <a:t> </a:t>
            </a:r>
            <a:r>
              <a:rPr spc="-10" dirty="0"/>
              <a:t>programming</a:t>
            </a:r>
            <a:r>
              <a:rPr spc="-70" dirty="0"/>
              <a:t> </a:t>
            </a:r>
            <a:r>
              <a:rPr spc="-10" dirty="0"/>
              <a:t>language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CREATING</a:t>
            </a:r>
            <a:r>
              <a:rPr spc="-95" dirty="0"/>
              <a:t> </a:t>
            </a:r>
            <a:r>
              <a:rPr spc="-60" dirty="0"/>
              <a:t>RECIPES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140575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ts val="2965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a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programming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language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provides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primitive</a:t>
            </a:r>
            <a:endParaRPr sz="2600">
              <a:latin typeface="Carlito"/>
              <a:cs typeface="Carlito"/>
            </a:endParaRPr>
          </a:p>
          <a:p>
            <a:pPr marL="104139">
              <a:lnSpc>
                <a:spcPts val="2965"/>
              </a:lnSpc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operations</a:t>
            </a:r>
            <a:endParaRPr sz="2600">
              <a:latin typeface="Carlito"/>
              <a:cs typeface="Carlito"/>
            </a:endParaRPr>
          </a:p>
          <a:p>
            <a:pPr marL="104139" marR="111760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	expressions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are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complex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but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legal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combinations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primitives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programming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language</a:t>
            </a:r>
            <a:endParaRPr sz="2600">
              <a:latin typeface="Carlito"/>
              <a:cs typeface="Carlito"/>
            </a:endParaRPr>
          </a:p>
          <a:p>
            <a:pPr marL="104139" marR="59753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expressions</a:t>
            </a:r>
            <a:r>
              <a:rPr sz="2600" spc="-1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computations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have</a:t>
            </a:r>
            <a:r>
              <a:rPr sz="2600" spc="-110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values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and </a:t>
            </a:r>
            <a:r>
              <a:rPr sz="2600" dirty="0">
                <a:latin typeface="Carlito"/>
                <a:cs typeface="Carlito"/>
              </a:rPr>
              <a:t>meanings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programming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language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4460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6220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ASPECTS</a:t>
            </a:r>
            <a:r>
              <a:rPr spc="-18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75" dirty="0"/>
              <a:t>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526285"/>
            <a:ext cx="65024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primitive</a:t>
            </a:r>
            <a:r>
              <a:rPr sz="2600" b="1" spc="-1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constructs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English: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words</a:t>
            </a:r>
            <a:endParaRPr sz="2400" dirty="0">
              <a:latin typeface="Carlito"/>
              <a:cs typeface="Carlito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40"/>
              </a:spcBef>
              <a:buChar char="◦"/>
              <a:tabLst>
                <a:tab pos="396240" algn="l"/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programming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language: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numbers,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strings,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simple operators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5" name="object 5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91772"/>
            <a:ext cx="6108378" cy="26143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2209" y="3046729"/>
            <a:ext cx="2815590" cy="264734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ASPECTS</a:t>
            </a:r>
            <a:r>
              <a:rPr spc="-18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75" dirty="0"/>
              <a:t>LANGUAGES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7331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syntax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10"/>
              </a:spcBef>
              <a:buClr>
                <a:srgbClr val="585858"/>
              </a:buClr>
              <a:buChar char="◦"/>
              <a:tabLst>
                <a:tab pos="464820" algn="l"/>
                <a:tab pos="4071620" algn="l"/>
              </a:tabLst>
            </a:pPr>
            <a:r>
              <a:rPr sz="2400" dirty="0">
                <a:latin typeface="Carlito"/>
                <a:cs typeface="Carlito"/>
              </a:rPr>
              <a:t>English: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ourier New"/>
                <a:cs typeface="Courier New"/>
              </a:rPr>
              <a:t>"cat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dog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boy</a:t>
            </a:r>
            <a:r>
              <a:rPr sz="2400" spc="-20" dirty="0">
                <a:latin typeface="Carlito"/>
                <a:cs typeface="Carlito"/>
              </a:rPr>
              <a:t>"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syntactically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valid</a:t>
            </a:r>
            <a:endParaRPr sz="2400" dirty="0">
              <a:latin typeface="Carlito"/>
              <a:cs typeface="Carlito"/>
            </a:endParaRPr>
          </a:p>
          <a:p>
            <a:pPr marL="151066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ourier New"/>
                <a:cs typeface="Courier New"/>
              </a:rPr>
              <a:t>"cat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hugs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boy"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rlito"/>
                <a:cs typeface="Carlito"/>
              </a:rPr>
              <a:t>syntactically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valid</a:t>
            </a:r>
            <a:endParaRPr sz="24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spc="-10" dirty="0">
                <a:latin typeface="Carlito"/>
                <a:cs typeface="Carlito"/>
              </a:rPr>
              <a:t>programming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language: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"hi"5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syntactically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valid</a:t>
            </a:r>
            <a:endParaRPr sz="2400" dirty="0">
              <a:latin typeface="Carlito"/>
              <a:cs typeface="Carlito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Courier New"/>
                <a:cs typeface="Courier New"/>
              </a:rPr>
              <a:t>3.2*5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rlito"/>
                <a:cs typeface="Carlito"/>
              </a:rPr>
              <a:t>syntactically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valid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ASPECTS</a:t>
            </a:r>
            <a:r>
              <a:rPr spc="-18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75" dirty="0"/>
              <a:t>LANGUAGES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0259" y="1818385"/>
            <a:ext cx="7566025" cy="2381421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62547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arlito"/>
                <a:cs typeface="Carlito"/>
              </a:rPr>
              <a:t>S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tatic</a:t>
            </a:r>
            <a:r>
              <a:rPr b="1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semantics</a:t>
            </a:r>
            <a:r>
              <a:rPr b="1" spc="-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dirty="0"/>
              <a:t>which</a:t>
            </a:r>
            <a:r>
              <a:rPr spc="-85" dirty="0"/>
              <a:t> </a:t>
            </a:r>
            <a:r>
              <a:rPr spc="-10" dirty="0"/>
              <a:t>syntactically</a:t>
            </a:r>
            <a:r>
              <a:rPr spc="-60" dirty="0"/>
              <a:t> </a:t>
            </a:r>
            <a:r>
              <a:rPr dirty="0"/>
              <a:t>valid</a:t>
            </a:r>
            <a:r>
              <a:rPr spc="-70" dirty="0"/>
              <a:t> </a:t>
            </a:r>
            <a:r>
              <a:rPr spc="-10" dirty="0"/>
              <a:t>strings </a:t>
            </a:r>
            <a:r>
              <a:rPr dirty="0"/>
              <a:t>have</a:t>
            </a:r>
            <a:r>
              <a:rPr spc="-120" dirty="0"/>
              <a:t> </a:t>
            </a:r>
            <a:r>
              <a:rPr spc="-10" dirty="0"/>
              <a:t>meaning</a:t>
            </a:r>
          </a:p>
          <a:p>
            <a:pPr marL="464820" lvl="1" indent="-251460">
              <a:lnSpc>
                <a:spcPct val="100000"/>
              </a:lnSpc>
              <a:spcBef>
                <a:spcPts val="7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English: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ourier New"/>
                <a:cs typeface="Courier New"/>
              </a:rPr>
              <a:t>"I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hungry"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rlito"/>
                <a:cs typeface="Carlito"/>
              </a:rPr>
              <a:t>syntactically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valid</a:t>
            </a:r>
            <a:endParaRPr sz="2400" dirty="0">
              <a:latin typeface="Carlito"/>
              <a:cs typeface="Carlito"/>
            </a:endParaRPr>
          </a:p>
          <a:p>
            <a:pPr marL="4445635">
              <a:lnSpc>
                <a:spcPct val="100000"/>
              </a:lnSpc>
              <a:spcBef>
                <a:spcPts val="325"/>
              </a:spcBef>
            </a:pPr>
            <a:r>
              <a:rPr sz="2400" dirty="0"/>
              <a:t>but</a:t>
            </a:r>
            <a:r>
              <a:rPr sz="2400" spc="-80" dirty="0"/>
              <a:t> </a:t>
            </a:r>
            <a:r>
              <a:rPr sz="2400" dirty="0"/>
              <a:t>static</a:t>
            </a:r>
            <a:r>
              <a:rPr sz="2400" spc="-90" dirty="0"/>
              <a:t> </a:t>
            </a:r>
            <a:r>
              <a:rPr sz="2400" dirty="0"/>
              <a:t>semantic</a:t>
            </a:r>
            <a:r>
              <a:rPr sz="2400" spc="-80" dirty="0"/>
              <a:t> </a:t>
            </a:r>
            <a:r>
              <a:rPr sz="2400" spc="-20" dirty="0"/>
              <a:t>error</a:t>
            </a:r>
            <a:endParaRPr sz="2400" dirty="0"/>
          </a:p>
          <a:p>
            <a:pPr marL="464820" lvl="1" indent="-251460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spc="-10" dirty="0">
                <a:latin typeface="Carlito"/>
                <a:cs typeface="Carlito"/>
              </a:rPr>
              <a:t>programming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language: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ourier New"/>
                <a:cs typeface="Courier New"/>
              </a:rPr>
              <a:t>3.2*5</a:t>
            </a:r>
            <a:r>
              <a:rPr sz="2400" spc="-390" dirty="0">
                <a:latin typeface="Courier New"/>
                <a:cs typeface="Courier New"/>
              </a:rPr>
              <a:t> 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rlito"/>
                <a:cs typeface="Carlito"/>
              </a:rPr>
              <a:t>syntactically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valid</a:t>
            </a:r>
            <a:endParaRPr sz="2400" dirty="0">
              <a:latin typeface="Carlito"/>
              <a:cs typeface="Carlito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Courier New"/>
                <a:cs typeface="Courier New"/>
              </a:rPr>
              <a:t>3+"hi"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/>
              <a:t>static</a:t>
            </a:r>
            <a:r>
              <a:rPr sz="2400" spc="-60" dirty="0"/>
              <a:t> </a:t>
            </a:r>
            <a:r>
              <a:rPr sz="2400" dirty="0"/>
              <a:t>semantic</a:t>
            </a:r>
            <a:r>
              <a:rPr sz="2400" spc="-65" dirty="0"/>
              <a:t> </a:t>
            </a:r>
            <a:r>
              <a:rPr sz="2400" spc="-10" dirty="0"/>
              <a:t>error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ASPECTS</a:t>
            </a:r>
            <a:r>
              <a:rPr spc="-18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75" dirty="0"/>
              <a:t>LANGUAGES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557770" cy="26204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4139" marR="563880" indent="-91440">
              <a:lnSpc>
                <a:spcPct val="90000"/>
              </a:lnSpc>
              <a:spcBef>
                <a:spcPts val="409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	</a:t>
            </a:r>
            <a:r>
              <a:rPr lang="en-US" sz="2600" b="1" dirty="0">
                <a:solidFill>
                  <a:srgbClr val="C00000"/>
                </a:solidFill>
                <a:latin typeface="Carlito"/>
                <a:cs typeface="Carlito"/>
              </a:rPr>
              <a:t>S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emantics</a:t>
            </a:r>
            <a:r>
              <a:rPr sz="2600" b="1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meaning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associated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50" dirty="0">
                <a:latin typeface="Carlito"/>
                <a:cs typeface="Carlito"/>
              </a:rPr>
              <a:t> a </a:t>
            </a:r>
            <a:r>
              <a:rPr sz="2600" spc="-10" dirty="0">
                <a:latin typeface="Carlito"/>
                <a:cs typeface="Carlito"/>
              </a:rPr>
              <a:t>syntactically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correct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string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symbols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no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static </a:t>
            </a:r>
            <a:r>
              <a:rPr sz="2600" dirty="0">
                <a:latin typeface="Carlito"/>
                <a:cs typeface="Carlito"/>
              </a:rPr>
              <a:t>semantic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errors</a:t>
            </a:r>
            <a:endParaRPr sz="2600" dirty="0">
              <a:latin typeface="Carlito"/>
              <a:cs typeface="Carlito"/>
            </a:endParaRPr>
          </a:p>
          <a:p>
            <a:pPr marL="396240" marR="335280" lvl="1" indent="-182880">
              <a:lnSpc>
                <a:spcPts val="2560"/>
              </a:lnSpc>
              <a:spcBef>
                <a:spcPts val="450"/>
              </a:spcBef>
              <a:buChar char="◦"/>
              <a:tabLst>
                <a:tab pos="396240" algn="l"/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sz="2400" dirty="0">
                <a:latin typeface="Carlito"/>
                <a:cs typeface="Carlito"/>
              </a:rPr>
              <a:t>English: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meanings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ourier New"/>
                <a:cs typeface="Courier New"/>
              </a:rPr>
              <a:t>"Flying</a:t>
            </a:r>
            <a:r>
              <a:rPr sz="2400" spc="-1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planes </a:t>
            </a:r>
            <a:r>
              <a:rPr sz="2400" dirty="0">
                <a:latin typeface="Courier New"/>
                <a:cs typeface="Courier New"/>
              </a:rPr>
              <a:t>can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be</a:t>
            </a:r>
            <a:r>
              <a:rPr sz="2400" spc="-10" dirty="0">
                <a:latin typeface="Courier New"/>
                <a:cs typeface="Courier New"/>
              </a:rPr>
              <a:t> dangerous"</a:t>
            </a:r>
            <a:endParaRPr sz="2400" dirty="0">
              <a:latin typeface="Courier New"/>
              <a:cs typeface="Courier New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65"/>
              </a:spcBef>
              <a:buChar char="◦"/>
              <a:tabLst>
                <a:tab pos="396240" algn="l"/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programming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languages: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meaning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may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programmer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intended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26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WHERE</a:t>
            </a:r>
            <a:r>
              <a:rPr spc="-204" dirty="0"/>
              <a:t> </a:t>
            </a:r>
            <a:r>
              <a:rPr spc="-70" dirty="0"/>
              <a:t>THINGS</a:t>
            </a:r>
            <a:r>
              <a:rPr spc="-200" dirty="0"/>
              <a:t> </a:t>
            </a:r>
            <a:r>
              <a:rPr dirty="0"/>
              <a:t>GO</a:t>
            </a:r>
            <a:r>
              <a:rPr spc="-204" dirty="0"/>
              <a:t> </a:t>
            </a:r>
            <a:r>
              <a:rPr spc="-30" dirty="0"/>
              <a:t>WRONG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45375" cy="425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syntactic</a:t>
            </a:r>
            <a:r>
              <a:rPr sz="2600" b="1" spc="-1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errors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common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easily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caught</a:t>
            </a:r>
            <a:endParaRPr sz="24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static</a:t>
            </a:r>
            <a:r>
              <a:rPr sz="2600" b="1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semantic</a:t>
            </a:r>
            <a:r>
              <a:rPr sz="2600" b="1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errors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some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languages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check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before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running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program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can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cause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unpredictable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behavior</a:t>
            </a:r>
            <a:endParaRPr sz="2400">
              <a:latin typeface="Carlito"/>
              <a:cs typeface="Carlito"/>
            </a:endParaRPr>
          </a:p>
          <a:p>
            <a:pPr marL="104139" marR="135255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no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semantic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errors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but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different</a:t>
            </a:r>
            <a:r>
              <a:rPr sz="2600" b="1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meaning</a:t>
            </a:r>
            <a:r>
              <a:rPr sz="26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than</a:t>
            </a:r>
            <a:r>
              <a:rPr sz="2600" b="1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what programmer</a:t>
            </a:r>
            <a:r>
              <a:rPr sz="2600" b="1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intended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program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crashes,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stops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running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program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runs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forever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program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gives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answer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different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expected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PYTHON</a:t>
            </a:r>
            <a:r>
              <a:rPr spc="-160" dirty="0"/>
              <a:t> </a:t>
            </a:r>
            <a:r>
              <a:rPr spc="-80" dirty="0"/>
              <a:t>PROGRAMS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91730" cy="339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program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sequence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definitions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commands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definitions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evaluated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commands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executed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Python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interpreter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shell</a:t>
            </a:r>
            <a:endParaRPr sz="2400">
              <a:latin typeface="Carlito"/>
              <a:cs typeface="Carlito"/>
            </a:endParaRPr>
          </a:p>
          <a:p>
            <a:pPr marL="104139" marR="555625" indent="-91440">
              <a:lnSpc>
                <a:spcPts val="2810"/>
              </a:lnSpc>
              <a:spcBef>
                <a:spcPts val="163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	commands</a:t>
            </a:r>
            <a:r>
              <a:rPr sz="2600" b="1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(statements)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instruct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interpreter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do </a:t>
            </a:r>
            <a:r>
              <a:rPr sz="2600" spc="-10" dirty="0">
                <a:latin typeface="Carlito"/>
                <a:cs typeface="Carlito"/>
              </a:rPr>
              <a:t>something</a:t>
            </a:r>
            <a:endParaRPr sz="2600">
              <a:latin typeface="Carlito"/>
              <a:cs typeface="Carlito"/>
            </a:endParaRPr>
          </a:p>
          <a:p>
            <a:pPr marL="104139" marR="190500" indent="-91440">
              <a:lnSpc>
                <a:spcPts val="2810"/>
              </a:lnSpc>
              <a:spcBef>
                <a:spcPts val="139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can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typed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directly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shell</a:t>
            </a:r>
            <a:r>
              <a:rPr sz="2600" b="1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or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stored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file</a:t>
            </a:r>
            <a:r>
              <a:rPr sz="2600" b="1" spc="-4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read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shell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evaluated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9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Problem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introduce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Anaconda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OBJECTS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731759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10" dirty="0">
                <a:latin typeface="Carlito"/>
                <a:cs typeface="Carlito"/>
              </a:rPr>
              <a:t>programs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manipulate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data</a:t>
            </a:r>
            <a:r>
              <a:rPr sz="2600" b="1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objects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470"/>
              </a:spcBef>
              <a:buClr>
                <a:srgbClr val="585858"/>
              </a:buClr>
              <a:buFont typeface="Wingdings"/>
              <a:buChar char=""/>
            </a:pPr>
            <a:endParaRPr sz="2600">
              <a:latin typeface="Carlito"/>
              <a:cs typeface="Carlito"/>
            </a:endParaRPr>
          </a:p>
          <a:p>
            <a:pPr marL="104139" marR="6654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objects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have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type</a:t>
            </a:r>
            <a:r>
              <a:rPr sz="26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defines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kinds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things programs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can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them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Ana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human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walk,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speak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English,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Chewbacca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wookie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walk,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“mwaaarhrhh”,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28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objects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are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scalar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(cannot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subdivided)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spc="-10" dirty="0">
                <a:latin typeface="Carlito"/>
                <a:cs typeface="Carlito"/>
              </a:rPr>
              <a:t>non-</a:t>
            </a:r>
            <a:r>
              <a:rPr sz="2400" dirty="0">
                <a:latin typeface="Carlito"/>
                <a:cs typeface="Carlito"/>
              </a:rPr>
              <a:t>scalar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(have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internal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structure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accessed)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64741" y="2130044"/>
            <a:ext cx="57645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0" dirty="0">
                <a:solidFill>
                  <a:srgbClr val="D9D9D9"/>
                </a:solidFill>
                <a:latin typeface="Arial Black"/>
                <a:cs typeface="Arial Black"/>
              </a:rPr>
              <a:t>PRACTICE</a:t>
            </a:r>
            <a:endParaRPr sz="8000" dirty="0">
              <a:latin typeface="Arial Black"/>
              <a:cs typeface="Arial Black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5" name="object 5"/>
            <p:cNvSpPr/>
            <p:nvPr/>
          </p:nvSpPr>
          <p:spPr>
            <a:xfrm>
              <a:off x="2286" y="6400799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71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714" y="457200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450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71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714" y="64008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" y="-62103"/>
            <a:ext cx="9182100" cy="594695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095"/>
              </a:lnSpc>
            </a:pPr>
            <a:r>
              <a:rPr spc="-50"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50640" y="1649983"/>
            <a:ext cx="1067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PROBLEM SOLVING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0321" y="3417823"/>
            <a:ext cx="177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PROGRAMMING SKILL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944" y="3417823"/>
            <a:ext cx="1477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KNOWLEDGE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CONCEPTS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SCALAR</a:t>
            </a:r>
            <a:r>
              <a:rPr spc="-175" dirty="0"/>
              <a:t> </a:t>
            </a:r>
            <a:r>
              <a:rPr spc="-55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6039"/>
            <a:ext cx="7416800" cy="26981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ourier New"/>
                <a:cs typeface="Courier New"/>
              </a:rPr>
              <a:t>int</a:t>
            </a:r>
            <a:r>
              <a:rPr sz="2600" spc="-160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–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represent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integers</a:t>
            </a:r>
            <a:r>
              <a:rPr sz="2600" spc="-10" dirty="0">
                <a:latin typeface="Carlito"/>
                <a:cs typeface="Carlito"/>
              </a:rPr>
              <a:t>,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ex.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ourier New"/>
                <a:cs typeface="Courier New"/>
              </a:rPr>
              <a:t>float</a:t>
            </a:r>
            <a:r>
              <a:rPr sz="2600" spc="-170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–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represent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real</a:t>
            </a:r>
            <a:r>
              <a:rPr sz="26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numbers</a:t>
            </a:r>
            <a:r>
              <a:rPr sz="2600" dirty="0">
                <a:latin typeface="Carlito"/>
                <a:cs typeface="Carlito"/>
              </a:rPr>
              <a:t>,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ex.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0" dirty="0">
                <a:latin typeface="Courier New"/>
                <a:cs typeface="Courier New"/>
              </a:rPr>
              <a:t>3.27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ourier New"/>
                <a:cs typeface="Courier New"/>
              </a:rPr>
              <a:t>bool</a:t>
            </a:r>
            <a:r>
              <a:rPr sz="2600" spc="-150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–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represent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Boolean</a:t>
            </a:r>
            <a:r>
              <a:rPr sz="26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values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False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ourier New"/>
                <a:cs typeface="Courier New"/>
              </a:rPr>
              <a:t>NoneType</a:t>
            </a:r>
            <a:r>
              <a:rPr sz="2600" spc="-100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–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special</a:t>
            </a:r>
            <a:r>
              <a:rPr sz="26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has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one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value,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0" dirty="0">
                <a:latin typeface="Courier New"/>
                <a:cs typeface="Courier New"/>
              </a:rPr>
              <a:t>None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can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type()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object</a:t>
            </a:r>
            <a:endParaRPr sz="26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886" y="4806696"/>
          <a:ext cx="3555365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02565">
                        <a:lnSpc>
                          <a:spcPts val="2450"/>
                        </a:lnSpc>
                      </a:pPr>
                      <a:r>
                        <a:rPr sz="2600" spc="-25" dirty="0">
                          <a:latin typeface="Courier New"/>
                          <a:cs typeface="Courier New"/>
                        </a:rPr>
                        <a:t>&gt;&gt;&gt;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450"/>
                        </a:lnSpc>
                      </a:pPr>
                      <a:r>
                        <a:rPr sz="2600" spc="-10" dirty="0">
                          <a:latin typeface="Courier New"/>
                          <a:cs typeface="Courier New"/>
                        </a:rPr>
                        <a:t>type(5)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202565">
                        <a:lnSpc>
                          <a:spcPts val="2655"/>
                        </a:lnSpc>
                      </a:pPr>
                      <a:r>
                        <a:rPr sz="2600" spc="-25" dirty="0">
                          <a:latin typeface="Courier New"/>
                          <a:cs typeface="Courier New"/>
                        </a:rPr>
                        <a:t>int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0259" y="5509514"/>
            <a:ext cx="26035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Courier New"/>
                <a:cs typeface="Courier New"/>
              </a:rPr>
              <a:t>&gt;&gt;&gt;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type(3.0) float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09160" y="4567935"/>
            <a:ext cx="1791970" cy="1741170"/>
            <a:chOff x="4209160" y="4567935"/>
            <a:chExt cx="1791970" cy="17411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754" y="4567935"/>
              <a:ext cx="1738248" cy="10111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160" y="5470181"/>
              <a:ext cx="1574418" cy="83864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TYPE</a:t>
            </a:r>
            <a:r>
              <a:rPr spc="-145" dirty="0"/>
              <a:t> </a:t>
            </a:r>
            <a:r>
              <a:rPr spc="-110" dirty="0"/>
              <a:t>CONVERSIONS</a:t>
            </a:r>
            <a:r>
              <a:rPr spc="-145" dirty="0"/>
              <a:t> </a:t>
            </a:r>
            <a:r>
              <a:rPr spc="-20" dirty="0"/>
              <a:t>(CAST)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83662"/>
            <a:ext cx="6197600" cy="162242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6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can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convert</a:t>
            </a:r>
            <a:r>
              <a:rPr sz="26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object</a:t>
            </a:r>
            <a:r>
              <a:rPr sz="2600" b="1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of</a:t>
            </a:r>
            <a:r>
              <a:rPr sz="2600" b="1" spc="-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one</a:t>
            </a:r>
            <a:r>
              <a:rPr sz="2600"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type</a:t>
            </a:r>
            <a:r>
              <a:rPr sz="2600"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to</a:t>
            </a:r>
            <a:r>
              <a:rPr sz="2600" b="1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another</a:t>
            </a:r>
            <a:endParaRPr sz="26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25" dirty="0">
                <a:latin typeface="Courier New"/>
                <a:cs typeface="Courier New"/>
              </a:rPr>
              <a:t>float(3)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rlito"/>
                <a:cs typeface="Carlito"/>
              </a:rPr>
              <a:t>converts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integer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3</a:t>
            </a:r>
            <a:r>
              <a:rPr sz="2600" spc="-110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float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3.0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25" dirty="0">
                <a:latin typeface="Courier New"/>
                <a:cs typeface="Courier New"/>
              </a:rPr>
              <a:t>int(3.9)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rlito"/>
                <a:cs typeface="Carlito"/>
              </a:rPr>
              <a:t>truncates</a:t>
            </a:r>
            <a:r>
              <a:rPr sz="2600" spc="-1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float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3.9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integer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0" dirty="0">
                <a:latin typeface="Courier New"/>
                <a:cs typeface="Courier New"/>
              </a:rPr>
              <a:t>3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5587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PRINTING</a:t>
            </a:r>
            <a:r>
              <a:rPr spc="-150" dirty="0"/>
              <a:t> </a:t>
            </a:r>
            <a:r>
              <a:rPr spc="-114" dirty="0"/>
              <a:t>TO</a:t>
            </a:r>
            <a:r>
              <a:rPr spc="-150" dirty="0"/>
              <a:t> </a:t>
            </a:r>
            <a:r>
              <a:rPr spc="-40" dirty="0"/>
              <a:t>CONSOLE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44294"/>
            <a:ext cx="666242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show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output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from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code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user,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latin typeface="Carlito"/>
                <a:cs typeface="Carlito"/>
              </a:rPr>
              <a:t>command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2600" dirty="0">
                <a:latin typeface="Courier New"/>
                <a:cs typeface="Courier New"/>
              </a:rPr>
              <a:t>In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[11]: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3+2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Out[11]:</a:t>
            </a:r>
            <a:r>
              <a:rPr sz="2600" spc="-135" dirty="0">
                <a:latin typeface="Courier New"/>
                <a:cs typeface="Courier New"/>
              </a:rPr>
              <a:t> </a:t>
            </a:r>
            <a:r>
              <a:rPr sz="2600" spc="-5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In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[12]: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print(3+2)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5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629" y="2384298"/>
            <a:ext cx="3591179" cy="28529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EXPRESSIONS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7211695" cy="20034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combine</a:t>
            </a:r>
            <a:r>
              <a:rPr sz="2600" b="1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objects</a:t>
            </a:r>
            <a:r>
              <a:rPr sz="2600" b="1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2600" b="1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operators</a:t>
            </a:r>
            <a:r>
              <a:rPr sz="2600" b="1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form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expressions</a:t>
            </a:r>
            <a:endParaRPr sz="26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an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expression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has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value</a:t>
            </a:r>
            <a:r>
              <a:rPr sz="2600" dirty="0">
                <a:latin typeface="Carlito"/>
                <a:cs typeface="Carlito"/>
              </a:rPr>
              <a:t>,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which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has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type</a:t>
            </a:r>
            <a:endParaRPr sz="26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10" dirty="0">
                <a:latin typeface="Carlito"/>
                <a:cs typeface="Carlito"/>
              </a:rPr>
              <a:t>syntax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simple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expression</a:t>
            </a:r>
            <a:endParaRPr sz="2600">
              <a:latin typeface="Carlito"/>
              <a:cs typeface="Carlito"/>
            </a:endParaRPr>
          </a:p>
          <a:p>
            <a:pPr marL="213360">
              <a:lnSpc>
                <a:spcPct val="100000"/>
              </a:lnSpc>
              <a:spcBef>
                <a:spcPts val="65"/>
              </a:spcBef>
            </a:pPr>
            <a:r>
              <a:rPr sz="2400" dirty="0">
                <a:latin typeface="Courier New"/>
                <a:cs typeface="Courier New"/>
              </a:rPr>
              <a:t>&lt;object&gt;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&lt;operator&gt;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&lt;object&gt;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OPERATORS</a:t>
            </a:r>
            <a:r>
              <a:rPr spc="-120" dirty="0"/>
              <a:t> </a:t>
            </a:r>
            <a:r>
              <a:rPr spc="-10" dirty="0"/>
              <a:t>ON</a:t>
            </a:r>
            <a:r>
              <a:rPr spc="-250" dirty="0"/>
              <a:t> </a:t>
            </a:r>
            <a:r>
              <a:rPr spc="-65" dirty="0"/>
              <a:t>ints</a:t>
            </a:r>
            <a:r>
              <a:rPr spc="-180" dirty="0"/>
              <a:t> </a:t>
            </a:r>
            <a:r>
              <a:rPr spc="-40" dirty="0"/>
              <a:t>and</a:t>
            </a:r>
            <a:r>
              <a:rPr spc="-170" dirty="0"/>
              <a:t> </a:t>
            </a:r>
            <a:r>
              <a:rPr spc="-25" dirty="0"/>
              <a:t>floats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7563"/>
            <a:ext cx="845819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25" dirty="0">
                <a:latin typeface="Courier New"/>
                <a:cs typeface="Courier New"/>
              </a:rPr>
              <a:t>i+j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25" dirty="0">
                <a:latin typeface="Courier New"/>
                <a:cs typeface="Courier New"/>
              </a:rPr>
              <a:t>i-</a:t>
            </a:r>
            <a:r>
              <a:rPr sz="2600" spc="-50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25" dirty="0">
                <a:latin typeface="Courier New"/>
                <a:cs typeface="Courier New"/>
              </a:rPr>
              <a:t>i*j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25" dirty="0">
                <a:latin typeface="Courier New"/>
                <a:cs typeface="Courier New"/>
              </a:rPr>
              <a:t>i/j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892" y="1677563"/>
            <a:ext cx="233426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rlito"/>
                <a:cs typeface="Carlito"/>
              </a:rPr>
              <a:t>sum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difference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product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division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885131"/>
            <a:ext cx="6598920" cy="10941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  <a:tab pos="1132205" algn="l"/>
              </a:tabLst>
            </a:pPr>
            <a:r>
              <a:rPr sz="2600" spc="-25" dirty="0">
                <a:latin typeface="Courier New"/>
                <a:cs typeface="Courier New"/>
              </a:rPr>
              <a:t>i%j</a:t>
            </a:r>
            <a:r>
              <a:rPr sz="2600" dirty="0">
                <a:latin typeface="Courier New"/>
                <a:cs typeface="Courier New"/>
              </a:rPr>
              <a:t>	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remainder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when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divided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by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0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25" dirty="0">
                <a:latin typeface="Courier New"/>
                <a:cs typeface="Courier New"/>
              </a:rPr>
              <a:t>i**j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power</a:t>
            </a:r>
            <a:r>
              <a:rPr sz="2600" b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0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414" y="2224278"/>
            <a:ext cx="373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if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both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are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ints,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result</a:t>
            </a:r>
            <a:r>
              <a:rPr sz="1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int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if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either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or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both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are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floats,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result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float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1821" y="2013457"/>
            <a:ext cx="1145540" cy="309880"/>
          </a:xfrm>
          <a:custGeom>
            <a:avLst/>
            <a:gdLst/>
            <a:ahLst/>
            <a:cxnLst/>
            <a:rect l="l" t="t" r="r" b="b"/>
            <a:pathLst>
              <a:path w="1145539" h="309880">
                <a:moveTo>
                  <a:pt x="1069030" y="281687"/>
                </a:moveTo>
                <a:lnTo>
                  <a:pt x="1062228" y="309372"/>
                </a:lnTo>
                <a:lnTo>
                  <a:pt x="1145286" y="290576"/>
                </a:lnTo>
                <a:lnTo>
                  <a:pt x="1138407" y="284734"/>
                </a:lnTo>
                <a:lnTo>
                  <a:pt x="1081405" y="284734"/>
                </a:lnTo>
                <a:lnTo>
                  <a:pt x="1069030" y="281687"/>
                </a:lnTo>
                <a:close/>
              </a:path>
              <a:path w="1145539" h="309880">
                <a:moveTo>
                  <a:pt x="1073579" y="263171"/>
                </a:moveTo>
                <a:lnTo>
                  <a:pt x="1069030" y="281687"/>
                </a:lnTo>
                <a:lnTo>
                  <a:pt x="1081405" y="284734"/>
                </a:lnTo>
                <a:lnTo>
                  <a:pt x="1085850" y="266192"/>
                </a:lnTo>
                <a:lnTo>
                  <a:pt x="1073579" y="263171"/>
                </a:lnTo>
                <a:close/>
              </a:path>
              <a:path w="1145539" h="309880">
                <a:moveTo>
                  <a:pt x="1080389" y="235458"/>
                </a:moveTo>
                <a:lnTo>
                  <a:pt x="1073579" y="263171"/>
                </a:lnTo>
                <a:lnTo>
                  <a:pt x="1085850" y="266192"/>
                </a:lnTo>
                <a:lnTo>
                  <a:pt x="1081405" y="284734"/>
                </a:lnTo>
                <a:lnTo>
                  <a:pt x="1138407" y="284734"/>
                </a:lnTo>
                <a:lnTo>
                  <a:pt x="1080389" y="235458"/>
                </a:lnTo>
                <a:close/>
              </a:path>
              <a:path w="1145539" h="309880">
                <a:moveTo>
                  <a:pt x="4572" y="0"/>
                </a:moveTo>
                <a:lnTo>
                  <a:pt x="0" y="18542"/>
                </a:lnTo>
                <a:lnTo>
                  <a:pt x="1069030" y="281687"/>
                </a:lnTo>
                <a:lnTo>
                  <a:pt x="1073579" y="263171"/>
                </a:lnTo>
                <a:lnTo>
                  <a:pt x="4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2638" y="2486660"/>
            <a:ext cx="704850" cy="125730"/>
          </a:xfrm>
          <a:custGeom>
            <a:avLst/>
            <a:gdLst/>
            <a:ahLst/>
            <a:cxnLst/>
            <a:rect l="l" t="t" r="r" b="b"/>
            <a:pathLst>
              <a:path w="704850" h="125730">
                <a:moveTo>
                  <a:pt x="627733" y="28371"/>
                </a:moveTo>
                <a:lnTo>
                  <a:pt x="0" y="106806"/>
                </a:lnTo>
                <a:lnTo>
                  <a:pt x="2286" y="125729"/>
                </a:lnTo>
                <a:lnTo>
                  <a:pt x="630072" y="47178"/>
                </a:lnTo>
                <a:lnTo>
                  <a:pt x="627733" y="28371"/>
                </a:lnTo>
                <a:close/>
              </a:path>
              <a:path w="704850" h="125730">
                <a:moveTo>
                  <a:pt x="700149" y="26796"/>
                </a:moveTo>
                <a:lnTo>
                  <a:pt x="640334" y="26796"/>
                </a:lnTo>
                <a:lnTo>
                  <a:pt x="642747" y="45592"/>
                </a:lnTo>
                <a:lnTo>
                  <a:pt x="630072" y="47178"/>
                </a:lnTo>
                <a:lnTo>
                  <a:pt x="633603" y="75564"/>
                </a:lnTo>
                <a:lnTo>
                  <a:pt x="704469" y="28320"/>
                </a:lnTo>
                <a:lnTo>
                  <a:pt x="700149" y="26796"/>
                </a:lnTo>
                <a:close/>
              </a:path>
              <a:path w="704850" h="125730">
                <a:moveTo>
                  <a:pt x="640334" y="26796"/>
                </a:moveTo>
                <a:lnTo>
                  <a:pt x="627733" y="28371"/>
                </a:lnTo>
                <a:lnTo>
                  <a:pt x="630072" y="47178"/>
                </a:lnTo>
                <a:lnTo>
                  <a:pt x="642747" y="45592"/>
                </a:lnTo>
                <a:lnTo>
                  <a:pt x="640334" y="26796"/>
                </a:lnTo>
                <a:close/>
              </a:path>
              <a:path w="704850" h="125730">
                <a:moveTo>
                  <a:pt x="624205" y="0"/>
                </a:moveTo>
                <a:lnTo>
                  <a:pt x="627733" y="28371"/>
                </a:lnTo>
                <a:lnTo>
                  <a:pt x="640334" y="26796"/>
                </a:lnTo>
                <a:lnTo>
                  <a:pt x="700149" y="26796"/>
                </a:lnTo>
                <a:lnTo>
                  <a:pt x="6242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4860" y="2765932"/>
            <a:ext cx="952500" cy="321310"/>
          </a:xfrm>
          <a:custGeom>
            <a:avLst/>
            <a:gdLst/>
            <a:ahLst/>
            <a:cxnLst/>
            <a:rect l="l" t="t" r="r" b="b"/>
            <a:pathLst>
              <a:path w="952500" h="321310">
                <a:moveTo>
                  <a:pt x="876798" y="27161"/>
                </a:moveTo>
                <a:lnTo>
                  <a:pt x="0" y="302640"/>
                </a:lnTo>
                <a:lnTo>
                  <a:pt x="5587" y="320801"/>
                </a:lnTo>
                <a:lnTo>
                  <a:pt x="882484" y="45331"/>
                </a:lnTo>
                <a:lnTo>
                  <a:pt x="876798" y="27161"/>
                </a:lnTo>
                <a:close/>
              </a:path>
              <a:path w="952500" h="321310">
                <a:moveTo>
                  <a:pt x="942105" y="23367"/>
                </a:moveTo>
                <a:lnTo>
                  <a:pt x="888872" y="23367"/>
                </a:lnTo>
                <a:lnTo>
                  <a:pt x="894588" y="41528"/>
                </a:lnTo>
                <a:lnTo>
                  <a:pt x="882484" y="45331"/>
                </a:lnTo>
                <a:lnTo>
                  <a:pt x="891032" y="72643"/>
                </a:lnTo>
                <a:lnTo>
                  <a:pt x="942105" y="23367"/>
                </a:lnTo>
                <a:close/>
              </a:path>
              <a:path w="952500" h="321310">
                <a:moveTo>
                  <a:pt x="888872" y="23367"/>
                </a:moveTo>
                <a:lnTo>
                  <a:pt x="876798" y="27161"/>
                </a:lnTo>
                <a:lnTo>
                  <a:pt x="882484" y="45331"/>
                </a:lnTo>
                <a:lnTo>
                  <a:pt x="894588" y="41528"/>
                </a:lnTo>
                <a:lnTo>
                  <a:pt x="888872" y="23367"/>
                </a:lnTo>
                <a:close/>
              </a:path>
              <a:path w="952500" h="321310">
                <a:moveTo>
                  <a:pt x="868299" y="0"/>
                </a:moveTo>
                <a:lnTo>
                  <a:pt x="876798" y="27161"/>
                </a:lnTo>
                <a:lnTo>
                  <a:pt x="888872" y="23367"/>
                </a:lnTo>
                <a:lnTo>
                  <a:pt x="942105" y="23367"/>
                </a:lnTo>
                <a:lnTo>
                  <a:pt x="952372" y="13461"/>
                </a:lnTo>
                <a:lnTo>
                  <a:pt x="868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3566414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result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float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5496" y="3608070"/>
            <a:ext cx="1152525" cy="130810"/>
          </a:xfrm>
          <a:custGeom>
            <a:avLst/>
            <a:gdLst/>
            <a:ahLst/>
            <a:cxnLst/>
            <a:rect l="l" t="t" r="r" b="b"/>
            <a:pathLst>
              <a:path w="1152525" h="130810">
                <a:moveTo>
                  <a:pt x="1079500" y="54228"/>
                </a:moveTo>
                <a:lnTo>
                  <a:pt x="1077311" y="82723"/>
                </a:lnTo>
                <a:lnTo>
                  <a:pt x="1089914" y="83692"/>
                </a:lnTo>
                <a:lnTo>
                  <a:pt x="1088517" y="102742"/>
                </a:lnTo>
                <a:lnTo>
                  <a:pt x="1075774" y="102742"/>
                </a:lnTo>
                <a:lnTo>
                  <a:pt x="1073658" y="130301"/>
                </a:lnTo>
                <a:lnTo>
                  <a:pt x="1141036" y="102742"/>
                </a:lnTo>
                <a:lnTo>
                  <a:pt x="1088517" y="102742"/>
                </a:lnTo>
                <a:lnTo>
                  <a:pt x="1075849" y="101769"/>
                </a:lnTo>
                <a:lnTo>
                  <a:pt x="1143417" y="101769"/>
                </a:lnTo>
                <a:lnTo>
                  <a:pt x="1152525" y="98043"/>
                </a:lnTo>
                <a:lnTo>
                  <a:pt x="1079500" y="54228"/>
                </a:lnTo>
                <a:close/>
              </a:path>
              <a:path w="1152525" h="130810">
                <a:moveTo>
                  <a:pt x="1077311" y="82723"/>
                </a:moveTo>
                <a:lnTo>
                  <a:pt x="1075849" y="101769"/>
                </a:lnTo>
                <a:lnTo>
                  <a:pt x="1088517" y="102742"/>
                </a:lnTo>
                <a:lnTo>
                  <a:pt x="1089914" y="83692"/>
                </a:lnTo>
                <a:lnTo>
                  <a:pt x="1077311" y="82723"/>
                </a:lnTo>
                <a:close/>
              </a:path>
              <a:path w="1152525" h="130810">
                <a:moveTo>
                  <a:pt x="1524" y="0"/>
                </a:moveTo>
                <a:lnTo>
                  <a:pt x="0" y="19049"/>
                </a:lnTo>
                <a:lnTo>
                  <a:pt x="1075849" y="101769"/>
                </a:lnTo>
                <a:lnTo>
                  <a:pt x="1077311" y="82723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SIMPLE</a:t>
            </a:r>
            <a:r>
              <a:rPr spc="-175" dirty="0"/>
              <a:t> </a:t>
            </a:r>
            <a:r>
              <a:rPr spc="-105" dirty="0"/>
              <a:t>OPERATIONS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72630" cy="29102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988694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parentheses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used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tell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Python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these operations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first</a:t>
            </a:r>
            <a:endParaRPr sz="26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operator</a:t>
            </a:r>
            <a:r>
              <a:rPr sz="2600" b="1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precedence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without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parentheses</a:t>
            </a:r>
            <a:endParaRPr sz="26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spc="-25" dirty="0">
                <a:latin typeface="Carlito"/>
                <a:cs typeface="Carlito"/>
              </a:rPr>
              <a:t>**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spc="-50" dirty="0">
                <a:latin typeface="Carlito"/>
                <a:cs typeface="Carlito"/>
              </a:rPr>
              <a:t>*</a:t>
            </a:r>
            <a:endParaRPr sz="240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spc="-50" dirty="0">
                <a:latin typeface="Carlito"/>
                <a:cs typeface="Carlito"/>
              </a:rPr>
              <a:t>/</a:t>
            </a:r>
            <a:endParaRPr sz="2400">
              <a:latin typeface="Carlito"/>
              <a:cs typeface="Carlito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  <a:tabLst>
                <a:tab pos="464820" algn="l"/>
              </a:tabLst>
            </a:pPr>
            <a:r>
              <a:rPr sz="2400" spc="-50" dirty="0">
                <a:solidFill>
                  <a:srgbClr val="585858"/>
                </a:solidFill>
                <a:latin typeface="Carlito"/>
                <a:cs typeface="Carlito"/>
              </a:rPr>
              <a:t>◦</a:t>
            </a:r>
            <a:r>
              <a:rPr sz="2400" dirty="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executed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left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right,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appear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expression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05726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90" dirty="0"/>
              <a:t>BINDING</a:t>
            </a:r>
            <a:r>
              <a:rPr spc="-125" dirty="0"/>
              <a:t> </a:t>
            </a:r>
            <a:r>
              <a:rPr spc="-130" dirty="0"/>
              <a:t>VARIABLES </a:t>
            </a:r>
            <a:r>
              <a:rPr spc="-25" dirty="0"/>
              <a:t>AND </a:t>
            </a:r>
            <a:r>
              <a:rPr spc="-10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35800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equal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assignment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value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variable </a:t>
            </a:r>
            <a:r>
              <a:rPr sz="2600" spc="-20" dirty="0">
                <a:latin typeface="Carlito"/>
                <a:cs typeface="Carlito"/>
              </a:rPr>
              <a:t>name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41" y="3180969"/>
            <a:ext cx="597535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70"/>
              </a:spcBef>
            </a:pPr>
            <a:r>
              <a:rPr sz="2600" spc="-2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9651" y="3240786"/>
            <a:ext cx="2235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0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995" y="3206114"/>
            <a:ext cx="1534160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370"/>
              </a:spcBef>
            </a:pPr>
            <a:r>
              <a:rPr sz="2600" spc="-10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3632911"/>
            <a:ext cx="6976109" cy="252349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15"/>
              </a:spcBef>
            </a:pPr>
            <a:r>
              <a:rPr sz="2600" dirty="0">
                <a:latin typeface="Courier New"/>
                <a:cs typeface="Courier New"/>
              </a:rPr>
              <a:t>pi_approx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spc="-20" dirty="0">
                <a:latin typeface="Courier New"/>
                <a:cs typeface="Courier New"/>
              </a:rPr>
              <a:t>22/7</a:t>
            </a:r>
            <a:endParaRPr sz="260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value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stored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computer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memory</a:t>
            </a:r>
            <a:endParaRPr sz="26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an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assignment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binds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name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value</a:t>
            </a:r>
            <a:endParaRPr sz="2600">
              <a:latin typeface="Carlito"/>
              <a:cs typeface="Carlito"/>
            </a:endParaRPr>
          </a:p>
          <a:p>
            <a:pPr marL="104139" marR="5080" indent="-91440">
              <a:lnSpc>
                <a:spcPts val="2780"/>
              </a:lnSpc>
              <a:spcBef>
                <a:spcPts val="1465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spc="-10" dirty="0">
                <a:latin typeface="Carlito"/>
                <a:cs typeface="Carlito"/>
              </a:rPr>
              <a:t>	retrieve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value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associated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name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variable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by </a:t>
            </a:r>
            <a:r>
              <a:rPr sz="2600" spc="-10" dirty="0">
                <a:latin typeface="Carlito"/>
                <a:cs typeface="Carlito"/>
              </a:rPr>
              <a:t>invoking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name,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by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2423" y="2680589"/>
            <a:ext cx="468630" cy="285115"/>
          </a:xfrm>
          <a:custGeom>
            <a:avLst/>
            <a:gdLst/>
            <a:ahLst/>
            <a:cxnLst/>
            <a:rect l="l" t="t" r="r" b="b"/>
            <a:pathLst>
              <a:path w="468629" h="285114">
                <a:moveTo>
                  <a:pt x="15239" y="200914"/>
                </a:moveTo>
                <a:lnTo>
                  <a:pt x="14477" y="200914"/>
                </a:lnTo>
                <a:lnTo>
                  <a:pt x="13715" y="201041"/>
                </a:lnTo>
                <a:lnTo>
                  <a:pt x="12699" y="201295"/>
                </a:lnTo>
                <a:lnTo>
                  <a:pt x="11429" y="201803"/>
                </a:lnTo>
                <a:lnTo>
                  <a:pt x="8635" y="203073"/>
                </a:lnTo>
                <a:lnTo>
                  <a:pt x="6730" y="204089"/>
                </a:lnTo>
                <a:lnTo>
                  <a:pt x="5206" y="204851"/>
                </a:lnTo>
                <a:lnTo>
                  <a:pt x="4063" y="205486"/>
                </a:lnTo>
                <a:lnTo>
                  <a:pt x="2031" y="206756"/>
                </a:lnTo>
                <a:lnTo>
                  <a:pt x="1269" y="207264"/>
                </a:lnTo>
                <a:lnTo>
                  <a:pt x="761" y="207899"/>
                </a:lnTo>
                <a:lnTo>
                  <a:pt x="253" y="208407"/>
                </a:lnTo>
                <a:lnTo>
                  <a:pt x="0" y="208915"/>
                </a:lnTo>
                <a:lnTo>
                  <a:pt x="0" y="210566"/>
                </a:lnTo>
                <a:lnTo>
                  <a:pt x="380" y="211328"/>
                </a:lnTo>
                <a:lnTo>
                  <a:pt x="507" y="211455"/>
                </a:lnTo>
                <a:lnTo>
                  <a:pt x="634" y="211836"/>
                </a:lnTo>
                <a:lnTo>
                  <a:pt x="888" y="212090"/>
                </a:lnTo>
                <a:lnTo>
                  <a:pt x="1142" y="212471"/>
                </a:lnTo>
                <a:lnTo>
                  <a:pt x="2158" y="213487"/>
                </a:lnTo>
                <a:lnTo>
                  <a:pt x="2666" y="214122"/>
                </a:lnTo>
                <a:lnTo>
                  <a:pt x="3428" y="214757"/>
                </a:lnTo>
                <a:lnTo>
                  <a:pt x="77723" y="283845"/>
                </a:lnTo>
                <a:lnTo>
                  <a:pt x="78231" y="284353"/>
                </a:lnTo>
                <a:lnTo>
                  <a:pt x="79501" y="284861"/>
                </a:lnTo>
                <a:lnTo>
                  <a:pt x="80263" y="285115"/>
                </a:lnTo>
                <a:lnTo>
                  <a:pt x="81152" y="285115"/>
                </a:lnTo>
                <a:lnTo>
                  <a:pt x="83057" y="284861"/>
                </a:lnTo>
                <a:lnTo>
                  <a:pt x="84200" y="284480"/>
                </a:lnTo>
                <a:lnTo>
                  <a:pt x="85597" y="283845"/>
                </a:lnTo>
                <a:lnTo>
                  <a:pt x="86994" y="283337"/>
                </a:lnTo>
                <a:lnTo>
                  <a:pt x="88645" y="282575"/>
                </a:lnTo>
                <a:lnTo>
                  <a:pt x="90677" y="281559"/>
                </a:lnTo>
                <a:lnTo>
                  <a:pt x="94233" y="279654"/>
                </a:lnTo>
                <a:lnTo>
                  <a:pt x="95503" y="278765"/>
                </a:lnTo>
                <a:lnTo>
                  <a:pt x="96773" y="278003"/>
                </a:lnTo>
                <a:lnTo>
                  <a:pt x="100075" y="273812"/>
                </a:lnTo>
                <a:lnTo>
                  <a:pt x="100075" y="273050"/>
                </a:lnTo>
                <a:lnTo>
                  <a:pt x="98832" y="263779"/>
                </a:lnTo>
                <a:lnTo>
                  <a:pt x="82168" y="263779"/>
                </a:lnTo>
                <a:lnTo>
                  <a:pt x="81152" y="262763"/>
                </a:lnTo>
                <a:lnTo>
                  <a:pt x="17906" y="202311"/>
                </a:lnTo>
                <a:lnTo>
                  <a:pt x="17398" y="201803"/>
                </a:lnTo>
                <a:lnTo>
                  <a:pt x="16890" y="201422"/>
                </a:lnTo>
                <a:lnTo>
                  <a:pt x="16382" y="201295"/>
                </a:lnTo>
                <a:lnTo>
                  <a:pt x="15874" y="201041"/>
                </a:lnTo>
                <a:lnTo>
                  <a:pt x="15239" y="200914"/>
                </a:lnTo>
                <a:close/>
              </a:path>
              <a:path w="468629" h="285114">
                <a:moveTo>
                  <a:pt x="83184" y="165608"/>
                </a:moveTo>
                <a:lnTo>
                  <a:pt x="81787" y="165608"/>
                </a:lnTo>
                <a:lnTo>
                  <a:pt x="80898" y="165862"/>
                </a:lnTo>
                <a:lnTo>
                  <a:pt x="79882" y="166370"/>
                </a:lnTo>
                <a:lnTo>
                  <a:pt x="78866" y="166751"/>
                </a:lnTo>
                <a:lnTo>
                  <a:pt x="74294" y="169037"/>
                </a:lnTo>
                <a:lnTo>
                  <a:pt x="71881" y="170561"/>
                </a:lnTo>
                <a:lnTo>
                  <a:pt x="70738" y="171196"/>
                </a:lnTo>
                <a:lnTo>
                  <a:pt x="69976" y="171831"/>
                </a:lnTo>
                <a:lnTo>
                  <a:pt x="69595" y="172466"/>
                </a:lnTo>
                <a:lnTo>
                  <a:pt x="69087" y="172974"/>
                </a:lnTo>
                <a:lnTo>
                  <a:pt x="68706" y="173609"/>
                </a:lnTo>
                <a:lnTo>
                  <a:pt x="68579" y="174117"/>
                </a:lnTo>
                <a:lnTo>
                  <a:pt x="68452" y="174752"/>
                </a:lnTo>
                <a:lnTo>
                  <a:pt x="68452" y="175387"/>
                </a:lnTo>
                <a:lnTo>
                  <a:pt x="68706" y="176022"/>
                </a:lnTo>
                <a:lnTo>
                  <a:pt x="81984" y="262763"/>
                </a:lnTo>
                <a:lnTo>
                  <a:pt x="82168" y="263779"/>
                </a:lnTo>
                <a:lnTo>
                  <a:pt x="98832" y="263779"/>
                </a:lnTo>
                <a:lnTo>
                  <a:pt x="86589" y="172466"/>
                </a:lnTo>
                <a:lnTo>
                  <a:pt x="86486" y="171196"/>
                </a:lnTo>
                <a:lnTo>
                  <a:pt x="86232" y="170180"/>
                </a:lnTo>
                <a:lnTo>
                  <a:pt x="86105" y="169799"/>
                </a:lnTo>
                <a:lnTo>
                  <a:pt x="85978" y="169291"/>
                </a:lnTo>
                <a:lnTo>
                  <a:pt x="85851" y="168656"/>
                </a:lnTo>
                <a:lnTo>
                  <a:pt x="85724" y="168275"/>
                </a:lnTo>
                <a:lnTo>
                  <a:pt x="85597" y="168021"/>
                </a:lnTo>
                <a:lnTo>
                  <a:pt x="85470" y="167640"/>
                </a:lnTo>
                <a:lnTo>
                  <a:pt x="84962" y="166624"/>
                </a:lnTo>
                <a:lnTo>
                  <a:pt x="84581" y="166116"/>
                </a:lnTo>
                <a:lnTo>
                  <a:pt x="84200" y="165989"/>
                </a:lnTo>
                <a:lnTo>
                  <a:pt x="83692" y="165735"/>
                </a:lnTo>
                <a:lnTo>
                  <a:pt x="83184" y="165608"/>
                </a:lnTo>
                <a:close/>
              </a:path>
              <a:path w="468629" h="285114">
                <a:moveTo>
                  <a:pt x="180847" y="148590"/>
                </a:moveTo>
                <a:lnTo>
                  <a:pt x="152526" y="148590"/>
                </a:lnTo>
                <a:lnTo>
                  <a:pt x="157606" y="151130"/>
                </a:lnTo>
                <a:lnTo>
                  <a:pt x="159892" y="152400"/>
                </a:lnTo>
                <a:lnTo>
                  <a:pt x="162051" y="154940"/>
                </a:lnTo>
                <a:lnTo>
                  <a:pt x="164083" y="156210"/>
                </a:lnTo>
                <a:lnTo>
                  <a:pt x="166115" y="160020"/>
                </a:lnTo>
                <a:lnTo>
                  <a:pt x="167893" y="162560"/>
                </a:lnTo>
                <a:lnTo>
                  <a:pt x="171449" y="170180"/>
                </a:lnTo>
                <a:lnTo>
                  <a:pt x="159130" y="176530"/>
                </a:lnTo>
                <a:lnTo>
                  <a:pt x="152272" y="180340"/>
                </a:lnTo>
                <a:lnTo>
                  <a:pt x="126237" y="209550"/>
                </a:lnTo>
                <a:lnTo>
                  <a:pt x="125983" y="219710"/>
                </a:lnTo>
                <a:lnTo>
                  <a:pt x="127253" y="223520"/>
                </a:lnTo>
                <a:lnTo>
                  <a:pt x="129793" y="228600"/>
                </a:lnTo>
                <a:lnTo>
                  <a:pt x="132079" y="233680"/>
                </a:lnTo>
                <a:lnTo>
                  <a:pt x="134746" y="237490"/>
                </a:lnTo>
                <a:lnTo>
                  <a:pt x="141223" y="242570"/>
                </a:lnTo>
                <a:lnTo>
                  <a:pt x="144779" y="243840"/>
                </a:lnTo>
                <a:lnTo>
                  <a:pt x="148589" y="245110"/>
                </a:lnTo>
                <a:lnTo>
                  <a:pt x="156717" y="245110"/>
                </a:lnTo>
                <a:lnTo>
                  <a:pt x="165480" y="243840"/>
                </a:lnTo>
                <a:lnTo>
                  <a:pt x="170052" y="242570"/>
                </a:lnTo>
                <a:lnTo>
                  <a:pt x="174751" y="240030"/>
                </a:lnTo>
                <a:lnTo>
                  <a:pt x="180085" y="237490"/>
                </a:lnTo>
                <a:lnTo>
                  <a:pt x="184657" y="233680"/>
                </a:lnTo>
                <a:lnTo>
                  <a:pt x="187324" y="229870"/>
                </a:lnTo>
                <a:lnTo>
                  <a:pt x="160654" y="229870"/>
                </a:lnTo>
                <a:lnTo>
                  <a:pt x="151891" y="227330"/>
                </a:lnTo>
                <a:lnTo>
                  <a:pt x="148589" y="224790"/>
                </a:lnTo>
                <a:lnTo>
                  <a:pt x="146176" y="219710"/>
                </a:lnTo>
                <a:lnTo>
                  <a:pt x="144779" y="217170"/>
                </a:lnTo>
                <a:lnTo>
                  <a:pt x="144017" y="214630"/>
                </a:lnTo>
                <a:lnTo>
                  <a:pt x="143890" y="209550"/>
                </a:lnTo>
                <a:lnTo>
                  <a:pt x="144525" y="207010"/>
                </a:lnTo>
                <a:lnTo>
                  <a:pt x="146049" y="203200"/>
                </a:lnTo>
                <a:lnTo>
                  <a:pt x="147446" y="200660"/>
                </a:lnTo>
                <a:lnTo>
                  <a:pt x="149605" y="198120"/>
                </a:lnTo>
                <a:lnTo>
                  <a:pt x="152526" y="196850"/>
                </a:lnTo>
                <a:lnTo>
                  <a:pt x="155320" y="193040"/>
                </a:lnTo>
                <a:lnTo>
                  <a:pt x="159130" y="191770"/>
                </a:lnTo>
                <a:lnTo>
                  <a:pt x="177545" y="181610"/>
                </a:lnTo>
                <a:lnTo>
                  <a:pt x="198030" y="181610"/>
                </a:lnTo>
                <a:lnTo>
                  <a:pt x="183768" y="153670"/>
                </a:lnTo>
                <a:lnTo>
                  <a:pt x="180847" y="148590"/>
                </a:lnTo>
                <a:close/>
              </a:path>
              <a:path w="468629" h="285114">
                <a:moveTo>
                  <a:pt x="198030" y="181610"/>
                </a:moveTo>
                <a:lnTo>
                  <a:pt x="177545" y="181610"/>
                </a:lnTo>
                <a:lnTo>
                  <a:pt x="187324" y="200660"/>
                </a:lnTo>
                <a:lnTo>
                  <a:pt x="185673" y="207010"/>
                </a:lnTo>
                <a:lnTo>
                  <a:pt x="160654" y="229870"/>
                </a:lnTo>
                <a:lnTo>
                  <a:pt x="187324" y="229870"/>
                </a:lnTo>
                <a:lnTo>
                  <a:pt x="188213" y="228600"/>
                </a:lnTo>
                <a:lnTo>
                  <a:pt x="191769" y="224790"/>
                </a:lnTo>
                <a:lnTo>
                  <a:pt x="194436" y="218440"/>
                </a:lnTo>
                <a:lnTo>
                  <a:pt x="196214" y="212090"/>
                </a:lnTo>
                <a:lnTo>
                  <a:pt x="213587" y="212090"/>
                </a:lnTo>
                <a:lnTo>
                  <a:pt x="198030" y="181610"/>
                </a:lnTo>
                <a:close/>
              </a:path>
              <a:path w="468629" h="285114">
                <a:moveTo>
                  <a:pt x="213587" y="212090"/>
                </a:moveTo>
                <a:lnTo>
                  <a:pt x="196214" y="212090"/>
                </a:lnTo>
                <a:lnTo>
                  <a:pt x="200786" y="220980"/>
                </a:lnTo>
                <a:lnTo>
                  <a:pt x="201294" y="222250"/>
                </a:lnTo>
                <a:lnTo>
                  <a:pt x="207644" y="222250"/>
                </a:lnTo>
                <a:lnTo>
                  <a:pt x="211200" y="219710"/>
                </a:lnTo>
                <a:lnTo>
                  <a:pt x="212470" y="218440"/>
                </a:lnTo>
                <a:lnTo>
                  <a:pt x="213359" y="218440"/>
                </a:lnTo>
                <a:lnTo>
                  <a:pt x="214756" y="217170"/>
                </a:lnTo>
                <a:lnTo>
                  <a:pt x="215010" y="215900"/>
                </a:lnTo>
                <a:lnTo>
                  <a:pt x="215391" y="215900"/>
                </a:lnTo>
                <a:lnTo>
                  <a:pt x="215264" y="214630"/>
                </a:lnTo>
                <a:lnTo>
                  <a:pt x="214883" y="214630"/>
                </a:lnTo>
                <a:lnTo>
                  <a:pt x="213587" y="212090"/>
                </a:lnTo>
                <a:close/>
              </a:path>
              <a:path w="468629" h="285114">
                <a:moveTo>
                  <a:pt x="192277" y="55880"/>
                </a:moveTo>
                <a:lnTo>
                  <a:pt x="188340" y="55880"/>
                </a:lnTo>
                <a:lnTo>
                  <a:pt x="187197" y="57150"/>
                </a:lnTo>
                <a:lnTo>
                  <a:pt x="184657" y="57150"/>
                </a:lnTo>
                <a:lnTo>
                  <a:pt x="181355" y="59690"/>
                </a:lnTo>
                <a:lnTo>
                  <a:pt x="180085" y="59690"/>
                </a:lnTo>
                <a:lnTo>
                  <a:pt x="179196" y="60960"/>
                </a:lnTo>
                <a:lnTo>
                  <a:pt x="178180" y="60960"/>
                </a:lnTo>
                <a:lnTo>
                  <a:pt x="177418" y="62230"/>
                </a:lnTo>
                <a:lnTo>
                  <a:pt x="176910" y="62230"/>
                </a:lnTo>
                <a:lnTo>
                  <a:pt x="176402" y="63500"/>
                </a:lnTo>
                <a:lnTo>
                  <a:pt x="176148" y="63500"/>
                </a:lnTo>
                <a:lnTo>
                  <a:pt x="176148" y="64770"/>
                </a:lnTo>
                <a:lnTo>
                  <a:pt x="245109" y="198120"/>
                </a:lnTo>
                <a:lnTo>
                  <a:pt x="245363" y="199390"/>
                </a:lnTo>
                <a:lnTo>
                  <a:pt x="249554" y="199390"/>
                </a:lnTo>
                <a:lnTo>
                  <a:pt x="251840" y="198120"/>
                </a:lnTo>
                <a:lnTo>
                  <a:pt x="253237" y="198120"/>
                </a:lnTo>
                <a:lnTo>
                  <a:pt x="254761" y="196850"/>
                </a:lnTo>
                <a:lnTo>
                  <a:pt x="256412" y="196850"/>
                </a:lnTo>
                <a:lnTo>
                  <a:pt x="257809" y="195580"/>
                </a:lnTo>
                <a:lnTo>
                  <a:pt x="258825" y="194310"/>
                </a:lnTo>
                <a:lnTo>
                  <a:pt x="259714" y="194310"/>
                </a:lnTo>
                <a:lnTo>
                  <a:pt x="260476" y="193040"/>
                </a:lnTo>
                <a:lnTo>
                  <a:pt x="261365" y="193040"/>
                </a:lnTo>
                <a:lnTo>
                  <a:pt x="261873" y="190500"/>
                </a:lnTo>
                <a:lnTo>
                  <a:pt x="261492" y="190500"/>
                </a:lnTo>
                <a:lnTo>
                  <a:pt x="192658" y="57150"/>
                </a:lnTo>
                <a:lnTo>
                  <a:pt x="192277" y="55880"/>
                </a:lnTo>
                <a:close/>
              </a:path>
              <a:path w="468629" h="285114">
                <a:moveTo>
                  <a:pt x="111886" y="176530"/>
                </a:moveTo>
                <a:lnTo>
                  <a:pt x="110743" y="176530"/>
                </a:lnTo>
                <a:lnTo>
                  <a:pt x="111378" y="177800"/>
                </a:lnTo>
                <a:lnTo>
                  <a:pt x="111886" y="176530"/>
                </a:lnTo>
                <a:close/>
              </a:path>
              <a:path w="468629" h="285114">
                <a:moveTo>
                  <a:pt x="153923" y="130810"/>
                </a:moveTo>
                <a:lnTo>
                  <a:pt x="143382" y="133350"/>
                </a:lnTo>
                <a:lnTo>
                  <a:pt x="137540" y="134620"/>
                </a:lnTo>
                <a:lnTo>
                  <a:pt x="127761" y="139700"/>
                </a:lnTo>
                <a:lnTo>
                  <a:pt x="124459" y="142240"/>
                </a:lnTo>
                <a:lnTo>
                  <a:pt x="118363" y="147320"/>
                </a:lnTo>
                <a:lnTo>
                  <a:pt x="115696" y="149860"/>
                </a:lnTo>
                <a:lnTo>
                  <a:pt x="110997" y="154940"/>
                </a:lnTo>
                <a:lnTo>
                  <a:pt x="109092" y="156210"/>
                </a:lnTo>
                <a:lnTo>
                  <a:pt x="107441" y="158750"/>
                </a:lnTo>
                <a:lnTo>
                  <a:pt x="105917" y="161290"/>
                </a:lnTo>
                <a:lnTo>
                  <a:pt x="104901" y="162560"/>
                </a:lnTo>
                <a:lnTo>
                  <a:pt x="104393" y="165100"/>
                </a:lnTo>
                <a:lnTo>
                  <a:pt x="104012" y="165100"/>
                </a:lnTo>
                <a:lnTo>
                  <a:pt x="103885" y="167640"/>
                </a:lnTo>
                <a:lnTo>
                  <a:pt x="104139" y="167640"/>
                </a:lnTo>
                <a:lnTo>
                  <a:pt x="104393" y="168910"/>
                </a:lnTo>
                <a:lnTo>
                  <a:pt x="105028" y="170180"/>
                </a:lnTo>
                <a:lnTo>
                  <a:pt x="105790" y="171450"/>
                </a:lnTo>
                <a:lnTo>
                  <a:pt x="106298" y="172720"/>
                </a:lnTo>
                <a:lnTo>
                  <a:pt x="106933" y="173990"/>
                </a:lnTo>
                <a:lnTo>
                  <a:pt x="107949" y="175260"/>
                </a:lnTo>
                <a:lnTo>
                  <a:pt x="109092" y="176530"/>
                </a:lnTo>
                <a:lnTo>
                  <a:pt x="113156" y="176530"/>
                </a:lnTo>
                <a:lnTo>
                  <a:pt x="114172" y="175260"/>
                </a:lnTo>
                <a:lnTo>
                  <a:pt x="115315" y="173990"/>
                </a:lnTo>
                <a:lnTo>
                  <a:pt x="116331" y="171450"/>
                </a:lnTo>
                <a:lnTo>
                  <a:pt x="117855" y="168910"/>
                </a:lnTo>
                <a:lnTo>
                  <a:pt x="121411" y="165100"/>
                </a:lnTo>
                <a:lnTo>
                  <a:pt x="123697" y="162560"/>
                </a:lnTo>
                <a:lnTo>
                  <a:pt x="126491" y="160020"/>
                </a:lnTo>
                <a:lnTo>
                  <a:pt x="129158" y="157480"/>
                </a:lnTo>
                <a:lnTo>
                  <a:pt x="132460" y="154940"/>
                </a:lnTo>
                <a:lnTo>
                  <a:pt x="136524" y="152400"/>
                </a:lnTo>
                <a:lnTo>
                  <a:pt x="140334" y="151130"/>
                </a:lnTo>
                <a:lnTo>
                  <a:pt x="143763" y="149860"/>
                </a:lnTo>
                <a:lnTo>
                  <a:pt x="146811" y="148590"/>
                </a:lnTo>
                <a:lnTo>
                  <a:pt x="180847" y="148590"/>
                </a:lnTo>
                <a:lnTo>
                  <a:pt x="177672" y="143510"/>
                </a:lnTo>
                <a:lnTo>
                  <a:pt x="170941" y="137160"/>
                </a:lnTo>
                <a:lnTo>
                  <a:pt x="167131" y="134620"/>
                </a:lnTo>
                <a:lnTo>
                  <a:pt x="158622" y="132080"/>
                </a:lnTo>
                <a:lnTo>
                  <a:pt x="153923" y="130810"/>
                </a:lnTo>
                <a:close/>
              </a:path>
              <a:path w="468629" h="285114">
                <a:moveTo>
                  <a:pt x="261492" y="76200"/>
                </a:moveTo>
                <a:lnTo>
                  <a:pt x="254634" y="76200"/>
                </a:lnTo>
                <a:lnTo>
                  <a:pt x="253364" y="77470"/>
                </a:lnTo>
                <a:lnTo>
                  <a:pt x="251713" y="77470"/>
                </a:lnTo>
                <a:lnTo>
                  <a:pt x="250189" y="78740"/>
                </a:lnTo>
                <a:lnTo>
                  <a:pt x="248792" y="78740"/>
                </a:lnTo>
                <a:lnTo>
                  <a:pt x="247776" y="80010"/>
                </a:lnTo>
                <a:lnTo>
                  <a:pt x="246887" y="80010"/>
                </a:lnTo>
                <a:lnTo>
                  <a:pt x="246125" y="81280"/>
                </a:lnTo>
                <a:lnTo>
                  <a:pt x="245109" y="82550"/>
                </a:lnTo>
                <a:lnTo>
                  <a:pt x="244728" y="82550"/>
                </a:lnTo>
                <a:lnTo>
                  <a:pt x="244855" y="85090"/>
                </a:lnTo>
                <a:lnTo>
                  <a:pt x="245109" y="85090"/>
                </a:lnTo>
                <a:lnTo>
                  <a:pt x="273176" y="139700"/>
                </a:lnTo>
                <a:lnTo>
                  <a:pt x="294893" y="163830"/>
                </a:lnTo>
                <a:lnTo>
                  <a:pt x="299084" y="166370"/>
                </a:lnTo>
                <a:lnTo>
                  <a:pt x="303783" y="167640"/>
                </a:lnTo>
                <a:lnTo>
                  <a:pt x="313943" y="166370"/>
                </a:lnTo>
                <a:lnTo>
                  <a:pt x="319531" y="165100"/>
                </a:lnTo>
                <a:lnTo>
                  <a:pt x="325500" y="162560"/>
                </a:lnTo>
                <a:lnTo>
                  <a:pt x="330580" y="160020"/>
                </a:lnTo>
                <a:lnTo>
                  <a:pt x="334898" y="156210"/>
                </a:lnTo>
                <a:lnTo>
                  <a:pt x="338581" y="149860"/>
                </a:lnTo>
                <a:lnTo>
                  <a:pt x="339470" y="148590"/>
                </a:lnTo>
                <a:lnTo>
                  <a:pt x="306450" y="148590"/>
                </a:lnTo>
                <a:lnTo>
                  <a:pt x="303656" y="147320"/>
                </a:lnTo>
                <a:lnTo>
                  <a:pt x="300989" y="144780"/>
                </a:lnTo>
                <a:lnTo>
                  <a:pt x="298449" y="143510"/>
                </a:lnTo>
                <a:lnTo>
                  <a:pt x="296036" y="140970"/>
                </a:lnTo>
                <a:lnTo>
                  <a:pt x="293623" y="137160"/>
                </a:lnTo>
                <a:lnTo>
                  <a:pt x="291083" y="133350"/>
                </a:lnTo>
                <a:lnTo>
                  <a:pt x="288416" y="128270"/>
                </a:lnTo>
                <a:lnTo>
                  <a:pt x="261492" y="76200"/>
                </a:lnTo>
                <a:close/>
              </a:path>
              <a:path w="468629" h="285114">
                <a:moveTo>
                  <a:pt x="321690" y="44450"/>
                </a:moveTo>
                <a:lnTo>
                  <a:pt x="315086" y="44450"/>
                </a:lnTo>
                <a:lnTo>
                  <a:pt x="313816" y="45720"/>
                </a:lnTo>
                <a:lnTo>
                  <a:pt x="312165" y="46990"/>
                </a:lnTo>
                <a:lnTo>
                  <a:pt x="310514" y="46990"/>
                </a:lnTo>
                <a:lnTo>
                  <a:pt x="308228" y="48260"/>
                </a:lnTo>
                <a:lnTo>
                  <a:pt x="307339" y="49530"/>
                </a:lnTo>
                <a:lnTo>
                  <a:pt x="306577" y="49530"/>
                </a:lnTo>
                <a:lnTo>
                  <a:pt x="305561" y="50800"/>
                </a:lnTo>
                <a:lnTo>
                  <a:pt x="305307" y="52070"/>
                </a:lnTo>
                <a:lnTo>
                  <a:pt x="305180" y="53340"/>
                </a:lnTo>
                <a:lnTo>
                  <a:pt x="337819" y="115570"/>
                </a:lnTo>
                <a:lnTo>
                  <a:pt x="336168" y="124460"/>
                </a:lnTo>
                <a:lnTo>
                  <a:pt x="334136" y="130810"/>
                </a:lnTo>
                <a:lnTo>
                  <a:pt x="331469" y="135890"/>
                </a:lnTo>
                <a:lnTo>
                  <a:pt x="328929" y="140970"/>
                </a:lnTo>
                <a:lnTo>
                  <a:pt x="325627" y="144780"/>
                </a:lnTo>
                <a:lnTo>
                  <a:pt x="321563" y="146050"/>
                </a:lnTo>
                <a:lnTo>
                  <a:pt x="318388" y="148590"/>
                </a:lnTo>
                <a:lnTo>
                  <a:pt x="339470" y="148590"/>
                </a:lnTo>
                <a:lnTo>
                  <a:pt x="342137" y="144780"/>
                </a:lnTo>
                <a:lnTo>
                  <a:pt x="345058" y="138430"/>
                </a:lnTo>
                <a:lnTo>
                  <a:pt x="347217" y="130810"/>
                </a:lnTo>
                <a:lnTo>
                  <a:pt x="366208" y="130810"/>
                </a:lnTo>
                <a:lnTo>
                  <a:pt x="321690" y="44450"/>
                </a:lnTo>
                <a:close/>
              </a:path>
              <a:path w="468629" h="285114">
                <a:moveTo>
                  <a:pt x="366208" y="130810"/>
                </a:moveTo>
                <a:lnTo>
                  <a:pt x="347217" y="130810"/>
                </a:lnTo>
                <a:lnTo>
                  <a:pt x="353567" y="142240"/>
                </a:lnTo>
                <a:lnTo>
                  <a:pt x="353948" y="143510"/>
                </a:lnTo>
                <a:lnTo>
                  <a:pt x="358520" y="143510"/>
                </a:lnTo>
                <a:lnTo>
                  <a:pt x="359536" y="142240"/>
                </a:lnTo>
                <a:lnTo>
                  <a:pt x="362330" y="140970"/>
                </a:lnTo>
                <a:lnTo>
                  <a:pt x="364870" y="139700"/>
                </a:lnTo>
                <a:lnTo>
                  <a:pt x="366648" y="138430"/>
                </a:lnTo>
                <a:lnTo>
                  <a:pt x="367791" y="137160"/>
                </a:lnTo>
                <a:lnTo>
                  <a:pt x="368299" y="137160"/>
                </a:lnTo>
                <a:lnTo>
                  <a:pt x="368553" y="135890"/>
                </a:lnTo>
                <a:lnTo>
                  <a:pt x="368426" y="134620"/>
                </a:lnTo>
                <a:lnTo>
                  <a:pt x="368172" y="134620"/>
                </a:lnTo>
                <a:lnTo>
                  <a:pt x="366208" y="130810"/>
                </a:lnTo>
                <a:close/>
              </a:path>
              <a:path w="468629" h="285114">
                <a:moveTo>
                  <a:pt x="412749" y="0"/>
                </a:moveTo>
                <a:lnTo>
                  <a:pt x="400557" y="0"/>
                </a:lnTo>
                <a:lnTo>
                  <a:pt x="394080" y="2540"/>
                </a:lnTo>
                <a:lnTo>
                  <a:pt x="387095" y="6350"/>
                </a:lnTo>
                <a:lnTo>
                  <a:pt x="380491" y="8890"/>
                </a:lnTo>
                <a:lnTo>
                  <a:pt x="361060" y="41910"/>
                </a:lnTo>
                <a:lnTo>
                  <a:pt x="360933" y="48260"/>
                </a:lnTo>
                <a:lnTo>
                  <a:pt x="362076" y="55880"/>
                </a:lnTo>
                <a:lnTo>
                  <a:pt x="378586" y="92710"/>
                </a:lnTo>
                <a:lnTo>
                  <a:pt x="405891" y="110490"/>
                </a:lnTo>
                <a:lnTo>
                  <a:pt x="418718" y="110490"/>
                </a:lnTo>
                <a:lnTo>
                  <a:pt x="425322" y="109220"/>
                </a:lnTo>
                <a:lnTo>
                  <a:pt x="432307" y="106680"/>
                </a:lnTo>
                <a:lnTo>
                  <a:pt x="439546" y="102870"/>
                </a:lnTo>
                <a:lnTo>
                  <a:pt x="443864" y="101600"/>
                </a:lnTo>
                <a:lnTo>
                  <a:pt x="447674" y="99060"/>
                </a:lnTo>
                <a:lnTo>
                  <a:pt x="454532" y="93980"/>
                </a:lnTo>
                <a:lnTo>
                  <a:pt x="410717" y="93980"/>
                </a:lnTo>
                <a:lnTo>
                  <a:pt x="407034" y="91440"/>
                </a:lnTo>
                <a:lnTo>
                  <a:pt x="388238" y="71120"/>
                </a:lnTo>
                <a:lnTo>
                  <a:pt x="410289" y="59690"/>
                </a:lnTo>
                <a:lnTo>
                  <a:pt x="382142" y="59690"/>
                </a:lnTo>
                <a:lnTo>
                  <a:pt x="380364" y="55880"/>
                </a:lnTo>
                <a:lnTo>
                  <a:pt x="379094" y="52070"/>
                </a:lnTo>
                <a:lnTo>
                  <a:pt x="378586" y="48260"/>
                </a:lnTo>
                <a:lnTo>
                  <a:pt x="377951" y="44450"/>
                </a:lnTo>
                <a:lnTo>
                  <a:pt x="408050" y="13970"/>
                </a:lnTo>
                <a:lnTo>
                  <a:pt x="439220" y="13970"/>
                </a:lnTo>
                <a:lnTo>
                  <a:pt x="433323" y="7620"/>
                </a:lnTo>
                <a:lnTo>
                  <a:pt x="428624" y="5080"/>
                </a:lnTo>
                <a:lnTo>
                  <a:pt x="423544" y="2540"/>
                </a:lnTo>
                <a:lnTo>
                  <a:pt x="418337" y="1270"/>
                </a:lnTo>
                <a:lnTo>
                  <a:pt x="412749" y="0"/>
                </a:lnTo>
                <a:close/>
              </a:path>
              <a:path w="468629" h="285114">
                <a:moveTo>
                  <a:pt x="463549" y="67310"/>
                </a:moveTo>
                <a:lnTo>
                  <a:pt x="459485" y="67310"/>
                </a:lnTo>
                <a:lnTo>
                  <a:pt x="458469" y="68580"/>
                </a:lnTo>
                <a:lnTo>
                  <a:pt x="457199" y="69850"/>
                </a:lnTo>
                <a:lnTo>
                  <a:pt x="456056" y="71120"/>
                </a:lnTo>
                <a:lnTo>
                  <a:pt x="454405" y="73660"/>
                </a:lnTo>
                <a:lnTo>
                  <a:pt x="452500" y="74930"/>
                </a:lnTo>
                <a:lnTo>
                  <a:pt x="438530" y="86360"/>
                </a:lnTo>
                <a:lnTo>
                  <a:pt x="434212" y="88900"/>
                </a:lnTo>
                <a:lnTo>
                  <a:pt x="428878" y="91440"/>
                </a:lnTo>
                <a:lnTo>
                  <a:pt x="423925" y="93980"/>
                </a:lnTo>
                <a:lnTo>
                  <a:pt x="454532" y="93980"/>
                </a:lnTo>
                <a:lnTo>
                  <a:pt x="457453" y="91440"/>
                </a:lnTo>
                <a:lnTo>
                  <a:pt x="462279" y="86360"/>
                </a:lnTo>
                <a:lnTo>
                  <a:pt x="464184" y="83820"/>
                </a:lnTo>
                <a:lnTo>
                  <a:pt x="465454" y="82550"/>
                </a:lnTo>
                <a:lnTo>
                  <a:pt x="466851" y="81280"/>
                </a:lnTo>
                <a:lnTo>
                  <a:pt x="467613" y="80010"/>
                </a:lnTo>
                <a:lnTo>
                  <a:pt x="467740" y="78740"/>
                </a:lnTo>
                <a:lnTo>
                  <a:pt x="468121" y="78740"/>
                </a:lnTo>
                <a:lnTo>
                  <a:pt x="468121" y="76200"/>
                </a:lnTo>
                <a:lnTo>
                  <a:pt x="467867" y="76200"/>
                </a:lnTo>
                <a:lnTo>
                  <a:pt x="467740" y="74930"/>
                </a:lnTo>
                <a:lnTo>
                  <a:pt x="467232" y="73660"/>
                </a:lnTo>
                <a:lnTo>
                  <a:pt x="466978" y="73660"/>
                </a:lnTo>
                <a:lnTo>
                  <a:pt x="466724" y="72390"/>
                </a:lnTo>
                <a:lnTo>
                  <a:pt x="466216" y="72390"/>
                </a:lnTo>
                <a:lnTo>
                  <a:pt x="465581" y="71120"/>
                </a:lnTo>
                <a:lnTo>
                  <a:pt x="464565" y="68580"/>
                </a:lnTo>
                <a:lnTo>
                  <a:pt x="463549" y="67310"/>
                </a:lnTo>
                <a:close/>
              </a:path>
              <a:path w="468629" h="285114">
                <a:moveTo>
                  <a:pt x="260476" y="74930"/>
                </a:moveTo>
                <a:lnTo>
                  <a:pt x="256920" y="74930"/>
                </a:lnTo>
                <a:lnTo>
                  <a:pt x="255777" y="76200"/>
                </a:lnTo>
                <a:lnTo>
                  <a:pt x="260857" y="76200"/>
                </a:lnTo>
                <a:lnTo>
                  <a:pt x="260476" y="74930"/>
                </a:lnTo>
                <a:close/>
              </a:path>
              <a:path w="468629" h="285114">
                <a:moveTo>
                  <a:pt x="461644" y="66040"/>
                </a:moveTo>
                <a:lnTo>
                  <a:pt x="461136" y="66040"/>
                </a:lnTo>
                <a:lnTo>
                  <a:pt x="460755" y="67310"/>
                </a:lnTo>
                <a:lnTo>
                  <a:pt x="462660" y="67310"/>
                </a:lnTo>
                <a:lnTo>
                  <a:pt x="461644" y="66040"/>
                </a:lnTo>
                <a:close/>
              </a:path>
              <a:path w="468629" h="285114">
                <a:moveTo>
                  <a:pt x="439220" y="13970"/>
                </a:moveTo>
                <a:lnTo>
                  <a:pt x="408050" y="13970"/>
                </a:lnTo>
                <a:lnTo>
                  <a:pt x="414527" y="17780"/>
                </a:lnTo>
                <a:lnTo>
                  <a:pt x="421131" y="20320"/>
                </a:lnTo>
                <a:lnTo>
                  <a:pt x="426465" y="25400"/>
                </a:lnTo>
                <a:lnTo>
                  <a:pt x="430783" y="34290"/>
                </a:lnTo>
                <a:lnTo>
                  <a:pt x="382142" y="59690"/>
                </a:lnTo>
                <a:lnTo>
                  <a:pt x="410289" y="59690"/>
                </a:lnTo>
                <a:lnTo>
                  <a:pt x="447039" y="40640"/>
                </a:lnTo>
                <a:lnTo>
                  <a:pt x="448690" y="40640"/>
                </a:lnTo>
                <a:lnTo>
                  <a:pt x="449833" y="39370"/>
                </a:lnTo>
                <a:lnTo>
                  <a:pt x="451357" y="35560"/>
                </a:lnTo>
                <a:lnTo>
                  <a:pt x="451103" y="33020"/>
                </a:lnTo>
                <a:lnTo>
                  <a:pt x="449706" y="30480"/>
                </a:lnTo>
                <a:lnTo>
                  <a:pt x="445134" y="21590"/>
                </a:lnTo>
                <a:lnTo>
                  <a:pt x="441578" y="16510"/>
                </a:lnTo>
                <a:lnTo>
                  <a:pt x="439220" y="139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62" y="2727451"/>
            <a:ext cx="683323" cy="39712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ABSTRACTING</a:t>
            </a:r>
            <a:r>
              <a:rPr spc="-165" dirty="0"/>
              <a:t> </a:t>
            </a:r>
            <a:r>
              <a:rPr spc="-70" dirty="0"/>
              <a:t>EXPRESSIONS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5831205" cy="2868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why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give</a:t>
            </a:r>
            <a:r>
              <a:rPr sz="2600"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names</a:t>
            </a:r>
            <a:r>
              <a:rPr sz="2600" b="1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values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expressions?</a:t>
            </a:r>
            <a:endParaRPr sz="26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to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reuse</a:t>
            </a:r>
            <a:r>
              <a:rPr sz="2600" b="1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names</a:t>
            </a:r>
            <a:r>
              <a:rPr sz="2600" b="1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instead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values</a:t>
            </a:r>
            <a:endParaRPr sz="260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easier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change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code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later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965"/>
              </a:lnSpc>
              <a:spcBef>
                <a:spcPts val="1025"/>
              </a:spcBef>
            </a:pPr>
            <a:r>
              <a:rPr sz="2600" dirty="0">
                <a:latin typeface="Courier New"/>
                <a:cs typeface="Courier New"/>
              </a:rPr>
              <a:t>pi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dirty="0">
                <a:latin typeface="Courier New"/>
                <a:cs typeface="Courier New"/>
              </a:rPr>
              <a:t>radius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dirty="0">
                <a:latin typeface="Courier New"/>
                <a:cs typeface="Courier New"/>
              </a:rPr>
              <a:t>area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pi*(radius**2)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091707"/>
            <a:ext cx="9144000" cy="484505"/>
            <a:chOff x="0" y="6091707"/>
            <a:chExt cx="9144000" cy="484505"/>
          </a:xfrm>
        </p:grpSpPr>
        <p:sp>
          <p:nvSpPr>
            <p:cNvPr id="4" name="object 4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160" y="6091707"/>
              <a:ext cx="160314" cy="13916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6196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PROGRAMMING</a:t>
            </a:r>
            <a:r>
              <a:rPr spc="-155" dirty="0"/>
              <a:t> </a:t>
            </a:r>
            <a:r>
              <a:rPr dirty="0"/>
              <a:t>vs</a:t>
            </a:r>
            <a:r>
              <a:rPr spc="-195" dirty="0"/>
              <a:t> </a:t>
            </a:r>
            <a:r>
              <a:rPr spc="-85" dirty="0"/>
              <a:t>MATH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688237"/>
            <a:ext cx="5715000" cy="25044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2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in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programming,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you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not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“solve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x”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965"/>
              </a:lnSpc>
              <a:spcBef>
                <a:spcPts val="1019"/>
              </a:spcBef>
            </a:pPr>
            <a:r>
              <a:rPr sz="2600" dirty="0">
                <a:latin typeface="Courier New"/>
                <a:cs typeface="Courier New"/>
              </a:rPr>
              <a:t>pi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dirty="0">
                <a:latin typeface="Courier New"/>
                <a:cs typeface="Courier New"/>
              </a:rPr>
              <a:t>radius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1530985">
              <a:lnSpc>
                <a:spcPts val="2810"/>
              </a:lnSpc>
              <a:spcBef>
                <a:spcPts val="195"/>
              </a:spcBef>
            </a:pPr>
            <a:r>
              <a:rPr sz="2600" dirty="0">
                <a:latin typeface="Courier New"/>
                <a:cs typeface="Courier New"/>
              </a:rPr>
              <a:t>#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area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of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circle</a:t>
            </a:r>
            <a:r>
              <a:rPr sz="2600" spc="65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area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pi*(radius**2) </a:t>
            </a:r>
            <a:r>
              <a:rPr sz="2600" dirty="0">
                <a:latin typeface="Courier New"/>
                <a:cs typeface="Courier New"/>
              </a:rPr>
              <a:t>radius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5979" y="3597402"/>
            <a:ext cx="4926076" cy="24950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6251" y="5953175"/>
            <a:ext cx="83819" cy="7895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901000"/>
            <a:ext cx="9144000" cy="2675255"/>
            <a:chOff x="0" y="3901000"/>
            <a:chExt cx="9144000" cy="2675255"/>
          </a:xfrm>
        </p:grpSpPr>
        <p:sp>
          <p:nvSpPr>
            <p:cNvPr id="4" name="object 4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2279" y="3901000"/>
              <a:ext cx="2493649" cy="262297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CHANGING</a:t>
            </a:r>
            <a:r>
              <a:rPr spc="-140" dirty="0"/>
              <a:t> </a:t>
            </a:r>
            <a:r>
              <a:rPr spc="-60" dirty="0"/>
              <a:t>BINDINGS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818385"/>
            <a:ext cx="7444740" cy="25603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2451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can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rlito"/>
                <a:cs typeface="Carlito"/>
              </a:rPr>
              <a:t>re-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bind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variable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names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using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new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assignment statements</a:t>
            </a:r>
            <a:endParaRPr sz="2600">
              <a:latin typeface="Carlito"/>
              <a:cs typeface="Carlito"/>
            </a:endParaRP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spc="-10" dirty="0">
                <a:latin typeface="Carlito"/>
                <a:cs typeface="Carlito"/>
              </a:rPr>
              <a:t>	previous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value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may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still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stored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memory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but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lost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handle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it</a:t>
            </a:r>
            <a:endParaRPr sz="2600">
              <a:latin typeface="Carlito"/>
              <a:cs typeface="Carlito"/>
            </a:endParaRPr>
          </a:p>
          <a:p>
            <a:pPr marL="104139" marR="80391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104139" algn="l"/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	value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area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does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not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change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until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you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tell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computer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calculation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again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92776" y="4556505"/>
            <a:ext cx="575945" cy="339725"/>
            <a:chOff x="5192776" y="4556505"/>
            <a:chExt cx="575945" cy="339725"/>
          </a:xfrm>
        </p:grpSpPr>
        <p:sp>
          <p:nvSpPr>
            <p:cNvPr id="9" name="object 9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505459" y="323088"/>
                  </a:lnTo>
                  <a:lnTo>
                    <a:pt x="526411" y="318853"/>
                  </a:lnTo>
                  <a:lnTo>
                    <a:pt x="543528" y="307308"/>
                  </a:lnTo>
                  <a:lnTo>
                    <a:pt x="555073" y="290191"/>
                  </a:lnTo>
                  <a:lnTo>
                    <a:pt x="559308" y="269240"/>
                  </a:lnTo>
                  <a:lnTo>
                    <a:pt x="559308" y="53848"/>
                  </a:lnTo>
                  <a:lnTo>
                    <a:pt x="555073" y="32896"/>
                  </a:lnTo>
                  <a:lnTo>
                    <a:pt x="543528" y="15779"/>
                  </a:lnTo>
                  <a:lnTo>
                    <a:pt x="526411" y="4234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505459" y="0"/>
                  </a:lnTo>
                  <a:lnTo>
                    <a:pt x="526411" y="4234"/>
                  </a:lnTo>
                  <a:lnTo>
                    <a:pt x="543528" y="15779"/>
                  </a:lnTo>
                  <a:lnTo>
                    <a:pt x="555073" y="32896"/>
                  </a:lnTo>
                  <a:lnTo>
                    <a:pt x="559308" y="53848"/>
                  </a:lnTo>
                  <a:lnTo>
                    <a:pt x="559308" y="269240"/>
                  </a:lnTo>
                  <a:lnTo>
                    <a:pt x="555073" y="290191"/>
                  </a:lnTo>
                  <a:lnTo>
                    <a:pt x="543528" y="307308"/>
                  </a:lnTo>
                  <a:lnTo>
                    <a:pt x="526411" y="318853"/>
                  </a:lnTo>
                  <a:lnTo>
                    <a:pt x="505459" y="323088"/>
                  </a:lnTo>
                  <a:lnTo>
                    <a:pt x="53848" y="323088"/>
                  </a:lnTo>
                  <a:lnTo>
                    <a:pt x="32896" y="318853"/>
                  </a:lnTo>
                  <a:lnTo>
                    <a:pt x="15779" y="307308"/>
                  </a:lnTo>
                  <a:lnTo>
                    <a:pt x="4234" y="29019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1714" y="4549902"/>
            <a:ext cx="29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pi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92776" y="4930647"/>
            <a:ext cx="1177925" cy="339725"/>
            <a:chOff x="5192776" y="4930647"/>
            <a:chExt cx="1177925" cy="339725"/>
          </a:xfrm>
        </p:grpSpPr>
        <p:sp>
          <p:nvSpPr>
            <p:cNvPr id="13" name="object 13"/>
            <p:cNvSpPr/>
            <p:nvPr/>
          </p:nvSpPr>
          <p:spPr>
            <a:xfrm>
              <a:off x="5201031" y="4938902"/>
              <a:ext cx="1161415" cy="323215"/>
            </a:xfrm>
            <a:custGeom>
              <a:avLst/>
              <a:gdLst/>
              <a:ahLst/>
              <a:cxnLst/>
              <a:rect l="l" t="t" r="r" b="b"/>
              <a:pathLst>
                <a:path w="1161414" h="323214">
                  <a:moveTo>
                    <a:pt x="1107440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1107440" y="323088"/>
                  </a:lnTo>
                  <a:lnTo>
                    <a:pt x="1128391" y="318853"/>
                  </a:lnTo>
                  <a:lnTo>
                    <a:pt x="1145508" y="307308"/>
                  </a:lnTo>
                  <a:lnTo>
                    <a:pt x="1157053" y="290191"/>
                  </a:lnTo>
                  <a:lnTo>
                    <a:pt x="1161288" y="269240"/>
                  </a:lnTo>
                  <a:lnTo>
                    <a:pt x="1161288" y="53848"/>
                  </a:lnTo>
                  <a:lnTo>
                    <a:pt x="1157053" y="32896"/>
                  </a:lnTo>
                  <a:lnTo>
                    <a:pt x="1145508" y="15779"/>
                  </a:lnTo>
                  <a:lnTo>
                    <a:pt x="1128391" y="4234"/>
                  </a:lnTo>
                  <a:lnTo>
                    <a:pt x="110744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1031" y="4938902"/>
              <a:ext cx="1161415" cy="323215"/>
            </a:xfrm>
            <a:custGeom>
              <a:avLst/>
              <a:gdLst/>
              <a:ahLst/>
              <a:cxnLst/>
              <a:rect l="l" t="t" r="r" b="b"/>
              <a:pathLst>
                <a:path w="1161414" h="323214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1107440" y="0"/>
                  </a:lnTo>
                  <a:lnTo>
                    <a:pt x="1128391" y="4234"/>
                  </a:lnTo>
                  <a:lnTo>
                    <a:pt x="1145508" y="15779"/>
                  </a:lnTo>
                  <a:lnTo>
                    <a:pt x="1157053" y="32896"/>
                  </a:lnTo>
                  <a:lnTo>
                    <a:pt x="1161288" y="53848"/>
                  </a:lnTo>
                  <a:lnTo>
                    <a:pt x="1161288" y="269240"/>
                  </a:lnTo>
                  <a:lnTo>
                    <a:pt x="1157053" y="290191"/>
                  </a:lnTo>
                  <a:lnTo>
                    <a:pt x="1145508" y="307308"/>
                  </a:lnTo>
                  <a:lnTo>
                    <a:pt x="1128391" y="318853"/>
                  </a:lnTo>
                  <a:lnTo>
                    <a:pt x="1107440" y="323088"/>
                  </a:lnTo>
                  <a:lnTo>
                    <a:pt x="53848" y="323088"/>
                  </a:lnTo>
                  <a:lnTo>
                    <a:pt x="32896" y="318853"/>
                  </a:lnTo>
                  <a:lnTo>
                    <a:pt x="15779" y="307308"/>
                  </a:lnTo>
                  <a:lnTo>
                    <a:pt x="4234" y="29019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16921" y="4923790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radius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79821" y="5316982"/>
            <a:ext cx="808355" cy="340360"/>
            <a:chOff x="5179821" y="5316982"/>
            <a:chExt cx="808355" cy="340360"/>
          </a:xfrm>
        </p:grpSpPr>
        <p:sp>
          <p:nvSpPr>
            <p:cNvPr id="17" name="object 17"/>
            <p:cNvSpPr/>
            <p:nvPr/>
          </p:nvSpPr>
          <p:spPr>
            <a:xfrm>
              <a:off x="5188076" y="5325237"/>
              <a:ext cx="791845" cy="323850"/>
            </a:xfrm>
            <a:custGeom>
              <a:avLst/>
              <a:gdLst/>
              <a:ahLst/>
              <a:cxnLst/>
              <a:rect l="l" t="t" r="r" b="b"/>
              <a:pathLst>
                <a:path w="791845" h="323850">
                  <a:moveTo>
                    <a:pt x="737743" y="0"/>
                  </a:moveTo>
                  <a:lnTo>
                    <a:pt x="53975" y="0"/>
                  </a:lnTo>
                  <a:lnTo>
                    <a:pt x="32950" y="4236"/>
                  </a:lnTo>
                  <a:lnTo>
                    <a:pt x="15795" y="15795"/>
                  </a:lnTo>
                  <a:lnTo>
                    <a:pt x="4236" y="32950"/>
                  </a:lnTo>
                  <a:lnTo>
                    <a:pt x="0" y="53975"/>
                  </a:lnTo>
                  <a:lnTo>
                    <a:pt x="0" y="269875"/>
                  </a:lnTo>
                  <a:lnTo>
                    <a:pt x="4236" y="290883"/>
                  </a:lnTo>
                  <a:lnTo>
                    <a:pt x="15795" y="308040"/>
                  </a:lnTo>
                  <a:lnTo>
                    <a:pt x="32950" y="319608"/>
                  </a:lnTo>
                  <a:lnTo>
                    <a:pt x="53975" y="323850"/>
                  </a:lnTo>
                  <a:lnTo>
                    <a:pt x="737743" y="323850"/>
                  </a:lnTo>
                  <a:lnTo>
                    <a:pt x="758767" y="319608"/>
                  </a:lnTo>
                  <a:lnTo>
                    <a:pt x="775922" y="308040"/>
                  </a:lnTo>
                  <a:lnTo>
                    <a:pt x="787481" y="290883"/>
                  </a:lnTo>
                  <a:lnTo>
                    <a:pt x="791718" y="269875"/>
                  </a:lnTo>
                  <a:lnTo>
                    <a:pt x="791718" y="53975"/>
                  </a:lnTo>
                  <a:lnTo>
                    <a:pt x="787481" y="32950"/>
                  </a:lnTo>
                  <a:lnTo>
                    <a:pt x="775922" y="15795"/>
                  </a:lnTo>
                  <a:lnTo>
                    <a:pt x="758767" y="4236"/>
                  </a:lnTo>
                  <a:lnTo>
                    <a:pt x="73774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8076" y="5325237"/>
              <a:ext cx="791845" cy="323850"/>
            </a:xfrm>
            <a:custGeom>
              <a:avLst/>
              <a:gdLst/>
              <a:ahLst/>
              <a:cxnLst/>
              <a:rect l="l" t="t" r="r" b="b"/>
              <a:pathLst>
                <a:path w="791845" h="323850">
                  <a:moveTo>
                    <a:pt x="0" y="53975"/>
                  </a:moveTo>
                  <a:lnTo>
                    <a:pt x="4236" y="32950"/>
                  </a:lnTo>
                  <a:lnTo>
                    <a:pt x="15795" y="15795"/>
                  </a:lnTo>
                  <a:lnTo>
                    <a:pt x="32950" y="4236"/>
                  </a:lnTo>
                  <a:lnTo>
                    <a:pt x="53975" y="0"/>
                  </a:lnTo>
                  <a:lnTo>
                    <a:pt x="737743" y="0"/>
                  </a:lnTo>
                  <a:lnTo>
                    <a:pt x="758767" y="4236"/>
                  </a:lnTo>
                  <a:lnTo>
                    <a:pt x="775922" y="15795"/>
                  </a:lnTo>
                  <a:lnTo>
                    <a:pt x="787481" y="32950"/>
                  </a:lnTo>
                  <a:lnTo>
                    <a:pt x="791718" y="53975"/>
                  </a:lnTo>
                  <a:lnTo>
                    <a:pt x="791718" y="269875"/>
                  </a:lnTo>
                  <a:lnTo>
                    <a:pt x="787481" y="290883"/>
                  </a:lnTo>
                  <a:lnTo>
                    <a:pt x="775922" y="308040"/>
                  </a:lnTo>
                  <a:lnTo>
                    <a:pt x="758767" y="319608"/>
                  </a:lnTo>
                  <a:lnTo>
                    <a:pt x="737743" y="323850"/>
                  </a:lnTo>
                  <a:lnTo>
                    <a:pt x="53975" y="323850"/>
                  </a:lnTo>
                  <a:lnTo>
                    <a:pt x="32950" y="319608"/>
                  </a:lnTo>
                  <a:lnTo>
                    <a:pt x="15795" y="308040"/>
                  </a:lnTo>
                  <a:lnTo>
                    <a:pt x="4236" y="290883"/>
                  </a:lnTo>
                  <a:lnTo>
                    <a:pt x="0" y="269875"/>
                  </a:lnTo>
                  <a:lnTo>
                    <a:pt x="0" y="53975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97678" y="5310885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65643" y="4332478"/>
            <a:ext cx="1124585" cy="274320"/>
            <a:chOff x="7565643" y="4332478"/>
            <a:chExt cx="1124585" cy="274320"/>
          </a:xfrm>
        </p:grpSpPr>
        <p:sp>
          <p:nvSpPr>
            <p:cNvPr id="21" name="object 21"/>
            <p:cNvSpPr/>
            <p:nvPr/>
          </p:nvSpPr>
          <p:spPr>
            <a:xfrm>
              <a:off x="7573898" y="4340733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1065022" y="0"/>
                  </a:moveTo>
                  <a:lnTo>
                    <a:pt x="42926" y="0"/>
                  </a:lnTo>
                  <a:lnTo>
                    <a:pt x="26199" y="3367"/>
                  </a:lnTo>
                  <a:lnTo>
                    <a:pt x="12557" y="12557"/>
                  </a:lnTo>
                  <a:lnTo>
                    <a:pt x="3367" y="26199"/>
                  </a:lnTo>
                  <a:lnTo>
                    <a:pt x="0" y="42926"/>
                  </a:lnTo>
                  <a:lnTo>
                    <a:pt x="0" y="214630"/>
                  </a:lnTo>
                  <a:lnTo>
                    <a:pt x="3367" y="231356"/>
                  </a:lnTo>
                  <a:lnTo>
                    <a:pt x="12557" y="244998"/>
                  </a:lnTo>
                  <a:lnTo>
                    <a:pt x="26199" y="254188"/>
                  </a:lnTo>
                  <a:lnTo>
                    <a:pt x="42926" y="257556"/>
                  </a:lnTo>
                  <a:lnTo>
                    <a:pt x="1065022" y="257556"/>
                  </a:lnTo>
                  <a:lnTo>
                    <a:pt x="1081748" y="254188"/>
                  </a:lnTo>
                  <a:lnTo>
                    <a:pt x="1095390" y="244998"/>
                  </a:lnTo>
                  <a:lnTo>
                    <a:pt x="1104580" y="231356"/>
                  </a:lnTo>
                  <a:lnTo>
                    <a:pt x="1107948" y="214630"/>
                  </a:lnTo>
                  <a:lnTo>
                    <a:pt x="1107948" y="42926"/>
                  </a:lnTo>
                  <a:lnTo>
                    <a:pt x="1104580" y="26199"/>
                  </a:lnTo>
                  <a:lnTo>
                    <a:pt x="1095390" y="12557"/>
                  </a:lnTo>
                  <a:lnTo>
                    <a:pt x="1081748" y="3367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73898" y="4340733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0" y="42926"/>
                  </a:moveTo>
                  <a:lnTo>
                    <a:pt x="3367" y="26199"/>
                  </a:lnTo>
                  <a:lnTo>
                    <a:pt x="12557" y="12557"/>
                  </a:lnTo>
                  <a:lnTo>
                    <a:pt x="26199" y="3367"/>
                  </a:lnTo>
                  <a:lnTo>
                    <a:pt x="42926" y="0"/>
                  </a:lnTo>
                  <a:lnTo>
                    <a:pt x="1065022" y="0"/>
                  </a:lnTo>
                  <a:lnTo>
                    <a:pt x="1081748" y="3367"/>
                  </a:lnTo>
                  <a:lnTo>
                    <a:pt x="1095390" y="12557"/>
                  </a:lnTo>
                  <a:lnTo>
                    <a:pt x="1104580" y="26199"/>
                  </a:lnTo>
                  <a:lnTo>
                    <a:pt x="1107948" y="42926"/>
                  </a:lnTo>
                  <a:lnTo>
                    <a:pt x="1107948" y="214630"/>
                  </a:lnTo>
                  <a:lnTo>
                    <a:pt x="1104580" y="231356"/>
                  </a:lnTo>
                  <a:lnTo>
                    <a:pt x="1095390" y="244998"/>
                  </a:lnTo>
                  <a:lnTo>
                    <a:pt x="1081748" y="254188"/>
                  </a:lnTo>
                  <a:lnTo>
                    <a:pt x="1065022" y="257556"/>
                  </a:lnTo>
                  <a:lnTo>
                    <a:pt x="42926" y="257556"/>
                  </a:lnTo>
                  <a:lnTo>
                    <a:pt x="26199" y="254188"/>
                  </a:lnTo>
                  <a:lnTo>
                    <a:pt x="12557" y="244998"/>
                  </a:lnTo>
                  <a:lnTo>
                    <a:pt x="3367" y="231356"/>
                  </a:lnTo>
                  <a:lnTo>
                    <a:pt x="0" y="214630"/>
                  </a:lnTo>
                  <a:lnTo>
                    <a:pt x="0" y="42926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02193" y="4329683"/>
            <a:ext cx="4521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3.14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565643" y="4819396"/>
            <a:ext cx="1124585" cy="273685"/>
            <a:chOff x="7565643" y="4819396"/>
            <a:chExt cx="1124585" cy="273685"/>
          </a:xfrm>
        </p:grpSpPr>
        <p:sp>
          <p:nvSpPr>
            <p:cNvPr id="25" name="object 25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55533" y="4816347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2.2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65643" y="5801614"/>
            <a:ext cx="1124585" cy="273685"/>
            <a:chOff x="7565643" y="5801614"/>
            <a:chExt cx="1124585" cy="273685"/>
          </a:xfrm>
        </p:grpSpPr>
        <p:sp>
          <p:nvSpPr>
            <p:cNvPr id="29" name="object 29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3"/>
                  </a:lnTo>
                  <a:lnTo>
                    <a:pt x="12541" y="12536"/>
                  </a:lnTo>
                  <a:lnTo>
                    <a:pt x="3365" y="26140"/>
                  </a:lnTo>
                  <a:lnTo>
                    <a:pt x="0" y="42798"/>
                  </a:lnTo>
                  <a:lnTo>
                    <a:pt x="0" y="213994"/>
                  </a:lnTo>
                  <a:lnTo>
                    <a:pt x="3365" y="230653"/>
                  </a:lnTo>
                  <a:lnTo>
                    <a:pt x="12541" y="244257"/>
                  </a:lnTo>
                  <a:lnTo>
                    <a:pt x="26146" y="253430"/>
                  </a:lnTo>
                  <a:lnTo>
                    <a:pt x="42799" y="256793"/>
                  </a:lnTo>
                  <a:lnTo>
                    <a:pt x="1065149" y="256793"/>
                  </a:lnTo>
                  <a:lnTo>
                    <a:pt x="1081801" y="253430"/>
                  </a:lnTo>
                  <a:lnTo>
                    <a:pt x="1095406" y="244257"/>
                  </a:lnTo>
                  <a:lnTo>
                    <a:pt x="1104582" y="230653"/>
                  </a:lnTo>
                  <a:lnTo>
                    <a:pt x="1107948" y="213994"/>
                  </a:lnTo>
                  <a:lnTo>
                    <a:pt x="1107948" y="42798"/>
                  </a:lnTo>
                  <a:lnTo>
                    <a:pt x="1104582" y="26140"/>
                  </a:lnTo>
                  <a:lnTo>
                    <a:pt x="1095406" y="12536"/>
                  </a:lnTo>
                  <a:lnTo>
                    <a:pt x="1081801" y="3363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8"/>
                  </a:moveTo>
                  <a:lnTo>
                    <a:pt x="3365" y="26140"/>
                  </a:lnTo>
                  <a:lnTo>
                    <a:pt x="12541" y="12536"/>
                  </a:lnTo>
                  <a:lnTo>
                    <a:pt x="26146" y="3363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3"/>
                  </a:lnTo>
                  <a:lnTo>
                    <a:pt x="1095406" y="12536"/>
                  </a:lnTo>
                  <a:lnTo>
                    <a:pt x="1104582" y="26140"/>
                  </a:lnTo>
                  <a:lnTo>
                    <a:pt x="1107948" y="42798"/>
                  </a:lnTo>
                  <a:lnTo>
                    <a:pt x="1107948" y="213994"/>
                  </a:lnTo>
                  <a:lnTo>
                    <a:pt x="1104582" y="230653"/>
                  </a:lnTo>
                  <a:lnTo>
                    <a:pt x="1095406" y="244257"/>
                  </a:lnTo>
                  <a:lnTo>
                    <a:pt x="1081801" y="253430"/>
                  </a:lnTo>
                  <a:lnTo>
                    <a:pt x="1065149" y="256793"/>
                  </a:lnTo>
                  <a:lnTo>
                    <a:pt x="42799" y="256793"/>
                  </a:lnTo>
                  <a:lnTo>
                    <a:pt x="26146" y="253430"/>
                  </a:lnTo>
                  <a:lnTo>
                    <a:pt x="12541" y="244257"/>
                  </a:lnTo>
                  <a:lnTo>
                    <a:pt x="3365" y="230653"/>
                  </a:lnTo>
                  <a:lnTo>
                    <a:pt x="0" y="213994"/>
                  </a:lnTo>
                  <a:lnTo>
                    <a:pt x="0" y="42798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742935" y="5798820"/>
            <a:ext cx="7708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15.1976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65643" y="5288026"/>
            <a:ext cx="1124585" cy="273685"/>
            <a:chOff x="7565643" y="5288026"/>
            <a:chExt cx="1124585" cy="273685"/>
          </a:xfrm>
        </p:grpSpPr>
        <p:sp>
          <p:nvSpPr>
            <p:cNvPr id="33" name="object 33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955533" y="528497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3.2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59958" y="4425696"/>
            <a:ext cx="1814195" cy="1556385"/>
            <a:chOff x="5759958" y="4425696"/>
            <a:chExt cx="1814195" cy="1556385"/>
          </a:xfrm>
        </p:grpSpPr>
        <p:sp>
          <p:nvSpPr>
            <p:cNvPr id="37" name="object 37"/>
            <p:cNvSpPr/>
            <p:nvPr/>
          </p:nvSpPr>
          <p:spPr>
            <a:xfrm>
              <a:off x="5759958" y="4425696"/>
              <a:ext cx="1814195" cy="1556385"/>
            </a:xfrm>
            <a:custGeom>
              <a:avLst/>
              <a:gdLst/>
              <a:ahLst/>
              <a:cxnLst/>
              <a:rect l="l" t="t" r="r" b="b"/>
              <a:pathLst>
                <a:path w="1814195" h="1556385">
                  <a:moveTo>
                    <a:pt x="1813179" y="43434"/>
                  </a:moveTo>
                  <a:lnTo>
                    <a:pt x="1784223" y="28956"/>
                  </a:lnTo>
                  <a:lnTo>
                    <a:pt x="1726311" y="0"/>
                  </a:lnTo>
                  <a:lnTo>
                    <a:pt x="1726311" y="28956"/>
                  </a:lnTo>
                  <a:lnTo>
                    <a:pt x="898652" y="28956"/>
                  </a:lnTo>
                  <a:lnTo>
                    <a:pt x="892175" y="35433"/>
                  </a:lnTo>
                  <a:lnTo>
                    <a:pt x="892175" y="285750"/>
                  </a:lnTo>
                  <a:lnTo>
                    <a:pt x="0" y="285750"/>
                  </a:lnTo>
                  <a:lnTo>
                    <a:pt x="0" y="314706"/>
                  </a:lnTo>
                  <a:lnTo>
                    <a:pt x="914654" y="314706"/>
                  </a:lnTo>
                  <a:lnTo>
                    <a:pt x="921131" y="308229"/>
                  </a:lnTo>
                  <a:lnTo>
                    <a:pt x="921131" y="300228"/>
                  </a:lnTo>
                  <a:lnTo>
                    <a:pt x="921131" y="285750"/>
                  </a:lnTo>
                  <a:lnTo>
                    <a:pt x="921131" y="57912"/>
                  </a:lnTo>
                  <a:lnTo>
                    <a:pt x="1726311" y="57912"/>
                  </a:lnTo>
                  <a:lnTo>
                    <a:pt x="1726311" y="86868"/>
                  </a:lnTo>
                  <a:lnTo>
                    <a:pt x="1784223" y="57912"/>
                  </a:lnTo>
                  <a:lnTo>
                    <a:pt x="1813179" y="43434"/>
                  </a:lnTo>
                  <a:close/>
                </a:path>
                <a:path w="1814195" h="1556385">
                  <a:moveTo>
                    <a:pt x="1813433" y="1512760"/>
                  </a:moveTo>
                  <a:lnTo>
                    <a:pt x="1784477" y="1498282"/>
                  </a:lnTo>
                  <a:lnTo>
                    <a:pt x="1726565" y="1469326"/>
                  </a:lnTo>
                  <a:lnTo>
                    <a:pt x="1726565" y="1498282"/>
                  </a:lnTo>
                  <a:lnTo>
                    <a:pt x="1030859" y="1498282"/>
                  </a:lnTo>
                  <a:lnTo>
                    <a:pt x="1030859" y="1075944"/>
                  </a:lnTo>
                  <a:lnTo>
                    <a:pt x="1030859" y="1061466"/>
                  </a:lnTo>
                  <a:lnTo>
                    <a:pt x="1030859" y="1053465"/>
                  </a:lnTo>
                  <a:lnTo>
                    <a:pt x="1024382" y="1046988"/>
                  </a:lnTo>
                  <a:lnTo>
                    <a:pt x="219456" y="1046988"/>
                  </a:lnTo>
                  <a:lnTo>
                    <a:pt x="219456" y="1075944"/>
                  </a:lnTo>
                  <a:lnTo>
                    <a:pt x="1001903" y="1075944"/>
                  </a:lnTo>
                  <a:lnTo>
                    <a:pt x="1001903" y="1520761"/>
                  </a:lnTo>
                  <a:lnTo>
                    <a:pt x="1008507" y="1527238"/>
                  </a:lnTo>
                  <a:lnTo>
                    <a:pt x="1726565" y="1527238"/>
                  </a:lnTo>
                  <a:lnTo>
                    <a:pt x="1726565" y="1556194"/>
                  </a:lnTo>
                  <a:lnTo>
                    <a:pt x="1784477" y="1527238"/>
                  </a:lnTo>
                  <a:lnTo>
                    <a:pt x="1813433" y="1512760"/>
                  </a:lnTo>
                  <a:close/>
                </a:path>
                <a:path w="1814195" h="1556385">
                  <a:moveTo>
                    <a:pt x="1813687" y="530352"/>
                  </a:moveTo>
                  <a:lnTo>
                    <a:pt x="1784731" y="515874"/>
                  </a:lnTo>
                  <a:lnTo>
                    <a:pt x="1726819" y="486918"/>
                  </a:lnTo>
                  <a:lnTo>
                    <a:pt x="1726819" y="515874"/>
                  </a:lnTo>
                  <a:lnTo>
                    <a:pt x="1199896" y="515874"/>
                  </a:lnTo>
                  <a:lnTo>
                    <a:pt x="1193419" y="522351"/>
                  </a:lnTo>
                  <a:lnTo>
                    <a:pt x="1193419" y="659892"/>
                  </a:lnTo>
                  <a:lnTo>
                    <a:pt x="601980" y="659892"/>
                  </a:lnTo>
                  <a:lnTo>
                    <a:pt x="601980" y="660019"/>
                  </a:lnTo>
                  <a:lnTo>
                    <a:pt x="601980" y="688848"/>
                  </a:lnTo>
                  <a:lnTo>
                    <a:pt x="601980" y="688975"/>
                  </a:lnTo>
                  <a:lnTo>
                    <a:pt x="1193419" y="688975"/>
                  </a:lnTo>
                  <a:lnTo>
                    <a:pt x="1193419" y="1006983"/>
                  </a:lnTo>
                  <a:lnTo>
                    <a:pt x="1199896" y="1013460"/>
                  </a:lnTo>
                  <a:lnTo>
                    <a:pt x="1726819" y="1013460"/>
                  </a:lnTo>
                  <a:lnTo>
                    <a:pt x="1726819" y="1042416"/>
                  </a:lnTo>
                  <a:lnTo>
                    <a:pt x="1784731" y="1013460"/>
                  </a:lnTo>
                  <a:lnTo>
                    <a:pt x="1813687" y="998982"/>
                  </a:lnTo>
                  <a:lnTo>
                    <a:pt x="1784731" y="984504"/>
                  </a:lnTo>
                  <a:lnTo>
                    <a:pt x="1726819" y="955548"/>
                  </a:lnTo>
                  <a:lnTo>
                    <a:pt x="1726819" y="984504"/>
                  </a:lnTo>
                  <a:lnTo>
                    <a:pt x="1222375" y="984504"/>
                  </a:lnTo>
                  <a:lnTo>
                    <a:pt x="1222375" y="544830"/>
                  </a:lnTo>
                  <a:lnTo>
                    <a:pt x="1726819" y="544830"/>
                  </a:lnTo>
                  <a:lnTo>
                    <a:pt x="1726819" y="573786"/>
                  </a:lnTo>
                  <a:lnTo>
                    <a:pt x="1784731" y="544830"/>
                  </a:lnTo>
                  <a:lnTo>
                    <a:pt x="1813687" y="5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51167" y="4765294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284226" y="0"/>
                  </a:moveTo>
                  <a:lnTo>
                    <a:pt x="154305" y="138556"/>
                  </a:lnTo>
                  <a:lnTo>
                    <a:pt x="15875" y="8508"/>
                  </a:lnTo>
                  <a:lnTo>
                    <a:pt x="0" y="25399"/>
                  </a:lnTo>
                  <a:lnTo>
                    <a:pt x="138430" y="155447"/>
                  </a:lnTo>
                  <a:lnTo>
                    <a:pt x="8509" y="293877"/>
                  </a:lnTo>
                  <a:lnTo>
                    <a:pt x="23113" y="307593"/>
                  </a:lnTo>
                  <a:lnTo>
                    <a:pt x="153035" y="169036"/>
                  </a:lnTo>
                  <a:lnTo>
                    <a:pt x="291592" y="299084"/>
                  </a:lnTo>
                  <a:lnTo>
                    <a:pt x="307340" y="282193"/>
                  </a:lnTo>
                  <a:lnTo>
                    <a:pt x="168910" y="152145"/>
                  </a:lnTo>
                  <a:lnTo>
                    <a:pt x="298831" y="13715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51167" y="4765294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15875" y="8508"/>
                  </a:moveTo>
                  <a:lnTo>
                    <a:pt x="154305" y="138556"/>
                  </a:lnTo>
                  <a:lnTo>
                    <a:pt x="284226" y="0"/>
                  </a:lnTo>
                  <a:lnTo>
                    <a:pt x="298831" y="13715"/>
                  </a:lnTo>
                  <a:lnTo>
                    <a:pt x="168910" y="152145"/>
                  </a:lnTo>
                  <a:lnTo>
                    <a:pt x="307340" y="282193"/>
                  </a:lnTo>
                  <a:lnTo>
                    <a:pt x="291592" y="299084"/>
                  </a:lnTo>
                  <a:lnTo>
                    <a:pt x="153035" y="169036"/>
                  </a:lnTo>
                  <a:lnTo>
                    <a:pt x="23113" y="307593"/>
                  </a:lnTo>
                  <a:lnTo>
                    <a:pt x="8509" y="293877"/>
                  </a:lnTo>
                  <a:lnTo>
                    <a:pt x="138430" y="155447"/>
                  </a:lnTo>
                  <a:lnTo>
                    <a:pt x="0" y="25399"/>
                  </a:lnTo>
                  <a:lnTo>
                    <a:pt x="15875" y="8508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02386" y="4478782"/>
            <a:ext cx="4204335" cy="152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3035"/>
              </a:lnSpc>
              <a:spcBef>
                <a:spcPts val="95"/>
              </a:spcBef>
            </a:pPr>
            <a:r>
              <a:rPr sz="2600" dirty="0">
                <a:latin typeface="Courier New"/>
                <a:cs typeface="Courier New"/>
              </a:rPr>
              <a:t>pi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20" dirty="0">
                <a:latin typeface="Courier New"/>
                <a:cs typeface="Courier New"/>
              </a:rPr>
              <a:t>3.14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85"/>
              </a:lnSpc>
            </a:pPr>
            <a:r>
              <a:rPr sz="2600" dirty="0">
                <a:latin typeface="Courier New"/>
                <a:cs typeface="Courier New"/>
              </a:rPr>
              <a:t>radius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5080" indent="12700">
              <a:lnSpc>
                <a:spcPts val="2910"/>
              </a:lnSpc>
              <a:spcBef>
                <a:spcPts val="125"/>
              </a:spcBef>
            </a:pPr>
            <a:r>
              <a:rPr sz="2600" dirty="0">
                <a:latin typeface="Courier New"/>
                <a:cs typeface="Courier New"/>
              </a:rPr>
              <a:t>area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pi*(radius**2) </a:t>
            </a:r>
            <a:r>
              <a:rPr sz="2600" dirty="0">
                <a:latin typeface="Courier New"/>
                <a:cs typeface="Courier New"/>
              </a:rPr>
              <a:t>radius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1B14-F552-1104-89D5-854489B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0540"/>
            <a:ext cx="9144000" cy="756919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What Computers do?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3E7E98-BED5-61DD-9F1F-9D9F2C70CDAA}"/>
              </a:ext>
            </a:extLst>
          </p:cNvPr>
          <p:cNvSpPr txBox="1">
            <a:spLocks/>
          </p:cNvSpPr>
          <p:nvPr/>
        </p:nvSpPr>
        <p:spPr>
          <a:xfrm>
            <a:off x="-76200" y="2133600"/>
            <a:ext cx="9144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algn="ctr"/>
            <a:r>
              <a:rPr lang="en-US" dirty="0">
                <a:latin typeface="+mj-lt"/>
              </a:rPr>
              <a:t>What is Computer?</a:t>
            </a:r>
          </a:p>
        </p:txBody>
      </p:sp>
    </p:spTree>
    <p:extLst>
      <p:ext uri="{BB962C8B-B14F-4D97-AF65-F5344CB8AC3E}">
        <p14:creationId xmlns:p14="http://schemas.microsoft.com/office/powerpoint/2010/main" val="373839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WHAT</a:t>
            </a:r>
            <a:r>
              <a:rPr spc="-100" dirty="0"/>
              <a:t> </a:t>
            </a:r>
            <a:r>
              <a:rPr spc="-75" dirty="0"/>
              <a:t>DOES</a:t>
            </a:r>
            <a:r>
              <a:rPr spc="-190" dirty="0"/>
              <a:t> </a:t>
            </a:r>
            <a:r>
              <a:rPr dirty="0"/>
              <a:t>A</a:t>
            </a:r>
            <a:r>
              <a:rPr spc="-145" dirty="0"/>
              <a:t> </a:t>
            </a:r>
            <a:r>
              <a:rPr spc="-90" dirty="0"/>
              <a:t>COMPUTER</a:t>
            </a:r>
            <a:r>
              <a:rPr spc="-150" dirty="0"/>
              <a:t> </a:t>
            </a:r>
            <a:r>
              <a:rPr spc="-25" dirty="0"/>
              <a:t>DO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5816600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10" dirty="0">
                <a:latin typeface="Carlito"/>
                <a:cs typeface="Carlito"/>
              </a:rPr>
              <a:t>Fundamentally: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performs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calculations</a:t>
            </a:r>
            <a:endParaRPr sz="2400" dirty="0">
              <a:latin typeface="Carlito"/>
              <a:cs typeface="Carlito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billion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calculations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second!</a:t>
            </a:r>
            <a:endParaRPr sz="24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rlito"/>
              <a:buChar char="◦"/>
              <a:tabLst>
                <a:tab pos="464820" algn="l"/>
              </a:tabLst>
            </a:pP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remembers</a:t>
            </a:r>
            <a:r>
              <a:rPr sz="2400" b="1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results</a:t>
            </a:r>
            <a:endParaRPr sz="2400" dirty="0">
              <a:latin typeface="Carlito"/>
              <a:cs typeface="Carlito"/>
            </a:endParaRPr>
          </a:p>
          <a:p>
            <a:pPr marL="486409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rlito"/>
                <a:cs typeface="Carlito"/>
              </a:rPr>
              <a:t>100s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gigabytes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storage!</a:t>
            </a:r>
            <a:endParaRPr sz="24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What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kinds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calculations?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rlito"/>
              <a:buChar char="◦"/>
              <a:tabLst>
                <a:tab pos="464820" algn="l"/>
              </a:tabLst>
            </a:pP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built-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in</a:t>
            </a:r>
            <a:r>
              <a:rPr sz="24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language</a:t>
            </a:r>
            <a:endParaRPr sz="24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ones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you</a:t>
            </a:r>
            <a:r>
              <a:rPr sz="2400"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define</a:t>
            </a:r>
            <a:r>
              <a:rPr sz="24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programmer</a:t>
            </a:r>
            <a:endParaRPr lang="en-US" sz="2400" spc="-10" dirty="0">
              <a:latin typeface="Carlito"/>
              <a:cs typeface="Carlito"/>
            </a:endParaRPr>
          </a:p>
          <a:p>
            <a:pPr marL="312420" indent="-29972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312420" algn="l"/>
              </a:tabLst>
            </a:pPr>
            <a:r>
              <a:rPr lang="en-US" sz="2600" spc="-10" dirty="0">
                <a:latin typeface="Carlito"/>
                <a:cs typeface="Carlito"/>
              </a:rPr>
              <a:t>computers</a:t>
            </a:r>
            <a:r>
              <a:rPr lang="en-US" sz="2600" spc="-75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only</a:t>
            </a:r>
            <a:r>
              <a:rPr lang="en-US" sz="2600" spc="-7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know</a:t>
            </a:r>
            <a:r>
              <a:rPr lang="en-US" sz="2600" spc="-6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what</a:t>
            </a:r>
            <a:r>
              <a:rPr lang="en-US" sz="2600" spc="-80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you</a:t>
            </a:r>
            <a:r>
              <a:rPr lang="en-US" sz="2600" spc="-75" dirty="0">
                <a:latin typeface="Carlito"/>
                <a:cs typeface="Carlito"/>
              </a:rPr>
              <a:t> </a:t>
            </a:r>
            <a:r>
              <a:rPr lang="en-US" sz="2600" dirty="0">
                <a:latin typeface="Carlito"/>
                <a:cs typeface="Carlito"/>
              </a:rPr>
              <a:t>tell</a:t>
            </a:r>
            <a:r>
              <a:rPr lang="en-US" sz="2600" spc="-70" dirty="0">
                <a:latin typeface="Carlito"/>
                <a:cs typeface="Carlito"/>
              </a:rPr>
              <a:t> </a:t>
            </a:r>
            <a:r>
              <a:rPr lang="en-US" sz="2600" spc="-20" dirty="0">
                <a:latin typeface="Carlito"/>
                <a:cs typeface="Carlito"/>
              </a:rPr>
              <a:t>them</a:t>
            </a:r>
            <a:endParaRPr lang="en-US"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WHAT</a:t>
            </a:r>
            <a:r>
              <a:rPr spc="-100" dirty="0"/>
              <a:t> </a:t>
            </a:r>
            <a:r>
              <a:rPr spc="-75" dirty="0"/>
              <a:t>DOES</a:t>
            </a:r>
            <a:r>
              <a:rPr spc="-190" dirty="0"/>
              <a:t> </a:t>
            </a:r>
            <a:r>
              <a:rPr dirty="0"/>
              <a:t>A</a:t>
            </a:r>
            <a:r>
              <a:rPr spc="-145" dirty="0"/>
              <a:t> </a:t>
            </a:r>
            <a:r>
              <a:rPr spc="-90" dirty="0"/>
              <a:t>COMPUTER</a:t>
            </a:r>
            <a:r>
              <a:rPr spc="-150" dirty="0"/>
              <a:t> </a:t>
            </a:r>
            <a:r>
              <a:rPr spc="-25" dirty="0"/>
              <a:t>DO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5816600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spc="-10" dirty="0">
                <a:latin typeface="Carlito"/>
                <a:cs typeface="Carlito"/>
              </a:rPr>
              <a:t>Fundamentally: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performs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calculations</a:t>
            </a:r>
            <a:endParaRPr sz="2400" dirty="0">
              <a:latin typeface="Carlito"/>
              <a:cs typeface="Carlito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billion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calculations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second!</a:t>
            </a:r>
            <a:endParaRPr sz="24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rlito"/>
              <a:buChar char="◦"/>
              <a:tabLst>
                <a:tab pos="464820" algn="l"/>
              </a:tabLst>
            </a:pP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remembers</a:t>
            </a:r>
            <a:r>
              <a:rPr sz="2400" b="1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results</a:t>
            </a:r>
            <a:endParaRPr sz="2400" dirty="0">
              <a:latin typeface="Carlito"/>
              <a:cs typeface="Carlito"/>
            </a:endParaRPr>
          </a:p>
          <a:p>
            <a:pPr marL="486409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rlito"/>
                <a:cs typeface="Carlito"/>
              </a:rPr>
              <a:t>100s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gigabytes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storage!</a:t>
            </a:r>
            <a:endParaRPr sz="24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What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kinds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calculations?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rlito"/>
              <a:buChar char="◦"/>
              <a:tabLst>
                <a:tab pos="464820" algn="l"/>
              </a:tabLst>
            </a:pP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built-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in</a:t>
            </a:r>
            <a:r>
              <a:rPr sz="24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language</a:t>
            </a:r>
            <a:endParaRPr sz="24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ones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you</a:t>
            </a:r>
            <a:r>
              <a:rPr sz="2400"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define</a:t>
            </a:r>
            <a:r>
              <a:rPr sz="24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programme</a:t>
            </a:r>
            <a:r>
              <a:rPr lang="en-US" sz="2400" spc="-10" dirty="0">
                <a:latin typeface="Carlito"/>
                <a:cs typeface="Carlito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3092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35" dirty="0"/>
              <a:t> </a:t>
            </a:r>
            <a:r>
              <a:rPr spc="-95" dirty="0"/>
              <a:t>NUMERICAL</a:t>
            </a:r>
            <a:r>
              <a:rPr spc="-150" dirty="0"/>
              <a:t> </a:t>
            </a:r>
            <a:r>
              <a:rPr spc="-50" dirty="0"/>
              <a:t>EXAMPLE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676039"/>
            <a:ext cx="7375525" cy="10947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square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root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number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y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dirty="0">
                <a:latin typeface="Carlito"/>
                <a:cs typeface="Carlito"/>
              </a:rPr>
              <a:t>such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y*y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0" dirty="0">
                <a:latin typeface="Courier New"/>
                <a:cs typeface="Courier New"/>
              </a:rPr>
              <a:t> x</a:t>
            </a:r>
            <a:endParaRPr sz="2600" dirty="0">
              <a:latin typeface="Courier New"/>
              <a:cs typeface="Courier New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recipe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deducing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square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root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number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r>
              <a:rPr sz="2600" spc="-90" dirty="0">
                <a:latin typeface="Courier New"/>
                <a:cs typeface="Courier New"/>
              </a:rPr>
              <a:t> </a:t>
            </a:r>
            <a:r>
              <a:rPr sz="2600" spc="-20" dirty="0">
                <a:latin typeface="Courier New"/>
                <a:cs typeface="Courier New"/>
              </a:rPr>
              <a:t>(</a:t>
            </a:r>
            <a:r>
              <a:rPr sz="2600" spc="-20" dirty="0">
                <a:latin typeface="Carlito"/>
                <a:cs typeface="Carlito"/>
              </a:rPr>
              <a:t>16)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427" y="2721864"/>
            <a:ext cx="6989573" cy="1168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Carlito"/>
                <a:cs typeface="Carlito"/>
              </a:rPr>
              <a:t>Start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guess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g</a:t>
            </a:r>
            <a:endParaRPr sz="2400" dirty="0">
              <a:latin typeface="Courier New"/>
              <a:cs typeface="Courier New"/>
            </a:endParaRPr>
          </a:p>
          <a:p>
            <a:pPr marL="469265" indent="-456565">
              <a:lnSpc>
                <a:spcPts val="275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Carlito"/>
                <a:cs typeface="Carlito"/>
              </a:rPr>
              <a:t>If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g*g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close</a:t>
            </a:r>
            <a:r>
              <a:rPr sz="24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enough</a:t>
            </a:r>
            <a:r>
              <a:rPr sz="24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stop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say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g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ts val="2750"/>
              </a:lnSpc>
            </a:pPr>
            <a:r>
              <a:rPr sz="2400" spc="-10" dirty="0">
                <a:latin typeface="Carlito"/>
                <a:cs typeface="Carlito"/>
              </a:rPr>
              <a:t>answer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200" y="3166871"/>
            <a:ext cx="69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427" y="3858767"/>
            <a:ext cx="7327900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434"/>
              </a:spcBef>
              <a:buClr>
                <a:srgbClr val="585858"/>
              </a:buClr>
              <a:buAutoNum type="arabicParenR" startAt="3"/>
              <a:tabLst>
                <a:tab pos="469265" algn="l"/>
              </a:tabLst>
            </a:pPr>
            <a:r>
              <a:rPr sz="2400" dirty="0">
                <a:latin typeface="Carlito"/>
                <a:cs typeface="Carlito"/>
              </a:rPr>
              <a:t>Otherwise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make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new</a:t>
            </a:r>
            <a:r>
              <a:rPr sz="2400" b="1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guess</a:t>
            </a:r>
            <a:r>
              <a:rPr sz="24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averaging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125" dirty="0">
                <a:latin typeface="Courier New"/>
                <a:cs typeface="Courier New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x/g</a:t>
            </a:r>
            <a:endParaRPr sz="2400" dirty="0">
              <a:latin typeface="Courier New"/>
              <a:cs typeface="Courier New"/>
            </a:endParaRPr>
          </a:p>
          <a:p>
            <a:pPr marL="469265" indent="-456565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AutoNum type="arabicParenR" startAt="3"/>
              <a:tabLst>
                <a:tab pos="469265" algn="l"/>
              </a:tabLst>
            </a:pP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new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guess,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repeat</a:t>
            </a:r>
            <a:r>
              <a:rPr sz="2400" b="1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process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until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close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enough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8792" y="4783963"/>
          <a:ext cx="60960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g*g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x/g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(g+x/g)/2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16/3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17.36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3.837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16.0277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3.997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4.000002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318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WHAT</a:t>
            </a:r>
            <a:r>
              <a:rPr spc="-100" dirty="0"/>
              <a:t> </a:t>
            </a:r>
            <a:r>
              <a:rPr dirty="0"/>
              <a:t>IS</a:t>
            </a:r>
            <a:r>
              <a:rPr spc="-229" dirty="0"/>
              <a:t> </a:t>
            </a:r>
            <a:r>
              <a:rPr dirty="0"/>
              <a:t>A</a:t>
            </a:r>
            <a:r>
              <a:rPr spc="-165" dirty="0"/>
              <a:t> </a:t>
            </a:r>
            <a:r>
              <a:rPr spc="-50" dirty="0"/>
              <a:t>RECIPE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1887918"/>
            <a:ext cx="7103109" cy="30543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01345" indent="-588645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AutoNum type="arabicParenR"/>
              <a:tabLst>
                <a:tab pos="601345" algn="l"/>
              </a:tabLst>
            </a:pPr>
            <a:r>
              <a:rPr sz="2600" dirty="0">
                <a:latin typeface="Carlito"/>
                <a:cs typeface="Carlito"/>
              </a:rPr>
              <a:t>sequence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simple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steps</a:t>
            </a:r>
            <a:endParaRPr sz="2600" dirty="0">
              <a:latin typeface="Carlito"/>
              <a:cs typeface="Carlito"/>
            </a:endParaRPr>
          </a:p>
          <a:p>
            <a:pPr marL="527050" marR="5080" indent="-514350">
              <a:lnSpc>
                <a:spcPts val="2810"/>
              </a:lnSpc>
              <a:spcBef>
                <a:spcPts val="1440"/>
              </a:spcBef>
              <a:buAutoNum type="arabicParenR"/>
              <a:tabLst>
                <a:tab pos="527050" algn="l"/>
                <a:tab pos="601345" algn="l"/>
              </a:tabLst>
            </a:pPr>
            <a:r>
              <a:rPr sz="2600" dirty="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flow</a:t>
            </a:r>
            <a:r>
              <a:rPr sz="26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of</a:t>
            </a:r>
            <a:r>
              <a:rPr sz="26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control</a:t>
            </a:r>
            <a:r>
              <a:rPr sz="2600" b="1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process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specifies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when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each </a:t>
            </a:r>
            <a:r>
              <a:rPr sz="2600" dirty="0">
                <a:latin typeface="Carlito"/>
                <a:cs typeface="Carlito"/>
              </a:rPr>
              <a:t>step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executed</a:t>
            </a:r>
            <a:endParaRPr sz="2600" dirty="0">
              <a:latin typeface="Carlito"/>
              <a:cs typeface="Carlito"/>
            </a:endParaRPr>
          </a:p>
          <a:p>
            <a:pPr marL="601345" indent="-588645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AutoNum type="arabicParenR"/>
              <a:tabLst>
                <a:tab pos="601345" algn="l"/>
              </a:tabLst>
            </a:pP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means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determining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when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to</a:t>
            </a:r>
            <a:r>
              <a:rPr sz="26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stop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rlito"/>
                <a:cs typeface="Carlito"/>
              </a:rPr>
              <a:t>1+2+3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algorithm</a:t>
            </a:r>
            <a:r>
              <a:rPr sz="2600" spc="-10" dirty="0">
                <a:latin typeface="Carlito"/>
                <a:cs typeface="Carlito"/>
              </a:rPr>
              <a:t>!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COMPUTERS</a:t>
            </a:r>
            <a:r>
              <a:rPr spc="-170" dirty="0"/>
              <a:t> </a:t>
            </a:r>
            <a:r>
              <a:rPr spc="-65" dirty="0"/>
              <a:t>ARE</a:t>
            </a:r>
            <a:r>
              <a:rPr spc="-170" dirty="0"/>
              <a:t> </a:t>
            </a:r>
            <a:r>
              <a:rPr spc="-50" dirty="0"/>
              <a:t>MACHINES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6672580" cy="24161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sz="2600" dirty="0">
                <a:latin typeface="Carlito"/>
                <a:cs typeface="Carlito"/>
              </a:rPr>
              <a:t>how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capture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recipe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mechanical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process</a:t>
            </a:r>
            <a:endParaRPr sz="26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lang="en-US" sz="2600" b="1" dirty="0">
                <a:solidFill>
                  <a:srgbClr val="C00000"/>
                </a:solidFill>
                <a:latin typeface="Carlito"/>
                <a:cs typeface="Carlito"/>
              </a:rPr>
              <a:t>F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ixed</a:t>
            </a:r>
            <a:r>
              <a:rPr sz="2600" b="1" spc="-1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program</a:t>
            </a:r>
            <a:r>
              <a:rPr sz="2600" b="1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computer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spc="-10" dirty="0">
                <a:latin typeface="Carlito"/>
                <a:cs typeface="Carlito"/>
              </a:rPr>
              <a:t>calculator</a:t>
            </a:r>
            <a:endParaRPr sz="2400" dirty="0">
              <a:latin typeface="Carlito"/>
              <a:cs typeface="Carlito"/>
            </a:endParaRPr>
          </a:p>
          <a:p>
            <a:pPr marL="237490" indent="-22479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7490" algn="l"/>
              </a:tabLst>
            </a:pPr>
            <a:r>
              <a:rPr lang="en-US" sz="2600" b="1" spc="-10" dirty="0">
                <a:solidFill>
                  <a:srgbClr val="C00000"/>
                </a:solidFill>
                <a:latin typeface="Carlito"/>
                <a:cs typeface="Carlito"/>
              </a:rPr>
              <a:t>S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tored</a:t>
            </a:r>
            <a:r>
              <a:rPr sz="2600" b="1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program</a:t>
            </a:r>
            <a:r>
              <a:rPr sz="2600" b="1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computer</a:t>
            </a:r>
            <a:endParaRPr sz="2600" dirty="0">
              <a:latin typeface="Carlito"/>
              <a:cs typeface="Carlito"/>
            </a:endParaRPr>
          </a:p>
          <a:p>
            <a:pPr marL="464820" lvl="1" indent="-251460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Char char="◦"/>
              <a:tabLst>
                <a:tab pos="464820" algn="l"/>
              </a:tabLst>
            </a:pPr>
            <a:r>
              <a:rPr sz="2400" dirty="0">
                <a:latin typeface="Carlito"/>
                <a:cs typeface="Carlito"/>
              </a:rPr>
              <a:t>machine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stores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executes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instructions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6673" y="1865122"/>
            <a:ext cx="7461250" cy="3634740"/>
            <a:chOff x="816673" y="1865122"/>
            <a:chExt cx="7461250" cy="3634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341" y="3139058"/>
              <a:ext cx="7447788" cy="23538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41" y="3139058"/>
              <a:ext cx="7447915" cy="2353945"/>
            </a:xfrm>
            <a:custGeom>
              <a:avLst/>
              <a:gdLst/>
              <a:ahLst/>
              <a:cxnLst/>
              <a:rect l="l" t="t" r="r" b="b"/>
              <a:pathLst>
                <a:path w="7447915" h="2353945">
                  <a:moveTo>
                    <a:pt x="0" y="229742"/>
                  </a:moveTo>
                  <a:lnTo>
                    <a:pt x="4668" y="183444"/>
                  </a:lnTo>
                  <a:lnTo>
                    <a:pt x="18056" y="140321"/>
                  </a:lnTo>
                  <a:lnTo>
                    <a:pt x="39241" y="101296"/>
                  </a:lnTo>
                  <a:lnTo>
                    <a:pt x="67298" y="67294"/>
                  </a:lnTo>
                  <a:lnTo>
                    <a:pt x="101305" y="39239"/>
                  </a:lnTo>
                  <a:lnTo>
                    <a:pt x="140337" y="18055"/>
                  </a:lnTo>
                  <a:lnTo>
                    <a:pt x="183470" y="4667"/>
                  </a:lnTo>
                  <a:lnTo>
                    <a:pt x="229781" y="0"/>
                  </a:lnTo>
                  <a:lnTo>
                    <a:pt x="7218045" y="0"/>
                  </a:lnTo>
                  <a:lnTo>
                    <a:pt x="7264343" y="4667"/>
                  </a:lnTo>
                  <a:lnTo>
                    <a:pt x="7307466" y="18055"/>
                  </a:lnTo>
                  <a:lnTo>
                    <a:pt x="7346491" y="39239"/>
                  </a:lnTo>
                  <a:lnTo>
                    <a:pt x="7380493" y="67294"/>
                  </a:lnTo>
                  <a:lnTo>
                    <a:pt x="7408548" y="101296"/>
                  </a:lnTo>
                  <a:lnTo>
                    <a:pt x="7429732" y="140321"/>
                  </a:lnTo>
                  <a:lnTo>
                    <a:pt x="7443120" y="183444"/>
                  </a:lnTo>
                  <a:lnTo>
                    <a:pt x="7447788" y="229742"/>
                  </a:lnTo>
                  <a:lnTo>
                    <a:pt x="7447788" y="2124074"/>
                  </a:lnTo>
                  <a:lnTo>
                    <a:pt x="7443120" y="2170373"/>
                  </a:lnTo>
                  <a:lnTo>
                    <a:pt x="7429732" y="2213496"/>
                  </a:lnTo>
                  <a:lnTo>
                    <a:pt x="7408548" y="2252521"/>
                  </a:lnTo>
                  <a:lnTo>
                    <a:pt x="7380493" y="2286523"/>
                  </a:lnTo>
                  <a:lnTo>
                    <a:pt x="7346491" y="2314578"/>
                  </a:lnTo>
                  <a:lnTo>
                    <a:pt x="7307466" y="2335762"/>
                  </a:lnTo>
                  <a:lnTo>
                    <a:pt x="7264343" y="2349150"/>
                  </a:lnTo>
                  <a:lnTo>
                    <a:pt x="7218045" y="2353817"/>
                  </a:lnTo>
                  <a:lnTo>
                    <a:pt x="229781" y="2353817"/>
                  </a:lnTo>
                  <a:lnTo>
                    <a:pt x="183470" y="2349150"/>
                  </a:lnTo>
                  <a:lnTo>
                    <a:pt x="140337" y="2335762"/>
                  </a:lnTo>
                  <a:lnTo>
                    <a:pt x="101305" y="2314578"/>
                  </a:lnTo>
                  <a:lnTo>
                    <a:pt x="67298" y="2286523"/>
                  </a:lnTo>
                  <a:lnTo>
                    <a:pt x="39241" y="2252521"/>
                  </a:lnTo>
                  <a:lnTo>
                    <a:pt x="18056" y="2213496"/>
                  </a:lnTo>
                  <a:lnTo>
                    <a:pt x="4668" y="2170373"/>
                  </a:lnTo>
                  <a:lnTo>
                    <a:pt x="0" y="2124074"/>
                  </a:lnTo>
                  <a:lnTo>
                    <a:pt x="0" y="229742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6871716" y="0"/>
                  </a:moveTo>
                  <a:lnTo>
                    <a:pt x="166116" y="0"/>
                  </a:lnTo>
                  <a:lnTo>
                    <a:pt x="121955" y="5937"/>
                  </a:lnTo>
                  <a:lnTo>
                    <a:pt x="82273" y="22690"/>
                  </a:lnTo>
                  <a:lnTo>
                    <a:pt x="48653" y="48672"/>
                  </a:lnTo>
                  <a:lnTo>
                    <a:pt x="22679" y="82295"/>
                  </a:lnTo>
                  <a:lnTo>
                    <a:pt x="5933" y="121972"/>
                  </a:lnTo>
                  <a:lnTo>
                    <a:pt x="0" y="166115"/>
                  </a:lnTo>
                  <a:lnTo>
                    <a:pt x="0" y="830579"/>
                  </a:lnTo>
                  <a:lnTo>
                    <a:pt x="5933" y="874723"/>
                  </a:lnTo>
                  <a:lnTo>
                    <a:pt x="22679" y="914399"/>
                  </a:lnTo>
                  <a:lnTo>
                    <a:pt x="48653" y="948023"/>
                  </a:lnTo>
                  <a:lnTo>
                    <a:pt x="82273" y="974005"/>
                  </a:lnTo>
                  <a:lnTo>
                    <a:pt x="121955" y="990758"/>
                  </a:lnTo>
                  <a:lnTo>
                    <a:pt x="166116" y="996695"/>
                  </a:lnTo>
                  <a:lnTo>
                    <a:pt x="6871716" y="996695"/>
                  </a:lnTo>
                  <a:lnTo>
                    <a:pt x="6915859" y="990758"/>
                  </a:lnTo>
                  <a:lnTo>
                    <a:pt x="6955535" y="974005"/>
                  </a:lnTo>
                  <a:lnTo>
                    <a:pt x="6989159" y="948023"/>
                  </a:lnTo>
                  <a:lnTo>
                    <a:pt x="7015141" y="914399"/>
                  </a:lnTo>
                  <a:lnTo>
                    <a:pt x="7031894" y="874723"/>
                  </a:lnTo>
                  <a:lnTo>
                    <a:pt x="7037832" y="830579"/>
                  </a:lnTo>
                  <a:lnTo>
                    <a:pt x="7037832" y="166115"/>
                  </a:lnTo>
                  <a:lnTo>
                    <a:pt x="7031894" y="121972"/>
                  </a:lnTo>
                  <a:lnTo>
                    <a:pt x="7015141" y="82295"/>
                  </a:lnTo>
                  <a:lnTo>
                    <a:pt x="6989159" y="48672"/>
                  </a:lnTo>
                  <a:lnTo>
                    <a:pt x="6955535" y="22690"/>
                  </a:lnTo>
                  <a:lnTo>
                    <a:pt x="6915859" y="5937"/>
                  </a:lnTo>
                  <a:lnTo>
                    <a:pt x="687171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0" y="166115"/>
                  </a:moveTo>
                  <a:lnTo>
                    <a:pt x="5933" y="121972"/>
                  </a:lnTo>
                  <a:lnTo>
                    <a:pt x="22679" y="82295"/>
                  </a:lnTo>
                  <a:lnTo>
                    <a:pt x="48653" y="48672"/>
                  </a:lnTo>
                  <a:lnTo>
                    <a:pt x="82273" y="22690"/>
                  </a:lnTo>
                  <a:lnTo>
                    <a:pt x="121955" y="5937"/>
                  </a:lnTo>
                  <a:lnTo>
                    <a:pt x="166116" y="0"/>
                  </a:lnTo>
                  <a:lnTo>
                    <a:pt x="6871716" y="0"/>
                  </a:lnTo>
                  <a:lnTo>
                    <a:pt x="6915859" y="5937"/>
                  </a:lnTo>
                  <a:lnTo>
                    <a:pt x="6955535" y="22690"/>
                  </a:lnTo>
                  <a:lnTo>
                    <a:pt x="6989159" y="48672"/>
                  </a:lnTo>
                  <a:lnTo>
                    <a:pt x="7015141" y="82295"/>
                  </a:lnTo>
                  <a:lnTo>
                    <a:pt x="7031894" y="121972"/>
                  </a:lnTo>
                  <a:lnTo>
                    <a:pt x="7037832" y="166115"/>
                  </a:lnTo>
                  <a:lnTo>
                    <a:pt x="7037832" y="830579"/>
                  </a:lnTo>
                  <a:lnTo>
                    <a:pt x="7031894" y="874723"/>
                  </a:lnTo>
                  <a:lnTo>
                    <a:pt x="7015141" y="914399"/>
                  </a:lnTo>
                  <a:lnTo>
                    <a:pt x="6989159" y="948023"/>
                  </a:lnTo>
                  <a:lnTo>
                    <a:pt x="6955535" y="974005"/>
                  </a:lnTo>
                  <a:lnTo>
                    <a:pt x="6915859" y="990758"/>
                  </a:lnTo>
                  <a:lnTo>
                    <a:pt x="6871716" y="996695"/>
                  </a:lnTo>
                  <a:lnTo>
                    <a:pt x="166116" y="996695"/>
                  </a:lnTo>
                  <a:lnTo>
                    <a:pt x="121955" y="990758"/>
                  </a:lnTo>
                  <a:lnTo>
                    <a:pt x="82273" y="974005"/>
                  </a:lnTo>
                  <a:lnTo>
                    <a:pt x="48653" y="948023"/>
                  </a:lnTo>
                  <a:lnTo>
                    <a:pt x="22679" y="914399"/>
                  </a:lnTo>
                  <a:lnTo>
                    <a:pt x="5933" y="874723"/>
                  </a:lnTo>
                  <a:lnTo>
                    <a:pt x="0" y="830579"/>
                  </a:lnTo>
                  <a:lnTo>
                    <a:pt x="0" y="166115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BASIC</a:t>
            </a:r>
            <a:r>
              <a:rPr spc="-165" dirty="0"/>
              <a:t> </a:t>
            </a:r>
            <a:r>
              <a:rPr spc="-85" dirty="0"/>
              <a:t>MACHINE</a:t>
            </a:r>
            <a:r>
              <a:rPr spc="-170" dirty="0"/>
              <a:t> </a:t>
            </a:r>
            <a:r>
              <a:rPr spc="-60" dirty="0"/>
              <a:t>ARCHITECTURE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8626" y="2030476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MEMORY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8258" y="3224529"/>
            <a:ext cx="2525395" cy="2020570"/>
            <a:chOff x="1048258" y="3224529"/>
            <a:chExt cx="2525395" cy="2020570"/>
          </a:xfrm>
        </p:grpSpPr>
        <p:sp>
          <p:nvSpPr>
            <p:cNvPr id="13" name="object 13"/>
            <p:cNvSpPr/>
            <p:nvPr/>
          </p:nvSpPr>
          <p:spPr>
            <a:xfrm>
              <a:off x="1056513" y="3232784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2174494" y="0"/>
                  </a:moveTo>
                  <a:lnTo>
                    <a:pt x="334010" y="0"/>
                  </a:lnTo>
                  <a:lnTo>
                    <a:pt x="284652" y="3622"/>
                  </a:lnTo>
                  <a:lnTo>
                    <a:pt x="237543" y="14146"/>
                  </a:lnTo>
                  <a:lnTo>
                    <a:pt x="193200" y="31054"/>
                  </a:lnTo>
                  <a:lnTo>
                    <a:pt x="152138" y="53827"/>
                  </a:lnTo>
                  <a:lnTo>
                    <a:pt x="114875" y="81948"/>
                  </a:lnTo>
                  <a:lnTo>
                    <a:pt x="81927" y="114901"/>
                  </a:lnTo>
                  <a:lnTo>
                    <a:pt x="53811" y="152166"/>
                  </a:lnTo>
                  <a:lnTo>
                    <a:pt x="31043" y="193227"/>
                  </a:lnTo>
                  <a:lnTo>
                    <a:pt x="14141" y="237567"/>
                  </a:lnTo>
                  <a:lnTo>
                    <a:pt x="3621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1" y="1719392"/>
                  </a:lnTo>
                  <a:lnTo>
                    <a:pt x="14141" y="1766492"/>
                  </a:lnTo>
                  <a:lnTo>
                    <a:pt x="31043" y="1810832"/>
                  </a:lnTo>
                  <a:lnTo>
                    <a:pt x="53811" y="1851893"/>
                  </a:lnTo>
                  <a:lnTo>
                    <a:pt x="81927" y="1889158"/>
                  </a:lnTo>
                  <a:lnTo>
                    <a:pt x="114875" y="1922111"/>
                  </a:lnTo>
                  <a:lnTo>
                    <a:pt x="152138" y="1950232"/>
                  </a:lnTo>
                  <a:lnTo>
                    <a:pt x="193200" y="1973005"/>
                  </a:lnTo>
                  <a:lnTo>
                    <a:pt x="237543" y="1989913"/>
                  </a:lnTo>
                  <a:lnTo>
                    <a:pt x="284652" y="2000437"/>
                  </a:lnTo>
                  <a:lnTo>
                    <a:pt x="334010" y="2004060"/>
                  </a:lnTo>
                  <a:lnTo>
                    <a:pt x="2174494" y="2004060"/>
                  </a:lnTo>
                  <a:lnTo>
                    <a:pt x="2223836" y="2000437"/>
                  </a:lnTo>
                  <a:lnTo>
                    <a:pt x="2270936" y="1989913"/>
                  </a:lnTo>
                  <a:lnTo>
                    <a:pt x="2315276" y="1973005"/>
                  </a:lnTo>
                  <a:lnTo>
                    <a:pt x="2356337" y="1950232"/>
                  </a:lnTo>
                  <a:lnTo>
                    <a:pt x="2393602" y="1922111"/>
                  </a:lnTo>
                  <a:lnTo>
                    <a:pt x="2426555" y="1889158"/>
                  </a:lnTo>
                  <a:lnTo>
                    <a:pt x="2454676" y="1851893"/>
                  </a:lnTo>
                  <a:lnTo>
                    <a:pt x="2477449" y="1810832"/>
                  </a:lnTo>
                  <a:lnTo>
                    <a:pt x="2494357" y="1766492"/>
                  </a:lnTo>
                  <a:lnTo>
                    <a:pt x="2504881" y="1719392"/>
                  </a:lnTo>
                  <a:lnTo>
                    <a:pt x="2508504" y="1670050"/>
                  </a:lnTo>
                  <a:lnTo>
                    <a:pt x="2508504" y="334010"/>
                  </a:lnTo>
                  <a:lnTo>
                    <a:pt x="2504881" y="284667"/>
                  </a:lnTo>
                  <a:lnTo>
                    <a:pt x="2494357" y="237567"/>
                  </a:lnTo>
                  <a:lnTo>
                    <a:pt x="2477449" y="193227"/>
                  </a:lnTo>
                  <a:lnTo>
                    <a:pt x="2454676" y="152166"/>
                  </a:lnTo>
                  <a:lnTo>
                    <a:pt x="2426555" y="114901"/>
                  </a:lnTo>
                  <a:lnTo>
                    <a:pt x="2393602" y="81948"/>
                  </a:lnTo>
                  <a:lnTo>
                    <a:pt x="2356337" y="53827"/>
                  </a:lnTo>
                  <a:lnTo>
                    <a:pt x="2315276" y="31054"/>
                  </a:lnTo>
                  <a:lnTo>
                    <a:pt x="2270936" y="14146"/>
                  </a:lnTo>
                  <a:lnTo>
                    <a:pt x="2223836" y="3622"/>
                  </a:lnTo>
                  <a:lnTo>
                    <a:pt x="217449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6513" y="3232784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0" y="334010"/>
                  </a:moveTo>
                  <a:lnTo>
                    <a:pt x="3621" y="284667"/>
                  </a:lnTo>
                  <a:lnTo>
                    <a:pt x="14141" y="237567"/>
                  </a:lnTo>
                  <a:lnTo>
                    <a:pt x="31043" y="193227"/>
                  </a:lnTo>
                  <a:lnTo>
                    <a:pt x="53811" y="152166"/>
                  </a:lnTo>
                  <a:lnTo>
                    <a:pt x="81927" y="114901"/>
                  </a:lnTo>
                  <a:lnTo>
                    <a:pt x="114875" y="81948"/>
                  </a:lnTo>
                  <a:lnTo>
                    <a:pt x="152138" y="53827"/>
                  </a:lnTo>
                  <a:lnTo>
                    <a:pt x="193200" y="31054"/>
                  </a:lnTo>
                  <a:lnTo>
                    <a:pt x="237543" y="14146"/>
                  </a:lnTo>
                  <a:lnTo>
                    <a:pt x="284652" y="3622"/>
                  </a:lnTo>
                  <a:lnTo>
                    <a:pt x="334010" y="0"/>
                  </a:lnTo>
                  <a:lnTo>
                    <a:pt x="2174494" y="0"/>
                  </a:lnTo>
                  <a:lnTo>
                    <a:pt x="2223836" y="3622"/>
                  </a:lnTo>
                  <a:lnTo>
                    <a:pt x="2270936" y="14146"/>
                  </a:lnTo>
                  <a:lnTo>
                    <a:pt x="2315276" y="31054"/>
                  </a:lnTo>
                  <a:lnTo>
                    <a:pt x="2356337" y="53827"/>
                  </a:lnTo>
                  <a:lnTo>
                    <a:pt x="2393602" y="81948"/>
                  </a:lnTo>
                  <a:lnTo>
                    <a:pt x="2426555" y="114901"/>
                  </a:lnTo>
                  <a:lnTo>
                    <a:pt x="2454676" y="152166"/>
                  </a:lnTo>
                  <a:lnTo>
                    <a:pt x="2477449" y="193227"/>
                  </a:lnTo>
                  <a:lnTo>
                    <a:pt x="2494357" y="237567"/>
                  </a:lnTo>
                  <a:lnTo>
                    <a:pt x="2504881" y="284667"/>
                  </a:lnTo>
                  <a:lnTo>
                    <a:pt x="2508504" y="334010"/>
                  </a:lnTo>
                  <a:lnTo>
                    <a:pt x="2508504" y="1670050"/>
                  </a:lnTo>
                  <a:lnTo>
                    <a:pt x="2504881" y="1719392"/>
                  </a:lnTo>
                  <a:lnTo>
                    <a:pt x="2494357" y="1766492"/>
                  </a:lnTo>
                  <a:lnTo>
                    <a:pt x="2477449" y="1810832"/>
                  </a:lnTo>
                  <a:lnTo>
                    <a:pt x="2454676" y="1851893"/>
                  </a:lnTo>
                  <a:lnTo>
                    <a:pt x="2426555" y="1889158"/>
                  </a:lnTo>
                  <a:lnTo>
                    <a:pt x="2393602" y="1922111"/>
                  </a:lnTo>
                  <a:lnTo>
                    <a:pt x="2356337" y="1950232"/>
                  </a:lnTo>
                  <a:lnTo>
                    <a:pt x="2315276" y="1973005"/>
                  </a:lnTo>
                  <a:lnTo>
                    <a:pt x="2270936" y="1989913"/>
                  </a:lnTo>
                  <a:lnTo>
                    <a:pt x="2223836" y="2000437"/>
                  </a:lnTo>
                  <a:lnTo>
                    <a:pt x="2174494" y="2004060"/>
                  </a:lnTo>
                  <a:lnTo>
                    <a:pt x="334010" y="2004060"/>
                  </a:lnTo>
                  <a:lnTo>
                    <a:pt x="284652" y="2000437"/>
                  </a:lnTo>
                  <a:lnTo>
                    <a:pt x="237543" y="1989913"/>
                  </a:lnTo>
                  <a:lnTo>
                    <a:pt x="193200" y="1973005"/>
                  </a:lnTo>
                  <a:lnTo>
                    <a:pt x="152138" y="1950232"/>
                  </a:lnTo>
                  <a:lnTo>
                    <a:pt x="114875" y="1922111"/>
                  </a:lnTo>
                  <a:lnTo>
                    <a:pt x="81927" y="1889158"/>
                  </a:lnTo>
                  <a:lnTo>
                    <a:pt x="53811" y="1851893"/>
                  </a:lnTo>
                  <a:lnTo>
                    <a:pt x="31043" y="1810832"/>
                  </a:lnTo>
                  <a:lnTo>
                    <a:pt x="14141" y="1766492"/>
                  </a:lnTo>
                  <a:lnTo>
                    <a:pt x="3621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32408" y="3618991"/>
            <a:ext cx="19469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CONTROL 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2240" y="3224529"/>
            <a:ext cx="4183379" cy="2020570"/>
            <a:chOff x="3952240" y="3224529"/>
            <a:chExt cx="4183379" cy="2020570"/>
          </a:xfrm>
        </p:grpSpPr>
        <p:sp>
          <p:nvSpPr>
            <p:cNvPr id="17" name="object 17"/>
            <p:cNvSpPr/>
            <p:nvPr/>
          </p:nvSpPr>
          <p:spPr>
            <a:xfrm>
              <a:off x="3960495" y="3232784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3832605" y="0"/>
                  </a:moveTo>
                  <a:lnTo>
                    <a:pt x="334010" y="0"/>
                  </a:lnTo>
                  <a:lnTo>
                    <a:pt x="284667" y="3622"/>
                  </a:lnTo>
                  <a:lnTo>
                    <a:pt x="237567" y="14146"/>
                  </a:lnTo>
                  <a:lnTo>
                    <a:pt x="193227" y="31054"/>
                  </a:lnTo>
                  <a:lnTo>
                    <a:pt x="152166" y="53827"/>
                  </a:lnTo>
                  <a:lnTo>
                    <a:pt x="114901" y="81948"/>
                  </a:lnTo>
                  <a:lnTo>
                    <a:pt x="81948" y="114901"/>
                  </a:lnTo>
                  <a:lnTo>
                    <a:pt x="53827" y="152166"/>
                  </a:lnTo>
                  <a:lnTo>
                    <a:pt x="31054" y="193227"/>
                  </a:lnTo>
                  <a:lnTo>
                    <a:pt x="14146" y="237567"/>
                  </a:lnTo>
                  <a:lnTo>
                    <a:pt x="3622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2" y="1719392"/>
                  </a:lnTo>
                  <a:lnTo>
                    <a:pt x="14146" y="1766492"/>
                  </a:lnTo>
                  <a:lnTo>
                    <a:pt x="31054" y="1810832"/>
                  </a:lnTo>
                  <a:lnTo>
                    <a:pt x="53827" y="1851893"/>
                  </a:lnTo>
                  <a:lnTo>
                    <a:pt x="81948" y="1889158"/>
                  </a:lnTo>
                  <a:lnTo>
                    <a:pt x="114901" y="1922111"/>
                  </a:lnTo>
                  <a:lnTo>
                    <a:pt x="152166" y="1950232"/>
                  </a:lnTo>
                  <a:lnTo>
                    <a:pt x="193227" y="1973005"/>
                  </a:lnTo>
                  <a:lnTo>
                    <a:pt x="237567" y="1989913"/>
                  </a:lnTo>
                  <a:lnTo>
                    <a:pt x="284667" y="2000437"/>
                  </a:lnTo>
                  <a:lnTo>
                    <a:pt x="334010" y="2004060"/>
                  </a:lnTo>
                  <a:lnTo>
                    <a:pt x="3832605" y="2004060"/>
                  </a:lnTo>
                  <a:lnTo>
                    <a:pt x="3881948" y="2000437"/>
                  </a:lnTo>
                  <a:lnTo>
                    <a:pt x="3929048" y="1989913"/>
                  </a:lnTo>
                  <a:lnTo>
                    <a:pt x="3973388" y="1973005"/>
                  </a:lnTo>
                  <a:lnTo>
                    <a:pt x="4014449" y="1950232"/>
                  </a:lnTo>
                  <a:lnTo>
                    <a:pt x="4051714" y="1922111"/>
                  </a:lnTo>
                  <a:lnTo>
                    <a:pt x="4084667" y="1889158"/>
                  </a:lnTo>
                  <a:lnTo>
                    <a:pt x="4112788" y="1851893"/>
                  </a:lnTo>
                  <a:lnTo>
                    <a:pt x="4135561" y="1810832"/>
                  </a:lnTo>
                  <a:lnTo>
                    <a:pt x="4152469" y="1766492"/>
                  </a:lnTo>
                  <a:lnTo>
                    <a:pt x="4162993" y="1719392"/>
                  </a:lnTo>
                  <a:lnTo>
                    <a:pt x="4166616" y="1670050"/>
                  </a:lnTo>
                  <a:lnTo>
                    <a:pt x="4166616" y="334010"/>
                  </a:lnTo>
                  <a:lnTo>
                    <a:pt x="4162993" y="284667"/>
                  </a:lnTo>
                  <a:lnTo>
                    <a:pt x="4152469" y="237567"/>
                  </a:lnTo>
                  <a:lnTo>
                    <a:pt x="4135561" y="193227"/>
                  </a:lnTo>
                  <a:lnTo>
                    <a:pt x="4112788" y="152166"/>
                  </a:lnTo>
                  <a:lnTo>
                    <a:pt x="4084667" y="114901"/>
                  </a:lnTo>
                  <a:lnTo>
                    <a:pt x="4051714" y="81948"/>
                  </a:lnTo>
                  <a:lnTo>
                    <a:pt x="4014449" y="53827"/>
                  </a:lnTo>
                  <a:lnTo>
                    <a:pt x="3973388" y="31054"/>
                  </a:lnTo>
                  <a:lnTo>
                    <a:pt x="3929048" y="14146"/>
                  </a:lnTo>
                  <a:lnTo>
                    <a:pt x="3881948" y="3622"/>
                  </a:lnTo>
                  <a:lnTo>
                    <a:pt x="38326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0495" y="3232784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0" y="334010"/>
                  </a:moveTo>
                  <a:lnTo>
                    <a:pt x="3622" y="284667"/>
                  </a:lnTo>
                  <a:lnTo>
                    <a:pt x="14146" y="237567"/>
                  </a:lnTo>
                  <a:lnTo>
                    <a:pt x="31054" y="193227"/>
                  </a:lnTo>
                  <a:lnTo>
                    <a:pt x="53827" y="152166"/>
                  </a:lnTo>
                  <a:lnTo>
                    <a:pt x="81948" y="114901"/>
                  </a:lnTo>
                  <a:lnTo>
                    <a:pt x="114901" y="81948"/>
                  </a:lnTo>
                  <a:lnTo>
                    <a:pt x="152166" y="53827"/>
                  </a:lnTo>
                  <a:lnTo>
                    <a:pt x="193227" y="31054"/>
                  </a:lnTo>
                  <a:lnTo>
                    <a:pt x="237567" y="14146"/>
                  </a:lnTo>
                  <a:lnTo>
                    <a:pt x="284667" y="3622"/>
                  </a:lnTo>
                  <a:lnTo>
                    <a:pt x="334010" y="0"/>
                  </a:lnTo>
                  <a:lnTo>
                    <a:pt x="3832605" y="0"/>
                  </a:lnTo>
                  <a:lnTo>
                    <a:pt x="3881948" y="3622"/>
                  </a:lnTo>
                  <a:lnTo>
                    <a:pt x="3929048" y="14146"/>
                  </a:lnTo>
                  <a:lnTo>
                    <a:pt x="3973388" y="31054"/>
                  </a:lnTo>
                  <a:lnTo>
                    <a:pt x="4014449" y="53827"/>
                  </a:lnTo>
                  <a:lnTo>
                    <a:pt x="4051714" y="81948"/>
                  </a:lnTo>
                  <a:lnTo>
                    <a:pt x="4084667" y="114901"/>
                  </a:lnTo>
                  <a:lnTo>
                    <a:pt x="4112788" y="152166"/>
                  </a:lnTo>
                  <a:lnTo>
                    <a:pt x="4135561" y="193227"/>
                  </a:lnTo>
                  <a:lnTo>
                    <a:pt x="4152469" y="237567"/>
                  </a:lnTo>
                  <a:lnTo>
                    <a:pt x="4162993" y="284667"/>
                  </a:lnTo>
                  <a:lnTo>
                    <a:pt x="4166616" y="334010"/>
                  </a:lnTo>
                  <a:lnTo>
                    <a:pt x="4166616" y="1670050"/>
                  </a:lnTo>
                  <a:lnTo>
                    <a:pt x="4162993" y="1719392"/>
                  </a:lnTo>
                  <a:lnTo>
                    <a:pt x="4152469" y="1766492"/>
                  </a:lnTo>
                  <a:lnTo>
                    <a:pt x="4135561" y="1810832"/>
                  </a:lnTo>
                  <a:lnTo>
                    <a:pt x="4112788" y="1851893"/>
                  </a:lnTo>
                  <a:lnTo>
                    <a:pt x="4084667" y="1889158"/>
                  </a:lnTo>
                  <a:lnTo>
                    <a:pt x="4051714" y="1922111"/>
                  </a:lnTo>
                  <a:lnTo>
                    <a:pt x="4014449" y="1950232"/>
                  </a:lnTo>
                  <a:lnTo>
                    <a:pt x="3973388" y="1973005"/>
                  </a:lnTo>
                  <a:lnTo>
                    <a:pt x="3929048" y="1989913"/>
                  </a:lnTo>
                  <a:lnTo>
                    <a:pt x="3881948" y="2000437"/>
                  </a:lnTo>
                  <a:lnTo>
                    <a:pt x="3832605" y="2004060"/>
                  </a:lnTo>
                  <a:lnTo>
                    <a:pt x="334010" y="2004060"/>
                  </a:lnTo>
                  <a:lnTo>
                    <a:pt x="284667" y="2000437"/>
                  </a:lnTo>
                  <a:lnTo>
                    <a:pt x="237567" y="1989913"/>
                  </a:lnTo>
                  <a:lnTo>
                    <a:pt x="193227" y="1973005"/>
                  </a:lnTo>
                  <a:lnTo>
                    <a:pt x="152166" y="1950232"/>
                  </a:lnTo>
                  <a:lnTo>
                    <a:pt x="114901" y="1922111"/>
                  </a:lnTo>
                  <a:lnTo>
                    <a:pt x="81948" y="1889158"/>
                  </a:lnTo>
                  <a:lnTo>
                    <a:pt x="53827" y="1851893"/>
                  </a:lnTo>
                  <a:lnTo>
                    <a:pt x="31054" y="1810832"/>
                  </a:lnTo>
                  <a:lnTo>
                    <a:pt x="14146" y="1766492"/>
                  </a:lnTo>
                  <a:lnTo>
                    <a:pt x="3622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36644" y="3618991"/>
            <a:ext cx="2771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ARITHMETIC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36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36216" y="5787897"/>
            <a:ext cx="2000250" cy="673100"/>
            <a:chOff x="2236216" y="5787897"/>
            <a:chExt cx="2000250" cy="673100"/>
          </a:xfrm>
        </p:grpSpPr>
        <p:sp>
          <p:nvSpPr>
            <p:cNvPr id="21" name="object 21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54833" y="5783071"/>
            <a:ext cx="139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INPUT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6579" y="5787897"/>
            <a:ext cx="2000250" cy="673100"/>
            <a:chOff x="4386579" y="5787897"/>
            <a:chExt cx="2000250" cy="673100"/>
          </a:xfrm>
        </p:grpSpPr>
        <p:sp>
          <p:nvSpPr>
            <p:cNvPr id="25" name="object 25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5959" y="5783071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74394" y="4725670"/>
            <a:ext cx="1873250" cy="439420"/>
            <a:chOff x="1374394" y="4725670"/>
            <a:chExt cx="1873250" cy="439420"/>
          </a:xfrm>
        </p:grpSpPr>
        <p:sp>
          <p:nvSpPr>
            <p:cNvPr id="29" name="object 29"/>
            <p:cNvSpPr/>
            <p:nvPr/>
          </p:nvSpPr>
          <p:spPr>
            <a:xfrm>
              <a:off x="1382649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2649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15363" y="4781042"/>
            <a:ext cx="159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program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counter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55615" y="4725670"/>
            <a:ext cx="1873250" cy="439420"/>
            <a:chOff x="5055615" y="4725670"/>
            <a:chExt cx="1873250" cy="439420"/>
          </a:xfrm>
        </p:grpSpPr>
        <p:sp>
          <p:nvSpPr>
            <p:cNvPr id="33" name="object 33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26303" y="4781042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do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primitive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ops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21764" y="2869691"/>
            <a:ext cx="4513580" cy="2942590"/>
          </a:xfrm>
          <a:custGeom>
            <a:avLst/>
            <a:gdLst/>
            <a:ahLst/>
            <a:cxnLst/>
            <a:rect l="l" t="t" r="r" b="b"/>
            <a:pathLst>
              <a:path w="4513580" h="2942590">
                <a:moveTo>
                  <a:pt x="114300" y="248412"/>
                </a:moveTo>
                <a:lnTo>
                  <a:pt x="76200" y="248412"/>
                </a:lnTo>
                <a:lnTo>
                  <a:pt x="76200" y="0"/>
                </a:lnTo>
                <a:lnTo>
                  <a:pt x="38100" y="0"/>
                </a:lnTo>
                <a:lnTo>
                  <a:pt x="38100" y="248412"/>
                </a:lnTo>
                <a:lnTo>
                  <a:pt x="0" y="248412"/>
                </a:lnTo>
                <a:lnTo>
                  <a:pt x="57150" y="362712"/>
                </a:lnTo>
                <a:lnTo>
                  <a:pt x="104775" y="267462"/>
                </a:lnTo>
                <a:lnTo>
                  <a:pt x="114300" y="248412"/>
                </a:lnTo>
                <a:close/>
              </a:path>
              <a:path w="4513580" h="2942590">
                <a:moveTo>
                  <a:pt x="899922" y="114300"/>
                </a:moveTo>
                <a:lnTo>
                  <a:pt x="890397" y="95250"/>
                </a:lnTo>
                <a:lnTo>
                  <a:pt x="842772" y="0"/>
                </a:lnTo>
                <a:lnTo>
                  <a:pt x="785622" y="114300"/>
                </a:lnTo>
                <a:lnTo>
                  <a:pt x="823722" y="114300"/>
                </a:lnTo>
                <a:lnTo>
                  <a:pt x="823722" y="362712"/>
                </a:lnTo>
                <a:lnTo>
                  <a:pt x="861822" y="362712"/>
                </a:lnTo>
                <a:lnTo>
                  <a:pt x="861822" y="114300"/>
                </a:lnTo>
                <a:lnTo>
                  <a:pt x="899922" y="114300"/>
                </a:lnTo>
                <a:close/>
              </a:path>
              <a:path w="4513580" h="2942590">
                <a:moveTo>
                  <a:pt x="1642745" y="2636520"/>
                </a:moveTo>
                <a:lnTo>
                  <a:pt x="1515999" y="2652268"/>
                </a:lnTo>
                <a:lnTo>
                  <a:pt x="1537042" y="2683941"/>
                </a:lnTo>
                <a:lnTo>
                  <a:pt x="1196467" y="2910471"/>
                </a:lnTo>
                <a:lnTo>
                  <a:pt x="1217549" y="2942196"/>
                </a:lnTo>
                <a:lnTo>
                  <a:pt x="1558137" y="2715679"/>
                </a:lnTo>
                <a:lnTo>
                  <a:pt x="1579245" y="2747403"/>
                </a:lnTo>
                <a:lnTo>
                  <a:pt x="1621650" y="2673350"/>
                </a:lnTo>
                <a:lnTo>
                  <a:pt x="1642745" y="2636520"/>
                </a:lnTo>
                <a:close/>
              </a:path>
              <a:path w="4513580" h="2942590">
                <a:moveTo>
                  <a:pt x="2005584" y="1652016"/>
                </a:moveTo>
                <a:lnTo>
                  <a:pt x="1757172" y="1652016"/>
                </a:lnTo>
                <a:lnTo>
                  <a:pt x="1757172" y="1613916"/>
                </a:lnTo>
                <a:lnTo>
                  <a:pt x="1642872" y="1671066"/>
                </a:lnTo>
                <a:lnTo>
                  <a:pt x="1757172" y="1728216"/>
                </a:lnTo>
                <a:lnTo>
                  <a:pt x="1757172" y="1690116"/>
                </a:lnTo>
                <a:lnTo>
                  <a:pt x="2005584" y="1690116"/>
                </a:lnTo>
                <a:lnTo>
                  <a:pt x="2005584" y="1652016"/>
                </a:lnTo>
                <a:close/>
              </a:path>
              <a:path w="4513580" h="2942590">
                <a:moveTo>
                  <a:pt x="2042160" y="1070610"/>
                </a:moveTo>
                <a:lnTo>
                  <a:pt x="2004060" y="1051560"/>
                </a:lnTo>
                <a:lnTo>
                  <a:pt x="1927860" y="1013460"/>
                </a:lnTo>
                <a:lnTo>
                  <a:pt x="1927860" y="1051560"/>
                </a:lnTo>
                <a:lnTo>
                  <a:pt x="1679448" y="1051560"/>
                </a:lnTo>
                <a:lnTo>
                  <a:pt x="1679448" y="1089660"/>
                </a:lnTo>
                <a:lnTo>
                  <a:pt x="1927860" y="1089660"/>
                </a:lnTo>
                <a:lnTo>
                  <a:pt x="1927860" y="1127760"/>
                </a:lnTo>
                <a:lnTo>
                  <a:pt x="2004060" y="1089660"/>
                </a:lnTo>
                <a:lnTo>
                  <a:pt x="2042160" y="1070610"/>
                </a:lnTo>
                <a:close/>
              </a:path>
              <a:path w="4513580" h="2942590">
                <a:moveTo>
                  <a:pt x="3465068" y="2926423"/>
                </a:moveTo>
                <a:lnTo>
                  <a:pt x="3444176" y="2883839"/>
                </a:lnTo>
                <a:lnTo>
                  <a:pt x="3408807" y="2811678"/>
                </a:lnTo>
                <a:lnTo>
                  <a:pt x="3385667" y="2842006"/>
                </a:lnTo>
                <a:lnTo>
                  <a:pt x="3105277" y="2628265"/>
                </a:lnTo>
                <a:lnTo>
                  <a:pt x="3082163" y="2658491"/>
                </a:lnTo>
                <a:lnTo>
                  <a:pt x="3362604" y="2872257"/>
                </a:lnTo>
                <a:lnTo>
                  <a:pt x="3339465" y="2902585"/>
                </a:lnTo>
                <a:lnTo>
                  <a:pt x="3465068" y="2926423"/>
                </a:lnTo>
                <a:close/>
              </a:path>
              <a:path w="4513580" h="2942590">
                <a:moveTo>
                  <a:pt x="3727704" y="248412"/>
                </a:moveTo>
                <a:lnTo>
                  <a:pt x="3689604" y="248412"/>
                </a:lnTo>
                <a:lnTo>
                  <a:pt x="3689604" y="0"/>
                </a:lnTo>
                <a:lnTo>
                  <a:pt x="3651504" y="0"/>
                </a:lnTo>
                <a:lnTo>
                  <a:pt x="3651504" y="248412"/>
                </a:lnTo>
                <a:lnTo>
                  <a:pt x="3613404" y="248412"/>
                </a:lnTo>
                <a:lnTo>
                  <a:pt x="3670554" y="362712"/>
                </a:lnTo>
                <a:lnTo>
                  <a:pt x="3718179" y="267462"/>
                </a:lnTo>
                <a:lnTo>
                  <a:pt x="3727704" y="248412"/>
                </a:lnTo>
                <a:close/>
              </a:path>
              <a:path w="4513580" h="2942590">
                <a:moveTo>
                  <a:pt x="4513326" y="114300"/>
                </a:moveTo>
                <a:lnTo>
                  <a:pt x="4503801" y="95250"/>
                </a:lnTo>
                <a:lnTo>
                  <a:pt x="4456176" y="0"/>
                </a:lnTo>
                <a:lnTo>
                  <a:pt x="4399026" y="114300"/>
                </a:lnTo>
                <a:lnTo>
                  <a:pt x="4437126" y="114300"/>
                </a:lnTo>
                <a:lnTo>
                  <a:pt x="4437126" y="362712"/>
                </a:lnTo>
                <a:lnTo>
                  <a:pt x="4475226" y="362712"/>
                </a:lnTo>
                <a:lnTo>
                  <a:pt x="4475226" y="114300"/>
                </a:lnTo>
                <a:lnTo>
                  <a:pt x="4513326" y="1143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6.0001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60" dirty="0"/>
              <a:t>1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A9B52B-A033-4CFB-B865-2FFFA13D79A5}">
  <we:reference id="wa200006067" version="1.0.0.5" store="en-US" storeType="OMEX"/>
  <we:alternateReferences>
    <we:reference id="WA200006067" version="1.0.0.5" store="WA200006067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1256</Words>
  <Application>Microsoft Office PowerPoint</Application>
  <PresentationFormat>On-screen Show (4:3)</PresentationFormat>
  <Paragraphs>255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Black</vt:lpstr>
      <vt:lpstr>Carlito</vt:lpstr>
      <vt:lpstr>Courier New</vt:lpstr>
      <vt:lpstr>Times New Roman</vt:lpstr>
      <vt:lpstr>Wingdings</vt:lpstr>
      <vt:lpstr>Office Theme</vt:lpstr>
      <vt:lpstr>TODAY</vt:lpstr>
      <vt:lpstr>PROBLEM SOLVING</vt:lpstr>
      <vt:lpstr>What Computers do?</vt:lpstr>
      <vt:lpstr>WHAT DOES A COMPUTER DO</vt:lpstr>
      <vt:lpstr>WHAT DOES A COMPUTER DO</vt:lpstr>
      <vt:lpstr>A NUMERICAL EXAMPLE</vt:lpstr>
      <vt:lpstr>WHAT IS A RECIPE</vt:lpstr>
      <vt:lpstr>COMPUTERS ARE MACHINES</vt:lpstr>
      <vt:lpstr>BASIC MACHINE ARCHITECTURE</vt:lpstr>
      <vt:lpstr>STORED PROGRAM COMPUTER</vt:lpstr>
      <vt:lpstr>BASIC PRIMITIVES</vt:lpstr>
      <vt:lpstr>CREATING RECIPES</vt:lpstr>
      <vt:lpstr>ASPECTS OF LANGUAGES</vt:lpstr>
      <vt:lpstr>ASPECTS OF LANGUAGES</vt:lpstr>
      <vt:lpstr>ASPECTS OF LANGUAGES</vt:lpstr>
      <vt:lpstr>ASPECTS OF LANGUAGES</vt:lpstr>
      <vt:lpstr>WHERE THINGS GO WRONG</vt:lpstr>
      <vt:lpstr>PYTHON PROGRAMS</vt:lpstr>
      <vt:lpstr>OBJECTS</vt:lpstr>
      <vt:lpstr>SCALAR OBJECTS</vt:lpstr>
      <vt:lpstr>TYPE CONVERSIONS (CAST)</vt:lpstr>
      <vt:lpstr>PRINTING TO CONSOLE</vt:lpstr>
      <vt:lpstr>EXPRESSIONS</vt:lpstr>
      <vt:lpstr>OPERATORS ON ints and floats</vt:lpstr>
      <vt:lpstr>SIMPLE OPERATIONS</vt:lpstr>
      <vt:lpstr>BINDING VARIABLES AND VALUES</vt:lpstr>
      <vt:lpstr>ABSTRACTING EXPRESSIONS</vt:lpstr>
      <vt:lpstr>PROGRAMMING vs MATH</vt:lpstr>
      <vt:lpstr>CHANGING BINDINGS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MIT6_0001F16_Welcome</dc:title>
  <dc:creator>Bell, Ana</dc:creator>
  <cp:lastModifiedBy>MUHAMMAD SAMEER AKRAM</cp:lastModifiedBy>
  <cp:revision>5</cp:revision>
  <dcterms:created xsi:type="dcterms:W3CDTF">2024-09-10T19:18:11Z</dcterms:created>
  <dcterms:modified xsi:type="dcterms:W3CDTF">2024-09-11T11:01:36Z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2024-09-10T00:00:00Z</vt:filetime>
  </property>
  <property fmtid="{D5CDD505-2E9C-101B-9397-08002B2CF9AE}" pid="5" name="Producer">
    <vt:lpwstr>3-Heights(TM) PDF Security Shell 4.8.25.2 (http://www.pdf-tools.com)</vt:lpwstr>
  </property>
</Properties>
</file>