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embeddedFontLst>
    <p:embeddedFont>
      <p:font typeface="Roboto"/>
      <p:regular r:id="rId40"/>
      <p:bold r:id="rId41"/>
      <p:italic r:id="rId42"/>
      <p:boldItalic r:id="rId43"/>
    </p:embeddedFont>
    <p:embeddedFont>
      <p:font typeface="Content"/>
      <p:regular r:id="rId44"/>
      <p:bold r:id="rId45"/>
    </p:embeddedFon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Content-regular.fntdata"/><Relationship Id="rId43" Type="http://schemas.openxmlformats.org/officeDocument/2006/relationships/font" Target="fonts/Roboto-boldItalic.fntdata"/><Relationship Id="rId46" Type="http://schemas.openxmlformats.org/officeDocument/2006/relationships/font" Target="fonts/HelveticaNeue-regular.fntdata"/><Relationship Id="rId45" Type="http://schemas.openxmlformats.org/officeDocument/2006/relationships/font" Target="fonts/Content-bold.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8311a7f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b8311a7f4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8311a7f4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8311a7f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61846e1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61846e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311a7f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b8311a7f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01" name="Google Shape;10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4" name="Google Shape;114;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5" name="Google Shape;115;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32" name="Google Shape;132;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3" name="Google Shape;1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39" name="Google Shape;139;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0" name="Google Shape;14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6" name="Google Shape;1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
        <p:nvSpPr>
          <p:cNvPr id="162" name="Google Shape;1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8" name="Google Shape;16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0" name="Google Shape;18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5" name="Google Shape;19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7" name="Google Shape;20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8" name="Google Shape;20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1" name="Shape 211"/>
        <p:cNvGrpSpPr/>
        <p:nvPr/>
      </p:nvGrpSpPr>
      <p:grpSpPr>
        <a:xfrm>
          <a:off x="0" y="0"/>
          <a:ext cx="0" cy="0"/>
          <a:chOff x="0" y="0"/>
          <a:chExt cx="0" cy="0"/>
        </a:xfrm>
      </p:grpSpPr>
      <p:sp>
        <p:nvSpPr>
          <p:cNvPr id="212" name="Google Shape;21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14" name="Google Shape;21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5" name="Google Shape;21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ctrTitle"/>
          </p:nvPr>
        </p:nvSpPr>
        <p:spPr>
          <a:xfrm>
            <a:off x="189850" y="1803500"/>
            <a:ext cx="11948100" cy="2017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Generative Adversarial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Media From the Heart by Ruth Hill | What to Do if a Police Officer Wants to  Conduct a Search" id="284" name="Google Shape;284;p46"/>
          <p:cNvPicPr preferRelativeResize="0"/>
          <p:nvPr/>
        </p:nvPicPr>
        <p:blipFill rotWithShape="1">
          <a:blip r:embed="rId3">
            <a:alphaModFix/>
          </a:blip>
          <a:srcRect b="0" l="0" r="0" t="0"/>
          <a:stretch/>
        </p:blipFill>
        <p:spPr>
          <a:xfrm>
            <a:off x="3833875" y="1431990"/>
            <a:ext cx="4341325" cy="39940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Cartoon character artist | Cartoon Artist Character — Stock Vector ©  HitToon #61079361" id="289" name="Google Shape;289;p47"/>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id="290" name="Google Shape;290;p47"/>
          <p:cNvPicPr preferRelativeResize="0"/>
          <p:nvPr/>
        </p:nvPicPr>
        <p:blipFill>
          <a:blip r:embed="rId4">
            <a:alphaModFix/>
          </a:blip>
          <a:stretch>
            <a:fillRect/>
          </a:stretch>
        </p:blipFill>
        <p:spPr>
          <a:xfrm>
            <a:off x="6686950" y="457625"/>
            <a:ext cx="4371275" cy="5654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Media From the Heart by Ruth Hill | What to Do if a Police Officer Wants to  Conduct a Search" id="295" name="Google Shape;295;p48"/>
          <p:cNvPicPr preferRelativeResize="0"/>
          <p:nvPr/>
        </p:nvPicPr>
        <p:blipFill rotWithShape="1">
          <a:blip r:embed="rId3">
            <a:alphaModFix/>
          </a:blip>
          <a:srcRect b="0" l="0" r="0" t="0"/>
          <a:stretch/>
        </p:blipFill>
        <p:spPr>
          <a:xfrm>
            <a:off x="3833875" y="1431990"/>
            <a:ext cx="4341325" cy="39940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Cartoon character artist | Cartoon Artist Character — Stock Vector ©  HitToon #61079361" id="300" name="Google Shape;300;p49"/>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descr="Mona lisa line art Royalty Free Vector Image - VectorStock" id="301" name="Google Shape;301;p49"/>
          <p:cNvPicPr preferRelativeResize="0"/>
          <p:nvPr/>
        </p:nvPicPr>
        <p:blipFill rotWithShape="1">
          <a:blip r:embed="rId4">
            <a:alphaModFix/>
          </a:blip>
          <a:srcRect b="7417" l="0" r="0" t="0"/>
          <a:stretch/>
        </p:blipFill>
        <p:spPr>
          <a:xfrm>
            <a:off x="6497398" y="1234979"/>
            <a:ext cx="4171780" cy="4166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Police Thinking Stock Illustrations – 236 Police Thinking Stock  Illustrations, Vectors &amp; Clipart - Dreamstime" id="306" name="Google Shape;306;p50"/>
          <p:cNvPicPr preferRelativeResize="0"/>
          <p:nvPr/>
        </p:nvPicPr>
        <p:blipFill rotWithShape="1">
          <a:blip r:embed="rId3">
            <a:alphaModFix/>
          </a:blip>
          <a:srcRect b="0" l="0" r="0" t="0"/>
          <a:stretch/>
        </p:blipFill>
        <p:spPr>
          <a:xfrm>
            <a:off x="4281488" y="0"/>
            <a:ext cx="3627437"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Cartoon character artist | Cartoon Artist Character — Stock Vector ©  HitToon #61079361" id="311" name="Google Shape;311;p51"/>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descr="Mona Lisa black and white in 2020 | Marilyn manson, Mona lisa, Mona lisa  parody" id="312" name="Google Shape;312;p51"/>
          <p:cNvPicPr preferRelativeResize="0"/>
          <p:nvPr/>
        </p:nvPicPr>
        <p:blipFill rotWithShape="1">
          <a:blip r:embed="rId4">
            <a:alphaModFix/>
          </a:blip>
          <a:srcRect b="0" l="0" r="0" t="0"/>
          <a:stretch/>
        </p:blipFill>
        <p:spPr>
          <a:xfrm>
            <a:off x="7164333" y="1360073"/>
            <a:ext cx="2876501" cy="41378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descr="Confused Police Man Stock Illustrations, Images &amp; Vectors | Shutterstock" id="317" name="Google Shape;317;p52"/>
          <p:cNvPicPr preferRelativeResize="0"/>
          <p:nvPr/>
        </p:nvPicPr>
        <p:blipFill rotWithShape="1">
          <a:blip r:embed="rId3">
            <a:alphaModFix/>
          </a:blip>
          <a:srcRect b="10469" l="0" r="0" t="0"/>
          <a:stretch/>
        </p:blipFill>
        <p:spPr>
          <a:xfrm>
            <a:off x="3393649" y="719636"/>
            <a:ext cx="4735447" cy="52759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Cartoon character artist | Cartoon Artist Character — Stock Vector ©  HitToon #61079361" id="322" name="Google Shape;322;p53"/>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id="323" name="Google Shape;323;p53"/>
          <p:cNvPicPr preferRelativeResize="0"/>
          <p:nvPr/>
        </p:nvPicPr>
        <p:blipFill rotWithShape="1">
          <a:blip r:embed="rId4">
            <a:alphaModFix/>
          </a:blip>
          <a:srcRect b="0" l="0" r="0" t="0"/>
          <a:stretch/>
        </p:blipFill>
        <p:spPr>
          <a:xfrm>
            <a:off x="7164333" y="1689937"/>
            <a:ext cx="2447335" cy="37113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Police Thumbs Up Stock Illustrations – 62 Police Thumbs Up Stock  Illustrations, Vectors &amp; Clipart - Dreamstime" id="328" name="Google Shape;328;p54"/>
          <p:cNvPicPr preferRelativeResize="0"/>
          <p:nvPr/>
        </p:nvPicPr>
        <p:blipFill rotWithShape="1">
          <a:blip r:embed="rId3">
            <a:alphaModFix/>
          </a:blip>
          <a:srcRect b="0" l="0" r="0" t="0"/>
          <a:stretch/>
        </p:blipFill>
        <p:spPr>
          <a:xfrm>
            <a:off x="3912124" y="677457"/>
            <a:ext cx="3616161" cy="5645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838200" y="160609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Genartist =&gt; Generator is the artist</a:t>
            </a:r>
            <a:endParaRPr/>
          </a:p>
        </p:txBody>
      </p:sp>
      <p:sp>
        <p:nvSpPr>
          <p:cNvPr id="334" name="Google Shape;334;p55"/>
          <p:cNvSpPr txBox="1"/>
          <p:nvPr/>
        </p:nvSpPr>
        <p:spPr>
          <a:xfrm>
            <a:off x="744583" y="3304903"/>
            <a:ext cx="104241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Calibri"/>
                <a:ea typeface="Calibri"/>
                <a:cs typeface="Calibri"/>
                <a:sym typeface="Calibri"/>
              </a:rPr>
              <a:t>Dispector=&gt; Discriminator is the inspector</a:t>
            </a:r>
            <a:endParaRPr sz="4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GANs- Generative Adversarial Networks</a:t>
            </a:r>
            <a:endParaRPr b="1"/>
          </a:p>
        </p:txBody>
      </p:sp>
      <p:sp>
        <p:nvSpPr>
          <p:cNvPr id="240" name="Google Shape;24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a GAN</a:t>
            </a:r>
            <a:endParaRPr/>
          </a:p>
          <a:p>
            <a:pPr indent="-228600" lvl="0" marL="228600" rtl="0" algn="l">
              <a:lnSpc>
                <a:spcPct val="90000"/>
              </a:lnSpc>
              <a:spcBef>
                <a:spcPts val="1000"/>
              </a:spcBef>
              <a:spcAft>
                <a:spcPts val="0"/>
              </a:spcAft>
              <a:buClr>
                <a:schemeClr val="dk1"/>
              </a:buClr>
              <a:buSzPts val="2800"/>
              <a:buChar char="•"/>
            </a:pPr>
            <a:r>
              <a:rPr lang="en-US"/>
              <a:t>Training</a:t>
            </a:r>
            <a:endParaRPr/>
          </a:p>
          <a:p>
            <a:pPr indent="-228600" lvl="0" marL="228600" rtl="0" algn="l">
              <a:lnSpc>
                <a:spcPct val="90000"/>
              </a:lnSpc>
              <a:spcBef>
                <a:spcPts val="1000"/>
              </a:spcBef>
              <a:spcAft>
                <a:spcPts val="0"/>
              </a:spcAft>
              <a:buClr>
                <a:schemeClr val="dk1"/>
              </a:buClr>
              <a:buSzPts val="2800"/>
              <a:buChar char="•"/>
            </a:pPr>
            <a:r>
              <a:rPr lang="en-US"/>
              <a:t>Loss function</a:t>
            </a:r>
            <a:endParaRPr/>
          </a:p>
          <a:p>
            <a:pPr indent="-228600" lvl="0" marL="228600" rtl="0" algn="l">
              <a:lnSpc>
                <a:spcPct val="90000"/>
              </a:lnSpc>
              <a:spcBef>
                <a:spcPts val="1000"/>
              </a:spcBef>
              <a:spcAft>
                <a:spcPts val="0"/>
              </a:spcAft>
              <a:buClr>
                <a:schemeClr val="dk1"/>
              </a:buClr>
              <a:buSzPts val="2800"/>
              <a:buChar char="•"/>
            </a:pPr>
            <a:r>
              <a:rPr lang="en-US"/>
              <a:t>Challenges</a:t>
            </a:r>
            <a:endParaRPr/>
          </a:p>
          <a:p>
            <a:pPr indent="-228600" lvl="0" marL="228600" rtl="0" algn="l">
              <a:lnSpc>
                <a:spcPct val="90000"/>
              </a:lnSpc>
              <a:spcBef>
                <a:spcPts val="1000"/>
              </a:spcBef>
              <a:spcAft>
                <a:spcPts val="0"/>
              </a:spcAft>
              <a:buClr>
                <a:schemeClr val="dk1"/>
              </a:buClr>
              <a:buSzPts val="2800"/>
              <a:buChar char="•"/>
            </a:pPr>
            <a:r>
              <a:rPr lang="en-US"/>
              <a:t>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340" name="Google Shape;340;p56"/>
          <p:cNvPicPr preferRelativeResize="0"/>
          <p:nvPr/>
        </p:nvPicPr>
        <p:blipFill>
          <a:blip r:embed="rId3">
            <a:alphaModFix/>
          </a:blip>
          <a:stretch>
            <a:fillRect/>
          </a:stretch>
        </p:blipFill>
        <p:spPr>
          <a:xfrm>
            <a:off x="71200" y="50187"/>
            <a:ext cx="12120800" cy="67366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a GAN</a:t>
            </a:r>
            <a:endParaRPr/>
          </a:p>
        </p:txBody>
      </p:sp>
      <p:sp>
        <p:nvSpPr>
          <p:cNvPr id="346" name="Google Shape;346;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11785" lvl="0" marL="228600" rtl="0" algn="l">
              <a:lnSpc>
                <a:spcPct val="90000"/>
              </a:lnSpc>
              <a:spcBef>
                <a:spcPts val="0"/>
              </a:spcBef>
              <a:spcAft>
                <a:spcPts val="0"/>
              </a:spcAft>
              <a:buClr>
                <a:srgbClr val="555555"/>
              </a:buClr>
              <a:buSzPts val="3900"/>
              <a:buChar char="•"/>
            </a:pPr>
            <a:r>
              <a:rPr b="0" lang="en-US" sz="3900">
                <a:solidFill>
                  <a:srgbClr val="555555"/>
                </a:solidFill>
                <a:latin typeface="Helvetica Neue"/>
                <a:ea typeface="Helvetica Neue"/>
                <a:cs typeface="Helvetica Neue"/>
                <a:sym typeface="Helvetica Neue"/>
              </a:rPr>
              <a:t>Generative modeling 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a:t>
            </a:r>
            <a:endParaRPr sz="3900"/>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a GAN</a:t>
            </a:r>
            <a:endParaRPr/>
          </a:p>
        </p:txBody>
      </p:sp>
      <p:sp>
        <p:nvSpPr>
          <p:cNvPr id="352" name="Google Shape;352;p5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25450" lvl="0" marL="457200" rtl="0" algn="l">
              <a:spcBef>
                <a:spcPts val="1000"/>
              </a:spcBef>
              <a:spcAft>
                <a:spcPts val="0"/>
              </a:spcAft>
              <a:buSzPts val="3100"/>
              <a:buChar char="•"/>
            </a:pPr>
            <a:r>
              <a:rPr lang="en-US" sz="3100">
                <a:solidFill>
                  <a:srgbClr val="555555"/>
                </a:solidFill>
                <a:latin typeface="Helvetica Neue"/>
                <a:ea typeface="Helvetica Neue"/>
                <a:cs typeface="Helvetica Neue"/>
                <a:sym typeface="Helvetica Neue"/>
              </a:rPr>
              <a:t>GANs are a clever way of training a generative model by framing the problem as a supervised learning problem with two sub-models: the generator model that we train to generate new examples, and the discriminator model that tries to classify examples as either real (from the domain) or fake (generated). The two models are trained together in a zero-sum game, adversarial, until the discriminator model is fooled about half the time, meaning the generator model is generating plausible examples.</a:t>
            </a:r>
            <a:endParaRPr sz="3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p:nvPr/>
        </p:nvSpPr>
        <p:spPr>
          <a:xfrm>
            <a:off x="4544450" y="1255925"/>
            <a:ext cx="2123700" cy="991500"/>
          </a:xfrm>
          <a:prstGeom prst="roundRect">
            <a:avLst>
              <a:gd fmla="val 16667" name="adj"/>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Real Images</a:t>
            </a:r>
            <a:endParaRPr sz="1800">
              <a:solidFill>
                <a:schemeClr val="dk1"/>
              </a:solidFill>
              <a:latin typeface="Calibri"/>
              <a:ea typeface="Calibri"/>
              <a:cs typeface="Calibri"/>
              <a:sym typeface="Calibri"/>
            </a:endParaRPr>
          </a:p>
        </p:txBody>
      </p:sp>
      <p:sp>
        <p:nvSpPr>
          <p:cNvPr id="358" name="Google Shape;358;p59"/>
          <p:cNvSpPr/>
          <p:nvPr/>
        </p:nvSpPr>
        <p:spPr>
          <a:xfrm>
            <a:off x="4638102" y="4610563"/>
            <a:ext cx="1972019" cy="1151258"/>
          </a:xfrm>
          <a:prstGeom prst="roundRect">
            <a:avLst>
              <a:gd fmla="val 16667" name="adj"/>
            </a:avLst>
          </a:prstGeom>
          <a:solidFill>
            <a:schemeClr val="accent1"/>
          </a:solidFill>
          <a:ln cap="flat" cmpd="sng" w="12700">
            <a:solidFill>
              <a:srgbClr val="BA930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Fake Images</a:t>
            </a:r>
            <a:endParaRPr sz="1800">
              <a:solidFill>
                <a:schemeClr val="dk1"/>
              </a:solidFill>
              <a:latin typeface="Calibri"/>
              <a:ea typeface="Calibri"/>
              <a:cs typeface="Calibri"/>
              <a:sym typeface="Calibri"/>
            </a:endParaRPr>
          </a:p>
        </p:txBody>
      </p:sp>
      <p:sp>
        <p:nvSpPr>
          <p:cNvPr id="359" name="Google Shape;359;p59"/>
          <p:cNvSpPr/>
          <p:nvPr/>
        </p:nvSpPr>
        <p:spPr>
          <a:xfrm>
            <a:off x="1934108" y="4381973"/>
            <a:ext cx="2258400" cy="1608600"/>
          </a:xfrm>
          <a:prstGeom prst="ellipse">
            <a:avLst/>
          </a:prstGeom>
          <a:gradFill>
            <a:gsLst>
              <a:gs pos="0">
                <a:srgbClr val="A67B7B"/>
              </a:gs>
              <a:gs pos="50000">
                <a:srgbClr val="9D6767"/>
              </a:gs>
              <a:gs pos="100000">
                <a:srgbClr val="8E585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Genartist</a:t>
            </a:r>
            <a:endParaRPr sz="1800">
              <a:solidFill>
                <a:schemeClr val="lt1"/>
              </a:solidFill>
              <a:latin typeface="Calibri"/>
              <a:ea typeface="Calibri"/>
              <a:cs typeface="Calibri"/>
              <a:sym typeface="Calibri"/>
            </a:endParaRPr>
          </a:p>
        </p:txBody>
      </p:sp>
      <p:sp>
        <p:nvSpPr>
          <p:cNvPr id="360" name="Google Shape;360;p59"/>
          <p:cNvSpPr/>
          <p:nvPr/>
        </p:nvSpPr>
        <p:spPr>
          <a:xfrm>
            <a:off x="6907576" y="2634408"/>
            <a:ext cx="2897436" cy="1589183"/>
          </a:xfrm>
          <a:prstGeom prst="ellipse">
            <a:avLst/>
          </a:prstGeom>
          <a:gradFill>
            <a:gsLst>
              <a:gs pos="0">
                <a:srgbClr val="A67B7B"/>
              </a:gs>
              <a:gs pos="50000">
                <a:srgbClr val="9D6767"/>
              </a:gs>
              <a:gs pos="100000">
                <a:srgbClr val="8E585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Dispector</a:t>
            </a:r>
            <a:endParaRPr sz="1800">
              <a:solidFill>
                <a:schemeClr val="lt1"/>
              </a:solidFill>
              <a:latin typeface="Calibri"/>
              <a:ea typeface="Calibri"/>
              <a:cs typeface="Calibri"/>
              <a:sym typeface="Calibri"/>
            </a:endParaRPr>
          </a:p>
        </p:txBody>
      </p:sp>
      <p:sp>
        <p:nvSpPr>
          <p:cNvPr id="361" name="Google Shape;361;p59"/>
          <p:cNvSpPr/>
          <p:nvPr/>
        </p:nvSpPr>
        <p:spPr>
          <a:xfrm>
            <a:off x="0" y="4610575"/>
            <a:ext cx="1400100" cy="1311000"/>
          </a:xfrm>
          <a:prstGeom prst="roundRect">
            <a:avLst>
              <a:gd fmla="val 16667" name="adj"/>
            </a:avLst>
          </a:prstGeom>
          <a:gradFill>
            <a:gsLst>
              <a:gs pos="0">
                <a:srgbClr val="9A9A9A"/>
              </a:gs>
              <a:gs pos="50000">
                <a:srgbClr val="8D8D8D"/>
              </a:gs>
              <a:gs pos="100000">
                <a:srgbClr val="787878"/>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Random Ideas</a:t>
            </a:r>
            <a:endParaRPr sz="1800">
              <a:solidFill>
                <a:schemeClr val="dk1"/>
              </a:solidFill>
              <a:latin typeface="Calibri"/>
              <a:ea typeface="Calibri"/>
              <a:cs typeface="Calibri"/>
              <a:sym typeface="Calibri"/>
            </a:endParaRPr>
          </a:p>
        </p:txBody>
      </p:sp>
      <p:sp>
        <p:nvSpPr>
          <p:cNvPr id="362" name="Google Shape;362;p59"/>
          <p:cNvSpPr/>
          <p:nvPr/>
        </p:nvSpPr>
        <p:spPr>
          <a:xfrm>
            <a:off x="10796525" y="2634400"/>
            <a:ext cx="1278000" cy="1608600"/>
          </a:xfrm>
          <a:prstGeom prst="roundRect">
            <a:avLst>
              <a:gd fmla="val 16667" name="adj"/>
            </a:avLst>
          </a:prstGeom>
          <a:solidFill>
            <a:srgbClr val="00B050"/>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Real or Fake?</a:t>
            </a:r>
            <a:endParaRPr sz="1800">
              <a:solidFill>
                <a:schemeClr val="lt1"/>
              </a:solidFill>
              <a:latin typeface="Calibri"/>
              <a:ea typeface="Calibri"/>
              <a:cs typeface="Calibri"/>
              <a:sym typeface="Calibri"/>
            </a:endParaRPr>
          </a:p>
        </p:txBody>
      </p:sp>
      <p:cxnSp>
        <p:nvCxnSpPr>
          <p:cNvPr id="363" name="Google Shape;363;p59"/>
          <p:cNvCxnSpPr>
            <a:stCxn id="361" idx="3"/>
          </p:cNvCxnSpPr>
          <p:nvPr/>
        </p:nvCxnSpPr>
        <p:spPr>
          <a:xfrm>
            <a:off x="1400100" y="5266075"/>
            <a:ext cx="534000" cy="21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59"/>
          <p:cNvCxnSpPr>
            <a:stCxn id="359" idx="6"/>
            <a:endCxn id="358" idx="1"/>
          </p:cNvCxnSpPr>
          <p:nvPr/>
        </p:nvCxnSpPr>
        <p:spPr>
          <a:xfrm>
            <a:off x="4192508" y="5186273"/>
            <a:ext cx="445500" cy="0"/>
          </a:xfrm>
          <a:prstGeom prst="straightConnector1">
            <a:avLst/>
          </a:prstGeom>
          <a:noFill/>
          <a:ln cap="flat" cmpd="sng" w="9525">
            <a:solidFill>
              <a:schemeClr val="dk2"/>
            </a:solidFill>
            <a:prstDash val="solid"/>
            <a:round/>
            <a:headEnd len="med" w="med" type="none"/>
            <a:tailEnd len="med" w="med" type="triangle"/>
          </a:ln>
        </p:spPr>
      </p:cxnSp>
      <p:cxnSp>
        <p:nvCxnSpPr>
          <p:cNvPr id="365" name="Google Shape;365;p59"/>
          <p:cNvCxnSpPr>
            <a:stCxn id="358" idx="3"/>
            <a:endCxn id="360" idx="3"/>
          </p:cNvCxnSpPr>
          <p:nvPr/>
        </p:nvCxnSpPr>
        <p:spPr>
          <a:xfrm flipH="1" rot="10800000">
            <a:off x="6610121" y="3990992"/>
            <a:ext cx="721800" cy="11952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59"/>
          <p:cNvCxnSpPr>
            <a:stCxn id="357" idx="3"/>
            <a:endCxn id="360" idx="1"/>
          </p:cNvCxnSpPr>
          <p:nvPr/>
        </p:nvCxnSpPr>
        <p:spPr>
          <a:xfrm>
            <a:off x="6668150" y="1751675"/>
            <a:ext cx="663600" cy="11154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59"/>
          <p:cNvCxnSpPr>
            <a:stCxn id="360" idx="6"/>
            <a:endCxn id="362" idx="1"/>
          </p:cNvCxnSpPr>
          <p:nvPr/>
        </p:nvCxnSpPr>
        <p:spPr>
          <a:xfrm>
            <a:off x="9805012" y="3428999"/>
            <a:ext cx="991500" cy="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descr="Learning Generative Adversarial Networks (GANs) – mc.ai" id="372" name="Google Shape;372;p60"/>
          <p:cNvPicPr preferRelativeResize="0"/>
          <p:nvPr/>
        </p:nvPicPr>
        <p:blipFill rotWithShape="1">
          <a:blip r:embed="rId3">
            <a:alphaModFix/>
          </a:blip>
          <a:srcRect b="0" l="0" r="0" t="0"/>
          <a:stretch/>
        </p:blipFill>
        <p:spPr>
          <a:xfrm>
            <a:off x="681317" y="513335"/>
            <a:ext cx="10363200" cy="58313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descr="Image for post" id="377" name="Google Shape;377;p61"/>
          <p:cNvPicPr preferRelativeResize="0"/>
          <p:nvPr/>
        </p:nvPicPr>
        <p:blipFill rotWithShape="1">
          <a:blip r:embed="rId3">
            <a:alphaModFix/>
          </a:blip>
          <a:srcRect b="0" l="0" r="0" t="0"/>
          <a:stretch/>
        </p:blipFill>
        <p:spPr>
          <a:xfrm>
            <a:off x="803458" y="1255059"/>
            <a:ext cx="10585083" cy="39646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Training a GAN model</a:t>
            </a:r>
            <a:endParaRPr/>
          </a:p>
        </p:txBody>
      </p:sp>
      <p:sp>
        <p:nvSpPr>
          <p:cNvPr id="383" name="Google Shape;383;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292929"/>
              </a:buClr>
              <a:buSzPct val="100000"/>
              <a:buChar char="•"/>
            </a:pPr>
            <a:r>
              <a:rPr b="0" i="0" lang="en-US">
                <a:solidFill>
                  <a:srgbClr val="292929"/>
                </a:solidFill>
                <a:latin typeface="Content"/>
                <a:ea typeface="Content"/>
                <a:cs typeface="Content"/>
                <a:sym typeface="Content"/>
              </a:rPr>
              <a:t>The generative network is trained to maximize the final classification error (between true and generated data), while the discriminative network is trained to minimize it. This is where the notion of adversarial networks arises from.</a:t>
            </a:r>
            <a:endParaRPr/>
          </a:p>
          <a:p>
            <a:pPr indent="-228600" lvl="0" marL="228600" rtl="0" algn="just">
              <a:lnSpc>
                <a:spcPct val="90000"/>
              </a:lnSpc>
              <a:spcBef>
                <a:spcPts val="1000"/>
              </a:spcBef>
              <a:spcAft>
                <a:spcPts val="0"/>
              </a:spcAft>
              <a:buClr>
                <a:srgbClr val="292929"/>
              </a:buClr>
              <a:buSzPct val="100000"/>
              <a:buChar char="•"/>
            </a:pPr>
            <a:r>
              <a:rPr b="0" i="0" lang="en-US">
                <a:solidFill>
                  <a:srgbClr val="292929"/>
                </a:solidFill>
                <a:latin typeface="Content"/>
                <a:ea typeface="Content"/>
                <a:cs typeface="Content"/>
                <a:sym typeface="Content"/>
              </a:rPr>
              <a:t>During </a:t>
            </a:r>
            <a:r>
              <a:rPr b="1" i="0" lang="en-US">
                <a:solidFill>
                  <a:srgbClr val="292929"/>
                </a:solidFill>
                <a:latin typeface="Content"/>
                <a:ea typeface="Content"/>
                <a:cs typeface="Content"/>
                <a:sym typeface="Content"/>
              </a:rPr>
              <a:t>discriminator training</a:t>
            </a:r>
            <a:r>
              <a:rPr b="0" i="0" lang="en-US">
                <a:solidFill>
                  <a:srgbClr val="292929"/>
                </a:solidFill>
                <a:latin typeface="Content"/>
                <a:ea typeface="Content"/>
                <a:cs typeface="Content"/>
                <a:sym typeface="Content"/>
              </a:rPr>
              <a:t>, we ignore the generator loss and just use the discriminator loss, which penalizes the discriminator for misclassifying real faces as fake or generated faces as real. The generator’s weights are updated through backpropagation. Generator’s weights are not updated.</a:t>
            </a:r>
            <a:endParaRPr/>
          </a:p>
          <a:p>
            <a:pPr indent="-228600" lvl="0" marL="228600" rtl="0" algn="just">
              <a:lnSpc>
                <a:spcPct val="90000"/>
              </a:lnSpc>
              <a:spcBef>
                <a:spcPts val="1000"/>
              </a:spcBef>
              <a:spcAft>
                <a:spcPts val="0"/>
              </a:spcAft>
              <a:buClr>
                <a:srgbClr val="292929"/>
              </a:buClr>
              <a:buSzPct val="100000"/>
              <a:buChar char="•"/>
            </a:pPr>
            <a:r>
              <a:rPr b="0" i="0" lang="en-US">
                <a:solidFill>
                  <a:srgbClr val="292929"/>
                </a:solidFill>
                <a:latin typeface="Content"/>
                <a:ea typeface="Content"/>
                <a:cs typeface="Content"/>
                <a:sym typeface="Content"/>
              </a:rPr>
              <a:t>During </a:t>
            </a:r>
            <a:r>
              <a:rPr b="1" i="0" lang="en-US">
                <a:solidFill>
                  <a:srgbClr val="292929"/>
                </a:solidFill>
                <a:latin typeface="Content"/>
                <a:ea typeface="Content"/>
                <a:cs typeface="Content"/>
                <a:sym typeface="Content"/>
              </a:rPr>
              <a:t>generator training</a:t>
            </a:r>
            <a:r>
              <a:rPr b="0" i="0" lang="en-US">
                <a:solidFill>
                  <a:srgbClr val="292929"/>
                </a:solidFill>
                <a:latin typeface="Content"/>
                <a:ea typeface="Content"/>
                <a:cs typeface="Content"/>
                <a:sym typeface="Content"/>
              </a:rPr>
              <a:t>, we use the generator loss, which penalizes the generator for failing to fool the discriminator and generating a face that the discriminator classifies as fake. The discriminator is frozen during generator training and only generator’s weights are updated through backpropagation.</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Training a GAN model</a:t>
            </a:r>
            <a:endParaRPr/>
          </a:p>
        </p:txBody>
      </p:sp>
      <p:sp>
        <p:nvSpPr>
          <p:cNvPr id="389" name="Google Shape;389;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292929"/>
              </a:buClr>
              <a:buSzPts val="2800"/>
              <a:buChar char="•"/>
            </a:pPr>
            <a:r>
              <a:rPr b="0" i="0" lang="en-US">
                <a:solidFill>
                  <a:srgbClr val="292929"/>
                </a:solidFill>
                <a:latin typeface="Content"/>
                <a:ea typeface="Content"/>
                <a:cs typeface="Content"/>
                <a:sym typeface="Content"/>
              </a:rPr>
              <a:t>From the perspective of game theory, </a:t>
            </a:r>
            <a:r>
              <a:rPr b="1" i="0" lang="en-US">
                <a:solidFill>
                  <a:srgbClr val="292929"/>
                </a:solidFill>
                <a:latin typeface="Content"/>
                <a:ea typeface="Content"/>
                <a:cs typeface="Content"/>
                <a:sym typeface="Content"/>
              </a:rPr>
              <a:t>equilibrium </a:t>
            </a:r>
            <a:r>
              <a:rPr b="0" i="0" lang="en-US">
                <a:solidFill>
                  <a:srgbClr val="292929"/>
                </a:solidFill>
                <a:latin typeface="Content"/>
                <a:ea typeface="Content"/>
                <a:cs typeface="Content"/>
                <a:sym typeface="Content"/>
              </a:rPr>
              <a:t>is reached when the generator produces samples that follow the celebrity-face probability distribution and the discriminator predicts fake or not-fake with equal probability as if it would just flip a coin.</a:t>
            </a:r>
            <a:endParaRPr/>
          </a:p>
          <a:p>
            <a:pPr indent="-228600" lvl="0" marL="228600" rtl="0" algn="just">
              <a:lnSpc>
                <a:spcPct val="90000"/>
              </a:lnSpc>
              <a:spcBef>
                <a:spcPts val="1000"/>
              </a:spcBef>
              <a:spcAft>
                <a:spcPts val="0"/>
              </a:spcAft>
              <a:buClr>
                <a:srgbClr val="292929"/>
              </a:buClr>
              <a:buSzPts val="2800"/>
              <a:buChar char="•"/>
            </a:pPr>
            <a:r>
              <a:rPr b="0" i="0" lang="en-US">
                <a:solidFill>
                  <a:srgbClr val="292929"/>
                </a:solidFill>
                <a:latin typeface="Content"/>
                <a:ea typeface="Content"/>
                <a:cs typeface="Content"/>
                <a:sym typeface="Content"/>
              </a:rPr>
              <a:t>It is important that both networks learn equally during training and </a:t>
            </a:r>
            <a:r>
              <a:rPr b="1" i="0" lang="en-US">
                <a:solidFill>
                  <a:srgbClr val="292929"/>
                </a:solidFill>
                <a:latin typeface="Content"/>
                <a:ea typeface="Content"/>
                <a:cs typeface="Content"/>
                <a:sym typeface="Content"/>
              </a:rPr>
              <a:t>converge</a:t>
            </a:r>
            <a:r>
              <a:rPr b="0" i="0" lang="en-US">
                <a:solidFill>
                  <a:srgbClr val="292929"/>
                </a:solidFill>
                <a:latin typeface="Content"/>
                <a:ea typeface="Content"/>
                <a:cs typeface="Content"/>
                <a:sym typeface="Content"/>
              </a:rPr>
              <a:t> </a:t>
            </a:r>
            <a:r>
              <a:rPr b="1" i="0" lang="en-US">
                <a:solidFill>
                  <a:srgbClr val="292929"/>
                </a:solidFill>
                <a:latin typeface="Content"/>
                <a:ea typeface="Content"/>
                <a:cs typeface="Content"/>
                <a:sym typeface="Content"/>
              </a:rPr>
              <a:t>together</a:t>
            </a:r>
            <a:r>
              <a:rPr b="0" i="0" lang="en-US">
                <a:solidFill>
                  <a:srgbClr val="292929"/>
                </a:solidFill>
                <a:latin typeface="Content"/>
                <a:ea typeface="Content"/>
                <a:cs typeface="Content"/>
                <a:sym typeface="Content"/>
              </a:rPr>
              <a:t>. A typical situation occurs when the discriminative network becomes much better at recognizing fakes, causing the generative network to be stuck.</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descr="Image for post" id="394" name="Google Shape;394;p64"/>
          <p:cNvPicPr preferRelativeResize="0"/>
          <p:nvPr/>
        </p:nvPicPr>
        <p:blipFill rotWithShape="1">
          <a:blip r:embed="rId3">
            <a:alphaModFix/>
          </a:blip>
          <a:srcRect b="0" l="0" r="0" t="0"/>
          <a:stretch/>
        </p:blipFill>
        <p:spPr>
          <a:xfrm>
            <a:off x="1452189" y="1555422"/>
            <a:ext cx="9687397" cy="391286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Image for post" id="399" name="Google Shape;399;p65"/>
          <p:cNvPicPr preferRelativeResize="0"/>
          <p:nvPr/>
        </p:nvPicPr>
        <p:blipFill rotWithShape="1">
          <a:blip r:embed="rId3">
            <a:alphaModFix/>
          </a:blip>
          <a:srcRect b="0" l="0" r="0" t="0"/>
          <a:stretch/>
        </p:blipFill>
        <p:spPr>
          <a:xfrm>
            <a:off x="1197951" y="1329181"/>
            <a:ext cx="10063987" cy="44328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E1DD"/>
            </a:gs>
            <a:gs pos="50000">
              <a:srgbClr val="E1D9D6"/>
            </a:gs>
            <a:gs pos="100000">
              <a:srgbClr val="B9B2B0"/>
            </a:gs>
          </a:gsLst>
          <a:lin ang="5400000" scaled="0"/>
        </a:gradFill>
      </p:bgPr>
    </p:bg>
    <p:spTree>
      <p:nvGrpSpPr>
        <p:cNvPr id="244" name="Shape 244"/>
        <p:cNvGrpSpPr/>
        <p:nvPr/>
      </p:nvGrpSpPr>
      <p:grpSpPr>
        <a:xfrm>
          <a:off x="0" y="0"/>
          <a:ext cx="0" cy="0"/>
          <a:chOff x="0" y="0"/>
          <a:chExt cx="0" cy="0"/>
        </a:xfrm>
      </p:grpSpPr>
      <p:pic>
        <p:nvPicPr>
          <p:cNvPr descr="Mona Lisa - Wikipedia" id="245" name="Google Shape;245;p39"/>
          <p:cNvPicPr preferRelativeResize="0"/>
          <p:nvPr/>
        </p:nvPicPr>
        <p:blipFill rotWithShape="1">
          <a:blip r:embed="rId3">
            <a:alphaModFix/>
          </a:blip>
          <a:srcRect b="0" l="0" r="0" t="0"/>
          <a:stretch/>
        </p:blipFill>
        <p:spPr>
          <a:xfrm>
            <a:off x="4091233" y="1559794"/>
            <a:ext cx="2796226" cy="4163945"/>
          </a:xfrm>
          <a:prstGeom prst="rect">
            <a:avLst/>
          </a:prstGeom>
          <a:noFill/>
          <a:ln cap="sq" cmpd="thickThin" w="228600">
            <a:solidFill>
              <a:srgbClr val="6A461B"/>
            </a:solidFill>
            <a:prstDash val="solid"/>
            <a:miter lim="800000"/>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nvSpPr>
        <p:spPr>
          <a:xfrm>
            <a:off x="810705" y="1602557"/>
            <a:ext cx="888005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02124"/>
                </a:solidFill>
                <a:latin typeface="Calibri"/>
                <a:ea typeface="Calibri"/>
                <a:cs typeface="Calibri"/>
                <a:sym typeface="Calibri"/>
              </a:rPr>
              <a:t>Minimax Loss</a:t>
            </a:r>
            <a:endParaRPr/>
          </a:p>
          <a:p>
            <a:pPr indent="0" lvl="0" marL="0" marR="0" rtl="0" algn="l">
              <a:spcBef>
                <a:spcPts val="0"/>
              </a:spcBef>
              <a:spcAft>
                <a:spcPts val="0"/>
              </a:spcAft>
              <a:buNone/>
            </a:pPr>
            <a:r>
              <a:rPr b="0" i="0" lang="en-US" sz="1800">
                <a:solidFill>
                  <a:srgbClr val="202124"/>
                </a:solidFill>
                <a:latin typeface="Roboto"/>
                <a:ea typeface="Roboto"/>
                <a:cs typeface="Roboto"/>
                <a:sym typeface="Roboto"/>
              </a:rPr>
              <a:t>In the paper that introduced GANs, the generator tries to minimize the following function while the discriminator tries to maximize it:</a:t>
            </a:r>
            <a:endParaRPr/>
          </a:p>
          <a:p>
            <a:pPr indent="0" lvl="0" marL="0" marR="0" rtl="0" algn="l">
              <a:spcBef>
                <a:spcPts val="0"/>
              </a:spcBef>
              <a:spcAft>
                <a:spcPts val="0"/>
              </a:spcAft>
              <a:buNone/>
            </a:pPr>
            <a:r>
              <a:t/>
            </a:r>
            <a:endParaRPr b="0" i="0" sz="1800">
              <a:solidFill>
                <a:srgbClr val="202124"/>
              </a:solidFill>
              <a:latin typeface="Roboto"/>
              <a:ea typeface="Roboto"/>
              <a:cs typeface="Roboto"/>
              <a:sym typeface="Roboto"/>
            </a:endParaRPr>
          </a:p>
          <a:p>
            <a:pPr indent="0" lvl="0" marL="0" marR="0" rtl="0" algn="ctr">
              <a:spcBef>
                <a:spcPts val="0"/>
              </a:spcBef>
              <a:spcAft>
                <a:spcPts val="0"/>
              </a:spcAft>
              <a:buNone/>
            </a:pPr>
            <a:r>
              <a:rPr b="0" i="0" lang="en-US" sz="1800">
                <a:solidFill>
                  <a:srgbClr val="202124"/>
                </a:solidFill>
                <a:latin typeface="Roboto"/>
                <a:ea typeface="Roboto"/>
                <a:cs typeface="Roboto"/>
                <a:sym typeface="Roboto"/>
              </a:rPr>
              <a:t>Ex[log(D(x))]+Ez[log(1−D(G(z)))]</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405" name="Google Shape;405;p66"/>
          <p:cNvSpPr txBox="1"/>
          <p:nvPr/>
        </p:nvSpPr>
        <p:spPr>
          <a:xfrm>
            <a:off x="810705" y="3709350"/>
            <a:ext cx="995234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function: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D(x) is the discriminator's estimate of the probability that real data instance x is real.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 is the expected value over all real data instances.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G(z) is the generator's output when given noise 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D(G(z)) is the discriminator's estimate of the probability that a fake instance is real.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Ez is the expected value over all random inputs to the generator (in effect, the expected value over all generated fake instances G(z)).</a:t>
            </a:r>
            <a:endParaRPr sz="1800">
              <a:solidFill>
                <a:schemeClr val="dk1"/>
              </a:solidFill>
              <a:latin typeface="Calibri"/>
              <a:ea typeface="Calibri"/>
              <a:cs typeface="Calibri"/>
              <a:sym typeface="Calibri"/>
            </a:endParaRPr>
          </a:p>
        </p:txBody>
      </p:sp>
      <p:sp>
        <p:nvSpPr>
          <p:cNvPr id="406" name="Google Shape;406;p66"/>
          <p:cNvSpPr txBox="1"/>
          <p:nvPr/>
        </p:nvSpPr>
        <p:spPr>
          <a:xfrm>
            <a:off x="810705" y="405353"/>
            <a:ext cx="723978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Loss function</a:t>
            </a:r>
            <a:endParaRPr sz="4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nvSpPr>
        <p:spPr>
          <a:xfrm>
            <a:off x="443930" y="807978"/>
            <a:ext cx="11304140" cy="618630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Vanishing Gradients</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Research has suggested that if your discriminator is too good, then generator training can fail due to vanishing gradients. In effect, an optimal discriminator doesn't provide enough information for the generator to make progress.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Attempts to Remedy</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Wasserstein loss: The Wasserstein loss is designed to prevent vanishing gradients even when you train the discriminator to optimality.</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Modified minimax loss: The original GAN paper proposed a modification to minimax loss to deal with vanishing gradients.</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Mode Collapse</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Usually you want your GAN to produce a wide variety of outputs. You want, for example, a different face for every random input to your face generator.</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However, if a generator produces an especially plausible output, the generator may learn to produce only that output. In fact, the generator is always trying to find the one output that seems most plausible to the discriminator.</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 generator starts producing the same output (or a small set of outputs) over and over again, the discriminator's best strategy is to learn to always reject that output. But if the next generation of discriminator gets stuck in a local minimum and doesn't find the best strategy, then it's too easy for the next generator iteration to find the most plausible output for the current discriminator.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67"/>
          <p:cNvSpPr/>
          <p:nvPr/>
        </p:nvSpPr>
        <p:spPr>
          <a:xfrm>
            <a:off x="2720214" y="-115352"/>
            <a:ext cx="556280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5400" cap="none">
                <a:solidFill>
                  <a:schemeClr val="dk1"/>
                </a:solidFill>
                <a:latin typeface="Calibri"/>
                <a:ea typeface="Calibri"/>
                <a:cs typeface="Calibri"/>
                <a:sym typeface="Calibri"/>
              </a:rPr>
              <a:t>Common proble</a:t>
            </a:r>
            <a:r>
              <a:rPr lang="en-US" sz="5400">
                <a:solidFill>
                  <a:schemeClr val="dk1"/>
                </a:solidFill>
                <a:latin typeface="Calibri"/>
                <a:ea typeface="Calibri"/>
                <a:cs typeface="Calibri"/>
                <a:sym typeface="Calibri"/>
              </a:rPr>
              <a:t>ms</a:t>
            </a:r>
            <a:endParaRPr b="0" sz="5400"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nvSpPr>
        <p:spPr>
          <a:xfrm>
            <a:off x="339365" y="70558"/>
            <a:ext cx="11104776" cy="6740307"/>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Each iteration of generator over-optimizes for a particular discriminator, and the discriminator never manages to learn its way out of the trap. As a result the generators rotate through a small set of output types. This form of GAN failure is called mode collapse.</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Attempts to Remedy</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following approaches try to force the generator to broaden its scope by preventing it from optimizing for a single fixed discriminator:</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Wasserstein loss: The Wasserstein loss alleviates mode collapse by letting you train the discriminator to optimality without worrying about vanishing gradients. If the discriminator doesn't get stuck in local minima, it learns to reject the outputs that the generator stabilizes on. So the generator has to try something new.</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Unrolled GANs: Unrolled GANs use a generator loss function that incorporates not only the current discriminator's classifications, but also the outputs of future discriminator versions. So the generator can't over-optimize for a single discriminator.</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Failure to Converge</a:t>
            </a:r>
            <a:endParaRPr/>
          </a:p>
          <a:p>
            <a:pPr indent="-285750" lvl="1" marL="74295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GANs frequently fail to converge, as discussed in the module on training.</a:t>
            </a:r>
            <a:endParaRPr/>
          </a:p>
          <a:p>
            <a:pPr indent="-171450" lvl="1" marL="74295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Attempts to Remedy</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Researchers have tried to use various forms of regularization to improve GAN convergence, including:</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Adding noise to discriminator inputs: See, for example, Toward Principled Methods for Training Generative Adversarial Networks.</a:t>
            </a:r>
            <a:endParaRPr/>
          </a:p>
          <a:p>
            <a:pPr indent="-285750" lvl="2" marL="12001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Penalizing discriminator weights: See, for example, Stabilizing Training of Generative Adversarial Networks through Regularization.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838200" y="83050"/>
            <a:ext cx="10515600" cy="132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a:t>
            </a:r>
            <a:endParaRPr/>
          </a:p>
        </p:txBody>
      </p:sp>
      <p:sp>
        <p:nvSpPr>
          <p:cNvPr id="423" name="Google Shape;423;p69"/>
          <p:cNvSpPr txBox="1"/>
          <p:nvPr>
            <p:ph idx="1" type="body"/>
          </p:nvPr>
        </p:nvSpPr>
        <p:spPr>
          <a:xfrm>
            <a:off x="838200" y="1542450"/>
            <a:ext cx="10515600" cy="5256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Generate Photographs of Human Faces</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Generate Cartoon Characters</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Image-to-Image Translation</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Text-to-Image Translation</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Semantic-Image-to-Photo Translation</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Super Resolution</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Photo Inpainting</a:t>
            </a:r>
            <a:endParaRPr sz="3000"/>
          </a:p>
          <a:p>
            <a:pPr indent="0" lvl="0" marL="0" rtl="0" algn="l">
              <a:lnSpc>
                <a:spcPct val="80000"/>
              </a:lnSpc>
              <a:spcBef>
                <a:spcPts val="1000"/>
              </a:spcBef>
              <a:spcAft>
                <a:spcPts val="0"/>
              </a:spcAft>
              <a:buSzPts val="275"/>
              <a:buNone/>
            </a:pPr>
            <a:r>
              <a:rPr b="0" i="0" lang="en-US" sz="3000">
                <a:solidFill>
                  <a:srgbClr val="555555"/>
                </a:solidFill>
                <a:latin typeface="Helvetica Neue"/>
                <a:ea typeface="Helvetica Neue"/>
                <a:cs typeface="Helvetica Neue"/>
                <a:sym typeface="Helvetica Neue"/>
              </a:rPr>
              <a:t>Video </a:t>
            </a:r>
            <a:r>
              <a:rPr lang="en-US" sz="3000">
                <a:solidFill>
                  <a:srgbClr val="555555"/>
                </a:solidFill>
                <a:latin typeface="Helvetica Neue"/>
                <a:ea typeface="Helvetica Neue"/>
                <a:cs typeface="Helvetica Neue"/>
                <a:sym typeface="Helvetica Neue"/>
              </a:rPr>
              <a:t>Generation</a:t>
            </a:r>
            <a:endParaRPr sz="3000"/>
          </a:p>
          <a:p>
            <a:pPr indent="-77470" lvl="0" marL="228600" rtl="0" algn="l">
              <a:lnSpc>
                <a:spcPct val="80000"/>
              </a:lnSpc>
              <a:spcBef>
                <a:spcPts val="1000"/>
              </a:spcBef>
              <a:spcAft>
                <a:spcPts val="0"/>
              </a:spcAft>
              <a:buClr>
                <a:schemeClr val="dk1"/>
              </a:buClr>
              <a:buSzPts val="700"/>
              <a:buNone/>
            </a:pPr>
            <a:r>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A Thief Steals A Painting From A Museum. Stock Vector - Illustration of  cartoon, gallery: 147396525" id="254" name="Google Shape;254;p41"/>
          <p:cNvPicPr preferRelativeResize="0"/>
          <p:nvPr/>
        </p:nvPicPr>
        <p:blipFill rotWithShape="1">
          <a:blip r:embed="rId3">
            <a:alphaModFix/>
          </a:blip>
          <a:srcRect b="8453" l="0" r="0" t="0"/>
          <a:stretch/>
        </p:blipFill>
        <p:spPr>
          <a:xfrm>
            <a:off x="2340662" y="443060"/>
            <a:ext cx="7378700" cy="62782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Cartoon character artist | Cartoon Artist Character — Stock Vector ©  HitToon #61079361" id="259" name="Google Shape;259;p42"/>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descr="Cartoon Drawing Police Computer file, Policemen, police Officer, painted,  hand png | PNGWing" id="260" name="Google Shape;260;p42"/>
          <p:cNvPicPr preferRelativeResize="0"/>
          <p:nvPr/>
        </p:nvPicPr>
        <p:blipFill rotWithShape="1">
          <a:blip r:embed="rId4">
            <a:alphaModFix/>
          </a:blip>
          <a:srcRect b="0" l="0" r="0" t="0"/>
          <a:stretch/>
        </p:blipFill>
        <p:spPr>
          <a:xfrm>
            <a:off x="8305014" y="1027906"/>
            <a:ext cx="1641442" cy="4218341"/>
          </a:xfrm>
          <a:prstGeom prst="rect">
            <a:avLst/>
          </a:prstGeom>
          <a:noFill/>
          <a:ln>
            <a:noFill/>
          </a:ln>
        </p:spPr>
      </p:pic>
      <p:sp>
        <p:nvSpPr>
          <p:cNvPr id="261" name="Google Shape;261;p42"/>
          <p:cNvSpPr/>
          <p:nvPr/>
        </p:nvSpPr>
        <p:spPr>
          <a:xfrm>
            <a:off x="1173550" y="5246250"/>
            <a:ext cx="3887100" cy="1170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Mr. Genartist</a:t>
            </a:r>
            <a:endParaRPr b="0" i="0" sz="5400" u="none" cap="none" strike="noStrike">
              <a:solidFill>
                <a:schemeClr val="dk1"/>
              </a:solidFill>
              <a:latin typeface="Calibri"/>
              <a:ea typeface="Calibri"/>
              <a:cs typeface="Calibri"/>
              <a:sym typeface="Calibri"/>
            </a:endParaRPr>
          </a:p>
        </p:txBody>
      </p:sp>
      <p:sp>
        <p:nvSpPr>
          <p:cNvPr id="262" name="Google Shape;262;p42"/>
          <p:cNvSpPr/>
          <p:nvPr/>
        </p:nvSpPr>
        <p:spPr>
          <a:xfrm>
            <a:off x="7274513" y="5493718"/>
            <a:ext cx="412863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Mr. Dispector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Cartoon character artist | Cartoon Artist Character — Stock Vector ©  HitToon #61079361" id="267" name="Google Shape;267;p43"/>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id="268" name="Google Shape;268;p43"/>
          <p:cNvPicPr preferRelativeResize="0"/>
          <p:nvPr/>
        </p:nvPicPr>
        <p:blipFill>
          <a:blip r:embed="rId4">
            <a:alphaModFix/>
          </a:blip>
          <a:stretch>
            <a:fillRect/>
          </a:stretch>
        </p:blipFill>
        <p:spPr>
          <a:xfrm>
            <a:off x="6241025" y="1376550"/>
            <a:ext cx="5125700" cy="43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Media From the Heart by Ruth Hill | What to Do if a Police Officer Wants to  Conduct a Search" id="273" name="Google Shape;273;p44"/>
          <p:cNvPicPr preferRelativeResize="0"/>
          <p:nvPr/>
        </p:nvPicPr>
        <p:blipFill rotWithShape="1">
          <a:blip r:embed="rId3">
            <a:alphaModFix/>
          </a:blip>
          <a:srcRect b="0" l="0" r="0" t="0"/>
          <a:stretch/>
        </p:blipFill>
        <p:spPr>
          <a:xfrm>
            <a:off x="3833875" y="1431990"/>
            <a:ext cx="4341325" cy="39940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Cartoon character artist | Cartoon Artist Character — Stock Vector ©  HitToon #61079361" id="278" name="Google Shape;278;p45"/>
          <p:cNvPicPr preferRelativeResize="0"/>
          <p:nvPr/>
        </p:nvPicPr>
        <p:blipFill rotWithShape="1">
          <a:blip r:embed="rId3">
            <a:alphaModFix/>
          </a:blip>
          <a:srcRect b="0" l="0" r="0" t="0"/>
          <a:stretch/>
        </p:blipFill>
        <p:spPr>
          <a:xfrm>
            <a:off x="753359" y="1995455"/>
            <a:ext cx="4274310" cy="3405825"/>
          </a:xfrm>
          <a:prstGeom prst="rect">
            <a:avLst/>
          </a:prstGeom>
          <a:noFill/>
          <a:ln>
            <a:noFill/>
          </a:ln>
        </p:spPr>
      </p:pic>
      <p:pic>
        <p:nvPicPr>
          <p:cNvPr id="279" name="Google Shape;279;p45"/>
          <p:cNvPicPr preferRelativeResize="0"/>
          <p:nvPr/>
        </p:nvPicPr>
        <p:blipFill>
          <a:blip r:embed="rId4">
            <a:alphaModFix/>
          </a:blip>
          <a:stretch>
            <a:fillRect/>
          </a:stretch>
        </p:blipFill>
        <p:spPr>
          <a:xfrm>
            <a:off x="7518272" y="1271038"/>
            <a:ext cx="3388050" cy="454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