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76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6" autoAdjust="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4C971-EF24-CA20-8548-D8F36889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C04BA-AB07-088A-9D87-D1E37DCF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D0C34-2E60-6CA3-7A09-6FCDD0E4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9534-E41D-19C9-D461-607059C9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8B4EB-811A-C6A3-C7EF-C91A6E97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7DBC-8B6E-3C0D-F992-FD23845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D240C-DFCA-C495-7F11-3DE479BF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8D9B-9EA8-3046-6A47-DB031337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DCD65-595A-BE0A-6E4F-BF354B4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A2207-FF73-308C-4694-F7021669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5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F25D9-46DD-9299-380F-6DD88D55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112E4-3DBA-02C3-4728-4F2922D8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52728-3D85-4262-2BFD-9FC674D1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F014E-D9AD-1A50-4B38-46A0788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87104-6738-7253-D195-416C7ABC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2A98C-1A65-51EC-280F-02742B26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80410-D230-70D5-20C1-5A5DA69D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60BE2-F6EF-628D-FC37-9885389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CED96-6D74-DBD1-E849-C9A6DC8A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D9DF0-CA53-6295-9613-53C9B33F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3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6128-1154-41E0-D154-CA7F8D4B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76874-E8AB-81A8-7020-5CB1B5D5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02046-6EAC-BB09-1403-6647A5D4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6174D-05EB-E54D-B5EF-D655DD6E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438B6-D6C1-84DD-8DF2-BD38E11B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1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CD21-B2EC-4F4C-3BCA-A6D133E9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93524-812F-2E25-1304-31A875E6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29BCB-A39C-0F30-3ECB-44E32812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5E2D3-CCB4-5BEB-0F4D-EC52F78D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4B7B2-0163-B549-4A1E-EA9DD17A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F5088-ED65-D3AF-C007-821DD880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72C33-91F9-FE02-057A-6833050D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27813-FCB4-5657-A0E9-60D6BA40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91133-6316-7233-4A46-E9D117D4D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4E5069-1B80-DBB2-8197-CAE24C11F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4A32-566B-2FFB-972D-468BB019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865185-F4A1-D2A4-21B4-AB694EA6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C535A-733C-BA7F-4FFB-F41A9049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0AE2E-D854-B88A-3820-FE0681CF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779E-8D9F-2B5B-E099-48565B23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3B731C-3F5D-AC8E-6869-53D8C6C8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04970B-2C79-6E66-EDCA-DB18F7AB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4A396-F2CD-1B4A-1665-582CDD32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882-38CD-62D2-1611-BBCB7C0F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D75033-49FB-61E8-09E7-9F43EE72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1CDB16-B284-1DDB-7407-549E21E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EFE4-FC18-3228-B6EC-5FCCFA7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58137-0F6A-CB42-A867-4E5D8D01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AA1E5-2581-F3E2-1C79-A3EE20C3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148E6-2DB3-63E2-0AE8-829C8C3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6937C-B905-5DAA-1FF6-25B6E9E5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9F3CD-AF7F-6671-8B04-FADB8AD5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42E0-1333-1A10-25D3-BB314DC7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E6025F-9D2A-46E3-CDFD-59E133A5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B2196-B0E3-D90A-BA76-501BBFAB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77DD2-5695-4B01-C4D9-CBD8AB5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AB752-1C56-1525-AA33-597D31DC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5FDF0-14AB-67A6-BAE9-BE00879E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5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7CB67-AFD2-F358-60AC-21552DAE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C8190-B60C-6919-3493-4235948D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58D4F-D267-FDCA-6A61-6856F093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1696-D9E7-40C3-8991-05F2B7C3E27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BD3B2-9BE5-B545-6DE3-36F80FADA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80AD8-5A2B-E9F4-8FC8-E6060BE8B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DC1B-1B3D-4587-8BA4-B4D27ADC6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4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C1FF-474D-1996-B0C9-4A66C326E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53918-D5A3-44D2-73D1-0D744052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199623" y="1950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/>
        </p:nvGraphicFramePr>
        <p:xfrm>
          <a:off x="1449946" y="416629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28E89DD-C187-2C57-4908-AB9D12B0D00C}"/>
              </a:ext>
            </a:extLst>
          </p:cNvPr>
          <p:cNvSpPr txBox="1"/>
          <p:nvPr/>
        </p:nvSpPr>
        <p:spPr>
          <a:xfrm>
            <a:off x="199623" y="4166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57C91A-2073-B7F5-798B-48C7F83749EB}"/>
              </a:ext>
            </a:extLst>
          </p:cNvPr>
          <p:cNvSpPr txBox="1"/>
          <p:nvPr/>
        </p:nvSpPr>
        <p:spPr>
          <a:xfrm>
            <a:off x="925133" y="416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DEE30C-EA92-DB3E-A894-547B56032FC4}"/>
              </a:ext>
            </a:extLst>
          </p:cNvPr>
          <p:cNvSpPr txBox="1"/>
          <p:nvPr/>
        </p:nvSpPr>
        <p:spPr>
          <a:xfrm>
            <a:off x="925133" y="5097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2AB31-29DB-ABDF-9E34-BE8FBE63FF7C}"/>
              </a:ext>
            </a:extLst>
          </p:cNvPr>
          <p:cNvSpPr txBox="1"/>
          <p:nvPr/>
        </p:nvSpPr>
        <p:spPr>
          <a:xfrm>
            <a:off x="925782" y="5505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7DF77D-307A-2517-2D16-76CA02DD873D}"/>
              </a:ext>
            </a:extLst>
          </p:cNvPr>
          <p:cNvSpPr txBox="1"/>
          <p:nvPr/>
        </p:nvSpPr>
        <p:spPr>
          <a:xfrm>
            <a:off x="3640808" y="24791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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E227A4-FA6B-CD29-02E7-AC3CBE94A832}"/>
              </a:ext>
            </a:extLst>
          </p:cNvPr>
          <p:cNvGraphicFramePr>
            <a:graphicFrameLocks/>
          </p:cNvGraphicFramePr>
          <p:nvPr/>
        </p:nvGraphicFramePr>
        <p:xfrm>
          <a:off x="1449297" y="194447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3084C2-9B2E-EC35-62ED-A7BCA7FF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6071"/>
              </p:ext>
            </p:extLst>
          </p:nvPr>
        </p:nvGraphicFramePr>
        <p:xfrm>
          <a:off x="3544630" y="2911567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2509885-5516-E4C8-6DF8-A38D64B40D95}"/>
              </a:ext>
            </a:extLst>
          </p:cNvPr>
          <p:cNvSpPr txBox="1"/>
          <p:nvPr/>
        </p:nvSpPr>
        <p:spPr>
          <a:xfrm>
            <a:off x="924484" y="19444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3E595F-225C-F05B-C82A-CB02ED9E5BC6}"/>
              </a:ext>
            </a:extLst>
          </p:cNvPr>
          <p:cNvSpPr txBox="1"/>
          <p:nvPr/>
        </p:nvSpPr>
        <p:spPr>
          <a:xfrm>
            <a:off x="924484" y="2876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C78F0D-6DA8-1A25-6DD8-31CBE1B5CD19}"/>
              </a:ext>
            </a:extLst>
          </p:cNvPr>
          <p:cNvSpPr txBox="1"/>
          <p:nvPr/>
        </p:nvSpPr>
        <p:spPr>
          <a:xfrm>
            <a:off x="925133" y="32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B76E02-B7DF-6D71-B817-13716FAC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87173"/>
              </p:ext>
            </p:extLst>
          </p:nvPr>
        </p:nvGraphicFramePr>
        <p:xfrm>
          <a:off x="3541690" y="5097841"/>
          <a:ext cx="3157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20">
                  <a:extLst>
                    <a:ext uri="{9D8B030D-6E8A-4147-A177-3AD203B41FA5}">
                      <a16:colId xmlns:a16="http://schemas.microsoft.com/office/drawing/2014/main" val="8831929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854602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5603709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6618439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1221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983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n cmpd="dbl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 cmpd="dbl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1831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9ABDD8A-9F82-66A1-F0E8-F68BFAB8D1C6}"/>
              </a:ext>
            </a:extLst>
          </p:cNvPr>
          <p:cNvSpPr txBox="1"/>
          <p:nvPr/>
        </p:nvSpPr>
        <p:spPr>
          <a:xfrm>
            <a:off x="3369099" y="4712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假想格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08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199623" y="1950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44348"/>
              </p:ext>
            </p:extLst>
          </p:nvPr>
        </p:nvGraphicFramePr>
        <p:xfrm>
          <a:off x="1546537" y="194447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2509885-5516-E4C8-6DF8-A38D64B40D95}"/>
              </a:ext>
            </a:extLst>
          </p:cNvPr>
          <p:cNvSpPr txBox="1"/>
          <p:nvPr/>
        </p:nvSpPr>
        <p:spPr>
          <a:xfrm>
            <a:off x="924484" y="19444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3E595F-225C-F05B-C82A-CB02ED9E5BC6}"/>
              </a:ext>
            </a:extLst>
          </p:cNvPr>
          <p:cNvSpPr txBox="1"/>
          <p:nvPr/>
        </p:nvSpPr>
        <p:spPr>
          <a:xfrm>
            <a:off x="924484" y="2876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C78F0D-6DA8-1A25-6DD8-31CBE1B5CD19}"/>
              </a:ext>
            </a:extLst>
          </p:cNvPr>
          <p:cNvSpPr txBox="1"/>
          <p:nvPr/>
        </p:nvSpPr>
        <p:spPr>
          <a:xfrm>
            <a:off x="925133" y="32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B76E02-B7DF-6D71-B817-13716FAC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3495"/>
              </p:ext>
            </p:extLst>
          </p:nvPr>
        </p:nvGraphicFramePr>
        <p:xfrm>
          <a:off x="3638281" y="2876021"/>
          <a:ext cx="3157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20">
                  <a:extLst>
                    <a:ext uri="{9D8B030D-6E8A-4147-A177-3AD203B41FA5}">
                      <a16:colId xmlns:a16="http://schemas.microsoft.com/office/drawing/2014/main" val="8831929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854602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5603709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6618439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1221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983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n cmpd="dbl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 cmpd="dbl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1831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B82CF97-15D1-0326-AC52-D0C143B71903}"/>
              </a:ext>
            </a:extLst>
          </p:cNvPr>
          <p:cNvSpPr txBox="1"/>
          <p:nvPr/>
        </p:nvSpPr>
        <p:spPr>
          <a:xfrm>
            <a:off x="4269346" y="24110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EB8238-D9C6-3724-AA5F-C3CE58521006}"/>
              </a:ext>
            </a:extLst>
          </p:cNvPr>
          <p:cNvSpPr txBox="1"/>
          <p:nvPr/>
        </p:nvSpPr>
        <p:spPr>
          <a:xfrm>
            <a:off x="4803819" y="24110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9CE281-D545-0320-DFC6-49770D62A05D}"/>
              </a:ext>
            </a:extLst>
          </p:cNvPr>
          <p:cNvSpPr txBox="1"/>
          <p:nvPr/>
        </p:nvSpPr>
        <p:spPr>
          <a:xfrm>
            <a:off x="5338292" y="24110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986613-58F3-B769-D372-5856F6038228}"/>
              </a:ext>
            </a:extLst>
          </p:cNvPr>
          <p:cNvSpPr txBox="1"/>
          <p:nvPr/>
        </p:nvSpPr>
        <p:spPr>
          <a:xfrm>
            <a:off x="5872765" y="24110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B7AD80-E93C-4128-ACED-7167254FCFC4}"/>
              </a:ext>
            </a:extLst>
          </p:cNvPr>
          <p:cNvSpPr txBox="1"/>
          <p:nvPr/>
        </p:nvSpPr>
        <p:spPr>
          <a:xfrm>
            <a:off x="6407238" y="24110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117F54-4872-27A0-CED9-756673373689}"/>
              </a:ext>
            </a:extLst>
          </p:cNvPr>
          <p:cNvSpPr txBox="1"/>
          <p:nvPr/>
        </p:nvSpPr>
        <p:spPr>
          <a:xfrm>
            <a:off x="506117" y="48385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如此循环便能够快速寻找出所有匹配字符</a:t>
            </a:r>
          </a:p>
        </p:txBody>
      </p:sp>
    </p:spTree>
    <p:extLst>
      <p:ext uri="{BB962C8B-B14F-4D97-AF65-F5344CB8AC3E}">
        <p14:creationId xmlns:p14="http://schemas.microsoft.com/office/powerpoint/2010/main" val="299838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B5765539-EA7F-EB78-6D6B-593E1967E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10066"/>
              </p:ext>
            </p:extLst>
          </p:nvPr>
        </p:nvGraphicFramePr>
        <p:xfrm>
          <a:off x="1449946" y="243941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CCC9588-14DB-8015-EA62-3D86FA9A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25391"/>
              </p:ext>
            </p:extLst>
          </p:nvPr>
        </p:nvGraphicFramePr>
        <p:xfrm>
          <a:off x="2506014" y="3367658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199623" y="24394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A1228-D6E1-4459-DB7A-29B503D3DDBB}"/>
              </a:ext>
            </a:extLst>
          </p:cNvPr>
          <p:cNvSpPr txBox="1"/>
          <p:nvPr/>
        </p:nvSpPr>
        <p:spPr>
          <a:xfrm>
            <a:off x="925133" y="24394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D62839-4F94-35CF-9CF7-6B1884646384}"/>
              </a:ext>
            </a:extLst>
          </p:cNvPr>
          <p:cNvSpPr txBox="1"/>
          <p:nvPr/>
        </p:nvSpPr>
        <p:spPr>
          <a:xfrm>
            <a:off x="925133" y="3370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5043DE-3C01-DBC2-0B9C-2D5194A6729B}"/>
              </a:ext>
            </a:extLst>
          </p:cNvPr>
          <p:cNvSpPr txBox="1"/>
          <p:nvPr/>
        </p:nvSpPr>
        <p:spPr>
          <a:xfrm>
            <a:off x="925782" y="3778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7856"/>
              </p:ext>
            </p:extLst>
          </p:nvPr>
        </p:nvGraphicFramePr>
        <p:xfrm>
          <a:off x="1449946" y="4655696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8BB7A61-B4DD-48F5-62BE-21F82A7F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55692"/>
              </p:ext>
            </p:extLst>
          </p:nvPr>
        </p:nvGraphicFramePr>
        <p:xfrm>
          <a:off x="2506014" y="5597924"/>
          <a:ext cx="26289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5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28E89DD-C187-2C57-4908-AB9D12B0D00C}"/>
              </a:ext>
            </a:extLst>
          </p:cNvPr>
          <p:cNvSpPr txBox="1"/>
          <p:nvPr/>
        </p:nvSpPr>
        <p:spPr>
          <a:xfrm>
            <a:off x="199623" y="46556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57C91A-2073-B7F5-798B-48C7F83749EB}"/>
              </a:ext>
            </a:extLst>
          </p:cNvPr>
          <p:cNvSpPr txBox="1"/>
          <p:nvPr/>
        </p:nvSpPr>
        <p:spPr>
          <a:xfrm>
            <a:off x="925133" y="46556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DEE30C-EA92-DB3E-A894-547B56032FC4}"/>
              </a:ext>
            </a:extLst>
          </p:cNvPr>
          <p:cNvSpPr txBox="1"/>
          <p:nvPr/>
        </p:nvSpPr>
        <p:spPr>
          <a:xfrm>
            <a:off x="925133" y="55872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2AB31-29DB-ABDF-9E34-BE8FBE63FF7C}"/>
              </a:ext>
            </a:extLst>
          </p:cNvPr>
          <p:cNvSpPr txBox="1"/>
          <p:nvPr/>
        </p:nvSpPr>
        <p:spPr>
          <a:xfrm>
            <a:off x="925782" y="5995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25B82B-4FA8-A32F-D518-A134FF55E080}"/>
              </a:ext>
            </a:extLst>
          </p:cNvPr>
          <p:cNvSpPr txBox="1"/>
          <p:nvPr/>
        </p:nvSpPr>
        <p:spPr>
          <a:xfrm>
            <a:off x="199623" y="1604316"/>
            <a:ext cx="36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普遍情况程序化方法：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6C6CA-1FC4-BDE3-E461-9CB73713B141}"/>
              </a:ext>
            </a:extLst>
          </p:cNvPr>
          <p:cNvSpPr txBox="1"/>
          <p:nvPr/>
        </p:nvSpPr>
        <p:spPr>
          <a:xfrm>
            <a:off x="8686800" y="650383"/>
            <a:ext cx="280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 err="1"/>
              <a:t>i</a:t>
            </a:r>
            <a:r>
              <a:rPr lang="zh-CN" altLang="en-US" dirty="0"/>
              <a:t>为文本游标，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为匹配字符游标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A70CA7-3188-5124-57FA-DA9D1CDEE3AC}"/>
              </a:ext>
            </a:extLst>
          </p:cNvPr>
          <p:cNvSpPr txBox="1"/>
          <p:nvPr/>
        </p:nvSpPr>
        <p:spPr>
          <a:xfrm>
            <a:off x="2655987" y="2118306"/>
            <a:ext cx="49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335441-C61E-B853-84BB-17C8CD20C3BA}"/>
              </a:ext>
            </a:extLst>
          </p:cNvPr>
          <p:cNvSpPr txBox="1"/>
          <p:nvPr/>
        </p:nvSpPr>
        <p:spPr>
          <a:xfrm>
            <a:off x="2655987" y="2911003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F9AA07-A6A3-6993-6B35-25B05F425C6C}"/>
              </a:ext>
            </a:extLst>
          </p:cNvPr>
          <p:cNvSpPr txBox="1"/>
          <p:nvPr/>
        </p:nvSpPr>
        <p:spPr>
          <a:xfrm>
            <a:off x="8397025" y="2363273"/>
            <a:ext cx="2869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T[</a:t>
            </a:r>
            <a:r>
              <a:rPr lang="en-US" altLang="zh-CN" dirty="0" err="1"/>
              <a:t>i</a:t>
            </a:r>
            <a:r>
              <a:rPr lang="en-US" altLang="zh-CN" dirty="0"/>
              <a:t>] == P[j]: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j++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A2DDE9-1864-CC81-CC15-A3437F32E450}"/>
              </a:ext>
            </a:extLst>
          </p:cNvPr>
          <p:cNvSpPr txBox="1"/>
          <p:nvPr/>
        </p:nvSpPr>
        <p:spPr>
          <a:xfrm>
            <a:off x="3157983" y="4286364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0EABEF-B952-EFC5-81D3-855FA4601DC7}"/>
              </a:ext>
            </a:extLst>
          </p:cNvPr>
          <p:cNvSpPr txBox="1"/>
          <p:nvPr/>
        </p:nvSpPr>
        <p:spPr>
          <a:xfrm>
            <a:off x="3151824" y="5127564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E3A848-C6C1-2853-4C91-FCA01F14440B}"/>
              </a:ext>
            </a:extLst>
          </p:cNvPr>
          <p:cNvSpPr txBox="1"/>
          <p:nvPr/>
        </p:nvSpPr>
        <p:spPr>
          <a:xfrm>
            <a:off x="8397025" y="4655696"/>
            <a:ext cx="286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j=K[j]</a:t>
            </a:r>
          </a:p>
        </p:txBody>
      </p:sp>
    </p:spTree>
    <p:extLst>
      <p:ext uri="{BB962C8B-B14F-4D97-AF65-F5344CB8AC3E}">
        <p14:creationId xmlns:p14="http://schemas.microsoft.com/office/powerpoint/2010/main" val="21571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4401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205973" y="2413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60779"/>
              </p:ext>
            </p:extLst>
          </p:nvPr>
        </p:nvGraphicFramePr>
        <p:xfrm>
          <a:off x="1456296" y="462984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28E89DD-C187-2C57-4908-AB9D12B0D00C}"/>
              </a:ext>
            </a:extLst>
          </p:cNvPr>
          <p:cNvSpPr txBox="1"/>
          <p:nvPr/>
        </p:nvSpPr>
        <p:spPr>
          <a:xfrm>
            <a:off x="205973" y="46298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57C91A-2073-B7F5-798B-48C7F83749EB}"/>
              </a:ext>
            </a:extLst>
          </p:cNvPr>
          <p:cNvSpPr txBox="1"/>
          <p:nvPr/>
        </p:nvSpPr>
        <p:spPr>
          <a:xfrm>
            <a:off x="931483" y="46298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DEE30C-EA92-DB3E-A894-547B56032FC4}"/>
              </a:ext>
            </a:extLst>
          </p:cNvPr>
          <p:cNvSpPr txBox="1"/>
          <p:nvPr/>
        </p:nvSpPr>
        <p:spPr>
          <a:xfrm>
            <a:off x="931483" y="55613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2AB31-29DB-ABDF-9E34-BE8FBE63FF7C}"/>
              </a:ext>
            </a:extLst>
          </p:cNvPr>
          <p:cNvSpPr txBox="1"/>
          <p:nvPr/>
        </p:nvSpPr>
        <p:spPr>
          <a:xfrm>
            <a:off x="932132" y="5969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E227A4-FA6B-CD29-02E7-AC3CBE94A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28383"/>
              </p:ext>
            </p:extLst>
          </p:nvPr>
        </p:nvGraphicFramePr>
        <p:xfrm>
          <a:off x="1455647" y="240802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3084C2-9B2E-EC35-62ED-A7BCA7FF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61485"/>
              </p:ext>
            </p:extLst>
          </p:nvPr>
        </p:nvGraphicFramePr>
        <p:xfrm>
          <a:off x="3550980" y="3375117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2509885-5516-E4C8-6DF8-A38D64B40D95}"/>
              </a:ext>
            </a:extLst>
          </p:cNvPr>
          <p:cNvSpPr txBox="1"/>
          <p:nvPr/>
        </p:nvSpPr>
        <p:spPr>
          <a:xfrm>
            <a:off x="930834" y="24080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3E595F-225C-F05B-C82A-CB02ED9E5BC6}"/>
              </a:ext>
            </a:extLst>
          </p:cNvPr>
          <p:cNvSpPr txBox="1"/>
          <p:nvPr/>
        </p:nvSpPr>
        <p:spPr>
          <a:xfrm>
            <a:off x="930834" y="3339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C78F0D-6DA8-1A25-6DD8-31CBE1B5CD19}"/>
              </a:ext>
            </a:extLst>
          </p:cNvPr>
          <p:cNvSpPr txBox="1"/>
          <p:nvPr/>
        </p:nvSpPr>
        <p:spPr>
          <a:xfrm>
            <a:off x="931483" y="37474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B76E02-B7DF-6D71-B817-13716FAC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62584"/>
              </p:ext>
            </p:extLst>
          </p:nvPr>
        </p:nvGraphicFramePr>
        <p:xfrm>
          <a:off x="3548040" y="5561391"/>
          <a:ext cx="3157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20">
                  <a:extLst>
                    <a:ext uri="{9D8B030D-6E8A-4147-A177-3AD203B41FA5}">
                      <a16:colId xmlns:a16="http://schemas.microsoft.com/office/drawing/2014/main" val="8831929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854602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5603709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6618439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1221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983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n cmpd="dbl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 cmpd="dbl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1831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D697DBC-5054-B647-D847-1317B241E2C7}"/>
              </a:ext>
            </a:extLst>
          </p:cNvPr>
          <p:cNvSpPr txBox="1"/>
          <p:nvPr/>
        </p:nvSpPr>
        <p:spPr>
          <a:xfrm>
            <a:off x="205973" y="1652437"/>
            <a:ext cx="36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r>
              <a:rPr lang="zh-CN" altLang="en-US" dirty="0"/>
              <a:t>情况程序化方法：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5B8797-1640-C51B-FAFE-2A49FC3EDA47}"/>
              </a:ext>
            </a:extLst>
          </p:cNvPr>
          <p:cNvSpPr txBox="1"/>
          <p:nvPr/>
        </p:nvSpPr>
        <p:spPr>
          <a:xfrm>
            <a:off x="8686800" y="650383"/>
            <a:ext cx="280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 err="1"/>
              <a:t>i</a:t>
            </a:r>
            <a:r>
              <a:rPr lang="zh-CN" altLang="en-US" dirty="0"/>
              <a:t>为文本游标，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为匹配字符游标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2078BD-8AFF-359C-4898-6A15DCBB5B14}"/>
              </a:ext>
            </a:extLst>
          </p:cNvPr>
          <p:cNvSpPr txBox="1"/>
          <p:nvPr/>
        </p:nvSpPr>
        <p:spPr>
          <a:xfrm>
            <a:off x="8390675" y="3285800"/>
            <a:ext cx="2869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j=K[j]</a:t>
            </a:r>
          </a:p>
          <a:p>
            <a:r>
              <a:rPr lang="en-US" altLang="zh-CN" dirty="0"/>
              <a:t>	if j == -1:</a:t>
            </a:r>
          </a:p>
          <a:p>
            <a:r>
              <a:rPr lang="en-US" altLang="zh-CN" dirty="0"/>
              <a:t>	        	j ++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B550E-917A-07C4-8833-4DC22DA217C4}"/>
              </a:ext>
            </a:extLst>
          </p:cNvPr>
          <p:cNvSpPr txBox="1"/>
          <p:nvPr/>
        </p:nvSpPr>
        <p:spPr>
          <a:xfrm>
            <a:off x="3707779" y="2916468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2ABDB-3FAD-1ACB-CA91-7F7BB4F29038}"/>
              </a:ext>
            </a:extLst>
          </p:cNvPr>
          <p:cNvSpPr txBox="1"/>
          <p:nvPr/>
        </p:nvSpPr>
        <p:spPr>
          <a:xfrm>
            <a:off x="3707779" y="5173810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BC8BA1-F5C5-C1C8-9B4F-BD9CFE15BF2A}"/>
              </a:ext>
            </a:extLst>
          </p:cNvPr>
          <p:cNvSpPr txBox="1"/>
          <p:nvPr/>
        </p:nvSpPr>
        <p:spPr>
          <a:xfrm>
            <a:off x="3707779" y="1999538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3380F2-DF56-4ED1-65A6-2364A5EFF4C5}"/>
              </a:ext>
            </a:extLst>
          </p:cNvPr>
          <p:cNvSpPr txBox="1"/>
          <p:nvPr/>
        </p:nvSpPr>
        <p:spPr>
          <a:xfrm>
            <a:off x="3707779" y="4242268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6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6 L -0.00026 0.00116 L 0.04401 0.00023 " pathEditMode="relative" ptsTypes="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3 L 0.04922 -0.00093 " pathEditMode="relative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491723" y="2604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18332"/>
              </p:ext>
            </p:extLst>
          </p:nvPr>
        </p:nvGraphicFramePr>
        <p:xfrm>
          <a:off x="1838636" y="2598529"/>
          <a:ext cx="750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2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20635297"/>
                    </a:ext>
                  </a:extLst>
                </a:gridCol>
                <a:gridCol w="535872">
                  <a:extLst>
                    <a:ext uri="{9D8B030D-6E8A-4147-A177-3AD203B41FA5}">
                      <a16:colId xmlns:a16="http://schemas.microsoft.com/office/drawing/2014/main" val="2255430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2509885-5516-E4C8-6DF8-A38D64B40D95}"/>
              </a:ext>
            </a:extLst>
          </p:cNvPr>
          <p:cNvSpPr txBox="1"/>
          <p:nvPr/>
        </p:nvSpPr>
        <p:spPr>
          <a:xfrm>
            <a:off x="1216584" y="25985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3E595F-225C-F05B-C82A-CB02ED9E5BC6}"/>
              </a:ext>
            </a:extLst>
          </p:cNvPr>
          <p:cNvSpPr txBox="1"/>
          <p:nvPr/>
        </p:nvSpPr>
        <p:spPr>
          <a:xfrm>
            <a:off x="1216584" y="35300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C78F0D-6DA8-1A25-6DD8-31CBE1B5CD19}"/>
              </a:ext>
            </a:extLst>
          </p:cNvPr>
          <p:cNvSpPr txBox="1"/>
          <p:nvPr/>
        </p:nvSpPr>
        <p:spPr>
          <a:xfrm>
            <a:off x="1217233" y="3937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B76E02-B7DF-6D71-B817-13716FAC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43254"/>
              </p:ext>
            </p:extLst>
          </p:nvPr>
        </p:nvGraphicFramePr>
        <p:xfrm>
          <a:off x="4533631" y="3517792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8854602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5603709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6618439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1221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9836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1831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59E455B-28FD-736F-E5F6-1C47536C3320}"/>
              </a:ext>
            </a:extLst>
          </p:cNvPr>
          <p:cNvSpPr txBox="1"/>
          <p:nvPr/>
        </p:nvSpPr>
        <p:spPr>
          <a:xfrm>
            <a:off x="205973" y="1652437"/>
            <a:ext cx="36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得到结果情况程序化方法：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C4B07C-5881-C172-3856-E2E676CCDA0F}"/>
              </a:ext>
            </a:extLst>
          </p:cNvPr>
          <p:cNvSpPr txBox="1"/>
          <p:nvPr/>
        </p:nvSpPr>
        <p:spPr>
          <a:xfrm>
            <a:off x="6787529" y="3091889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C3CFCC-EC8D-C2B0-9BBD-1EDCB7C2C6B2}"/>
              </a:ext>
            </a:extLst>
          </p:cNvPr>
          <p:cNvSpPr txBox="1"/>
          <p:nvPr/>
        </p:nvSpPr>
        <p:spPr>
          <a:xfrm>
            <a:off x="8389914" y="4935023"/>
            <a:ext cx="339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T[</a:t>
            </a:r>
            <a:r>
              <a:rPr lang="en-US" altLang="zh-CN" dirty="0" err="1"/>
              <a:t>i</a:t>
            </a:r>
            <a:r>
              <a:rPr lang="en-US" altLang="zh-CN" dirty="0"/>
              <a:t>] == P[j]&amp;&amp; j==n_pat-1:</a:t>
            </a:r>
          </a:p>
          <a:p>
            <a:r>
              <a:rPr lang="en-US" altLang="zh-CN" dirty="0"/>
              <a:t>	j = K[j]</a:t>
            </a:r>
          </a:p>
          <a:p>
            <a:r>
              <a:rPr lang="en-US" altLang="zh-CN" dirty="0"/>
              <a:t>	if n –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n_pat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break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73A4D2-0A46-BEF1-84F5-C425E2EC6028}"/>
              </a:ext>
            </a:extLst>
          </p:cNvPr>
          <p:cNvSpPr txBox="1"/>
          <p:nvPr/>
        </p:nvSpPr>
        <p:spPr>
          <a:xfrm>
            <a:off x="8686800" y="650383"/>
            <a:ext cx="280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 err="1"/>
              <a:t>i</a:t>
            </a:r>
            <a:r>
              <a:rPr lang="zh-CN" altLang="en-US" dirty="0"/>
              <a:t>为文本游标，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为匹配字符游标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n_pat</a:t>
            </a:r>
            <a:r>
              <a:rPr lang="zh-CN" altLang="en-US" dirty="0"/>
              <a:t>为匹配字符长度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28124D-477D-7B15-5B15-3DDA05EDAD24}"/>
              </a:ext>
            </a:extLst>
          </p:cNvPr>
          <p:cNvSpPr txBox="1"/>
          <p:nvPr/>
        </p:nvSpPr>
        <p:spPr>
          <a:xfrm>
            <a:off x="6787529" y="2184048"/>
            <a:ext cx="2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5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116 L 0.08594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B031-0868-DD7D-910E-E2F8A0D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</a:t>
            </a:r>
            <a:r>
              <a:rPr lang="en-US" altLang="zh-CN" dirty="0"/>
              <a:t>prefix table</a:t>
            </a:r>
            <a:r>
              <a:rPr lang="zh-CN" altLang="en-US" dirty="0"/>
              <a:t>的快速求解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43F9-F97E-EF57-856E-BAD1FF1915EF}"/>
              </a:ext>
            </a:extLst>
          </p:cNvPr>
          <p:cNvSpPr txBox="1"/>
          <p:nvPr/>
        </p:nvSpPr>
        <p:spPr>
          <a:xfrm>
            <a:off x="838200" y="2985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观察下面的序列：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B8D5C8-0755-E09F-81ED-A9C24AB0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4988"/>
              </p:ext>
            </p:extLst>
          </p:nvPr>
        </p:nvGraphicFramePr>
        <p:xfrm>
          <a:off x="838200" y="3626630"/>
          <a:ext cx="4732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9606252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1469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886701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7678898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68528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652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431339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9611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09292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97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B031-0868-DD7D-910E-E2F8A0D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</a:t>
            </a:r>
            <a:r>
              <a:rPr lang="en-US" altLang="zh-CN" dirty="0"/>
              <a:t>prefix table</a:t>
            </a:r>
            <a:r>
              <a:rPr lang="zh-CN" altLang="en-US" dirty="0"/>
              <a:t>的快速求解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ABCFBC-CBFC-CD40-3C2E-81913A589167}"/>
              </a:ext>
            </a:extLst>
          </p:cNvPr>
          <p:cNvSpPr txBox="1"/>
          <p:nvPr/>
        </p:nvSpPr>
        <p:spPr>
          <a:xfrm>
            <a:off x="838200" y="160113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它的所有需要计算的前缀如下所示：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CF1A473-BF5F-8BC2-C96C-5219AAB1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81088"/>
              </p:ext>
            </p:extLst>
          </p:nvPr>
        </p:nvGraphicFramePr>
        <p:xfrm>
          <a:off x="2222679" y="2541153"/>
          <a:ext cx="1051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565621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4329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442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AD69EDD-BB2A-2BEE-7D98-B347D310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03064"/>
              </p:ext>
            </p:extLst>
          </p:nvPr>
        </p:nvGraphicFramePr>
        <p:xfrm>
          <a:off x="2222679" y="3102219"/>
          <a:ext cx="15773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565621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432942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19954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442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E48EC5E-7AAF-DDCA-8028-645FDA0F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45238"/>
              </p:ext>
            </p:extLst>
          </p:nvPr>
        </p:nvGraphicFramePr>
        <p:xfrm>
          <a:off x="2222679" y="3663285"/>
          <a:ext cx="210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565621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432942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199544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6376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442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02D15A3-D300-413C-FC33-9562BD542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03268"/>
              </p:ext>
            </p:extLst>
          </p:nvPr>
        </p:nvGraphicFramePr>
        <p:xfrm>
          <a:off x="2222679" y="4228842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565621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432942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199544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6376443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452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442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07B1159-EAE6-65CC-9B3E-0415A9C82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56750"/>
              </p:ext>
            </p:extLst>
          </p:nvPr>
        </p:nvGraphicFramePr>
        <p:xfrm>
          <a:off x="2222679" y="5359956"/>
          <a:ext cx="3680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565621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432942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199544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6376443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452348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415777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01758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442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565795D-BC53-3FE5-6CAC-16F722FBC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74940"/>
              </p:ext>
            </p:extLst>
          </p:nvPr>
        </p:nvGraphicFramePr>
        <p:xfrm>
          <a:off x="2222679" y="4794399"/>
          <a:ext cx="3154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565621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3432942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199544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6376443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452348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4157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442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0EE720-5734-14A3-6288-705E0B2F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23260"/>
              </p:ext>
            </p:extLst>
          </p:nvPr>
        </p:nvGraphicFramePr>
        <p:xfrm>
          <a:off x="2222679" y="5925513"/>
          <a:ext cx="420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9606252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1469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886701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7678898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68528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652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431339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961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111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7AB729-D697-8166-0300-7C632882B2B6}"/>
              </a:ext>
            </a:extLst>
          </p:cNvPr>
          <p:cNvSpPr txBox="1"/>
          <p:nvPr/>
        </p:nvSpPr>
        <p:spPr>
          <a:xfrm>
            <a:off x="752556" y="2074463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prefix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CA094C-7A20-3DA4-F79C-3B057959B673}"/>
              </a:ext>
            </a:extLst>
          </p:cNvPr>
          <p:cNvSpPr txBox="1"/>
          <p:nvPr/>
        </p:nvSpPr>
        <p:spPr>
          <a:xfrm>
            <a:off x="838200" y="2541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78FA5-F1E4-71A8-840F-00D5C09D270D}"/>
              </a:ext>
            </a:extLst>
          </p:cNvPr>
          <p:cNvSpPr txBox="1"/>
          <p:nvPr/>
        </p:nvSpPr>
        <p:spPr>
          <a:xfrm>
            <a:off x="838200" y="31022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A5B3E7-4977-E190-653A-848F822915CC}"/>
              </a:ext>
            </a:extLst>
          </p:cNvPr>
          <p:cNvSpPr txBox="1"/>
          <p:nvPr/>
        </p:nvSpPr>
        <p:spPr>
          <a:xfrm>
            <a:off x="836506" y="3674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6ED72F-B196-B072-46A1-1D899A2F6490}"/>
              </a:ext>
            </a:extLst>
          </p:cNvPr>
          <p:cNvSpPr txBox="1"/>
          <p:nvPr/>
        </p:nvSpPr>
        <p:spPr>
          <a:xfrm>
            <a:off x="836506" y="47943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23E3EA-B51E-3013-8D0D-4299DF6C8FAE}"/>
              </a:ext>
            </a:extLst>
          </p:cNvPr>
          <p:cNvSpPr txBox="1"/>
          <p:nvPr/>
        </p:nvSpPr>
        <p:spPr>
          <a:xfrm>
            <a:off x="836506" y="42462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4C0F9D-AF59-2618-717F-E43CDBD7191C}"/>
              </a:ext>
            </a:extLst>
          </p:cNvPr>
          <p:cNvSpPr txBox="1"/>
          <p:nvPr/>
        </p:nvSpPr>
        <p:spPr>
          <a:xfrm>
            <a:off x="836506" y="53614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409BE3-6F2A-B80D-4508-25ED20615DBE}"/>
              </a:ext>
            </a:extLst>
          </p:cNvPr>
          <p:cNvSpPr txBox="1"/>
          <p:nvPr/>
        </p:nvSpPr>
        <p:spPr>
          <a:xfrm>
            <a:off x="833286" y="59255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853339-D00A-BCC0-4EF0-40CFBA83F6A9}"/>
              </a:ext>
            </a:extLst>
          </p:cNvPr>
          <p:cNvSpPr txBox="1"/>
          <p:nvPr/>
        </p:nvSpPr>
        <p:spPr>
          <a:xfrm>
            <a:off x="7130580" y="3397244"/>
            <a:ext cx="4319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规律：后一个</a:t>
            </a:r>
            <a:r>
              <a:rPr lang="en-US" altLang="zh-CN" dirty="0"/>
              <a:t>prefix</a:t>
            </a:r>
            <a:r>
              <a:rPr lang="zh-CN" altLang="en-US" dirty="0"/>
              <a:t>的值最大为前一个</a:t>
            </a:r>
            <a:r>
              <a:rPr lang="en-US" altLang="zh-CN" dirty="0"/>
              <a:t>prefix</a:t>
            </a:r>
            <a:r>
              <a:rPr lang="zh-CN" altLang="en-US" dirty="0"/>
              <a:t>值加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871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B031-0868-DD7D-910E-E2F8A0D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</a:t>
            </a:r>
            <a:r>
              <a:rPr lang="en-US" altLang="zh-CN" dirty="0"/>
              <a:t>prefix table</a:t>
            </a:r>
            <a:r>
              <a:rPr lang="zh-CN" altLang="en-US" dirty="0"/>
              <a:t>的快速求解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ABCFBC-CBFC-CD40-3C2E-81913A589167}"/>
              </a:ext>
            </a:extLst>
          </p:cNvPr>
          <p:cNvSpPr txBox="1"/>
          <p:nvPr/>
        </p:nvSpPr>
        <p:spPr>
          <a:xfrm>
            <a:off x="838200" y="160113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则其程序化方法如下所示：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598321-DF63-6AB5-92BE-EB4C362F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0511"/>
              </p:ext>
            </p:extLst>
          </p:nvPr>
        </p:nvGraphicFramePr>
        <p:xfrm>
          <a:off x="838200" y="2555858"/>
          <a:ext cx="4732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9606252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1469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886701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7678898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68528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652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431339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9611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09292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43624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33B9F4-E712-E604-2BF6-5390E3A12DA1}"/>
              </a:ext>
            </a:extLst>
          </p:cNvPr>
          <p:cNvCxnSpPr/>
          <p:nvPr/>
        </p:nvCxnSpPr>
        <p:spPr>
          <a:xfrm>
            <a:off x="4520485" y="2192602"/>
            <a:ext cx="0" cy="1584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A2808EC-5852-3814-BF3C-6665C2607455}"/>
              </a:ext>
            </a:extLst>
          </p:cNvPr>
          <p:cNvSpPr txBox="1"/>
          <p:nvPr/>
        </p:nvSpPr>
        <p:spPr>
          <a:xfrm>
            <a:off x="392805" y="25558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B6EB70-4BC5-13F0-C998-73688FF8EDBE}"/>
              </a:ext>
            </a:extLst>
          </p:cNvPr>
          <p:cNvSpPr txBox="1"/>
          <p:nvPr/>
        </p:nvSpPr>
        <p:spPr>
          <a:xfrm>
            <a:off x="392805" y="29711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FFF3E8-44D1-DAD3-2915-DDD2654BA8B6}"/>
              </a:ext>
            </a:extLst>
          </p:cNvPr>
          <p:cNvSpPr txBox="1"/>
          <p:nvPr/>
        </p:nvSpPr>
        <p:spPr>
          <a:xfrm>
            <a:off x="4652975" y="218652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C2AD22-A9EA-5D27-E1AB-0E9E2E2E2D68}"/>
              </a:ext>
            </a:extLst>
          </p:cNvPr>
          <p:cNvSpPr txBox="1"/>
          <p:nvPr/>
        </p:nvSpPr>
        <p:spPr>
          <a:xfrm>
            <a:off x="704109" y="4273503"/>
            <a:ext cx="609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P[</a:t>
            </a:r>
            <a:r>
              <a:rPr lang="en-US" altLang="zh-CN" dirty="0" err="1"/>
              <a:t>len</a:t>
            </a:r>
            <a:r>
              <a:rPr lang="en-US" altLang="zh-CN" dirty="0"/>
              <a:t>]==P[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len</a:t>
            </a:r>
            <a:r>
              <a:rPr lang="en-US" altLang="zh-CN" dirty="0"/>
              <a:t>++</a:t>
            </a:r>
          </a:p>
          <a:p>
            <a:r>
              <a:rPr lang="en-US" altLang="zh-CN" dirty="0"/>
              <a:t>	prefix[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len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6A0801-D3DA-8F92-B12C-8CDBDA5C8117}"/>
              </a:ext>
            </a:extLst>
          </p:cNvPr>
          <p:cNvSpPr txBox="1"/>
          <p:nvPr/>
        </p:nvSpPr>
        <p:spPr>
          <a:xfrm>
            <a:off x="4039263" y="32443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FE65DB-99FE-7315-AFD3-10572C503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94057"/>
              </p:ext>
            </p:extLst>
          </p:nvPr>
        </p:nvGraphicFramePr>
        <p:xfrm>
          <a:off x="6496837" y="2467368"/>
          <a:ext cx="4732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9606252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146976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886701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7678898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68528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652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431339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69611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09292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436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39AC842-5311-DBD4-908A-B948A335966C}"/>
              </a:ext>
            </a:extLst>
          </p:cNvPr>
          <p:cNvSpPr txBox="1"/>
          <p:nvPr/>
        </p:nvSpPr>
        <p:spPr>
          <a:xfrm>
            <a:off x="6051442" y="2467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44CE7F-DC2E-15CB-D4AB-9C7CCEF910D4}"/>
              </a:ext>
            </a:extLst>
          </p:cNvPr>
          <p:cNvSpPr txBox="1"/>
          <p:nvPr/>
        </p:nvSpPr>
        <p:spPr>
          <a:xfrm>
            <a:off x="6051442" y="28826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3FF46D-CF34-1DB0-F770-66800D6A7DD0}"/>
              </a:ext>
            </a:extLst>
          </p:cNvPr>
          <p:cNvSpPr txBox="1"/>
          <p:nvPr/>
        </p:nvSpPr>
        <p:spPr>
          <a:xfrm>
            <a:off x="10839646" y="206968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F43622-DBA8-4B00-7082-51524EFA9475}"/>
              </a:ext>
            </a:extLst>
          </p:cNvPr>
          <p:cNvSpPr txBox="1"/>
          <p:nvPr/>
        </p:nvSpPr>
        <p:spPr>
          <a:xfrm>
            <a:off x="6423857" y="4273503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else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len</a:t>
            </a:r>
            <a:r>
              <a:rPr lang="en-US" altLang="zh-CN" dirty="0"/>
              <a:t>=prefix[len-1]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16DF4-1A19-A41E-6074-AB8B74652496}"/>
              </a:ext>
            </a:extLst>
          </p:cNvPr>
          <p:cNvSpPr txBox="1"/>
          <p:nvPr/>
        </p:nvSpPr>
        <p:spPr>
          <a:xfrm>
            <a:off x="10188982" y="315584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4EFAC-7183-BBA7-E9EE-683760C6A38F}"/>
              </a:ext>
            </a:extLst>
          </p:cNvPr>
          <p:cNvSpPr txBox="1"/>
          <p:nvPr/>
        </p:nvSpPr>
        <p:spPr>
          <a:xfrm>
            <a:off x="6350392" y="5181881"/>
            <a:ext cx="4319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规律：采用了递归的方法，模拟了</a:t>
            </a:r>
            <a:r>
              <a:rPr lang="en-US" altLang="zh-CN" dirty="0" err="1"/>
              <a:t>kmp</a:t>
            </a:r>
            <a:r>
              <a:rPr lang="zh-CN" altLang="en-US" dirty="0"/>
              <a:t>步骤二寻找最长公共前后缀的方法，从最长前缀向最短前缀寻找，保证找到最长公共前后缀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5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B031-0868-DD7D-910E-E2F8A0DC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48166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引入：暴力搜索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69D22D0-728A-6A21-4526-37FE6B74B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78665"/>
              </p:ext>
            </p:extLst>
          </p:nvPr>
        </p:nvGraphicFramePr>
        <p:xfrm>
          <a:off x="1449946" y="2443811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D97AB7-F9E7-D203-C236-0A9707AC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0689"/>
              </p:ext>
            </p:extLst>
          </p:nvPr>
        </p:nvGraphicFramePr>
        <p:xfrm>
          <a:off x="1449946" y="3134400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11BD66-2C0D-B4F4-686E-2889BE859879}"/>
              </a:ext>
            </a:extLst>
          </p:cNvPr>
          <p:cNvSpPr txBox="1"/>
          <p:nvPr/>
        </p:nvSpPr>
        <p:spPr>
          <a:xfrm>
            <a:off x="712179" y="1754730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令搜索集为</a:t>
            </a:r>
            <a:r>
              <a:rPr lang="en-US" altLang="zh-CN" dirty="0"/>
              <a:t>T</a:t>
            </a:r>
            <a:r>
              <a:rPr lang="zh-CN" altLang="en-US" dirty="0"/>
              <a:t>，匹配集为</a:t>
            </a:r>
            <a:r>
              <a:rPr lang="en-US" altLang="zh-CN" dirty="0"/>
              <a:t>P</a:t>
            </a:r>
            <a:r>
              <a:rPr lang="zh-CN" altLang="en-US" dirty="0"/>
              <a:t>，暴力搜索流程如下所示：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7C29A-9E61-20B9-7E29-47D580CA59A1}"/>
              </a:ext>
            </a:extLst>
          </p:cNvPr>
          <p:cNvSpPr txBox="1"/>
          <p:nvPr/>
        </p:nvSpPr>
        <p:spPr>
          <a:xfrm>
            <a:off x="199623" y="24438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2A530-13FD-4DFC-53B5-909033D37F87}"/>
              </a:ext>
            </a:extLst>
          </p:cNvPr>
          <p:cNvSpPr txBox="1"/>
          <p:nvPr/>
        </p:nvSpPr>
        <p:spPr>
          <a:xfrm>
            <a:off x="925133" y="24438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D47CB-057C-8DC3-2B2F-92138B6BE79A}"/>
              </a:ext>
            </a:extLst>
          </p:cNvPr>
          <p:cNvSpPr txBox="1"/>
          <p:nvPr/>
        </p:nvSpPr>
        <p:spPr>
          <a:xfrm>
            <a:off x="925133" y="3143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7CDCEFB-0C48-67A2-A872-C07F1BE2E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399366"/>
              </p:ext>
            </p:extLst>
          </p:nvPr>
        </p:nvGraphicFramePr>
        <p:xfrm>
          <a:off x="1449946" y="4231827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435321A-B8D6-EE5B-59C9-FDD1A0F9C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4448"/>
              </p:ext>
            </p:extLst>
          </p:nvPr>
        </p:nvGraphicFramePr>
        <p:xfrm>
          <a:off x="1958661" y="4922416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983DB6F-571D-78A2-3780-CF596AA118A3}"/>
              </a:ext>
            </a:extLst>
          </p:cNvPr>
          <p:cNvSpPr txBox="1"/>
          <p:nvPr/>
        </p:nvSpPr>
        <p:spPr>
          <a:xfrm>
            <a:off x="199623" y="4231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B92136-0C3B-95DC-51BF-AEF6599102A4}"/>
              </a:ext>
            </a:extLst>
          </p:cNvPr>
          <p:cNvSpPr txBox="1"/>
          <p:nvPr/>
        </p:nvSpPr>
        <p:spPr>
          <a:xfrm>
            <a:off x="925133" y="42318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ABE07F-B940-76B9-EC31-1108D173DE9F}"/>
              </a:ext>
            </a:extLst>
          </p:cNvPr>
          <p:cNvSpPr txBox="1"/>
          <p:nvPr/>
        </p:nvSpPr>
        <p:spPr>
          <a:xfrm>
            <a:off x="925133" y="4931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CE6B247-BEC2-CC23-9AC7-DE806DA0F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087475"/>
              </p:ext>
            </p:extLst>
          </p:nvPr>
        </p:nvGraphicFramePr>
        <p:xfrm>
          <a:off x="1449946" y="5613005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4208F9-A0B8-87B8-2580-D8AA444D7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76797"/>
              </p:ext>
            </p:extLst>
          </p:nvPr>
        </p:nvGraphicFramePr>
        <p:xfrm>
          <a:off x="2493134" y="6311220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E49C9F4-A927-AFEE-4AD3-FA9279C9848E}"/>
              </a:ext>
            </a:extLst>
          </p:cNvPr>
          <p:cNvSpPr txBox="1"/>
          <p:nvPr/>
        </p:nvSpPr>
        <p:spPr>
          <a:xfrm>
            <a:off x="199623" y="56130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5A811-C0C4-C793-91DB-9C44A3FE0721}"/>
              </a:ext>
            </a:extLst>
          </p:cNvPr>
          <p:cNvSpPr txBox="1"/>
          <p:nvPr/>
        </p:nvSpPr>
        <p:spPr>
          <a:xfrm>
            <a:off x="925133" y="5613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0898CA-5C71-35A6-6C1C-95D3A63FEFC4}"/>
              </a:ext>
            </a:extLst>
          </p:cNvPr>
          <p:cNvSpPr txBox="1"/>
          <p:nvPr/>
        </p:nvSpPr>
        <p:spPr>
          <a:xfrm>
            <a:off x="925133" y="63127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8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引入：暴力搜索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69D22D0-728A-6A21-4526-37FE6B74B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295091"/>
              </p:ext>
            </p:extLst>
          </p:nvPr>
        </p:nvGraphicFramePr>
        <p:xfrm>
          <a:off x="1449946" y="2002811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D97AB7-F9E7-D203-C236-0A9707AC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93821"/>
              </p:ext>
            </p:extLst>
          </p:nvPr>
        </p:nvGraphicFramePr>
        <p:xfrm>
          <a:off x="3021168" y="2701026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B67C29A-9E61-20B9-7E29-47D580CA59A1}"/>
              </a:ext>
            </a:extLst>
          </p:cNvPr>
          <p:cNvSpPr txBox="1"/>
          <p:nvPr/>
        </p:nvSpPr>
        <p:spPr>
          <a:xfrm>
            <a:off x="199623" y="20028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2A530-13FD-4DFC-53B5-909033D37F87}"/>
              </a:ext>
            </a:extLst>
          </p:cNvPr>
          <p:cNvSpPr txBox="1"/>
          <p:nvPr/>
        </p:nvSpPr>
        <p:spPr>
          <a:xfrm>
            <a:off x="925133" y="20028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D47CB-057C-8DC3-2B2F-92138B6BE79A}"/>
              </a:ext>
            </a:extLst>
          </p:cNvPr>
          <p:cNvSpPr txBox="1"/>
          <p:nvPr/>
        </p:nvSpPr>
        <p:spPr>
          <a:xfrm>
            <a:off x="925133" y="2702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7CDCEFB-0C48-67A2-A872-C07F1BE2E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377986"/>
              </p:ext>
            </p:extLst>
          </p:nvPr>
        </p:nvGraphicFramePr>
        <p:xfrm>
          <a:off x="1449946" y="3467180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435321A-B8D6-EE5B-59C9-FDD1A0F9C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3379"/>
              </p:ext>
            </p:extLst>
          </p:nvPr>
        </p:nvGraphicFramePr>
        <p:xfrm>
          <a:off x="3542762" y="4170914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983DB6F-571D-78A2-3780-CF596AA118A3}"/>
              </a:ext>
            </a:extLst>
          </p:cNvPr>
          <p:cNvSpPr txBox="1"/>
          <p:nvPr/>
        </p:nvSpPr>
        <p:spPr>
          <a:xfrm>
            <a:off x="199623" y="34671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B92136-0C3B-95DC-51BF-AEF6599102A4}"/>
              </a:ext>
            </a:extLst>
          </p:cNvPr>
          <p:cNvSpPr txBox="1"/>
          <p:nvPr/>
        </p:nvSpPr>
        <p:spPr>
          <a:xfrm>
            <a:off x="925133" y="34671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ABE07F-B940-76B9-EC31-1108D173DE9F}"/>
              </a:ext>
            </a:extLst>
          </p:cNvPr>
          <p:cNvSpPr txBox="1"/>
          <p:nvPr/>
        </p:nvSpPr>
        <p:spPr>
          <a:xfrm>
            <a:off x="925133" y="41669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CE6B247-BEC2-CC23-9AC7-DE806DA0F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846500"/>
              </p:ext>
            </p:extLst>
          </p:nvPr>
        </p:nvGraphicFramePr>
        <p:xfrm>
          <a:off x="1449946" y="5065653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4208F9-A0B8-87B8-2580-D8AA444D7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3353"/>
              </p:ext>
            </p:extLst>
          </p:nvPr>
        </p:nvGraphicFramePr>
        <p:xfrm>
          <a:off x="4057917" y="5763868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E49C9F4-A927-AFEE-4AD3-FA9279C9848E}"/>
              </a:ext>
            </a:extLst>
          </p:cNvPr>
          <p:cNvSpPr txBox="1"/>
          <p:nvPr/>
        </p:nvSpPr>
        <p:spPr>
          <a:xfrm>
            <a:off x="199623" y="50656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45A811-C0C4-C793-91DB-9C44A3FE0721}"/>
              </a:ext>
            </a:extLst>
          </p:cNvPr>
          <p:cNvSpPr txBox="1"/>
          <p:nvPr/>
        </p:nvSpPr>
        <p:spPr>
          <a:xfrm>
            <a:off x="925133" y="506565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0898CA-5C71-35A6-6C1C-95D3A63FEFC4}"/>
              </a:ext>
            </a:extLst>
          </p:cNvPr>
          <p:cNvSpPr txBox="1"/>
          <p:nvPr/>
        </p:nvSpPr>
        <p:spPr>
          <a:xfrm>
            <a:off x="925133" y="5765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69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引入：暴力搜索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69D22D0-728A-6A21-4526-37FE6B74B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66673"/>
              </p:ext>
            </p:extLst>
          </p:nvPr>
        </p:nvGraphicFramePr>
        <p:xfrm>
          <a:off x="1210567" y="2645411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D97AB7-F9E7-D203-C236-0A9707AC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09913"/>
              </p:ext>
            </p:extLst>
          </p:nvPr>
        </p:nvGraphicFramePr>
        <p:xfrm>
          <a:off x="1210567" y="3345134"/>
          <a:ext cx="15773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122A530-13FD-4DFC-53B5-909033D37F87}"/>
              </a:ext>
            </a:extLst>
          </p:cNvPr>
          <p:cNvSpPr txBox="1"/>
          <p:nvPr/>
        </p:nvSpPr>
        <p:spPr>
          <a:xfrm>
            <a:off x="685754" y="26454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D47CB-057C-8DC3-2B2F-92138B6BE79A}"/>
              </a:ext>
            </a:extLst>
          </p:cNvPr>
          <p:cNvSpPr txBox="1"/>
          <p:nvPr/>
        </p:nvSpPr>
        <p:spPr>
          <a:xfrm>
            <a:off x="685754" y="3345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386B30-ED79-B581-55B1-6634C7B7DD12}"/>
              </a:ext>
            </a:extLst>
          </p:cNvPr>
          <p:cNvSpPr txBox="1"/>
          <p:nvPr/>
        </p:nvSpPr>
        <p:spPr>
          <a:xfrm>
            <a:off x="685754" y="1690688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考虑下列匹配集，仍然令搜索集为</a:t>
            </a:r>
            <a:r>
              <a:rPr lang="en-US" altLang="zh-CN" dirty="0"/>
              <a:t>T</a:t>
            </a:r>
            <a:r>
              <a:rPr lang="zh-CN" altLang="en-US" dirty="0"/>
              <a:t>，匹配集为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77B61E-30F9-ED8A-6F85-3B978C9A2EE9}"/>
              </a:ext>
            </a:extLst>
          </p:cNvPr>
          <p:cNvSpPr txBox="1"/>
          <p:nvPr/>
        </p:nvSpPr>
        <p:spPr>
          <a:xfrm>
            <a:off x="685753" y="4520027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显然使用暴力搜索算法的成本是难以容忍的，因此是否可以确认某种算法，可以更快的进行字符匹配呢？</a:t>
            </a:r>
          </a:p>
        </p:txBody>
      </p:sp>
    </p:spTree>
    <p:extLst>
      <p:ext uri="{BB962C8B-B14F-4D97-AF65-F5344CB8AC3E}">
        <p14:creationId xmlns:p14="http://schemas.microsoft.com/office/powerpoint/2010/main" val="292917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B031-0868-DD7D-910E-E2F8A0D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43F9-F97E-EF57-856E-BAD1FF1915EF}"/>
              </a:ext>
            </a:extLst>
          </p:cNvPr>
          <p:cNvSpPr txBox="1"/>
          <p:nvPr/>
        </p:nvSpPr>
        <p:spPr>
          <a:xfrm>
            <a:off x="927651" y="188405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步骤一：列出所有前缀</a:t>
            </a:r>
            <a:r>
              <a:rPr lang="en-US" altLang="zh-CN" dirty="0"/>
              <a:t>(prefix)</a:t>
            </a:r>
            <a:endParaRPr lang="zh-CN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AB1724A-7CFB-6CF0-B170-B9DE05CE9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981948"/>
              </p:ext>
            </p:extLst>
          </p:nvPr>
        </p:nvGraphicFramePr>
        <p:xfrm>
          <a:off x="1452464" y="2856365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4ADDD1C-B7C7-7493-F1F3-62297F85AA2B}"/>
              </a:ext>
            </a:extLst>
          </p:cNvPr>
          <p:cNvSpPr txBox="1"/>
          <p:nvPr/>
        </p:nvSpPr>
        <p:spPr>
          <a:xfrm>
            <a:off x="927651" y="28563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05A3CD-7E46-2A33-ED97-77F144102886}"/>
              </a:ext>
            </a:extLst>
          </p:cNvPr>
          <p:cNvSpPr txBox="1"/>
          <p:nvPr/>
        </p:nvSpPr>
        <p:spPr>
          <a:xfrm>
            <a:off x="1093722" y="2340402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假设存在一个字符序列</a:t>
            </a:r>
            <a:r>
              <a:rPr lang="en-US" altLang="zh-CN" dirty="0"/>
              <a:t>A</a:t>
            </a:r>
            <a:r>
              <a:rPr lang="zh-CN" altLang="en-US" dirty="0"/>
              <a:t>，他的前缀如下：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4BE7E5-F5F9-596E-485E-4CF050E96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88277"/>
              </p:ext>
            </p:extLst>
          </p:nvPr>
        </p:nvGraphicFramePr>
        <p:xfrm>
          <a:off x="1452464" y="3491436"/>
          <a:ext cx="525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122842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913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D49BF10-15ED-96F6-36A1-1D043B5D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86552"/>
              </p:ext>
            </p:extLst>
          </p:nvPr>
        </p:nvGraphicFramePr>
        <p:xfrm>
          <a:off x="1452464" y="4131106"/>
          <a:ext cx="1051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241025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502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4725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1411E72-02B5-19CB-C0CD-15869130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26125"/>
              </p:ext>
            </p:extLst>
          </p:nvPr>
        </p:nvGraphicFramePr>
        <p:xfrm>
          <a:off x="1452464" y="4766177"/>
          <a:ext cx="15773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241025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50263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66452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4725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3DF472-EE42-9657-B39C-20494FAB1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88541"/>
              </p:ext>
            </p:extLst>
          </p:nvPr>
        </p:nvGraphicFramePr>
        <p:xfrm>
          <a:off x="1452464" y="5401248"/>
          <a:ext cx="210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6662136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186296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2429931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518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0174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057BE47-3F68-E183-FE45-A2E0DAA56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3182"/>
              </p:ext>
            </p:extLst>
          </p:nvPr>
        </p:nvGraphicFramePr>
        <p:xfrm>
          <a:off x="1452464" y="6038212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6233891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628953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860225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8800554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018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16003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68C23066-DC40-714E-21A0-F46CD955651E}"/>
              </a:ext>
            </a:extLst>
          </p:cNvPr>
          <p:cNvSpPr txBox="1"/>
          <p:nvPr/>
        </p:nvSpPr>
        <p:spPr>
          <a:xfrm>
            <a:off x="6096000" y="18840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步骤二：寻找每个前缀的最长公共后缀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D3B8302-D199-1267-2C2D-949426AEAFD7}"/>
              </a:ext>
            </a:extLst>
          </p:cNvPr>
          <p:cNvCxnSpPr>
            <a:cxnSpLocks/>
          </p:cNvCxnSpPr>
          <p:nvPr/>
        </p:nvCxnSpPr>
        <p:spPr>
          <a:xfrm>
            <a:off x="2696817" y="4316526"/>
            <a:ext cx="324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FB73D8D-ACF4-E64C-9A74-2EE730A1553B}"/>
              </a:ext>
            </a:extLst>
          </p:cNvPr>
          <p:cNvCxnSpPr>
            <a:cxnSpLocks/>
          </p:cNvCxnSpPr>
          <p:nvPr/>
        </p:nvCxnSpPr>
        <p:spPr>
          <a:xfrm>
            <a:off x="2100470" y="3676856"/>
            <a:ext cx="383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C89EDDA-EC58-6D1D-3903-4C21F7311B0D}"/>
              </a:ext>
            </a:extLst>
          </p:cNvPr>
          <p:cNvSpPr txBox="1"/>
          <p:nvPr/>
        </p:nvSpPr>
        <p:spPr>
          <a:xfrm>
            <a:off x="6059200" y="3492944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不存在后缀，最长公共后缀为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9FAB68-4676-C92A-F92A-B3E2942A76E5}"/>
              </a:ext>
            </a:extLst>
          </p:cNvPr>
          <p:cNvSpPr txBox="1"/>
          <p:nvPr/>
        </p:nvSpPr>
        <p:spPr>
          <a:xfrm>
            <a:off x="6059200" y="4131106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后缀</a:t>
            </a:r>
            <a:r>
              <a:rPr lang="en-US" altLang="zh-CN" dirty="0"/>
              <a:t>b</a:t>
            </a:r>
            <a:r>
              <a:rPr lang="zh-CN" altLang="en-US" dirty="0"/>
              <a:t>与前缀</a:t>
            </a:r>
            <a:r>
              <a:rPr lang="en-US" altLang="zh-CN" dirty="0"/>
              <a:t>a</a:t>
            </a:r>
            <a:r>
              <a:rPr lang="zh-CN" altLang="en-US" dirty="0"/>
              <a:t>不同，最长公共后缀为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E00CFF-AA4C-0D18-1E03-17946559142C}"/>
              </a:ext>
            </a:extLst>
          </p:cNvPr>
          <p:cNvCxnSpPr>
            <a:cxnSpLocks/>
          </p:cNvCxnSpPr>
          <p:nvPr/>
        </p:nvCxnSpPr>
        <p:spPr>
          <a:xfrm>
            <a:off x="3107635" y="4953105"/>
            <a:ext cx="282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772D467-5CB7-6413-78ED-1C20C20550E8}"/>
              </a:ext>
            </a:extLst>
          </p:cNvPr>
          <p:cNvSpPr txBox="1"/>
          <p:nvPr/>
        </p:nvSpPr>
        <p:spPr>
          <a:xfrm>
            <a:off x="6059200" y="4824833"/>
            <a:ext cx="50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最长后缀</a:t>
            </a:r>
            <a:r>
              <a:rPr lang="en-US" altLang="zh-CN" sz="1200" dirty="0" err="1"/>
              <a:t>ba</a:t>
            </a:r>
            <a:r>
              <a:rPr lang="zh-CN" altLang="en-US" sz="1200" dirty="0"/>
              <a:t>与最长前缀</a:t>
            </a:r>
            <a:r>
              <a:rPr lang="en-US" altLang="zh-CN" sz="1200" dirty="0"/>
              <a:t>ab</a:t>
            </a:r>
            <a:r>
              <a:rPr lang="zh-CN" altLang="en-US" sz="1200" dirty="0"/>
              <a:t>不同，次长后缀</a:t>
            </a:r>
            <a:r>
              <a:rPr lang="en-US" altLang="zh-CN" sz="1200" dirty="0"/>
              <a:t>a</a:t>
            </a:r>
            <a:r>
              <a:rPr lang="zh-CN" altLang="en-US" sz="1200" dirty="0"/>
              <a:t>与次长前缀</a:t>
            </a:r>
            <a:r>
              <a:rPr lang="en-US" altLang="zh-CN" sz="1200" dirty="0"/>
              <a:t>a</a:t>
            </a:r>
            <a:r>
              <a:rPr lang="zh-CN" altLang="en-US" sz="1200" dirty="0"/>
              <a:t>相同同，长度为</a:t>
            </a:r>
            <a:r>
              <a:rPr lang="en-US" altLang="zh-CN" sz="1200" dirty="0"/>
              <a:t>1</a:t>
            </a:r>
          </a:p>
          <a:p>
            <a:r>
              <a:rPr lang="zh-CN" altLang="en-US" sz="1200" dirty="0"/>
              <a:t>，因此最长公共后缀为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D91C4E-4DC5-2502-2E70-789632756C66}"/>
              </a:ext>
            </a:extLst>
          </p:cNvPr>
          <p:cNvSpPr txBox="1"/>
          <p:nvPr/>
        </p:nvSpPr>
        <p:spPr>
          <a:xfrm>
            <a:off x="6096000" y="603821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从最长后缀到最短后缀都无法与，最长前缀到最短前缀相等，因此最长公</a:t>
            </a:r>
            <a:endParaRPr lang="en-US" altLang="zh-CN" sz="1200" dirty="0"/>
          </a:p>
          <a:p>
            <a:r>
              <a:rPr lang="zh-CN" altLang="en-US" sz="1200" dirty="0"/>
              <a:t>共后缀为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07D2FE6-1FF5-E30B-6B5E-E0AC96865CCF}"/>
              </a:ext>
            </a:extLst>
          </p:cNvPr>
          <p:cNvSpPr txBox="1"/>
          <p:nvPr/>
        </p:nvSpPr>
        <p:spPr>
          <a:xfrm>
            <a:off x="6096000" y="5431522"/>
            <a:ext cx="501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最长后缀</a:t>
            </a:r>
            <a:r>
              <a:rPr lang="en-US" altLang="zh-CN" sz="1200" dirty="0" err="1"/>
              <a:t>bab</a:t>
            </a:r>
            <a:r>
              <a:rPr lang="zh-CN" altLang="en-US" sz="1200" dirty="0"/>
              <a:t>与最长前缀</a:t>
            </a:r>
            <a:r>
              <a:rPr lang="en-US" altLang="zh-CN" sz="1200" dirty="0"/>
              <a:t>aba</a:t>
            </a:r>
            <a:r>
              <a:rPr lang="zh-CN" altLang="en-US" sz="1200" dirty="0"/>
              <a:t>不同，次长后缀</a:t>
            </a:r>
            <a:r>
              <a:rPr lang="en-US" altLang="zh-CN" sz="1200" dirty="0"/>
              <a:t>ab</a:t>
            </a:r>
            <a:r>
              <a:rPr lang="zh-CN" altLang="en-US" sz="1200" dirty="0"/>
              <a:t>与次长前缀</a:t>
            </a:r>
            <a:r>
              <a:rPr lang="en-US" altLang="zh-CN" sz="1200" dirty="0"/>
              <a:t>ab</a:t>
            </a:r>
            <a:r>
              <a:rPr lang="zh-CN" altLang="en-US" sz="1200" dirty="0"/>
              <a:t>相同同，长</a:t>
            </a:r>
            <a:endParaRPr lang="en-US" altLang="zh-CN" sz="1200" dirty="0"/>
          </a:p>
          <a:p>
            <a:r>
              <a:rPr lang="zh-CN" altLang="en-US" sz="1200" dirty="0"/>
              <a:t>度为</a:t>
            </a:r>
            <a:r>
              <a:rPr lang="en-US" altLang="zh-CN" sz="1200" dirty="0"/>
              <a:t>1</a:t>
            </a:r>
            <a:r>
              <a:rPr lang="zh-CN" altLang="en-US" sz="1200" dirty="0"/>
              <a:t>，因此最长公共后缀为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B26072F-E7C5-AD8C-7B25-3A64F3B77E2B}"/>
              </a:ext>
            </a:extLst>
          </p:cNvPr>
          <p:cNvCxnSpPr/>
          <p:nvPr/>
        </p:nvCxnSpPr>
        <p:spPr>
          <a:xfrm>
            <a:off x="3555584" y="5586668"/>
            <a:ext cx="238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76B8E38-99E5-501A-C7F9-75277AD8C225}"/>
              </a:ext>
            </a:extLst>
          </p:cNvPr>
          <p:cNvCxnSpPr/>
          <p:nvPr/>
        </p:nvCxnSpPr>
        <p:spPr>
          <a:xfrm>
            <a:off x="4105124" y="6223632"/>
            <a:ext cx="1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B031-0868-DD7D-910E-E2F8A0DC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43F9-F97E-EF57-856E-BAD1FF1915EF}"/>
              </a:ext>
            </a:extLst>
          </p:cNvPr>
          <p:cNvSpPr txBox="1"/>
          <p:nvPr/>
        </p:nvSpPr>
        <p:spPr>
          <a:xfrm>
            <a:off x="927651" y="1884056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：写出前缀表</a:t>
            </a:r>
            <a:r>
              <a:rPr lang="en-US" altLang="zh-CN" dirty="0"/>
              <a:t>(prefix table)</a:t>
            </a:r>
            <a:endParaRPr lang="zh-CN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0AB1724A-7CFB-6CF0-B170-B9DE05CE9B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2464" y="2856365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4ADDD1C-B7C7-7493-F1F3-62297F85AA2B}"/>
              </a:ext>
            </a:extLst>
          </p:cNvPr>
          <p:cNvSpPr txBox="1"/>
          <p:nvPr/>
        </p:nvSpPr>
        <p:spPr>
          <a:xfrm>
            <a:off x="927651" y="28563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05A3CD-7E46-2A33-ED97-77F144102886}"/>
              </a:ext>
            </a:extLst>
          </p:cNvPr>
          <p:cNvSpPr txBox="1"/>
          <p:nvPr/>
        </p:nvSpPr>
        <p:spPr>
          <a:xfrm>
            <a:off x="1093722" y="2340402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假设存在一个字符序列</a:t>
            </a:r>
            <a:r>
              <a:rPr lang="en-US" altLang="zh-CN" dirty="0"/>
              <a:t>A</a:t>
            </a:r>
            <a:r>
              <a:rPr lang="zh-CN" altLang="en-US" dirty="0"/>
              <a:t>，他的前缀如下：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4BE7E5-F5F9-596E-485E-4CF050E96D13}"/>
              </a:ext>
            </a:extLst>
          </p:cNvPr>
          <p:cNvGraphicFramePr>
            <a:graphicFrameLocks noGrp="1"/>
          </p:cNvGraphicFramePr>
          <p:nvPr/>
        </p:nvGraphicFramePr>
        <p:xfrm>
          <a:off x="1452464" y="3491436"/>
          <a:ext cx="525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122842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913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D49BF10-15ED-96F6-36A1-1D043B5D1F3A}"/>
              </a:ext>
            </a:extLst>
          </p:cNvPr>
          <p:cNvGraphicFramePr>
            <a:graphicFrameLocks noGrp="1"/>
          </p:cNvGraphicFramePr>
          <p:nvPr/>
        </p:nvGraphicFramePr>
        <p:xfrm>
          <a:off x="1452464" y="4131106"/>
          <a:ext cx="1051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241025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502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4725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1411E72-02B5-19CB-C0CD-158691305892}"/>
              </a:ext>
            </a:extLst>
          </p:cNvPr>
          <p:cNvGraphicFramePr>
            <a:graphicFrameLocks noGrp="1"/>
          </p:cNvGraphicFramePr>
          <p:nvPr/>
        </p:nvGraphicFramePr>
        <p:xfrm>
          <a:off x="1452464" y="4766177"/>
          <a:ext cx="15773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241025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50263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66452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4725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B3DF472-EE42-9657-B39C-20494FAB167D}"/>
              </a:ext>
            </a:extLst>
          </p:cNvPr>
          <p:cNvGraphicFramePr>
            <a:graphicFrameLocks noGrp="1"/>
          </p:cNvGraphicFramePr>
          <p:nvPr/>
        </p:nvGraphicFramePr>
        <p:xfrm>
          <a:off x="1452464" y="5401248"/>
          <a:ext cx="2103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6662136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186296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2429931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518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0174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057BE47-3F68-E183-FE45-A2E0DAA56D28}"/>
              </a:ext>
            </a:extLst>
          </p:cNvPr>
          <p:cNvGraphicFramePr>
            <a:graphicFrameLocks noGrp="1"/>
          </p:cNvGraphicFramePr>
          <p:nvPr/>
        </p:nvGraphicFramePr>
        <p:xfrm>
          <a:off x="1452464" y="6038212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6233891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628953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860225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8800554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018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16003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D3B8302-D199-1267-2C2D-949426AEAFD7}"/>
              </a:ext>
            </a:extLst>
          </p:cNvPr>
          <p:cNvCxnSpPr>
            <a:cxnSpLocks/>
          </p:cNvCxnSpPr>
          <p:nvPr/>
        </p:nvCxnSpPr>
        <p:spPr>
          <a:xfrm>
            <a:off x="2696817" y="4316526"/>
            <a:ext cx="324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FB73D8D-ACF4-E64C-9A74-2EE730A1553B}"/>
              </a:ext>
            </a:extLst>
          </p:cNvPr>
          <p:cNvCxnSpPr>
            <a:cxnSpLocks/>
          </p:cNvCxnSpPr>
          <p:nvPr/>
        </p:nvCxnSpPr>
        <p:spPr>
          <a:xfrm>
            <a:off x="2100470" y="3676856"/>
            <a:ext cx="383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C89EDDA-EC58-6D1D-3903-4C21F7311B0D}"/>
              </a:ext>
            </a:extLst>
          </p:cNvPr>
          <p:cNvSpPr txBox="1"/>
          <p:nvPr/>
        </p:nvSpPr>
        <p:spPr>
          <a:xfrm>
            <a:off x="6059200" y="3492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E9FAB68-4676-C92A-F92A-B3E2942A76E5}"/>
              </a:ext>
            </a:extLst>
          </p:cNvPr>
          <p:cNvSpPr txBox="1"/>
          <p:nvPr/>
        </p:nvSpPr>
        <p:spPr>
          <a:xfrm>
            <a:off x="6059200" y="4131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E00CFF-AA4C-0D18-1E03-17946559142C}"/>
              </a:ext>
            </a:extLst>
          </p:cNvPr>
          <p:cNvCxnSpPr>
            <a:cxnSpLocks/>
          </p:cNvCxnSpPr>
          <p:nvPr/>
        </p:nvCxnSpPr>
        <p:spPr>
          <a:xfrm>
            <a:off x="3107635" y="4953105"/>
            <a:ext cx="282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B26072F-E7C5-AD8C-7B25-3A64F3B77E2B}"/>
              </a:ext>
            </a:extLst>
          </p:cNvPr>
          <p:cNvCxnSpPr/>
          <p:nvPr/>
        </p:nvCxnSpPr>
        <p:spPr>
          <a:xfrm>
            <a:off x="3555584" y="5586668"/>
            <a:ext cx="238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76B8E38-99E5-501A-C7F9-75277AD8C225}"/>
              </a:ext>
            </a:extLst>
          </p:cNvPr>
          <p:cNvCxnSpPr/>
          <p:nvPr/>
        </p:nvCxnSpPr>
        <p:spPr>
          <a:xfrm>
            <a:off x="4105124" y="6223632"/>
            <a:ext cx="1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2609B4A-B846-53CA-C4DF-5AF5EAAE187A}"/>
              </a:ext>
            </a:extLst>
          </p:cNvPr>
          <p:cNvSpPr txBox="1"/>
          <p:nvPr/>
        </p:nvSpPr>
        <p:spPr>
          <a:xfrm>
            <a:off x="6059200" y="4767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072E1A-C241-F1E3-85E2-13187972A8F5}"/>
              </a:ext>
            </a:extLst>
          </p:cNvPr>
          <p:cNvSpPr txBox="1"/>
          <p:nvPr/>
        </p:nvSpPr>
        <p:spPr>
          <a:xfrm>
            <a:off x="6057224" y="5399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C23DD0-BB9D-13EE-6752-FA9A4A4AD81C}"/>
              </a:ext>
            </a:extLst>
          </p:cNvPr>
          <p:cNvSpPr txBox="1"/>
          <p:nvPr/>
        </p:nvSpPr>
        <p:spPr>
          <a:xfrm>
            <a:off x="6057224" y="6037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5FF5C9-F710-44E1-DAD3-0246112743B8}"/>
              </a:ext>
            </a:extLst>
          </p:cNvPr>
          <p:cNvSpPr txBox="1"/>
          <p:nvPr/>
        </p:nvSpPr>
        <p:spPr>
          <a:xfrm>
            <a:off x="5195753" y="28532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最长公共前后缀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4B6345-B1A6-ED41-AD41-4694640BD7D0}"/>
              </a:ext>
            </a:extLst>
          </p:cNvPr>
          <p:cNvSpPr txBox="1"/>
          <p:nvPr/>
        </p:nvSpPr>
        <p:spPr>
          <a:xfrm>
            <a:off x="7123771" y="2341541"/>
            <a:ext cx="143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前缀表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954E9C-0512-D06D-9B31-FEB1F478B308}"/>
              </a:ext>
            </a:extLst>
          </p:cNvPr>
          <p:cNvSpPr txBox="1"/>
          <p:nvPr/>
        </p:nvSpPr>
        <p:spPr>
          <a:xfrm>
            <a:off x="7480153" y="3495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A5199-9323-8FAC-A663-A1B7A73CEBEA}"/>
              </a:ext>
            </a:extLst>
          </p:cNvPr>
          <p:cNvSpPr txBox="1"/>
          <p:nvPr/>
        </p:nvSpPr>
        <p:spPr>
          <a:xfrm>
            <a:off x="7480153" y="4133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BF3DF-8943-5571-D996-1ACDFA40F958}"/>
              </a:ext>
            </a:extLst>
          </p:cNvPr>
          <p:cNvSpPr txBox="1"/>
          <p:nvPr/>
        </p:nvSpPr>
        <p:spPr>
          <a:xfrm>
            <a:off x="7480153" y="4769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C8016AE-2174-EAC5-652C-007978E562C1}"/>
              </a:ext>
            </a:extLst>
          </p:cNvPr>
          <p:cNvSpPr txBox="1"/>
          <p:nvPr/>
        </p:nvSpPr>
        <p:spPr>
          <a:xfrm>
            <a:off x="7478177" y="54019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E1E487-FC50-CFD8-1FF1-52FF39A36ACE}"/>
              </a:ext>
            </a:extLst>
          </p:cNvPr>
          <p:cNvSpPr txBox="1"/>
          <p:nvPr/>
        </p:nvSpPr>
        <p:spPr>
          <a:xfrm>
            <a:off x="7478177" y="6040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7B5477-C243-A58D-5D6F-B31CEDE8C9CF}"/>
              </a:ext>
            </a:extLst>
          </p:cNvPr>
          <p:cNvSpPr txBox="1"/>
          <p:nvPr/>
        </p:nvSpPr>
        <p:spPr>
          <a:xfrm>
            <a:off x="7384863" y="29183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3" name="乘号 32">
            <a:extLst>
              <a:ext uri="{FF2B5EF4-FFF2-40B4-BE49-F238E27FC236}">
                <a16:creationId xmlns:a16="http://schemas.microsoft.com/office/drawing/2014/main" id="{BB37BB32-9E08-3B77-057D-492E6D6E0ADF}"/>
              </a:ext>
            </a:extLst>
          </p:cNvPr>
          <p:cNvSpPr/>
          <p:nvPr/>
        </p:nvSpPr>
        <p:spPr>
          <a:xfrm>
            <a:off x="7478177" y="6038966"/>
            <a:ext cx="306494" cy="36933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BE145226-43A8-B50D-2091-C1E821778EEC}"/>
              </a:ext>
            </a:extLst>
          </p:cNvPr>
          <p:cNvSpPr/>
          <p:nvPr/>
        </p:nvSpPr>
        <p:spPr>
          <a:xfrm>
            <a:off x="8097078" y="4766177"/>
            <a:ext cx="464553" cy="243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0B2797D9-95C9-34AD-56EC-0332F4BBD0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574683"/>
              </p:ext>
            </p:extLst>
          </p:nvPr>
        </p:nvGraphicFramePr>
        <p:xfrm>
          <a:off x="8953195" y="3862276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0CA65F7-01BE-998B-1A2C-E3FCF222D016}"/>
              </a:ext>
            </a:extLst>
          </p:cNvPr>
          <p:cNvSpPr txBox="1"/>
          <p:nvPr/>
        </p:nvSpPr>
        <p:spPr>
          <a:xfrm>
            <a:off x="8441504" y="386378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9603532F-E805-AEB7-F40A-F7D092218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048624"/>
              </p:ext>
            </p:extLst>
          </p:nvPr>
        </p:nvGraphicFramePr>
        <p:xfrm>
          <a:off x="8953195" y="4639651"/>
          <a:ext cx="2628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331558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2122141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7518717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32502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820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3963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021F51CD-03A2-2227-AA39-16BD5C135F9D}"/>
              </a:ext>
            </a:extLst>
          </p:cNvPr>
          <p:cNvSpPr txBox="1"/>
          <p:nvPr/>
        </p:nvSpPr>
        <p:spPr>
          <a:xfrm>
            <a:off x="9804610" y="5144817"/>
            <a:ext cx="175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prefix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1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69D22D0-728A-6A21-4526-37FE6B74B3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9946" y="2443811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D97AB7-F9E7-D203-C236-0A9707AC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60722"/>
              </p:ext>
            </p:extLst>
          </p:nvPr>
        </p:nvGraphicFramePr>
        <p:xfrm>
          <a:off x="1449946" y="3366219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11BD66-2C0D-B4F4-686E-2889BE859879}"/>
              </a:ext>
            </a:extLst>
          </p:cNvPr>
          <p:cNvSpPr txBox="1"/>
          <p:nvPr/>
        </p:nvSpPr>
        <p:spPr>
          <a:xfrm>
            <a:off x="712179" y="1754730"/>
            <a:ext cx="760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令搜索集为</a:t>
            </a:r>
            <a:r>
              <a:rPr lang="en-US" altLang="zh-CN" dirty="0"/>
              <a:t>T</a:t>
            </a:r>
            <a:r>
              <a:rPr lang="zh-CN" altLang="en-US" dirty="0"/>
              <a:t>，匹配集为</a:t>
            </a:r>
            <a:r>
              <a:rPr lang="en-US" altLang="zh-CN" dirty="0"/>
              <a:t>P</a:t>
            </a:r>
            <a:r>
              <a:rPr lang="zh-CN" altLang="en-US" dirty="0"/>
              <a:t>，前缀表为</a:t>
            </a:r>
            <a:r>
              <a:rPr lang="en-US" altLang="zh-CN" dirty="0"/>
              <a:t>K</a:t>
            </a:r>
            <a:r>
              <a:rPr lang="zh-CN" altLang="en-US" dirty="0"/>
              <a:t>，在</a:t>
            </a:r>
            <a:r>
              <a:rPr lang="en-US" altLang="zh-CN" dirty="0"/>
              <a:t>K</a:t>
            </a:r>
            <a:r>
              <a:rPr lang="zh-CN" altLang="en-US" dirty="0"/>
              <a:t>确认后，</a:t>
            </a:r>
            <a:r>
              <a:rPr lang="en-US" altLang="zh-CN" dirty="0"/>
              <a:t>KMP</a:t>
            </a:r>
            <a:r>
              <a:rPr lang="zh-CN" altLang="en-US" dirty="0"/>
              <a:t>流程如下所示：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7C29A-9E61-20B9-7E29-47D580CA59A1}"/>
              </a:ext>
            </a:extLst>
          </p:cNvPr>
          <p:cNvSpPr txBox="1"/>
          <p:nvPr/>
        </p:nvSpPr>
        <p:spPr>
          <a:xfrm>
            <a:off x="199623" y="24438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2A530-13FD-4DFC-53B5-909033D37F87}"/>
              </a:ext>
            </a:extLst>
          </p:cNvPr>
          <p:cNvSpPr txBox="1"/>
          <p:nvPr/>
        </p:nvSpPr>
        <p:spPr>
          <a:xfrm>
            <a:off x="925133" y="24438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D47CB-057C-8DC3-2B2F-92138B6BE79A}"/>
              </a:ext>
            </a:extLst>
          </p:cNvPr>
          <p:cNvSpPr txBox="1"/>
          <p:nvPr/>
        </p:nvSpPr>
        <p:spPr>
          <a:xfrm>
            <a:off x="925133" y="3375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207F4C-AAC5-DC69-7980-1DC46BFEF792}"/>
              </a:ext>
            </a:extLst>
          </p:cNvPr>
          <p:cNvSpPr txBox="1"/>
          <p:nvPr/>
        </p:nvSpPr>
        <p:spPr>
          <a:xfrm>
            <a:off x="1564782" y="294973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B88F18-CC04-DDCD-39F3-F3B4F437CF7B}"/>
              </a:ext>
            </a:extLst>
          </p:cNvPr>
          <p:cNvSpPr txBox="1"/>
          <p:nvPr/>
        </p:nvSpPr>
        <p:spPr>
          <a:xfrm>
            <a:off x="3093456" y="29497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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EE60C4-A0F9-EE52-F358-E4E5E7D9A647}"/>
              </a:ext>
            </a:extLst>
          </p:cNvPr>
          <p:cNvSpPr txBox="1"/>
          <p:nvPr/>
        </p:nvSpPr>
        <p:spPr>
          <a:xfrm>
            <a:off x="2074340" y="294973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FAD3D1-1358-BD20-F364-6C3D29A78901}"/>
              </a:ext>
            </a:extLst>
          </p:cNvPr>
          <p:cNvSpPr txBox="1"/>
          <p:nvPr/>
        </p:nvSpPr>
        <p:spPr>
          <a:xfrm>
            <a:off x="2583898" y="294973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B5765539-EA7F-EB78-6D6B-593E1967E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265836"/>
              </p:ext>
            </p:extLst>
          </p:nvPr>
        </p:nvGraphicFramePr>
        <p:xfrm>
          <a:off x="1449946" y="4480721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CCC9588-14DB-8015-EA62-3D86FA9A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4989"/>
              </p:ext>
            </p:extLst>
          </p:nvPr>
        </p:nvGraphicFramePr>
        <p:xfrm>
          <a:off x="2506014" y="5408960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199623" y="4480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A1228-D6E1-4459-DB7A-29B503D3DDBB}"/>
              </a:ext>
            </a:extLst>
          </p:cNvPr>
          <p:cNvSpPr txBox="1"/>
          <p:nvPr/>
        </p:nvSpPr>
        <p:spPr>
          <a:xfrm>
            <a:off x="925133" y="44807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D62839-4F94-35CF-9CF7-6B1884646384}"/>
              </a:ext>
            </a:extLst>
          </p:cNvPr>
          <p:cNvSpPr txBox="1"/>
          <p:nvPr/>
        </p:nvSpPr>
        <p:spPr>
          <a:xfrm>
            <a:off x="925133" y="54122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317FBD-56BB-F397-DC93-1E6A6DEC1D1C}"/>
              </a:ext>
            </a:extLst>
          </p:cNvPr>
          <p:cNvSpPr txBox="1"/>
          <p:nvPr/>
        </p:nvSpPr>
        <p:spPr>
          <a:xfrm>
            <a:off x="914965" y="3746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5043DE-3C01-DBC2-0B9C-2D5194A6729B}"/>
              </a:ext>
            </a:extLst>
          </p:cNvPr>
          <p:cNvSpPr txBox="1"/>
          <p:nvPr/>
        </p:nvSpPr>
        <p:spPr>
          <a:xfrm>
            <a:off x="925782" y="5820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33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207F4C-AAC5-DC69-7980-1DC46BFEF792}"/>
              </a:ext>
            </a:extLst>
          </p:cNvPr>
          <p:cNvSpPr txBox="1"/>
          <p:nvPr/>
        </p:nvSpPr>
        <p:spPr>
          <a:xfrm>
            <a:off x="2583898" y="24544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B88F18-CC04-DDCD-39F3-F3B4F437CF7B}"/>
              </a:ext>
            </a:extLst>
          </p:cNvPr>
          <p:cNvSpPr txBox="1"/>
          <p:nvPr/>
        </p:nvSpPr>
        <p:spPr>
          <a:xfrm>
            <a:off x="3125653" y="24544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</a:t>
            </a:r>
            <a:endParaRPr lang="zh-CN" altLang="en-US" dirty="0"/>
          </a:p>
        </p:txBody>
      </p: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B5765539-EA7F-EB78-6D6B-593E1967E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92368"/>
              </p:ext>
            </p:extLst>
          </p:nvPr>
        </p:nvGraphicFramePr>
        <p:xfrm>
          <a:off x="1449946" y="1950022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CCC9588-14DB-8015-EA62-3D86FA9A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72950"/>
              </p:ext>
            </p:extLst>
          </p:nvPr>
        </p:nvGraphicFramePr>
        <p:xfrm>
          <a:off x="2506014" y="2878261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199623" y="1950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A1228-D6E1-4459-DB7A-29B503D3DDBB}"/>
              </a:ext>
            </a:extLst>
          </p:cNvPr>
          <p:cNvSpPr txBox="1"/>
          <p:nvPr/>
        </p:nvSpPr>
        <p:spPr>
          <a:xfrm>
            <a:off x="925133" y="19500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D62839-4F94-35CF-9CF7-6B1884646384}"/>
              </a:ext>
            </a:extLst>
          </p:cNvPr>
          <p:cNvSpPr txBox="1"/>
          <p:nvPr/>
        </p:nvSpPr>
        <p:spPr>
          <a:xfrm>
            <a:off x="925133" y="28815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5043DE-3C01-DBC2-0B9C-2D5194A6729B}"/>
              </a:ext>
            </a:extLst>
          </p:cNvPr>
          <p:cNvSpPr txBox="1"/>
          <p:nvPr/>
        </p:nvSpPr>
        <p:spPr>
          <a:xfrm>
            <a:off x="925782" y="32894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924488"/>
              </p:ext>
            </p:extLst>
          </p:nvPr>
        </p:nvGraphicFramePr>
        <p:xfrm>
          <a:off x="1449946" y="416629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8BB7A61-B4DD-48F5-62BE-21F82A7F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916"/>
              </p:ext>
            </p:extLst>
          </p:nvPr>
        </p:nvGraphicFramePr>
        <p:xfrm>
          <a:off x="3029475" y="5094538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28E89DD-C187-2C57-4908-AB9D12B0D00C}"/>
              </a:ext>
            </a:extLst>
          </p:cNvPr>
          <p:cNvSpPr txBox="1"/>
          <p:nvPr/>
        </p:nvSpPr>
        <p:spPr>
          <a:xfrm>
            <a:off x="199623" y="4166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57C91A-2073-B7F5-798B-48C7F83749EB}"/>
              </a:ext>
            </a:extLst>
          </p:cNvPr>
          <p:cNvSpPr txBox="1"/>
          <p:nvPr/>
        </p:nvSpPr>
        <p:spPr>
          <a:xfrm>
            <a:off x="925133" y="416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DEE30C-EA92-DB3E-A894-547B56032FC4}"/>
              </a:ext>
            </a:extLst>
          </p:cNvPr>
          <p:cNvSpPr txBox="1"/>
          <p:nvPr/>
        </p:nvSpPr>
        <p:spPr>
          <a:xfrm>
            <a:off x="925133" y="5097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2AB31-29DB-ABDF-9E34-BE8FBE63FF7C}"/>
              </a:ext>
            </a:extLst>
          </p:cNvPr>
          <p:cNvSpPr txBox="1"/>
          <p:nvPr/>
        </p:nvSpPr>
        <p:spPr>
          <a:xfrm>
            <a:off x="925782" y="5505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00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3A6-30CA-7826-0DD2-A1ED774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算法：基本步骤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6BAAE3-83EE-2E8C-71A0-3DD33633D6A7}"/>
              </a:ext>
            </a:extLst>
          </p:cNvPr>
          <p:cNvSpPr txBox="1"/>
          <p:nvPr/>
        </p:nvSpPr>
        <p:spPr>
          <a:xfrm>
            <a:off x="199623" y="1950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49F1E044-F727-C552-7C02-EC8D534E4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46857"/>
              </p:ext>
            </p:extLst>
          </p:nvPr>
        </p:nvGraphicFramePr>
        <p:xfrm>
          <a:off x="1449946" y="416629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8BB7A61-B4DD-48F5-62BE-21F82A7F3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76783"/>
              </p:ext>
            </p:extLst>
          </p:nvPr>
        </p:nvGraphicFramePr>
        <p:xfrm>
          <a:off x="3544630" y="5097841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28E89DD-C187-2C57-4908-AB9D12B0D00C}"/>
              </a:ext>
            </a:extLst>
          </p:cNvPr>
          <p:cNvSpPr txBox="1"/>
          <p:nvPr/>
        </p:nvSpPr>
        <p:spPr>
          <a:xfrm>
            <a:off x="199623" y="4166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57C91A-2073-B7F5-798B-48C7F83749EB}"/>
              </a:ext>
            </a:extLst>
          </p:cNvPr>
          <p:cNvSpPr txBox="1"/>
          <p:nvPr/>
        </p:nvSpPr>
        <p:spPr>
          <a:xfrm>
            <a:off x="925133" y="416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DEE30C-EA92-DB3E-A894-547B56032FC4}"/>
              </a:ext>
            </a:extLst>
          </p:cNvPr>
          <p:cNvSpPr txBox="1"/>
          <p:nvPr/>
        </p:nvSpPr>
        <p:spPr>
          <a:xfrm>
            <a:off x="925133" y="5097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2AB31-29DB-ABDF-9E34-BE8FBE63FF7C}"/>
              </a:ext>
            </a:extLst>
          </p:cNvPr>
          <p:cNvSpPr txBox="1"/>
          <p:nvPr/>
        </p:nvSpPr>
        <p:spPr>
          <a:xfrm>
            <a:off x="925782" y="5505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7DF77D-307A-2517-2D16-76CA02DD873D}"/>
              </a:ext>
            </a:extLst>
          </p:cNvPr>
          <p:cNvSpPr txBox="1"/>
          <p:nvPr/>
        </p:nvSpPr>
        <p:spPr>
          <a:xfrm>
            <a:off x="3652942" y="24474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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E227A4-FA6B-CD29-02E7-AC3CBE94A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391435"/>
              </p:ext>
            </p:extLst>
          </p:nvPr>
        </p:nvGraphicFramePr>
        <p:xfrm>
          <a:off x="1449297" y="1944479"/>
          <a:ext cx="630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5391648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09381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725993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68353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309597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426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769285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841005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597621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596910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206279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650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0001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3084C2-9B2E-EC35-62ED-A7BCA7FF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35277"/>
              </p:ext>
            </p:extLst>
          </p:nvPr>
        </p:nvGraphicFramePr>
        <p:xfrm>
          <a:off x="3028826" y="2879788"/>
          <a:ext cx="2628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408440615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545276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280247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937889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3708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28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2509885-5516-E4C8-6DF8-A38D64B40D95}"/>
              </a:ext>
            </a:extLst>
          </p:cNvPr>
          <p:cNvSpPr txBox="1"/>
          <p:nvPr/>
        </p:nvSpPr>
        <p:spPr>
          <a:xfrm>
            <a:off x="924484" y="19444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3E595F-225C-F05B-C82A-CB02ED9E5BC6}"/>
              </a:ext>
            </a:extLst>
          </p:cNvPr>
          <p:cNvSpPr txBox="1"/>
          <p:nvPr/>
        </p:nvSpPr>
        <p:spPr>
          <a:xfrm>
            <a:off x="924484" y="2876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C78F0D-6DA8-1A25-6DD8-31CBE1B5CD19}"/>
              </a:ext>
            </a:extLst>
          </p:cNvPr>
          <p:cNvSpPr txBox="1"/>
          <p:nvPr/>
        </p:nvSpPr>
        <p:spPr>
          <a:xfrm>
            <a:off x="925133" y="32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F299A4-EFBF-72A6-88E0-931EEDF12337}"/>
              </a:ext>
            </a:extLst>
          </p:cNvPr>
          <p:cNvSpPr txBox="1"/>
          <p:nvPr/>
        </p:nvSpPr>
        <p:spPr>
          <a:xfrm>
            <a:off x="3125004" y="244738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Wingdings 2" panose="05020102010507070707" pitchFamily="18" charset="2"/>
              </a:rPr>
              <a:t>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12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1326</Words>
  <Application>Microsoft Office PowerPoint</Application>
  <PresentationFormat>宽屏</PresentationFormat>
  <Paragraphs>758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KMP算法</vt:lpstr>
      <vt:lpstr>引入：暴力搜索</vt:lpstr>
      <vt:lpstr>引入：暴力搜索</vt:lpstr>
      <vt:lpstr>引入：暴力搜索</vt:lpstr>
      <vt:lpstr>KMP算法：基本步骤</vt:lpstr>
      <vt:lpstr>KMP算法：基本步骤</vt:lpstr>
      <vt:lpstr>KMP算法：基本步骤</vt:lpstr>
      <vt:lpstr>KMP算法：基本步骤</vt:lpstr>
      <vt:lpstr>KMP算法：基本步骤</vt:lpstr>
      <vt:lpstr>KMP算法：基本步骤</vt:lpstr>
      <vt:lpstr>KMP算法：基本步骤</vt:lpstr>
      <vt:lpstr>KMP算法：基本步骤</vt:lpstr>
      <vt:lpstr>KMP算法：基本步骤</vt:lpstr>
      <vt:lpstr>KMP算法：基本步骤</vt:lpstr>
      <vt:lpstr>KMP算法：prefix table的快速求解</vt:lpstr>
      <vt:lpstr>KMP算法：prefix table的快速求解</vt:lpstr>
      <vt:lpstr>KMP算法：prefix table的快速求解</vt:lpstr>
      <vt:lpstr>代码演示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KMP算法</dc:title>
  <dc:creator>silver xernic</dc:creator>
  <cp:lastModifiedBy>silver xernic</cp:lastModifiedBy>
  <cp:revision>23</cp:revision>
  <dcterms:created xsi:type="dcterms:W3CDTF">2022-10-19T10:19:24Z</dcterms:created>
  <dcterms:modified xsi:type="dcterms:W3CDTF">2022-10-25T23:27:53Z</dcterms:modified>
</cp:coreProperties>
</file>