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3C65-1B7A-DC41-402B-BDE2DC892E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3BE667C-692D-E824-B523-9214963CF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6E9181F-C09B-4191-BEC9-DE16E6F86F19}"/>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5" name="Footer Placeholder 4">
            <a:extLst>
              <a:ext uri="{FF2B5EF4-FFF2-40B4-BE49-F238E27FC236}">
                <a16:creationId xmlns:a16="http://schemas.microsoft.com/office/drawing/2014/main" id="{EC35D9FA-7ADB-0E93-E345-30B7CEF0352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62B4CC3-5ED7-1F88-97D6-39781536A07C}"/>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292335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6395-654A-4C0E-ECC7-EC288577B12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E210568-D336-BE01-9FEF-C86D29E84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DFB21BF-7306-8D1D-B67C-625EEF5CD509}"/>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5" name="Footer Placeholder 4">
            <a:extLst>
              <a:ext uri="{FF2B5EF4-FFF2-40B4-BE49-F238E27FC236}">
                <a16:creationId xmlns:a16="http://schemas.microsoft.com/office/drawing/2014/main" id="{6E123BA1-472D-F77D-F959-5FE9D344EF8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433F622-81DD-E603-7F80-7A549FC473A5}"/>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289219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D8450-6224-DFED-3765-0901C097A4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4661C69-91F1-B32A-937C-62D00403C6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4C2B255-FCF3-1C8A-6CE0-49D161A1B55C}"/>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5" name="Footer Placeholder 4">
            <a:extLst>
              <a:ext uri="{FF2B5EF4-FFF2-40B4-BE49-F238E27FC236}">
                <a16:creationId xmlns:a16="http://schemas.microsoft.com/office/drawing/2014/main" id="{839FF55D-1075-1F35-5240-DA56A6DCF23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DB8EDBB-CEC4-F959-103D-9773ACBB2BAF}"/>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127735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943D-453F-21F9-29AE-2C882153038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C74321A-BC83-1D35-EAA7-80E43A0F42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7522BE1-2F56-D151-E301-074996E82FFB}"/>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5" name="Footer Placeholder 4">
            <a:extLst>
              <a:ext uri="{FF2B5EF4-FFF2-40B4-BE49-F238E27FC236}">
                <a16:creationId xmlns:a16="http://schemas.microsoft.com/office/drawing/2014/main" id="{42C21D58-D962-CF50-EC11-770831DDD72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25005D2-0343-7D44-25C7-90FEC16469E1}"/>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134557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FE4E-59E9-4A39-A44C-76A71B994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621E5744-19C6-78FB-8E1B-023E9827A6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D4C9CB-B5AB-F5FD-21EF-D6CA431E66AA}"/>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5" name="Footer Placeholder 4">
            <a:extLst>
              <a:ext uri="{FF2B5EF4-FFF2-40B4-BE49-F238E27FC236}">
                <a16:creationId xmlns:a16="http://schemas.microsoft.com/office/drawing/2014/main" id="{569A9625-1BBA-476F-CFB9-0C3298100A6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F49F825-29B2-55CC-8B84-932563081760}"/>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62413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D901-817E-0DA6-9198-99BB1AA2365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D0B72AA-3356-1A00-F6EF-F1B9F7924C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6A571960-2415-6B36-9C83-280303C769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68046C1-31EB-BAC5-BDC5-31EDDD1BE9BD}"/>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6" name="Footer Placeholder 5">
            <a:extLst>
              <a:ext uri="{FF2B5EF4-FFF2-40B4-BE49-F238E27FC236}">
                <a16:creationId xmlns:a16="http://schemas.microsoft.com/office/drawing/2014/main" id="{91FA4283-4C30-63B7-1352-670EE6D41DD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26D28E0-8C76-1FC9-C196-261582F69946}"/>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408460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0C42-5024-9801-BAB0-F639E2FE481E}"/>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1E41EFA-36FF-A814-6972-A6784B816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797F89-F3C4-852D-9DE9-2FCA22CD24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872B8451-FAE3-6FAC-74AD-D38E1E148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91D09-CF34-C326-7F35-91B4814BE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317CA9A-D0BD-0CDE-1C64-BD21185D1D2A}"/>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8" name="Footer Placeholder 7">
            <a:extLst>
              <a:ext uri="{FF2B5EF4-FFF2-40B4-BE49-F238E27FC236}">
                <a16:creationId xmlns:a16="http://schemas.microsoft.com/office/drawing/2014/main" id="{A484AED0-6A19-3F8C-E965-C2D4BED14634}"/>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FD54AC25-F0C6-0653-68E5-66BDFA12CF20}"/>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391363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495F-0766-7968-95B5-DC7AA11AC0E0}"/>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EE0E9F5-348A-2E2B-4F54-229BDD47022C}"/>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4" name="Footer Placeholder 3">
            <a:extLst>
              <a:ext uri="{FF2B5EF4-FFF2-40B4-BE49-F238E27FC236}">
                <a16:creationId xmlns:a16="http://schemas.microsoft.com/office/drawing/2014/main" id="{6D2D87EA-6266-2708-657E-C56BAA629DD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EC090F94-9C2E-D868-3E39-44532409A0CC}"/>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163002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A4C10-8C1D-1469-9174-E21B32EE2AC3}"/>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3" name="Footer Placeholder 2">
            <a:extLst>
              <a:ext uri="{FF2B5EF4-FFF2-40B4-BE49-F238E27FC236}">
                <a16:creationId xmlns:a16="http://schemas.microsoft.com/office/drawing/2014/main" id="{82100883-E38F-8A11-2B72-6F09736680EF}"/>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81F7FDE6-B426-15E0-C2E7-217C3F46DB79}"/>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362526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BD74-0BDF-1980-3A39-9CF68E04F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17AE65FD-BB3B-BA2D-21D4-B3E5D011D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8692FD7D-2263-B926-4F8C-AD01B3E3D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86637-F5B6-CD34-E402-45CEACAE3208}"/>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6" name="Footer Placeholder 5">
            <a:extLst>
              <a:ext uri="{FF2B5EF4-FFF2-40B4-BE49-F238E27FC236}">
                <a16:creationId xmlns:a16="http://schemas.microsoft.com/office/drawing/2014/main" id="{8EF456B7-5508-23A4-4B8C-4EC9D9650BA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74A3F6C-163E-D6BF-1AF8-F4888B6A5F14}"/>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112974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902F-3762-D5D3-2F5B-5E7DA2E8D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B99C6BC5-E396-913F-EBE9-527DE96C35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4E93F877-3E83-6128-6B58-2A60CBD66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DE2ED-93CD-13D2-0F2B-F9C112C083D2}"/>
              </a:ext>
            </a:extLst>
          </p:cNvPr>
          <p:cNvSpPr>
            <a:spLocks noGrp="1"/>
          </p:cNvSpPr>
          <p:nvPr>
            <p:ph type="dt" sz="half" idx="10"/>
          </p:nvPr>
        </p:nvSpPr>
        <p:spPr/>
        <p:txBody>
          <a:bodyPr/>
          <a:lstStyle/>
          <a:p>
            <a:fld id="{7B19EAF6-A39A-448E-A213-3E1270FD0F26}" type="datetimeFigureOut">
              <a:rPr lang="en-MY" smtClean="0"/>
              <a:t>16/9/2024</a:t>
            </a:fld>
            <a:endParaRPr lang="en-MY"/>
          </a:p>
        </p:txBody>
      </p:sp>
      <p:sp>
        <p:nvSpPr>
          <p:cNvPr id="6" name="Footer Placeholder 5">
            <a:extLst>
              <a:ext uri="{FF2B5EF4-FFF2-40B4-BE49-F238E27FC236}">
                <a16:creationId xmlns:a16="http://schemas.microsoft.com/office/drawing/2014/main" id="{5A9AF91F-A81D-A358-9B56-61092B0379C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C3090B5-4CD8-6B5B-A191-95598221524A}"/>
              </a:ext>
            </a:extLst>
          </p:cNvPr>
          <p:cNvSpPr>
            <a:spLocks noGrp="1"/>
          </p:cNvSpPr>
          <p:nvPr>
            <p:ph type="sldNum" sz="quarter" idx="12"/>
          </p:nvPr>
        </p:nvSpPr>
        <p:spPr/>
        <p:txBody>
          <a:bodyPr/>
          <a:lstStyle/>
          <a:p>
            <a:fld id="{FB84D9A7-5660-4964-9B3C-974AB54D8B19}" type="slidenum">
              <a:rPr lang="en-MY" smtClean="0"/>
              <a:t>‹#›</a:t>
            </a:fld>
            <a:endParaRPr lang="en-MY"/>
          </a:p>
        </p:txBody>
      </p:sp>
    </p:spTree>
    <p:extLst>
      <p:ext uri="{BB962C8B-B14F-4D97-AF65-F5344CB8AC3E}">
        <p14:creationId xmlns:p14="http://schemas.microsoft.com/office/powerpoint/2010/main" val="344462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9CA6EA-05BE-844F-4A23-72D8E8646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3600DA5-EFC5-6C62-1DB1-EE07C2153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1B3F4B9-FE91-F9FA-92FC-94A058760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9EAF6-A39A-448E-A213-3E1270FD0F26}" type="datetimeFigureOut">
              <a:rPr lang="en-MY" smtClean="0"/>
              <a:t>16/9/2024</a:t>
            </a:fld>
            <a:endParaRPr lang="en-MY"/>
          </a:p>
        </p:txBody>
      </p:sp>
      <p:sp>
        <p:nvSpPr>
          <p:cNvPr id="5" name="Footer Placeholder 4">
            <a:extLst>
              <a:ext uri="{FF2B5EF4-FFF2-40B4-BE49-F238E27FC236}">
                <a16:creationId xmlns:a16="http://schemas.microsoft.com/office/drawing/2014/main" id="{798FB7DD-58CF-EF40-DD92-16EB188F5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A4844437-3E6B-CBE7-BF73-B90B1564F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84D9A7-5660-4964-9B3C-974AB54D8B19}" type="slidenum">
              <a:rPr lang="en-MY" smtClean="0"/>
              <a:t>‹#›</a:t>
            </a:fld>
            <a:endParaRPr lang="en-MY"/>
          </a:p>
        </p:txBody>
      </p:sp>
    </p:spTree>
    <p:extLst>
      <p:ext uri="{BB962C8B-B14F-4D97-AF65-F5344CB8AC3E}">
        <p14:creationId xmlns:p14="http://schemas.microsoft.com/office/powerpoint/2010/main" val="353117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pxhere.com/en/photo/740331"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4.png"/><Relationship Id="rId4" Type="http://schemas.openxmlformats.org/officeDocument/2006/relationships/hyperlink" Target="https://pixabay.com/en/acropolis-athens-greece-ancient-272591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7C9A5-0CEC-F01F-E464-8EF058CEDC64}"/>
              </a:ext>
            </a:extLst>
          </p:cNvPr>
          <p:cNvSpPr txBox="1"/>
          <p:nvPr/>
        </p:nvSpPr>
        <p:spPr>
          <a:xfrm>
            <a:off x="1928649" y="1859340"/>
            <a:ext cx="3569110" cy="1569660"/>
          </a:xfrm>
          <a:prstGeom prst="rect">
            <a:avLst/>
          </a:prstGeom>
          <a:noFill/>
        </p:spPr>
        <p:txBody>
          <a:bodyPr wrap="square" rtlCol="0">
            <a:spAutoFit/>
          </a:bodyPr>
          <a:lstStyle/>
          <a:p>
            <a:r>
              <a:rPr lang="en-US" sz="9600" dirty="0">
                <a:solidFill>
                  <a:schemeClr val="accent2"/>
                </a:solidFill>
                <a:latin typeface="Bebas Neue" panose="020B0606020202050201" pitchFamily="34" charset="0"/>
              </a:rPr>
              <a:t>1200 </a:t>
            </a:r>
            <a:r>
              <a:rPr lang="en-US" sz="9600" dirty="0">
                <a:solidFill>
                  <a:schemeClr val="bg1"/>
                </a:solidFill>
                <a:latin typeface="Bebas Neue" panose="020B0606020202050201" pitchFamily="34" charset="0"/>
              </a:rPr>
              <a:t>BC</a:t>
            </a:r>
            <a:endParaRPr lang="en-MY" sz="9600" dirty="0">
              <a:solidFill>
                <a:schemeClr val="bg1"/>
              </a:solidFill>
              <a:latin typeface="Bebas Neue" panose="020B0606020202050201" pitchFamily="34" charset="0"/>
            </a:endParaRPr>
          </a:p>
        </p:txBody>
      </p:sp>
      <p:sp>
        <p:nvSpPr>
          <p:cNvPr id="3" name="TextBox 2">
            <a:extLst>
              <a:ext uri="{FF2B5EF4-FFF2-40B4-BE49-F238E27FC236}">
                <a16:creationId xmlns:a16="http://schemas.microsoft.com/office/drawing/2014/main" id="{3A71B467-478D-F5CA-5C37-0DED844B1887}"/>
              </a:ext>
            </a:extLst>
          </p:cNvPr>
          <p:cNvSpPr txBox="1"/>
          <p:nvPr/>
        </p:nvSpPr>
        <p:spPr>
          <a:xfrm>
            <a:off x="1928649" y="3164571"/>
            <a:ext cx="3569110" cy="1107996"/>
          </a:xfrm>
          <a:prstGeom prst="rect">
            <a:avLst/>
          </a:prstGeom>
          <a:noFill/>
        </p:spPr>
        <p:txBody>
          <a:bodyPr wrap="square" rtlCol="0">
            <a:spAutoFit/>
          </a:bodyPr>
          <a:lstStyle/>
          <a:p>
            <a:r>
              <a:rPr lang="en-US" sz="6600" dirty="0">
                <a:solidFill>
                  <a:schemeClr val="accent2"/>
                </a:solidFill>
                <a:latin typeface="Bebas Neue" panose="020B0606020202050201" pitchFamily="34" charset="0"/>
              </a:rPr>
              <a:t>prehistoric</a:t>
            </a:r>
            <a:endParaRPr lang="en-MY" sz="6600" dirty="0">
              <a:solidFill>
                <a:schemeClr val="bg1"/>
              </a:solidFill>
              <a:latin typeface="Bebas Neue" panose="020B0606020202050201" pitchFamily="34" charset="0"/>
            </a:endParaRPr>
          </a:p>
        </p:txBody>
      </p:sp>
      <p:sp>
        <p:nvSpPr>
          <p:cNvPr id="4" name="TextBox 3">
            <a:extLst>
              <a:ext uri="{FF2B5EF4-FFF2-40B4-BE49-F238E27FC236}">
                <a16:creationId xmlns:a16="http://schemas.microsoft.com/office/drawing/2014/main" id="{27F1CAD1-5D55-B0EC-E9F4-97336E2BB501}"/>
              </a:ext>
            </a:extLst>
          </p:cNvPr>
          <p:cNvSpPr txBox="1"/>
          <p:nvPr/>
        </p:nvSpPr>
        <p:spPr>
          <a:xfrm>
            <a:off x="1820494" y="4272567"/>
            <a:ext cx="5029200" cy="1200329"/>
          </a:xfrm>
          <a:prstGeom prst="rect">
            <a:avLst/>
          </a:prstGeom>
          <a:noFill/>
        </p:spPr>
        <p:txBody>
          <a:bodyPr wrap="square" rtlCol="0">
            <a:spAutoFit/>
          </a:bodyPr>
          <a:lstStyle/>
          <a:p>
            <a:r>
              <a:rPr lang="en-US" sz="2400" dirty="0">
                <a:solidFill>
                  <a:schemeClr val="accent2"/>
                </a:solidFill>
                <a:latin typeface="+mj-lt"/>
              </a:rPr>
              <a:t>The early era of human civilizations such as The Stone Age, Bronze Age and Neolithic era.</a:t>
            </a:r>
            <a:endParaRPr lang="en-MY" sz="2400" dirty="0">
              <a:solidFill>
                <a:schemeClr val="bg1"/>
              </a:solidFill>
              <a:latin typeface="+mj-lt"/>
            </a:endParaRPr>
          </a:p>
        </p:txBody>
      </p:sp>
      <p:sp>
        <p:nvSpPr>
          <p:cNvPr id="5" name="TextBox 4">
            <a:extLst>
              <a:ext uri="{FF2B5EF4-FFF2-40B4-BE49-F238E27FC236}">
                <a16:creationId xmlns:a16="http://schemas.microsoft.com/office/drawing/2014/main" id="{122EB7B9-467C-25E9-0222-CE3D69E0BF52}"/>
              </a:ext>
            </a:extLst>
          </p:cNvPr>
          <p:cNvSpPr txBox="1"/>
          <p:nvPr/>
        </p:nvSpPr>
        <p:spPr>
          <a:xfrm>
            <a:off x="7079225" y="1859340"/>
            <a:ext cx="3569110" cy="1569660"/>
          </a:xfrm>
          <a:prstGeom prst="rect">
            <a:avLst/>
          </a:prstGeom>
          <a:noFill/>
        </p:spPr>
        <p:txBody>
          <a:bodyPr wrap="square" rtlCol="0">
            <a:spAutoFit/>
          </a:bodyPr>
          <a:lstStyle/>
          <a:p>
            <a:r>
              <a:rPr lang="en-US" sz="9600" dirty="0">
                <a:solidFill>
                  <a:schemeClr val="accent2"/>
                </a:solidFill>
                <a:latin typeface="Bebas Neue" panose="020B0606020202050201" pitchFamily="34" charset="0"/>
              </a:rPr>
              <a:t>3500 </a:t>
            </a:r>
            <a:r>
              <a:rPr lang="en-US" sz="9600" dirty="0">
                <a:solidFill>
                  <a:schemeClr val="bg1"/>
                </a:solidFill>
                <a:latin typeface="Bebas Neue" panose="020B0606020202050201" pitchFamily="34" charset="0"/>
              </a:rPr>
              <a:t>BC</a:t>
            </a:r>
            <a:endParaRPr lang="en-MY" sz="9600" dirty="0">
              <a:solidFill>
                <a:schemeClr val="bg1"/>
              </a:solidFill>
              <a:latin typeface="Bebas Neue" panose="020B0606020202050201" pitchFamily="34" charset="0"/>
            </a:endParaRPr>
          </a:p>
        </p:txBody>
      </p:sp>
      <p:sp>
        <p:nvSpPr>
          <p:cNvPr id="6" name="TextBox 5">
            <a:extLst>
              <a:ext uri="{FF2B5EF4-FFF2-40B4-BE49-F238E27FC236}">
                <a16:creationId xmlns:a16="http://schemas.microsoft.com/office/drawing/2014/main" id="{D445996E-1CF7-4212-36D9-845EFC9E21E8}"/>
              </a:ext>
            </a:extLst>
          </p:cNvPr>
          <p:cNvSpPr txBox="1"/>
          <p:nvPr/>
        </p:nvSpPr>
        <p:spPr>
          <a:xfrm>
            <a:off x="7079225" y="3164571"/>
            <a:ext cx="3569110" cy="1107996"/>
          </a:xfrm>
          <a:prstGeom prst="rect">
            <a:avLst/>
          </a:prstGeom>
          <a:noFill/>
        </p:spPr>
        <p:txBody>
          <a:bodyPr wrap="square" rtlCol="0">
            <a:spAutoFit/>
          </a:bodyPr>
          <a:lstStyle/>
          <a:p>
            <a:r>
              <a:rPr lang="en-US" sz="6600" dirty="0" err="1">
                <a:solidFill>
                  <a:schemeClr val="accent2"/>
                </a:solidFill>
                <a:latin typeface="Bebas Neue" panose="020B0606020202050201" pitchFamily="34" charset="0"/>
              </a:rPr>
              <a:t>egyptian</a:t>
            </a:r>
            <a:endParaRPr lang="en-MY" sz="6600" dirty="0">
              <a:solidFill>
                <a:schemeClr val="bg1"/>
              </a:solidFill>
              <a:latin typeface="Bebas Neue" panose="020B0606020202050201" pitchFamily="34" charset="0"/>
            </a:endParaRPr>
          </a:p>
        </p:txBody>
      </p:sp>
      <p:sp>
        <p:nvSpPr>
          <p:cNvPr id="7" name="TextBox 6">
            <a:extLst>
              <a:ext uri="{FF2B5EF4-FFF2-40B4-BE49-F238E27FC236}">
                <a16:creationId xmlns:a16="http://schemas.microsoft.com/office/drawing/2014/main" id="{7CEB6EDE-D460-8224-54D1-D288C2DB8E0F}"/>
              </a:ext>
            </a:extLst>
          </p:cNvPr>
          <p:cNvSpPr txBox="1"/>
          <p:nvPr/>
        </p:nvSpPr>
        <p:spPr>
          <a:xfrm>
            <a:off x="6971070" y="4272567"/>
            <a:ext cx="5029200" cy="2308324"/>
          </a:xfrm>
          <a:prstGeom prst="rect">
            <a:avLst/>
          </a:prstGeom>
          <a:noFill/>
        </p:spPr>
        <p:txBody>
          <a:bodyPr wrap="square" rtlCol="0">
            <a:spAutoFit/>
          </a:bodyPr>
          <a:lstStyle/>
          <a:p>
            <a:r>
              <a:rPr lang="en-US" sz="2400" dirty="0">
                <a:solidFill>
                  <a:schemeClr val="accent2"/>
                </a:solidFill>
                <a:latin typeface="+mj-lt"/>
              </a:rPr>
              <a:t>One of the early ancient human civilization. Prominent features such as the Great Pyramid of Giza, the Hieroglyphs, and its mythology makes the Egyptian era an astonishing period in human history.</a:t>
            </a:r>
            <a:endParaRPr lang="en-MY" sz="2400" dirty="0">
              <a:solidFill>
                <a:schemeClr val="bg1"/>
              </a:solidFill>
              <a:latin typeface="+mj-lt"/>
            </a:endParaRPr>
          </a:p>
        </p:txBody>
      </p:sp>
      <p:sp>
        <p:nvSpPr>
          <p:cNvPr id="8" name="Rectangle 7">
            <a:extLst>
              <a:ext uri="{FF2B5EF4-FFF2-40B4-BE49-F238E27FC236}">
                <a16:creationId xmlns:a16="http://schemas.microsoft.com/office/drawing/2014/main" id="{BF0B3159-AE96-C7EF-D7EB-4DBCB018A05E}"/>
              </a:ext>
            </a:extLst>
          </p:cNvPr>
          <p:cNvSpPr/>
          <p:nvPr/>
        </p:nvSpPr>
        <p:spPr>
          <a:xfrm>
            <a:off x="3876368" y="3066979"/>
            <a:ext cx="8315632" cy="467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DFD58B61-FD8A-0F8F-AF52-650C240A0599}"/>
              </a:ext>
            </a:extLst>
          </p:cNvPr>
          <p:cNvSpPr/>
          <p:nvPr/>
        </p:nvSpPr>
        <p:spPr>
          <a:xfrm>
            <a:off x="9097297" y="2979136"/>
            <a:ext cx="211393" cy="2021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3B2A9EB5-E6F7-E0DF-5A24-2AAF0A3AA7B5}"/>
              </a:ext>
            </a:extLst>
          </p:cNvPr>
          <p:cNvSpPr/>
          <p:nvPr/>
        </p:nvSpPr>
        <p:spPr>
          <a:xfrm>
            <a:off x="3876368" y="2979136"/>
            <a:ext cx="211393" cy="2021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2" name="Picture 11" descr="Stonehenge">
            <a:extLst>
              <a:ext uri="{FF2B5EF4-FFF2-40B4-BE49-F238E27FC236}">
                <a16:creationId xmlns:a16="http://schemas.microsoft.com/office/drawing/2014/main" id="{F2B2FB4E-115D-0C46-4F27-464264D8D004}"/>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337152" y="129954"/>
            <a:ext cx="2752104" cy="1834288"/>
          </a:xfrm>
          <a:prstGeom prst="rect">
            <a:avLst/>
          </a:prstGeom>
        </p:spPr>
      </p:pic>
      <p:pic>
        <p:nvPicPr>
          <p:cNvPr id="14" name="Picture 13" descr="View of the Great Pyramid Complex of Giza in Egypt">
            <a:extLst>
              <a:ext uri="{FF2B5EF4-FFF2-40B4-BE49-F238E27FC236}">
                <a16:creationId xmlns:a16="http://schemas.microsoft.com/office/drawing/2014/main" id="{F9486BE0-5B42-3CBA-7CF3-F4374C23D77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7372963" y="127267"/>
            <a:ext cx="2752103" cy="1836975"/>
          </a:xfrm>
          <a:prstGeom prst="rect">
            <a:avLst/>
          </a:prstGeom>
        </p:spPr>
      </p:pic>
      <p:sp>
        <p:nvSpPr>
          <p:cNvPr id="11" name="TextBox 10">
            <a:extLst>
              <a:ext uri="{FF2B5EF4-FFF2-40B4-BE49-F238E27FC236}">
                <a16:creationId xmlns:a16="http://schemas.microsoft.com/office/drawing/2014/main" id="{45A618F6-0AC5-4E8A-51DF-582D1C0705C7}"/>
              </a:ext>
            </a:extLst>
          </p:cNvPr>
          <p:cNvSpPr txBox="1"/>
          <p:nvPr/>
        </p:nvSpPr>
        <p:spPr>
          <a:xfrm flipV="1">
            <a:off x="126232" y="162194"/>
            <a:ext cx="1508105" cy="5633884"/>
          </a:xfrm>
          <a:prstGeom prst="rect">
            <a:avLst/>
          </a:prstGeom>
          <a:noFill/>
        </p:spPr>
        <p:txBody>
          <a:bodyPr vert="eaVert" wrap="square" rtlCol="0">
            <a:spAutoFit/>
          </a:bodyPr>
          <a:lstStyle/>
          <a:p>
            <a:r>
              <a:rPr lang="en-US" sz="5400" dirty="0">
                <a:solidFill>
                  <a:schemeClr val="bg1"/>
                </a:solidFill>
                <a:latin typeface="Montserrat Black" pitchFamily="2" charset="0"/>
              </a:rPr>
              <a:t>Architecture</a:t>
            </a:r>
            <a:r>
              <a:rPr lang="en-US" dirty="0"/>
              <a:t> </a:t>
            </a:r>
          </a:p>
          <a:p>
            <a:r>
              <a:rPr lang="en-US" sz="3200" dirty="0">
                <a:solidFill>
                  <a:schemeClr val="accent5"/>
                </a:solidFill>
                <a:latin typeface="Bebas" panose="020B0606020202050201" pitchFamily="34" charset="0"/>
              </a:rPr>
              <a:t>Timeline</a:t>
            </a:r>
            <a:endParaRPr lang="en-MY" sz="3200" dirty="0">
              <a:solidFill>
                <a:schemeClr val="accent5"/>
              </a:solidFill>
              <a:latin typeface="Bebas" panose="020B0606020202050201" pitchFamily="34" charset="0"/>
            </a:endParaRPr>
          </a:p>
        </p:txBody>
      </p:sp>
    </p:spTree>
    <p:extLst>
      <p:ext uri="{BB962C8B-B14F-4D97-AF65-F5344CB8AC3E}">
        <p14:creationId xmlns:p14="http://schemas.microsoft.com/office/powerpoint/2010/main" val="228136305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7C9A5-0CEC-F01F-E464-8EF058CEDC64}"/>
              </a:ext>
            </a:extLst>
          </p:cNvPr>
          <p:cNvSpPr txBox="1"/>
          <p:nvPr/>
        </p:nvSpPr>
        <p:spPr>
          <a:xfrm>
            <a:off x="993058" y="1859340"/>
            <a:ext cx="3569110" cy="1569660"/>
          </a:xfrm>
          <a:prstGeom prst="rect">
            <a:avLst/>
          </a:prstGeom>
          <a:noFill/>
        </p:spPr>
        <p:txBody>
          <a:bodyPr wrap="square" rtlCol="0">
            <a:spAutoFit/>
          </a:bodyPr>
          <a:lstStyle/>
          <a:p>
            <a:r>
              <a:rPr lang="en-US" sz="9600" dirty="0">
                <a:solidFill>
                  <a:schemeClr val="accent2"/>
                </a:solidFill>
                <a:latin typeface="Bebas Neue" panose="020B0606020202050201" pitchFamily="34" charset="0"/>
              </a:rPr>
              <a:t>850 </a:t>
            </a:r>
            <a:r>
              <a:rPr lang="en-US" sz="9600" dirty="0">
                <a:solidFill>
                  <a:schemeClr val="bg1"/>
                </a:solidFill>
                <a:latin typeface="Bebas Neue" panose="020B0606020202050201" pitchFamily="34" charset="0"/>
              </a:rPr>
              <a:t>BC</a:t>
            </a:r>
            <a:endParaRPr lang="en-MY" sz="9600" dirty="0">
              <a:solidFill>
                <a:schemeClr val="bg1"/>
              </a:solidFill>
              <a:latin typeface="Bebas Neue" panose="020B0606020202050201" pitchFamily="34" charset="0"/>
            </a:endParaRPr>
          </a:p>
        </p:txBody>
      </p:sp>
      <p:sp>
        <p:nvSpPr>
          <p:cNvPr id="3" name="TextBox 2">
            <a:extLst>
              <a:ext uri="{FF2B5EF4-FFF2-40B4-BE49-F238E27FC236}">
                <a16:creationId xmlns:a16="http://schemas.microsoft.com/office/drawing/2014/main" id="{3A71B467-478D-F5CA-5C37-0DED844B1887}"/>
              </a:ext>
            </a:extLst>
          </p:cNvPr>
          <p:cNvSpPr txBox="1"/>
          <p:nvPr/>
        </p:nvSpPr>
        <p:spPr>
          <a:xfrm>
            <a:off x="993058" y="3164571"/>
            <a:ext cx="3569110" cy="1107996"/>
          </a:xfrm>
          <a:prstGeom prst="rect">
            <a:avLst/>
          </a:prstGeom>
          <a:noFill/>
        </p:spPr>
        <p:txBody>
          <a:bodyPr wrap="square" rtlCol="0">
            <a:spAutoFit/>
          </a:bodyPr>
          <a:lstStyle/>
          <a:p>
            <a:r>
              <a:rPr lang="en-US" sz="6600" dirty="0">
                <a:solidFill>
                  <a:schemeClr val="accent2"/>
                </a:solidFill>
                <a:latin typeface="Bebas Neue" panose="020B0606020202050201" pitchFamily="34" charset="0"/>
              </a:rPr>
              <a:t>classical</a:t>
            </a:r>
            <a:endParaRPr lang="en-MY" sz="6600" dirty="0">
              <a:solidFill>
                <a:schemeClr val="bg1"/>
              </a:solidFill>
              <a:latin typeface="Bebas Neue" panose="020B0606020202050201" pitchFamily="34" charset="0"/>
            </a:endParaRPr>
          </a:p>
        </p:txBody>
      </p:sp>
      <p:sp>
        <p:nvSpPr>
          <p:cNvPr id="4" name="TextBox 3">
            <a:extLst>
              <a:ext uri="{FF2B5EF4-FFF2-40B4-BE49-F238E27FC236}">
                <a16:creationId xmlns:a16="http://schemas.microsoft.com/office/drawing/2014/main" id="{27F1CAD1-5D55-B0EC-E9F4-97336E2BB501}"/>
              </a:ext>
            </a:extLst>
          </p:cNvPr>
          <p:cNvSpPr txBox="1"/>
          <p:nvPr/>
        </p:nvSpPr>
        <p:spPr>
          <a:xfrm>
            <a:off x="884903" y="4272567"/>
            <a:ext cx="5029200" cy="1200329"/>
          </a:xfrm>
          <a:prstGeom prst="rect">
            <a:avLst/>
          </a:prstGeom>
          <a:noFill/>
        </p:spPr>
        <p:txBody>
          <a:bodyPr wrap="square" rtlCol="0">
            <a:spAutoFit/>
          </a:bodyPr>
          <a:lstStyle/>
          <a:p>
            <a:r>
              <a:rPr lang="en-US" sz="2400" dirty="0">
                <a:solidFill>
                  <a:schemeClr val="accent2"/>
                </a:solidFill>
                <a:latin typeface="+mj-lt"/>
              </a:rPr>
              <a:t>Notable civilizations such as the Greek and the Roman Empires thrived in this era.</a:t>
            </a:r>
            <a:endParaRPr lang="en-MY" sz="2400" dirty="0">
              <a:solidFill>
                <a:schemeClr val="bg1"/>
              </a:solidFill>
              <a:latin typeface="+mj-lt"/>
            </a:endParaRPr>
          </a:p>
        </p:txBody>
      </p:sp>
      <p:sp>
        <p:nvSpPr>
          <p:cNvPr id="5" name="TextBox 4">
            <a:extLst>
              <a:ext uri="{FF2B5EF4-FFF2-40B4-BE49-F238E27FC236}">
                <a16:creationId xmlns:a16="http://schemas.microsoft.com/office/drawing/2014/main" id="{122EB7B9-467C-25E9-0222-CE3D69E0BF52}"/>
              </a:ext>
            </a:extLst>
          </p:cNvPr>
          <p:cNvSpPr txBox="1"/>
          <p:nvPr/>
        </p:nvSpPr>
        <p:spPr>
          <a:xfrm>
            <a:off x="7079225" y="1859340"/>
            <a:ext cx="3569110" cy="1569660"/>
          </a:xfrm>
          <a:prstGeom prst="rect">
            <a:avLst/>
          </a:prstGeom>
          <a:noFill/>
        </p:spPr>
        <p:txBody>
          <a:bodyPr wrap="square" rtlCol="0">
            <a:spAutoFit/>
          </a:bodyPr>
          <a:lstStyle/>
          <a:p>
            <a:r>
              <a:rPr lang="en-US" sz="9600" dirty="0">
                <a:solidFill>
                  <a:schemeClr val="accent2"/>
                </a:solidFill>
                <a:latin typeface="Bebas Neue" panose="020B0606020202050201" pitchFamily="34" charset="0"/>
              </a:rPr>
              <a:t>373 </a:t>
            </a:r>
            <a:r>
              <a:rPr lang="en-US" sz="9600" dirty="0">
                <a:solidFill>
                  <a:schemeClr val="bg1"/>
                </a:solidFill>
                <a:latin typeface="Bebas Neue" panose="020B0606020202050201" pitchFamily="34" charset="0"/>
              </a:rPr>
              <a:t>ad</a:t>
            </a:r>
            <a:endParaRPr lang="en-MY" sz="9600" dirty="0">
              <a:solidFill>
                <a:schemeClr val="bg1"/>
              </a:solidFill>
              <a:latin typeface="Bebas Neue" panose="020B0606020202050201" pitchFamily="34" charset="0"/>
            </a:endParaRPr>
          </a:p>
        </p:txBody>
      </p:sp>
      <p:sp>
        <p:nvSpPr>
          <p:cNvPr id="6" name="TextBox 5">
            <a:extLst>
              <a:ext uri="{FF2B5EF4-FFF2-40B4-BE49-F238E27FC236}">
                <a16:creationId xmlns:a16="http://schemas.microsoft.com/office/drawing/2014/main" id="{D445996E-1CF7-4212-36D9-845EFC9E21E8}"/>
              </a:ext>
            </a:extLst>
          </p:cNvPr>
          <p:cNvSpPr txBox="1"/>
          <p:nvPr/>
        </p:nvSpPr>
        <p:spPr>
          <a:xfrm>
            <a:off x="7079224" y="3164571"/>
            <a:ext cx="4921046" cy="1107996"/>
          </a:xfrm>
          <a:prstGeom prst="rect">
            <a:avLst/>
          </a:prstGeom>
          <a:noFill/>
        </p:spPr>
        <p:txBody>
          <a:bodyPr wrap="square" rtlCol="0">
            <a:spAutoFit/>
          </a:bodyPr>
          <a:lstStyle/>
          <a:p>
            <a:r>
              <a:rPr lang="en-US" sz="6600" dirty="0">
                <a:solidFill>
                  <a:schemeClr val="accent2"/>
                </a:solidFill>
                <a:latin typeface="Bebas Neue" panose="020B0606020202050201" pitchFamily="34" charset="0"/>
              </a:rPr>
              <a:t>Early </a:t>
            </a:r>
            <a:r>
              <a:rPr lang="en-US" sz="6600" dirty="0" err="1">
                <a:solidFill>
                  <a:schemeClr val="accent2"/>
                </a:solidFill>
                <a:latin typeface="Bebas Neue" panose="020B0606020202050201" pitchFamily="34" charset="0"/>
              </a:rPr>
              <a:t>christian</a:t>
            </a:r>
            <a:endParaRPr lang="en-MY" sz="6600" dirty="0">
              <a:solidFill>
                <a:schemeClr val="bg1"/>
              </a:solidFill>
              <a:latin typeface="Bebas Neue" panose="020B0606020202050201" pitchFamily="34" charset="0"/>
            </a:endParaRPr>
          </a:p>
        </p:txBody>
      </p:sp>
      <p:sp>
        <p:nvSpPr>
          <p:cNvPr id="7" name="TextBox 6">
            <a:extLst>
              <a:ext uri="{FF2B5EF4-FFF2-40B4-BE49-F238E27FC236}">
                <a16:creationId xmlns:a16="http://schemas.microsoft.com/office/drawing/2014/main" id="{7CEB6EDE-D460-8224-54D1-D288C2DB8E0F}"/>
              </a:ext>
            </a:extLst>
          </p:cNvPr>
          <p:cNvSpPr txBox="1"/>
          <p:nvPr/>
        </p:nvSpPr>
        <p:spPr>
          <a:xfrm>
            <a:off x="6971070" y="4272567"/>
            <a:ext cx="5029200" cy="1938992"/>
          </a:xfrm>
          <a:prstGeom prst="rect">
            <a:avLst/>
          </a:prstGeom>
          <a:noFill/>
        </p:spPr>
        <p:txBody>
          <a:bodyPr wrap="square" rtlCol="0">
            <a:spAutoFit/>
          </a:bodyPr>
          <a:lstStyle/>
          <a:p>
            <a:r>
              <a:rPr lang="en-US" sz="2400" dirty="0">
                <a:solidFill>
                  <a:schemeClr val="accent2"/>
                </a:solidFill>
                <a:latin typeface="+mj-lt"/>
              </a:rPr>
              <a:t>This era of human civilization paved the birth of the Byzantine Empire, the Crusades and the foundation of Christianity in the West, as well as the rise of Islam.</a:t>
            </a:r>
            <a:endParaRPr lang="en-MY" sz="2400" dirty="0">
              <a:solidFill>
                <a:schemeClr val="bg1"/>
              </a:solidFill>
              <a:latin typeface="+mj-lt"/>
            </a:endParaRPr>
          </a:p>
        </p:txBody>
      </p:sp>
      <p:sp>
        <p:nvSpPr>
          <p:cNvPr id="8" name="Rectangle 7">
            <a:extLst>
              <a:ext uri="{FF2B5EF4-FFF2-40B4-BE49-F238E27FC236}">
                <a16:creationId xmlns:a16="http://schemas.microsoft.com/office/drawing/2014/main" id="{BF0B3159-AE96-C7EF-D7EB-4DBCB018A05E}"/>
              </a:ext>
            </a:extLst>
          </p:cNvPr>
          <p:cNvSpPr/>
          <p:nvPr/>
        </p:nvSpPr>
        <p:spPr>
          <a:xfrm>
            <a:off x="0" y="3052563"/>
            <a:ext cx="12191999" cy="5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DFD58B61-FD8A-0F8F-AF52-650C240A0599}"/>
              </a:ext>
            </a:extLst>
          </p:cNvPr>
          <p:cNvSpPr/>
          <p:nvPr/>
        </p:nvSpPr>
        <p:spPr>
          <a:xfrm>
            <a:off x="8643317" y="2971144"/>
            <a:ext cx="211393" cy="2021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3B2A9EB5-E6F7-E0DF-5A24-2AAF0A3AA7B5}"/>
              </a:ext>
            </a:extLst>
          </p:cNvPr>
          <p:cNvSpPr/>
          <p:nvPr/>
        </p:nvSpPr>
        <p:spPr>
          <a:xfrm>
            <a:off x="2566220" y="2979136"/>
            <a:ext cx="211393" cy="20218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0" name="Picture 19" descr="A stone ruins with pillars&#10;&#10;Description automatically generated">
            <a:extLst>
              <a:ext uri="{FF2B5EF4-FFF2-40B4-BE49-F238E27FC236}">
                <a16:creationId xmlns:a16="http://schemas.microsoft.com/office/drawing/2014/main" id="{0A84E125-0EE4-AADB-CBAC-06C9A3544EC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09981" y="127267"/>
            <a:ext cx="2752103" cy="1834735"/>
          </a:xfrm>
          <a:prstGeom prst="rect">
            <a:avLst/>
          </a:prstGeom>
        </p:spPr>
      </p:pic>
      <p:pic>
        <p:nvPicPr>
          <p:cNvPr id="25" name="Picture 24" descr="A large building with towers with Sultan Ahmed Mosque in the background&#10;&#10;Description automatically generated">
            <a:extLst>
              <a:ext uri="{FF2B5EF4-FFF2-40B4-BE49-F238E27FC236}">
                <a16:creationId xmlns:a16="http://schemas.microsoft.com/office/drawing/2014/main" id="{D70D41C9-D487-9768-8298-AE5C2EABFA36}"/>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96148" y="127267"/>
            <a:ext cx="2752103" cy="1834735"/>
          </a:xfrm>
          <a:prstGeom prst="rect">
            <a:avLst/>
          </a:prstGeom>
        </p:spPr>
      </p:pic>
    </p:spTree>
    <p:extLst>
      <p:ext uri="{BB962C8B-B14F-4D97-AF65-F5344CB8AC3E}">
        <p14:creationId xmlns:p14="http://schemas.microsoft.com/office/powerpoint/2010/main" val="314639852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115</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Aptos Display</vt:lpstr>
      <vt:lpstr>Arial</vt:lpstr>
      <vt:lpstr>Bebas</vt:lpstr>
      <vt:lpstr>Bebas Neue</vt:lpstr>
      <vt:lpstr>Montserrat Black</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JACKSON A/L RAJA SINGAM</dc:creator>
  <cp:lastModifiedBy>JACKSON A/L RAJA SINGAM</cp:lastModifiedBy>
  <cp:revision>1</cp:revision>
  <dcterms:created xsi:type="dcterms:W3CDTF">2024-09-16T07:49:02Z</dcterms:created>
  <dcterms:modified xsi:type="dcterms:W3CDTF">2024-09-16T08:29:07Z</dcterms:modified>
</cp:coreProperties>
</file>