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C7912-CBA0-441F-8FB7-2F91A00CFC58}" type="datetimeFigureOut">
              <a:rPr lang="en-SG" smtClean="0"/>
              <a:t>28/8/2019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C2909-F639-4CD6-891E-8A14626B78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5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029FD2-BD60-4010-BFB9-A60CE99DF11C}" type="slidenum">
              <a: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7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175FA-D76B-4F90-B135-55EBBAC33CDE}" type="slidenum">
              <a: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4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F8AC-12AB-4028-95DB-0F82E4AE84E2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FC569-136F-4B2A-8145-9EEA4E52D7B4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1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C657B-29DA-4E41-9CC4-F39B8C04677F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8B39F-D799-4F2A-AF0D-2B51CD614D0F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0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EF8F2-AA97-417A-B054-98B6F83458B7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2DDA0-D1C6-4830-A93F-1426BBCE8ACC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3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BBCE5-EF30-416B-B703-45FFAE5DD4E5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A7F6A-C0F5-4620-95D4-EC23226494B9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CD133-4C41-4497-B06B-AF8F29A63BB9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A3821-F4AF-4152-AD8A-DE8E60F09BD9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2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C5542-2445-477D-82A5-7B1B44534EFA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8E01C-FD61-4611-AD8F-9B0C66441FFA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8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FCDBA-477B-4037-B516-8456ABEF15DB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BD0E5-4460-43D6-B77E-B3CCAE12DA68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4BE95-6979-42B6-9EC0-594EDCA79478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51FC-C258-4EC9-AA04-EC6DD77A58C3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54492-4B22-419A-BB59-D6A89AB5782F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81683-C366-4732-A836-F7B75846DC41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4307C-7AE3-4747-B603-089AFC80AE52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E3B13-418B-43BA-8FEC-43463C0158D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6629-190D-4632-BA2A-08F0CB0B7BEF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3341A-A9E5-4A28-9FF7-5BE35CFA8CFD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29F46B-95DC-45DB-93CD-C5C7C842439C}" type="datetime1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8/28/2019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D4D2D0">
                    <a:shade val="50000"/>
                  </a:srgbClr>
                </a:solidFill>
              </a:rPr>
              <a:t>st2411,st2512</a:t>
            </a: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680EF0-C0BB-40CE-AAD5-8362DF202935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7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  R</a:t>
            </a:r>
            <a:r>
              <a:rPr lang="en-SG" dirty="0" smtClean="0"/>
              <a:t>e</a:t>
            </a:r>
            <a:r>
              <a:rPr dirty="0" smtClean="0"/>
              <a:t>gular expression and class</a:t>
            </a:r>
            <a:endParaRPr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957389" y="1544638"/>
            <a:ext cx="6480175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Python </a:t>
            </a:r>
            <a:r>
              <a:rPr lang="en-US" smtClean="0"/>
              <a:t>Lecture </a:t>
            </a:r>
            <a:r>
              <a:rPr lang="en-US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2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 validate a binary value input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 Regular Expression</a:t>
            </a:r>
          </a:p>
          <a:p>
            <a:pPr marL="449263" lvl="1" indent="0">
              <a:buNone/>
            </a:pPr>
            <a:r>
              <a:rPr lang="en-S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SG" sz="2400" dirty="0">
                <a:cs typeface="Courier New" panose="02070309020205020404" pitchFamily="49" charset="0"/>
              </a:rPr>
              <a:t>This is the conventional approach</a:t>
            </a:r>
          </a:p>
          <a:p>
            <a:pPr lvl="2"/>
            <a:r>
              <a:rPr lang="en-SG" sz="2000" dirty="0">
                <a:cs typeface="Courier New" panose="02070309020205020404" pitchFamily="49" charset="0"/>
              </a:rPr>
              <a:t>Require character by character checking within a iteration block.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2209800"/>
            <a:ext cx="6067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888582"/>
            <a:ext cx="7259724" cy="1826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 validate a binary value input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</a:t>
            </a:r>
            <a:r>
              <a:rPr lang="en-GB" dirty="0"/>
              <a:t>Regular Expression</a:t>
            </a:r>
          </a:p>
          <a:p>
            <a:pPr lvl="1"/>
            <a:r>
              <a:rPr lang="en-GB" sz="2000" dirty="0"/>
              <a:t>With re module</a:t>
            </a:r>
          </a:p>
          <a:p>
            <a:pPr lvl="1"/>
            <a:r>
              <a:rPr lang="en-GB" sz="2000" dirty="0"/>
              <a:t>Using match function</a:t>
            </a:r>
          </a:p>
          <a:p>
            <a:pPr lvl="1"/>
            <a:r>
              <a:rPr lang="en-GB" sz="2000" dirty="0"/>
              <a:t>Using a regular expression 'pattern' to check against a given 'text' </a:t>
            </a:r>
          </a:p>
          <a:p>
            <a:pPr marL="449263" lvl="1" indent="0">
              <a:buNone/>
            </a:pPr>
            <a:endParaRPr lang="en-S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5500" y="2209801"/>
            <a:ext cx="54991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 err="1">
                <a:solidFill>
                  <a:prstClr val="black"/>
                </a:solidFill>
                <a:latin typeface="Arial" charset="0"/>
                <a:cs typeface="Arial" charset="0"/>
              </a:rPr>
              <a:t>re.match</a:t>
            </a: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SG" dirty="0" err="1">
                <a:solidFill>
                  <a:prstClr val="black"/>
                </a:solidFill>
                <a:latin typeface="Arial" charset="0"/>
                <a:cs typeface="Arial" charset="0"/>
              </a:rPr>
              <a:t>search_pattern,target_string</a:t>
            </a: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search pattern = r'[01]+$'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srgbClr val="FF0000"/>
                </a:solidFill>
                <a:latin typeface="Arial" charset="0"/>
                <a:cs typeface="Arial" charset="0"/>
              </a:rPr>
              <a:t>This bizarre looking pattern is in fact 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srgbClr val="FF0000"/>
                </a:solidFill>
                <a:latin typeface="Arial" charset="0"/>
                <a:cs typeface="Arial" charset="0"/>
              </a:rPr>
              <a:t>            "regular expression"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r --&gt; denotes the follow string is a regex pattern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match() starts at the beginning of the target string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'[01]+$' --&gt; A pair of quotes encloses the pattern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[01]  --&gt; Matching with one character, it can be either a '0' or '1'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[01]+  --&gt; The '+' denotes 1 or more repeating matches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SG" dirty="0">
                <a:solidFill>
                  <a:prstClr val="black"/>
                </a:solidFill>
                <a:latin typeface="Arial" charset="0"/>
                <a:cs typeface="Arial" charset="0"/>
              </a:rPr>
              <a:t>$ --&gt; The '$' denotes the end of the target string. </a:t>
            </a:r>
            <a:r>
              <a:rPr lang="en-SG" dirty="0">
                <a:solidFill>
                  <a:prstClr val="white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</p:spTree>
    <p:extLst>
      <p:ext uri="{BB962C8B-B14F-4D97-AF65-F5344CB8AC3E}">
        <p14:creationId xmlns:p14="http://schemas.microsoft.com/office/powerpoint/2010/main" val="323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By the end of the lesson, you will learn:</a:t>
            </a:r>
          </a:p>
          <a:p>
            <a:pPr eaLnBrk="1" hangingPunct="1"/>
            <a:r>
              <a:rPr lang="en-US" dirty="0" smtClean="0"/>
              <a:t>What is regular expression.</a:t>
            </a:r>
          </a:p>
          <a:p>
            <a:pPr eaLnBrk="1" hangingPunct="1"/>
            <a:r>
              <a:rPr lang="en-US" dirty="0" smtClean="0"/>
              <a:t>Usages of regular expression in Python for</a:t>
            </a:r>
          </a:p>
          <a:p>
            <a:pPr lvl="1" eaLnBrk="1" hangingPunct="1"/>
            <a:r>
              <a:rPr lang="en-US" dirty="0" smtClean="0"/>
              <a:t>matching</a:t>
            </a:r>
            <a:endParaRPr lang="en-US" dirty="0"/>
          </a:p>
          <a:p>
            <a:pPr lvl="1" eaLnBrk="1" hangingPunct="1"/>
            <a:r>
              <a:rPr lang="en-US" dirty="0" smtClean="0"/>
              <a:t>searching</a:t>
            </a:r>
          </a:p>
          <a:p>
            <a:pPr lvl="1" eaLnBrk="1" hangingPunct="1"/>
            <a:r>
              <a:rPr lang="en-US" dirty="0" smtClean="0"/>
              <a:t>substitution</a:t>
            </a:r>
          </a:p>
          <a:p>
            <a:pPr marL="449263" lvl="1" indent="0" eaLnBrk="1" hangingPunct="1">
              <a:buNone/>
            </a:pPr>
            <a:endParaRPr lang="en-US" dirty="0" smtClean="0"/>
          </a:p>
          <a:p>
            <a:pPr marL="36512" indent="0" eaLnBrk="1" hangingPunct="1">
              <a:buNone/>
            </a:pPr>
            <a:endParaRPr lang="en-US" dirty="0" smtClean="0"/>
          </a:p>
          <a:p>
            <a:pPr marL="36512" indent="0" eaLnBrk="1" hangingPunct="1"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</p:spTree>
    <p:extLst>
      <p:ext uri="{BB962C8B-B14F-4D97-AF65-F5344CB8AC3E}">
        <p14:creationId xmlns:p14="http://schemas.microsoft.com/office/powerpoint/2010/main" val="14451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Regular Expression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is a powerful tools to  enable you to </a:t>
            </a:r>
            <a:r>
              <a:rPr lang="en-SG" dirty="0">
                <a:solidFill>
                  <a:srgbClr val="FFFF00"/>
                </a:solidFill>
              </a:rPr>
              <a:t>find</a:t>
            </a:r>
            <a:r>
              <a:rPr lang="en-SG" dirty="0"/>
              <a:t>, </a:t>
            </a:r>
            <a:r>
              <a:rPr lang="en-SG" dirty="0">
                <a:solidFill>
                  <a:srgbClr val="FFFF00"/>
                </a:solidFill>
              </a:rPr>
              <a:t>extract</a:t>
            </a:r>
            <a:r>
              <a:rPr lang="en-SG" dirty="0"/>
              <a:t> and </a:t>
            </a:r>
            <a:r>
              <a:rPr lang="en-SG" dirty="0">
                <a:solidFill>
                  <a:srgbClr val="FFFF00"/>
                </a:solidFill>
              </a:rPr>
              <a:t>modify</a:t>
            </a:r>
            <a:r>
              <a:rPr lang="en-SG" dirty="0"/>
              <a:t> </a:t>
            </a:r>
            <a:r>
              <a:rPr lang="en-SG" dirty="0">
                <a:solidFill>
                  <a:srgbClr val="FF0000"/>
                </a:solidFill>
              </a:rPr>
              <a:t>text</a:t>
            </a:r>
            <a:r>
              <a:rPr lang="en-SG" dirty="0"/>
              <a:t> that matches predefined patterns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Available in most of the programming language (build-in or library based)</a:t>
            </a:r>
          </a:p>
          <a:p>
            <a:pPr lvl="1"/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</p:spTree>
    <p:extLst>
      <p:ext uri="{BB962C8B-B14F-4D97-AF65-F5344CB8AC3E}">
        <p14:creationId xmlns:p14="http://schemas.microsoft.com/office/powerpoint/2010/main" val="3089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Metacharacters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Regular Expressions are powerful </a:t>
            </a:r>
          </a:p>
          <a:p>
            <a:pPr lvl="1"/>
            <a:r>
              <a:rPr lang="en-SG" dirty="0" smtClean="0"/>
              <a:t>They are made up with </a:t>
            </a:r>
            <a:r>
              <a:rPr lang="en-SG" dirty="0" err="1" smtClean="0"/>
              <a:t>metacharacters</a:t>
            </a:r>
            <a:endParaRPr lang="en-SG" dirty="0" smtClean="0"/>
          </a:p>
          <a:p>
            <a:pPr lvl="1"/>
            <a:r>
              <a:rPr lang="en-SG" dirty="0" smtClean="0"/>
              <a:t>E.g.</a:t>
            </a:r>
          </a:p>
          <a:p>
            <a:pPr marL="976312" lvl="3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US" dirty="0"/>
              <a:t> “.”  used to symbolize a single character</a:t>
            </a:r>
          </a:p>
          <a:p>
            <a:pPr marL="976312" lvl="3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US" dirty="0"/>
              <a:t>[xyz] used to symbolize matching of a single character with either x or y or z</a:t>
            </a:r>
            <a:r>
              <a:rPr lang="en-SG" dirty="0" smtClean="0"/>
              <a:t> </a:t>
            </a:r>
          </a:p>
          <a:p>
            <a:pPr marL="976312" lvl="3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SG" dirty="0" smtClean="0"/>
              <a:t>\d used to symbolize a digit </a:t>
            </a:r>
          </a:p>
          <a:p>
            <a:pPr marL="976312" lvl="3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SG" dirty="0" smtClean="0"/>
              <a:t>[0-9] same as \d</a:t>
            </a:r>
          </a:p>
          <a:p>
            <a:pPr marL="976312" lvl="3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SG" dirty="0" smtClean="0"/>
              <a:t>[0-9]{0,3} used to symbolize matching of 0, 1 or up to 3 digit(s)</a:t>
            </a:r>
          </a:p>
          <a:p>
            <a:pPr marL="419100" lvl="1" indent="-382588" eaLnBrk="1" hangingPunct="1">
              <a:buSzPct val="80000"/>
              <a:buFont typeface="Wingdings 2" pitchFamily="18" charset="2"/>
              <a:buChar char=""/>
              <a:defRPr/>
            </a:pPr>
            <a:r>
              <a:rPr lang="en-SG" dirty="0" smtClean="0"/>
              <a:t>Refers to the recommended reading page for the URL of the Python Regular Expression Cheat sheet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05536"/>
            <a:ext cx="7620000" cy="51342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</p:spTree>
    <p:extLst>
      <p:ext uri="{BB962C8B-B14F-4D97-AF65-F5344CB8AC3E}">
        <p14:creationId xmlns:p14="http://schemas.microsoft.com/office/powerpoint/2010/main" val="352005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regular expression primitive search functions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re.match</a:t>
            </a:r>
            <a:r>
              <a:rPr lang="en-SG" dirty="0" smtClean="0"/>
              <a:t>(pattern, string)</a:t>
            </a:r>
          </a:p>
          <a:p>
            <a:pPr lvl="1"/>
            <a:r>
              <a:rPr lang="en-SG" dirty="0" smtClean="0"/>
              <a:t>Try to match the pattern from the string</a:t>
            </a:r>
          </a:p>
          <a:p>
            <a:pPr lvl="2"/>
            <a:r>
              <a:rPr lang="en-SG" dirty="0" smtClean="0"/>
              <a:t>The pattern can be a normal string or a regular expression (made up of meta-characters)</a:t>
            </a:r>
          </a:p>
          <a:p>
            <a:pPr lvl="1"/>
            <a:r>
              <a:rPr lang="en-SG" dirty="0"/>
              <a:t>R</a:t>
            </a:r>
            <a:r>
              <a:rPr lang="en-SG" dirty="0" smtClean="0"/>
              <a:t>eturns </a:t>
            </a:r>
            <a:r>
              <a:rPr lang="en-SG" dirty="0"/>
              <a:t>a match object on success, None on </a:t>
            </a:r>
            <a:r>
              <a:rPr lang="en-SG" dirty="0" smtClean="0"/>
              <a:t>failure</a:t>
            </a:r>
          </a:p>
          <a:p>
            <a:pPr lvl="1"/>
            <a:r>
              <a:rPr lang="en-SG" dirty="0" smtClean="0"/>
              <a:t>checks </a:t>
            </a:r>
            <a:r>
              <a:rPr lang="en-SG" dirty="0"/>
              <a:t>for a match only at the beginning of the string</a:t>
            </a:r>
            <a:endParaRPr lang="en-SG" dirty="0" smtClean="0"/>
          </a:p>
          <a:p>
            <a:r>
              <a:rPr lang="en-SG" dirty="0" err="1" smtClean="0"/>
              <a:t>re.search</a:t>
            </a:r>
            <a:r>
              <a:rPr lang="en-SG" dirty="0" smtClean="0"/>
              <a:t>(pattern, string)</a:t>
            </a:r>
          </a:p>
          <a:p>
            <a:pPr lvl="1"/>
            <a:r>
              <a:rPr lang="en-SG" dirty="0" smtClean="0"/>
              <a:t>Returns a match object on success, None on failure</a:t>
            </a:r>
          </a:p>
          <a:p>
            <a:pPr lvl="1"/>
            <a:r>
              <a:rPr lang="en-SG" dirty="0"/>
              <a:t>checks </a:t>
            </a:r>
            <a:r>
              <a:rPr lang="en-SG" dirty="0" smtClean="0"/>
              <a:t>for </a:t>
            </a:r>
            <a:r>
              <a:rPr lang="en-SG" dirty="0"/>
              <a:t>a match anywhere in the string</a:t>
            </a:r>
            <a:endParaRPr lang="en-SG" dirty="0" smtClean="0"/>
          </a:p>
          <a:p>
            <a:pPr marL="36512" indent="0">
              <a:buNone/>
            </a:pPr>
            <a:endParaRPr lang="en-SG" dirty="0" smtClean="0"/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</p:spTree>
    <p:extLst>
      <p:ext uri="{BB962C8B-B14F-4D97-AF65-F5344CB8AC3E}">
        <p14:creationId xmlns:p14="http://schemas.microsoft.com/office/powerpoint/2010/main" val="4189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regex basic find  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 err="1"/>
              <a:t>re.match</a:t>
            </a:r>
            <a:r>
              <a:rPr lang="en-SG" sz="2400" dirty="0"/>
              <a:t>(pattern, string)</a:t>
            </a:r>
          </a:p>
          <a:p>
            <a:r>
              <a:rPr lang="en-SG" sz="2400" dirty="0" err="1"/>
              <a:t>re.search</a:t>
            </a:r>
            <a:r>
              <a:rPr lang="en-SG" sz="2400" dirty="0"/>
              <a:t>(pattern, string)</a:t>
            </a:r>
          </a:p>
          <a:p>
            <a:r>
              <a:rPr lang="en-SG" sz="2400" dirty="0"/>
              <a:t>Example 0:</a:t>
            </a:r>
          </a:p>
          <a:p>
            <a:pPr lvl="1"/>
            <a:r>
              <a:rPr lang="en-SG" sz="2400" dirty="0"/>
              <a:t>Match/search for the pattern of "</a:t>
            </a:r>
            <a:r>
              <a:rPr lang="en-SG" sz="2400" dirty="0" err="1"/>
              <a:t>abc</a:t>
            </a:r>
            <a:r>
              <a:rPr lang="en-SG" sz="2400" dirty="0"/>
              <a:t>" (no regex involves) from string.</a:t>
            </a:r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marL="449263" lvl="1" indent="0">
              <a:buNone/>
            </a:pPr>
            <a:endParaRPr lang="en-SG" dirty="0" smtClean="0"/>
          </a:p>
          <a:p>
            <a:pPr marL="449263" lvl="1" indent="0">
              <a:buNone/>
            </a:pP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352800"/>
            <a:ext cx="4191000" cy="26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Python regex basic find and replace function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err="1" smtClean="0"/>
              <a:t>re.sub</a:t>
            </a:r>
            <a:r>
              <a:rPr lang="en-SG" dirty="0" smtClean="0"/>
              <a:t>(</a:t>
            </a:r>
            <a:r>
              <a:rPr lang="en-SG" dirty="0" err="1" smtClean="0"/>
              <a:t>pattern,</a:t>
            </a:r>
            <a:r>
              <a:rPr lang="en-SG" dirty="0" err="1" smtClean="0">
                <a:solidFill>
                  <a:srgbClr val="FF0000"/>
                </a:solidFill>
              </a:rPr>
              <a:t>repl</a:t>
            </a:r>
            <a:r>
              <a:rPr lang="en-SG" dirty="0" err="1" smtClean="0"/>
              <a:t>,string,count</a:t>
            </a:r>
            <a:r>
              <a:rPr lang="en-SG" dirty="0" smtClean="0"/>
              <a:t>=0,flags=0)</a:t>
            </a:r>
          </a:p>
          <a:p>
            <a:r>
              <a:rPr lang="en-SG" dirty="0" smtClean="0"/>
              <a:t>Example 1:</a:t>
            </a:r>
          </a:p>
          <a:p>
            <a:pPr lvl="1"/>
            <a:r>
              <a:rPr lang="en-SG" dirty="0" smtClean="0"/>
              <a:t>Replacing the </a:t>
            </a:r>
            <a:r>
              <a:rPr lang="en-SG" dirty="0" smtClean="0">
                <a:solidFill>
                  <a:srgbClr val="FFFF00"/>
                </a:solidFill>
              </a:rPr>
              <a:t>first occurrence</a:t>
            </a:r>
            <a:r>
              <a:rPr lang="en-SG" dirty="0" smtClean="0"/>
              <a:t> of a sequence of non-digit characters with a single '  ' s</a:t>
            </a:r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pPr lvl="1"/>
            <a:endParaRPr lang="en-SG" dirty="0" smtClean="0"/>
          </a:p>
          <a:p>
            <a:pPr lvl="1"/>
            <a:r>
              <a:rPr lang="en-SG" dirty="0" smtClean="0"/>
              <a:t>[\D]+  </a:t>
            </a:r>
            <a:r>
              <a:rPr lang="en-SG" dirty="0" smtClean="0">
                <a:sym typeface="Wingdings" panose="05000000000000000000" pitchFamily="2" charset="2"/>
              </a:rPr>
              <a:t> denotes a sequence of non-digits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r</a:t>
            </a:r>
            <a:r>
              <a:rPr lang="en-SG" dirty="0" smtClean="0">
                <a:sym typeface="Wingdings" panose="05000000000000000000" pitchFamily="2" charset="2"/>
              </a:rPr>
              <a:t>""  insert a leading 'r' to denote a 'raw string literal'.  </a:t>
            </a:r>
            <a:endParaRPr lang="en-SG" dirty="0" smtClean="0"/>
          </a:p>
          <a:p>
            <a:pPr marL="449263" lvl="1" indent="0">
              <a:buNone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334544"/>
            <a:ext cx="5518390" cy="12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'</a:t>
            </a:r>
            <a:r>
              <a:rPr lang="en-SG" dirty="0" err="1" smtClean="0"/>
              <a:t>Repl</a:t>
            </a:r>
            <a:r>
              <a:rPr lang="en-SG" dirty="0" smtClean="0"/>
              <a:t>' can also be a regex pattern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55752"/>
            <a:ext cx="7467600" cy="4525963"/>
          </a:xfrm>
        </p:spPr>
        <p:txBody>
          <a:bodyPr/>
          <a:lstStyle/>
          <a:p>
            <a:r>
              <a:rPr lang="en-SG" dirty="0" smtClean="0"/>
              <a:t>Example 2: </a:t>
            </a:r>
          </a:p>
          <a:p>
            <a:pPr lvl="1"/>
            <a:r>
              <a:rPr lang="en-SG" dirty="0" smtClean="0"/>
              <a:t>Truncate the .jpg suffix from a list of jpeg filenames. </a:t>
            </a:r>
          </a:p>
          <a:p>
            <a:pPr marL="449263" lvl="1" indent="0">
              <a:buNone/>
            </a:pPr>
            <a:endParaRPr lang="en-SG" dirty="0" smtClean="0"/>
          </a:p>
          <a:p>
            <a:pPr marL="449263" lvl="1" indent="0">
              <a:buNone/>
            </a:pPr>
            <a:endParaRPr lang="en-SG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5140324"/>
            <a:ext cx="4993342" cy="58499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190082"/>
            <a:ext cx="6490876" cy="16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Use cases of regular expressions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Information Extraction</a:t>
            </a:r>
          </a:p>
          <a:p>
            <a:pPr lvl="1"/>
            <a:r>
              <a:rPr lang="en-SG" dirty="0" smtClean="0"/>
              <a:t>Search and pickup specific entries from a network traffic log file</a:t>
            </a:r>
          </a:p>
          <a:p>
            <a:pPr lvl="2"/>
            <a:r>
              <a:rPr lang="en-SG" dirty="0" smtClean="0"/>
              <a:t>Counting the total number of 404 (page not found)</a:t>
            </a:r>
          </a:p>
          <a:p>
            <a:r>
              <a:rPr lang="en-SG" dirty="0" smtClean="0"/>
              <a:t>Massive text formatting and cleansing</a:t>
            </a:r>
          </a:p>
          <a:p>
            <a:r>
              <a:rPr lang="en-SG" dirty="0" smtClean="0"/>
              <a:t>Input validation</a:t>
            </a:r>
          </a:p>
          <a:p>
            <a:pPr lvl="1"/>
            <a:r>
              <a:rPr lang="en-US" dirty="0" smtClean="0"/>
              <a:t>For instance</a:t>
            </a:r>
          </a:p>
          <a:p>
            <a:pPr lvl="2"/>
            <a:r>
              <a:rPr lang="en-US" dirty="0" smtClean="0"/>
              <a:t>Before converting a binary number into decimal, you may want to first check if the input string is containing only 0s or 1s. </a:t>
            </a:r>
          </a:p>
          <a:p>
            <a:pPr lvl="2"/>
            <a:r>
              <a:rPr lang="en-US" dirty="0" smtClean="0"/>
              <a:t>See from the next few slides</a:t>
            </a:r>
          </a:p>
          <a:p>
            <a:pPr marL="449263" lvl="1" indent="0">
              <a:buNone/>
            </a:pPr>
            <a:endParaRPr lang="en-S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4D2D0">
                    <a:shade val="50000"/>
                  </a:srgbClr>
                </a:solidFill>
                <a:latin typeface="Arial"/>
              </a:rPr>
              <a:t>st2411,st2512</a:t>
            </a:r>
          </a:p>
        </p:txBody>
      </p:sp>
    </p:spTree>
    <p:extLst>
      <p:ext uri="{BB962C8B-B14F-4D97-AF65-F5344CB8AC3E}">
        <p14:creationId xmlns:p14="http://schemas.microsoft.com/office/powerpoint/2010/main" val="12477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Wingdings</vt:lpstr>
      <vt:lpstr>Wingdings 2</vt:lpstr>
      <vt:lpstr>Technic</vt:lpstr>
      <vt:lpstr>  Regular expression and class</vt:lpstr>
      <vt:lpstr>Learning Objectives</vt:lpstr>
      <vt:lpstr>Regular Expression</vt:lpstr>
      <vt:lpstr>Metacharacters </vt:lpstr>
      <vt:lpstr>Python regular expression primitive search functions </vt:lpstr>
      <vt:lpstr>Python regex basic find   functions</vt:lpstr>
      <vt:lpstr>Python regex basic find and replace function</vt:lpstr>
      <vt:lpstr>'Repl' can also be a regex pattern</vt:lpstr>
      <vt:lpstr>Use cases of regular expressions</vt:lpstr>
      <vt:lpstr>To validate a binary value input </vt:lpstr>
      <vt:lpstr>To validate a binary value input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Regular expression and class</dc:title>
  <dc:creator>Windows User</dc:creator>
  <cp:lastModifiedBy>Windows User</cp:lastModifiedBy>
  <cp:revision>3</cp:revision>
  <dcterms:created xsi:type="dcterms:W3CDTF">2019-06-20T08:49:14Z</dcterms:created>
  <dcterms:modified xsi:type="dcterms:W3CDTF">2019-08-28T07:12:46Z</dcterms:modified>
</cp:coreProperties>
</file>