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2" r:id="rId3"/>
    <p:sldId id="266" r:id="rId4"/>
    <p:sldId id="261" r:id="rId5"/>
    <p:sldId id="269" r:id="rId6"/>
    <p:sldId id="287" r:id="rId7"/>
    <p:sldId id="301" r:id="rId8"/>
    <p:sldId id="288" r:id="rId9"/>
    <p:sldId id="28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24" autoAdjust="0"/>
  </p:normalViewPr>
  <p:slideViewPr>
    <p:cSldViewPr>
      <p:cViewPr varScale="1">
        <p:scale>
          <a:sx n="93" d="100"/>
          <a:sy n="93" d="100"/>
        </p:scale>
        <p:origin x="106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A3572-401F-4B30-9839-AC0D91C2B9F6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2E9C5-CBD2-4840-ACC7-5732C76511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79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2E9C5-CBD2-4840-ACC7-5732C76511A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45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2E9C5-CBD2-4840-ACC7-5732C76511A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28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2E9C5-CBD2-4840-ACC7-5732C76511A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7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2E9C5-CBD2-4840-ACC7-5732C76511A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13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4244975"/>
            <a:ext cx="4838700" cy="1588"/>
          </a:xfrm>
          <a:prstGeom prst="line">
            <a:avLst/>
          </a:prstGeom>
          <a:ln w="635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7" descr="seagate_2c_pos-NEW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8800" y="3679825"/>
            <a:ext cx="1547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 flipH="1" flipV="1">
            <a:off x="0" y="0"/>
            <a:ext cx="9144000" cy="3254375"/>
          </a:xfrm>
          <a:prstGeom prst="rect">
            <a:avLst/>
          </a:prstGeom>
          <a:gradFill flip="none" rotWithShape="1">
            <a:gsLst>
              <a:gs pos="11000">
                <a:schemeClr val="bg1"/>
              </a:gs>
              <a:gs pos="68000">
                <a:srgbClr val="00A7B4"/>
              </a:gs>
              <a:gs pos="87000">
                <a:srgbClr val="00A3B0"/>
              </a:gs>
              <a:gs pos="87000">
                <a:schemeClr val="accent3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7" name="Picture 10" descr="Wave_Teal_Medium-NEW-321-3262.png"/>
          <p:cNvPicPr>
            <a:picLocks noChangeAspect="1"/>
          </p:cNvPicPr>
          <p:nvPr/>
        </p:nvPicPr>
        <p:blipFill>
          <a:blip r:embed="rId3" cstate="print"/>
          <a:srcRect l="40704" b="33954"/>
          <a:stretch>
            <a:fillRect/>
          </a:stretch>
        </p:blipFill>
        <p:spPr bwMode="auto">
          <a:xfrm>
            <a:off x="0" y="-38100"/>
            <a:ext cx="9144000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14400" y="4402603"/>
            <a:ext cx="6400800" cy="13335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Title 9"/>
          <p:cNvSpPr>
            <a:spLocks noGrp="1"/>
          </p:cNvSpPr>
          <p:nvPr>
            <p:ph type="title"/>
          </p:nvPr>
        </p:nvSpPr>
        <p:spPr>
          <a:xfrm>
            <a:off x="914400" y="3703320"/>
            <a:ext cx="8003425" cy="553383"/>
          </a:xfrm>
        </p:spPr>
        <p:txBody>
          <a:bodyPr/>
          <a:lstStyle>
            <a:lvl1pPr>
              <a:defRPr sz="240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eagate_2c_pos-NEW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125" y="876300"/>
            <a:ext cx="1547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White_Section-slate-wave-NEW-v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92825"/>
            <a:ext cx="91440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914400" y="2647510"/>
            <a:ext cx="7772400" cy="810065"/>
          </a:xfrm>
        </p:spPr>
        <p:txBody>
          <a:bodyPr/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914400" y="3457136"/>
            <a:ext cx="6400800" cy="13335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gradFill>
                  <a:gsLst>
                    <a:gs pos="0">
                      <a:srgbClr val="2F2F2F"/>
                    </a:gs>
                    <a:gs pos="100000">
                      <a:srgbClr val="2F2F2F"/>
                    </a:gs>
                  </a:gsLst>
                  <a:lin ang="5400000" scaled="0"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/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113" y="1462088"/>
            <a:ext cx="8353425" cy="4525962"/>
          </a:xfrm>
        </p:spPr>
        <p:txBody>
          <a:bodyPr/>
          <a:lstStyle>
            <a:lvl1pPr marL="342900" indent="-342900">
              <a:buClr>
                <a:schemeClr val="accent3"/>
              </a:buClr>
              <a:buFont typeface="Arial" pitchFamily="34" charset="0"/>
              <a:buChar char="•"/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  <a:lvl2pPr marL="742950" indent="-285750">
              <a:buClr>
                <a:schemeClr val="accent3"/>
              </a:buClr>
              <a:buFont typeface="Helvetica Neue" pitchFamily="50" charset="0"/>
              <a:buChar char="–"/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1143000" indent="-228600">
              <a:buClr>
                <a:schemeClr val="accent3"/>
              </a:buClr>
              <a:buFont typeface="Arial" pitchFamily="34" charset="0"/>
              <a:buChar char="»"/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1600200" indent="-228600">
              <a:buClr>
                <a:schemeClr val="accent3"/>
              </a:buClr>
              <a:buFont typeface="Arial" pitchFamily="34" charset="0"/>
              <a:buChar char="•"/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2057400" indent="-228600">
              <a:buClr>
                <a:schemeClr val="accent3"/>
              </a:buClr>
              <a:buFont typeface="Helvetica Neue" pitchFamily="50" charset="0"/>
              <a:buChar char="–"/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57174" y="825954"/>
            <a:ext cx="8677275" cy="371474"/>
          </a:xfrm>
        </p:spPr>
        <p:txBody>
          <a:bodyPr/>
          <a:lstStyle>
            <a:lvl1pPr marL="0" indent="0">
              <a:defRPr sz="240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257175" y="321895"/>
            <a:ext cx="8629649" cy="50292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57174" y="825954"/>
            <a:ext cx="8677275" cy="371474"/>
          </a:xfrm>
        </p:spPr>
        <p:txBody>
          <a:bodyPr/>
          <a:lstStyle>
            <a:lvl1pPr marL="0" indent="0">
              <a:defRPr sz="240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257175" y="321895"/>
            <a:ext cx="8629649" cy="50292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/>
          <p:cNvSpPr txBox="1">
            <a:spLocks noChangeArrowheads="1"/>
          </p:cNvSpPr>
          <p:nvPr/>
        </p:nvSpPr>
        <p:spPr bwMode="auto">
          <a:xfrm>
            <a:off x="303213" y="6516688"/>
            <a:ext cx="1314450" cy="21544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dirty="0">
                <a:gradFill>
                  <a:gsLst>
                    <a:gs pos="0">
                      <a:schemeClr val="bg2">
                        <a:lumMod val="50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0"/>
                </a:gradFill>
                <a:latin typeface="+mn-lt"/>
                <a:cs typeface="+mn-cs"/>
              </a:rPr>
              <a:t>Seagate Confidential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406120" y="6516688"/>
            <a:ext cx="328612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5292A-9083-48B0-8B9B-7131E14704F9}" type="slidenum">
              <a:rPr lang="en-US" sz="800" smtClean="0">
                <a:gradFill>
                  <a:gsLst>
                    <a:gs pos="0">
                      <a:schemeClr val="bg2">
                        <a:lumMod val="50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0"/>
                </a:gradFill>
                <a:latin typeface="+mn-lt"/>
                <a:cs typeface="+mn-cs"/>
              </a:rPr>
              <a:pPr>
                <a:defRPr/>
              </a:pPr>
              <a:t>‹#›</a:t>
            </a:fld>
            <a:endParaRPr lang="en-US" sz="800" dirty="0">
              <a:gradFill>
                <a:gsLst>
                  <a:gs pos="0">
                    <a:schemeClr val="bg2">
                      <a:lumMod val="50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0"/>
              </a:gradFill>
              <a:latin typeface="+mn-lt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1363" y="6610350"/>
            <a:ext cx="328612" cy="2476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257175" y="322263"/>
            <a:ext cx="862965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2113" y="1462088"/>
            <a:ext cx="8353425" cy="452596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TextBox 10"/>
          <p:cNvSpPr txBox="1">
            <a:spLocks noChangeArrowheads="1"/>
          </p:cNvSpPr>
          <p:nvPr/>
        </p:nvSpPr>
        <p:spPr bwMode="auto">
          <a:xfrm>
            <a:off x="303213" y="6516688"/>
            <a:ext cx="1314450" cy="21544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dirty="0">
                <a:gradFill>
                  <a:gsLst>
                    <a:gs pos="0">
                      <a:schemeClr val="bg2">
                        <a:lumMod val="50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0"/>
                </a:gradFill>
                <a:latin typeface="+mn-lt"/>
                <a:cs typeface="+mn-cs"/>
              </a:rPr>
              <a:t>Seagate Confidential</a:t>
            </a:r>
          </a:p>
        </p:txBody>
      </p:sp>
      <p:sp>
        <p:nvSpPr>
          <p:cNvPr id="7" name="Slide Number Placeholder 13"/>
          <p:cNvSpPr txBox="1">
            <a:spLocks/>
          </p:cNvSpPr>
          <p:nvPr/>
        </p:nvSpPr>
        <p:spPr>
          <a:xfrm>
            <a:off x="4406120" y="6516688"/>
            <a:ext cx="328612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B6485-DCAF-4DB4-AB31-AB294DDF3E45}" type="slidenum">
              <a:rPr lang="en-US" sz="800" smtClean="0">
                <a:gradFill>
                  <a:gsLst>
                    <a:gs pos="0">
                      <a:schemeClr val="bg2">
                        <a:lumMod val="50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0"/>
                </a:gradFill>
                <a:latin typeface="+mn-lt"/>
                <a:cs typeface="+mn-cs"/>
              </a:rPr>
              <a:pPr>
                <a:defRPr/>
              </a:pPr>
              <a:t>‹#›</a:t>
            </a:fld>
            <a:endParaRPr lang="en-US" sz="800" dirty="0">
              <a:gradFill>
                <a:gsLst>
                  <a:gs pos="0">
                    <a:schemeClr val="bg2">
                      <a:lumMod val="50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0"/>
              </a:gradFill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0095A1"/>
          </a:solidFill>
          <a:latin typeface="+mj-lt"/>
          <a:ea typeface="+mj-ea"/>
          <a:cs typeface="Arial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95A1"/>
          </a:solidFill>
          <a:latin typeface="Arial" pitchFamily="34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95A1"/>
          </a:solidFill>
          <a:latin typeface="Arial" pitchFamily="34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95A1"/>
          </a:solidFill>
          <a:latin typeface="Arial" pitchFamily="34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95A1"/>
          </a:solidFill>
          <a:latin typeface="Arial" pitchFamily="34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lang="en-US" sz="2800" kern="1200" dirty="0">
          <a:gradFill>
            <a:gsLst>
              <a:gs pos="0">
                <a:schemeClr val="bg1"/>
              </a:gs>
              <a:gs pos="100000">
                <a:schemeClr val="bg1"/>
              </a:gs>
            </a:gsLst>
            <a:lin ang="5400000" scaled="0"/>
          </a:gradFill>
          <a:latin typeface="+mn-lt"/>
          <a:ea typeface="+mn-ea"/>
          <a:cs typeface="Arial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Arial" pitchFamily="34" charset="0"/>
        <a:buChar char="•"/>
        <a:defRPr sz="2400" kern="1200">
          <a:gradFill>
            <a:gsLst>
              <a:gs pos="0">
                <a:schemeClr val="bg1"/>
              </a:gs>
              <a:gs pos="100000">
                <a:schemeClr val="bg1"/>
              </a:gs>
            </a:gsLst>
            <a:lin ang="5400000" scaled="0"/>
          </a:gradFill>
          <a:latin typeface="+mn-lt"/>
          <a:ea typeface="+mn-ea"/>
          <a:cs typeface="Arial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Helvetica Neue"/>
        <a:buChar char="–"/>
        <a:defRPr sz="2000" kern="1200">
          <a:gradFill>
            <a:gsLst>
              <a:gs pos="0">
                <a:schemeClr val="bg1"/>
              </a:gs>
              <a:gs pos="100000">
                <a:schemeClr val="bg1"/>
              </a:gs>
            </a:gsLst>
            <a:lin ang="5400000" scaled="0"/>
          </a:gradFill>
          <a:latin typeface="+mn-lt"/>
          <a:ea typeface="+mn-ea"/>
          <a:cs typeface="Arial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Arial" pitchFamily="34" charset="0"/>
        <a:buChar char="»"/>
        <a:defRPr kern="1200">
          <a:gradFill>
            <a:gsLst>
              <a:gs pos="0">
                <a:schemeClr val="bg1"/>
              </a:gs>
              <a:gs pos="100000">
                <a:schemeClr val="bg1"/>
              </a:gs>
            </a:gsLst>
            <a:lin ang="5400000" scaled="0"/>
          </a:gradFill>
          <a:latin typeface="+mn-lt"/>
          <a:ea typeface="+mn-ea"/>
          <a:cs typeface="Arial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Arial" pitchFamily="34" charset="0"/>
        <a:buChar char="•"/>
        <a:defRPr kern="1200">
          <a:gradFill>
            <a:gsLst>
              <a:gs pos="0">
                <a:schemeClr val="bg1"/>
              </a:gs>
              <a:gs pos="100000">
                <a:schemeClr val="bg1"/>
              </a:gs>
            </a:gsLst>
            <a:lin ang="5400000" scaled="0"/>
          </a:gradFill>
          <a:latin typeface="+mn-lt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02602"/>
            <a:ext cx="6400800" cy="176959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China RW: </a:t>
            </a:r>
            <a:r>
              <a:rPr lang="en-US" dirty="0" err="1" smtClean="0"/>
              <a:t>WenZhao</a:t>
            </a:r>
            <a:r>
              <a:rPr lang="en-US" dirty="0" smtClean="0"/>
              <a:t> Ma, Tao Li </a:t>
            </a:r>
          </a:p>
          <a:p>
            <a:r>
              <a:rPr lang="en-US" dirty="0" smtClean="0"/>
              <a:t>Servo: </a:t>
            </a:r>
            <a:r>
              <a:rPr lang="en-US" dirty="0" err="1" smtClean="0"/>
              <a:t>Krit</a:t>
            </a:r>
            <a:r>
              <a:rPr lang="en-US" dirty="0" smtClean="0"/>
              <a:t> </a:t>
            </a:r>
          </a:p>
          <a:p>
            <a:r>
              <a:rPr lang="en-US" dirty="0" smtClean="0"/>
              <a:t>HDIG: </a:t>
            </a:r>
            <a:r>
              <a:rPr lang="en-US" dirty="0" err="1" smtClean="0"/>
              <a:t>MengXian</a:t>
            </a:r>
            <a:r>
              <a:rPr lang="en-US" dirty="0" smtClean="0"/>
              <a:t> Sun, Kang Yu</a:t>
            </a:r>
          </a:p>
          <a:p>
            <a:r>
              <a:rPr lang="en-US" dirty="0" smtClean="0"/>
              <a:t>TCO R/W: Jason Fest, TCO Servo:  RHO: Erik</a:t>
            </a:r>
          </a:p>
          <a:p>
            <a:endParaRPr lang="en-US" dirty="0" smtClean="0"/>
          </a:p>
          <a:p>
            <a:r>
              <a:rPr lang="en-US" dirty="0" smtClean="0"/>
              <a:t>Nov,19 - 2013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3703320"/>
            <a:ext cx="6019800" cy="553383"/>
          </a:xfrm>
        </p:spPr>
        <p:txBody>
          <a:bodyPr/>
          <a:lstStyle/>
          <a:p>
            <a:r>
              <a:rPr lang="en-US" dirty="0" smtClean="0"/>
              <a:t>Thermal Shock update on small </a:t>
            </a:r>
            <a:r>
              <a:rPr lang="en-US" dirty="0" err="1" smtClean="0"/>
              <a:t>evals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6832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chemeClr val="accent3"/>
                </a:solidFill>
                <a:latin typeface="+mj-lt"/>
                <a:ea typeface="+mj-ea"/>
                <a:cs typeface="Arial" pitchFamily="34" charset="0"/>
              </a:rPr>
              <a:t>Current status:</a:t>
            </a:r>
            <a:endParaRPr lang="en-US" dirty="0" smtClean="0">
              <a:solidFill>
                <a:schemeClr val="accent3"/>
              </a:solidFill>
              <a:latin typeface="+mj-lt"/>
              <a:ea typeface="+mj-ea"/>
              <a:cs typeface="Arial" pitchFamily="34" charset="0"/>
            </a:endParaRP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chemeClr val="accent3"/>
              </a:solidFill>
              <a:latin typeface="+mj-lt"/>
              <a:ea typeface="+mj-ea"/>
              <a:cs typeface="Arial" pitchFamily="34" charset="0"/>
            </a:endParaRP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sz="2400" dirty="0" smtClean="0">
                <a:latin typeface="+mj-lt"/>
                <a:ea typeface="+mj-ea"/>
                <a:cs typeface="Arial" pitchFamily="34" charset="0"/>
              </a:rPr>
              <a:t>3x groups small </a:t>
            </a:r>
            <a:r>
              <a:rPr lang="en-US" sz="2400" dirty="0" err="1" smtClean="0">
                <a:latin typeface="+mj-lt"/>
                <a:ea typeface="+mj-ea"/>
                <a:cs typeface="Arial" pitchFamily="34" charset="0"/>
              </a:rPr>
              <a:t>eval</a:t>
            </a:r>
            <a:r>
              <a:rPr lang="en-US" sz="2400" dirty="0" smtClean="0">
                <a:latin typeface="+mj-lt"/>
                <a:ea typeface="+mj-ea"/>
                <a:cs typeface="Arial" pitchFamily="34" charset="0"/>
              </a:rPr>
              <a:t> for instability failures have been done:</a:t>
            </a:r>
          </a:p>
          <a:p>
            <a:pPr marL="914400" lvl="1" indent="-457200" defTabSz="4572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dirty="0" smtClean="0">
                <a:latin typeface="+mj-lt"/>
                <a:ea typeface="+mj-ea"/>
                <a:cs typeface="Arial" pitchFamily="34" charset="0"/>
              </a:rPr>
              <a:t>Applied power range [30mW, 150mW]</a:t>
            </a:r>
          </a:p>
          <a:p>
            <a:pPr marL="914400" lvl="1" indent="-457200" defTabSz="4572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dirty="0" smtClean="0">
                <a:latin typeface="+mj-lt"/>
                <a:ea typeface="+mj-ea"/>
                <a:cs typeface="Arial" pitchFamily="34" charset="0"/>
              </a:rPr>
              <a:t>Recovery rate: </a:t>
            </a:r>
          </a:p>
          <a:p>
            <a:pPr marL="1371600" lvl="2" indent="-457200" defTabSz="4572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dirty="0" smtClean="0">
                <a:latin typeface="+mj-lt"/>
                <a:ea typeface="+mj-ea"/>
                <a:cs typeface="Arial" pitchFamily="34" charset="0"/>
              </a:rPr>
              <a:t>~78% for T103 failure</a:t>
            </a:r>
          </a:p>
          <a:p>
            <a:pPr marL="1371600" lvl="2" indent="-457200" defTabSz="4572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dirty="0" smtClean="0">
                <a:latin typeface="+mj-lt"/>
                <a:ea typeface="+mj-ea"/>
                <a:cs typeface="Arial" pitchFamily="34" charset="0"/>
              </a:rPr>
              <a:t>~72% for T63 failure</a:t>
            </a:r>
          </a:p>
          <a:p>
            <a:pPr marL="1371600" lvl="2" indent="-457200" defTabSz="4572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dirty="0" smtClean="0">
                <a:latin typeface="+mj-lt"/>
                <a:ea typeface="+mj-ea"/>
                <a:cs typeface="Arial" pitchFamily="34" charset="0"/>
              </a:rPr>
              <a:t>~77% for T229 failure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dirty="0" smtClean="0">
                <a:latin typeface="+mj-lt"/>
                <a:ea typeface="+mj-ea"/>
                <a:cs typeface="Arial" pitchFamily="34" charset="0"/>
              </a:rPr>
              <a:t>No obvious MRE change (measured on disc), did see the improvement of instability failures such as Max Servo AGC/delta BER etc from instability test;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dirty="0" smtClean="0">
                <a:latin typeface="+mj-lt"/>
                <a:ea typeface="+mj-ea"/>
                <a:cs typeface="Arial" pitchFamily="34" charset="0"/>
              </a:rPr>
              <a:t>All failures have been re-processed from PRE2 for key parameters checking such as AFH, BER, Servo linear, Preamp gain etc;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dirty="0" smtClean="0">
                <a:latin typeface="+mj-lt"/>
                <a:ea typeface="+mj-ea"/>
                <a:cs typeface="Arial" pitchFamily="34" charset="0"/>
              </a:rPr>
              <a:t>Head Temp calculated with DETCR resistance change shows huge difference than the formula of RHO modeling;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+mj-lt"/>
              <a:ea typeface="+mj-ea"/>
              <a:cs typeface="Arial" pitchFamily="34" charset="0"/>
            </a:endParaRP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chemeClr val="accent3"/>
                </a:solidFill>
                <a:latin typeface="+mj-lt"/>
                <a:ea typeface="+mj-ea"/>
                <a:cs typeface="Arial" pitchFamily="34" charset="0"/>
              </a:rPr>
              <a:t>Next steps: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dirty="0" smtClean="0">
                <a:latin typeface="+mj-lt"/>
                <a:ea typeface="+mj-ea"/>
                <a:cs typeface="Arial" pitchFamily="34" charset="0"/>
              </a:rPr>
              <a:t>Data analysis for three SBRs are ongoing; - FW25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dirty="0" smtClean="0">
                <a:latin typeface="+mj-lt"/>
                <a:ea typeface="+mj-ea"/>
                <a:cs typeface="Arial" pitchFamily="34" charset="0"/>
              </a:rPr>
              <a:t>RHO Eric is helping to understand the temp calculation gap btw DETCR resistance vs. modeling;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dirty="0" smtClean="0">
                <a:latin typeface="+mj-lt"/>
                <a:ea typeface="+mj-ea"/>
                <a:cs typeface="Arial" pitchFamily="34" charset="0"/>
              </a:rPr>
              <a:t>Then to see if we need TCO Servo to design a new servo code, which can measure DETCR Resistance while applying different heat on RAMP, the objective is to monitor head real time temp.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2093265" y="495416"/>
            <a:ext cx="725715" cy="356880"/>
          </a:xfrm>
          <a:prstGeom prst="ellipse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start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Diamond 5"/>
          <p:cNvSpPr/>
          <p:nvPr/>
        </p:nvSpPr>
        <p:spPr bwMode="auto">
          <a:xfrm>
            <a:off x="1351672" y="1282602"/>
            <a:ext cx="2176720" cy="736814"/>
          </a:xfrm>
          <a:prstGeom prst="diamond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chemeClr val="tx1"/>
                </a:solidFill>
              </a:rPr>
              <a:t>Rerun T103, still fail?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2237791" y="1056560"/>
            <a:ext cx="416858" cy="833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 bwMode="auto">
          <a:xfrm>
            <a:off x="1489365" y="3031780"/>
            <a:ext cx="2001128" cy="244820"/>
          </a:xfrm>
          <a:prstGeom prst="round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chemeClr val="tx1"/>
                </a:solidFill>
              </a:rPr>
              <a:t>TS = Start </a:t>
            </a:r>
            <a:r>
              <a:rPr lang="en-US" sz="900" dirty="0" err="1" smtClean="0">
                <a:solidFill>
                  <a:schemeClr val="tx1"/>
                </a:solidFill>
              </a:rPr>
              <a:t>mW</a:t>
            </a:r>
            <a:r>
              <a:rPr lang="en-US" sz="900" dirty="0" smtClean="0">
                <a:solidFill>
                  <a:schemeClr val="tx1"/>
                </a:solidFill>
              </a:rPr>
              <a:t>, measure MR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7944" y="1340235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No</a:t>
            </a:r>
            <a:endParaRPr lang="en-US" sz="11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n-lt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433932" y="2445885"/>
            <a:ext cx="2110759" cy="255709"/>
          </a:xfrm>
          <a:prstGeom prst="round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chemeClr val="tx1"/>
                </a:solidFill>
              </a:rPr>
              <a:t>Perform Thermal Shock test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6200000" flipH="1">
            <a:off x="2280678" y="2217285"/>
            <a:ext cx="416859" cy="1344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58576" y="1984204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Yes</a:t>
            </a:r>
          </a:p>
        </p:txBody>
      </p:sp>
      <p:sp>
        <p:nvSpPr>
          <p:cNvPr id="13" name="Diamond 12"/>
          <p:cNvSpPr/>
          <p:nvPr/>
        </p:nvSpPr>
        <p:spPr bwMode="auto">
          <a:xfrm>
            <a:off x="848756" y="3565181"/>
            <a:ext cx="3270940" cy="762000"/>
          </a:xfrm>
          <a:prstGeom prst="diamond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chemeClr val="tx1"/>
                </a:solidFill>
              </a:rPr>
              <a:t>Do thermal shock with 10s, measure MR, Drive pass instability test? 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2330285" y="2857526"/>
            <a:ext cx="344702" cy="380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67478" y="3578970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Yes</a:t>
            </a:r>
            <a:endParaRPr lang="en-US" sz="11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n-lt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4495800" y="3466704"/>
            <a:ext cx="1752601" cy="959863"/>
          </a:xfrm>
          <a:prstGeom prst="diamond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chemeClr val="tx1"/>
                </a:solidFill>
              </a:rPr>
              <a:t>Rerun 4 more times instability test, all pass?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8458207" y="3833406"/>
            <a:ext cx="609593" cy="244819"/>
          </a:xfrm>
          <a:prstGeom prst="round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chemeClr val="tx1"/>
                </a:solidFill>
              </a:rPr>
              <a:t>Pass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920333" y="3933638"/>
            <a:ext cx="537874" cy="811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01000" y="3581400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No</a:t>
            </a:r>
            <a:endParaRPr lang="en-US" sz="11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34001" y="4462790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No</a:t>
            </a:r>
            <a:endParaRPr lang="en-US" sz="11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n-lt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500259" y="1642044"/>
            <a:ext cx="419000" cy="1366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 bwMode="auto">
          <a:xfrm>
            <a:off x="381002" y="4694113"/>
            <a:ext cx="974372" cy="228600"/>
          </a:xfrm>
          <a:prstGeom prst="round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chemeClr val="tx1"/>
                </a:solidFill>
              </a:rPr>
              <a:t>TS = </a:t>
            </a:r>
            <a:r>
              <a:rPr lang="en-US" sz="900" dirty="0" err="1" smtClean="0">
                <a:solidFill>
                  <a:schemeClr val="tx1"/>
                </a:solidFill>
              </a:rPr>
              <a:t>TS+Step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rot="5400000">
            <a:off x="2334264" y="3412781"/>
            <a:ext cx="304800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Diamond 55"/>
          <p:cNvSpPr/>
          <p:nvPr/>
        </p:nvSpPr>
        <p:spPr bwMode="auto">
          <a:xfrm>
            <a:off x="1726032" y="4521203"/>
            <a:ext cx="1524000" cy="567978"/>
          </a:xfrm>
          <a:prstGeom prst="diamond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chemeClr val="tx1"/>
                </a:solidFill>
              </a:rPr>
              <a:t>TS = Max power?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12188" y="1530057"/>
            <a:ext cx="669572" cy="233932"/>
          </a:xfrm>
          <a:prstGeom prst="round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Pass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rot="10800000" flipV="1">
            <a:off x="1355374" y="4791123"/>
            <a:ext cx="383358" cy="322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386794" y="4479581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No</a:t>
            </a:r>
            <a:endParaRPr lang="en-US" sz="11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n-lt"/>
            </a:endParaRPr>
          </a:p>
        </p:txBody>
      </p:sp>
      <p:cxnSp>
        <p:nvCxnSpPr>
          <p:cNvPr id="60" name="Elbow Connector 59"/>
          <p:cNvCxnSpPr/>
          <p:nvPr/>
        </p:nvCxnSpPr>
        <p:spPr>
          <a:xfrm rot="10800000" flipH="1">
            <a:off x="381001" y="3414933"/>
            <a:ext cx="2133599" cy="1379413"/>
          </a:xfrm>
          <a:prstGeom prst="bentConnector3">
            <a:avLst>
              <a:gd name="adj1" fmla="val -10714"/>
            </a:avLst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 bwMode="auto">
          <a:xfrm>
            <a:off x="2195932" y="5470181"/>
            <a:ext cx="609593" cy="244819"/>
          </a:xfrm>
          <a:prstGeom prst="round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Fail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rot="5400000">
            <a:off x="2311599" y="5279680"/>
            <a:ext cx="381000" cy="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Diamond 71"/>
          <p:cNvSpPr/>
          <p:nvPr/>
        </p:nvSpPr>
        <p:spPr bwMode="auto">
          <a:xfrm>
            <a:off x="6629400" y="3459737"/>
            <a:ext cx="1295400" cy="959863"/>
          </a:xfrm>
          <a:prstGeom prst="diamond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chemeClr val="tx1"/>
                </a:solidFill>
              </a:rPr>
              <a:t>MR Change &gt;6%?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6248401" y="3925601"/>
            <a:ext cx="380999" cy="696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hape 79"/>
          <p:cNvCxnSpPr>
            <a:stCxn id="72" idx="2"/>
          </p:cNvCxnSpPr>
          <p:nvPr/>
        </p:nvCxnSpPr>
        <p:spPr>
          <a:xfrm rot="5400000">
            <a:off x="4476750" y="2457450"/>
            <a:ext cx="838200" cy="4762500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858000" y="4724400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Yes</a:t>
            </a:r>
            <a:endParaRPr lang="en-US" sz="11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n-lt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4124282" y="3932113"/>
            <a:ext cx="447718" cy="45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0800000" flipV="1">
            <a:off x="3248664" y="4419600"/>
            <a:ext cx="2147468" cy="385592"/>
          </a:xfrm>
          <a:prstGeom prst="bentConnector3">
            <a:avLst>
              <a:gd name="adj1" fmla="val 214"/>
            </a:avLst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248400" y="3581400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Yes</a:t>
            </a:r>
            <a:endParaRPr lang="en-US" sz="11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n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0" y="0"/>
            <a:ext cx="5248745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 Thermal shock flow chart for SAC failures</a:t>
            </a:r>
            <a:endParaRPr lang="en-US" sz="2000" dirty="0"/>
          </a:p>
        </p:txBody>
      </p:sp>
      <p:sp>
        <p:nvSpPr>
          <p:cNvPr id="98" name="TextBox 97"/>
          <p:cNvSpPr txBox="1"/>
          <p:nvPr/>
        </p:nvSpPr>
        <p:spPr>
          <a:xfrm>
            <a:off x="1981200" y="5105400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Yes</a:t>
            </a:r>
            <a:endParaRPr lang="en-US" sz="11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00601" y="1676400"/>
            <a:ext cx="4343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Delta MR criteria : </a:t>
            </a:r>
            <a:r>
              <a:rPr lang="sv-SE" dirty="0" smtClean="0"/>
              <a:t>DELTA_PCT &gt;= 6.0%;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Power range for cert. implementation 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CAL2: [30mW, 150mW], step =5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72594" y="4310390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No</a:t>
            </a:r>
            <a:endParaRPr lang="en-US" sz="11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n-lt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rot="16200000" flipH="1">
            <a:off x="2401818" y="4422289"/>
            <a:ext cx="194022" cy="380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0"/>
            <a:ext cx="5311262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Eval</a:t>
            </a:r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status with 19x CAL2 T103 SAC failures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029200"/>
            <a:ext cx="7010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defTabSz="4572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sz="1400" dirty="0" smtClean="0">
                <a:cs typeface="Arial" pitchFamily="34" charset="0"/>
              </a:rPr>
              <a:t>Power range [30mW, 150mW], just for this small </a:t>
            </a:r>
            <a:r>
              <a:rPr lang="en-US" sz="1400" dirty="0" err="1" smtClean="0">
                <a:cs typeface="Arial" pitchFamily="34" charset="0"/>
              </a:rPr>
              <a:t>eval</a:t>
            </a:r>
            <a:r>
              <a:rPr lang="en-US" sz="1400" dirty="0" smtClean="0">
                <a:cs typeface="Arial" pitchFamily="34" charset="0"/>
              </a:rPr>
              <a:t> study;</a:t>
            </a:r>
          </a:p>
          <a:p>
            <a:pPr marL="914400" lvl="1" indent="-457200" defTabSz="4572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sz="1400" dirty="0" smtClean="0">
                <a:cs typeface="Arial" pitchFamily="34" charset="0"/>
              </a:rPr>
              <a:t>2/19x: rerun pass (no shock, final power = 0)</a:t>
            </a:r>
          </a:p>
          <a:p>
            <a:pPr marL="914400" lvl="1" indent="-457200" defTabSz="4572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sz="1400" dirty="0" smtClean="0">
                <a:cs typeface="Arial" pitchFamily="34" charset="0"/>
              </a:rPr>
              <a:t>1/19x: time out</a:t>
            </a:r>
          </a:p>
          <a:p>
            <a:pPr marL="914400" lvl="1" indent="-457200" defTabSz="4572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sz="1400" dirty="0" smtClean="0">
                <a:cs typeface="Arial" pitchFamily="34" charset="0"/>
              </a:rPr>
              <a:t>1/19x: still failed after shock</a:t>
            </a:r>
          </a:p>
          <a:p>
            <a:pPr marL="914400" lvl="1" indent="-457200" defTabSz="4572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sz="1400" dirty="0" smtClean="0">
                <a:cs typeface="Arial" pitchFamily="34" charset="0"/>
              </a:rPr>
              <a:t>15/19x: passed T103 after thermal shock within range[30mW, 150mW]</a:t>
            </a:r>
          </a:p>
          <a:p>
            <a:pPr marL="1371600" lvl="2" indent="-457200" defTabSz="4572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sz="1400" dirty="0" smtClean="0">
                <a:cs typeface="Arial" pitchFamily="34" charset="0"/>
              </a:rPr>
              <a:t>8/15x: power within range [30mW, 80mW];</a:t>
            </a:r>
          </a:p>
          <a:p>
            <a:pPr marL="1371600" lvl="2" indent="-457200" defTabSz="4572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sz="1400" dirty="0" smtClean="0">
                <a:cs typeface="Arial" pitchFamily="34" charset="0"/>
              </a:rPr>
              <a:t>7/15x: power within range [85mW, 150mW];</a:t>
            </a:r>
          </a:p>
        </p:txBody>
      </p:sp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609600"/>
            <a:ext cx="8610600" cy="4308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381000"/>
            <a:ext cx="1768433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Power distribution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210580"/>
            <a:ext cx="4495800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MAX_AGC_PCT_RANGE vs. thermal shock (one example)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3733800"/>
            <a:ext cx="4495800" cy="2057400"/>
            <a:chOff x="0" y="3505200"/>
            <a:chExt cx="5029200" cy="2593833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3505200"/>
              <a:ext cx="5029200" cy="25938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ounded Rectangle 6"/>
            <p:cNvSpPr/>
            <p:nvPr/>
          </p:nvSpPr>
          <p:spPr bwMode="auto">
            <a:xfrm>
              <a:off x="3657600" y="4724400"/>
              <a:ext cx="1219200" cy="838200"/>
            </a:xfrm>
            <a:prstGeom prst="round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733800" y="0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Data analysis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l="2263" b="7183"/>
          <a:stretch>
            <a:fillRect/>
          </a:stretch>
        </p:blipFill>
        <p:spPr bwMode="auto">
          <a:xfrm>
            <a:off x="5029200" y="762000"/>
            <a:ext cx="3810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953000" y="457200"/>
            <a:ext cx="2613216" cy="30777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Reader resistance vs. power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 l="1220" b="13539"/>
          <a:stretch>
            <a:fillRect/>
          </a:stretch>
        </p:blipFill>
        <p:spPr bwMode="auto">
          <a:xfrm>
            <a:off x="5029200" y="3733800"/>
            <a:ext cx="3810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5029201" y="3149600"/>
            <a:ext cx="4114799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BER getting a little worse (only one sample now, more data </a:t>
            </a:r>
            <a:r>
              <a:rPr lang="en-US" sz="1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next slide</a:t>
            </a:r>
            <a:r>
              <a:rPr lang="en-US" sz="1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5000" y="1219200"/>
            <a:ext cx="2699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+mn-lt"/>
              </a:rPr>
              <a:t>Shows variation bu</a:t>
            </a:r>
            <a:r>
              <a:rPr lang="en-US" sz="1200" dirty="0" smtClean="0">
                <a:solidFill>
                  <a:srgbClr val="FF0000"/>
                </a:solidFill>
              </a:rPr>
              <a:t>t no obvious trend</a:t>
            </a:r>
            <a:endParaRPr lang="en-US" sz="1200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76600" y="4752201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+mn-lt"/>
              </a:rPr>
              <a:t>improvement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05200" y="4188023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Spec = 60</a:t>
            </a: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762000"/>
            <a:ext cx="464819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04800"/>
            <a:ext cx="2180405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BER comparison:</a:t>
            </a:r>
            <a:endParaRPr lang="en-US" sz="20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953000"/>
            <a:ext cx="883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</a:t>
            </a:r>
            <a:r>
              <a:rPr lang="en-US" sz="20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Spcid</a:t>
            </a:r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100 is BER before shock, 200 is BER after shock</a:t>
            </a:r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;</a:t>
            </a:r>
            <a:endParaRPr lang="en-US" sz="20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n-lt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BER is getting a little bit worse after thermal shock for both shock and non-shock head; </a:t>
            </a:r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understanding is ongoing;</a:t>
            </a:r>
            <a:endParaRPr lang="en-US" sz="20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n-lt"/>
            </a:endParaRP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0"/>
            <a:ext cx="4724400" cy="3172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990600"/>
            <a:ext cx="4191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1855" r="1649" b="78084"/>
          <a:stretch>
            <a:fillRect/>
          </a:stretch>
        </p:blipFill>
        <p:spPr bwMode="auto">
          <a:xfrm>
            <a:off x="0" y="609600"/>
            <a:ext cx="2857986" cy="4876800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1855" t="22032" r="1649" b="56227"/>
          <a:stretch>
            <a:fillRect/>
          </a:stretch>
        </p:blipFill>
        <p:spPr bwMode="auto">
          <a:xfrm>
            <a:off x="2857014" y="609600"/>
            <a:ext cx="2857986" cy="4837814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 l="1855" t="43805" r="1649" b="34196"/>
          <a:stretch>
            <a:fillRect/>
          </a:stretch>
        </p:blipFill>
        <p:spPr bwMode="auto">
          <a:xfrm>
            <a:off x="5752614" y="609600"/>
            <a:ext cx="2857986" cy="4895407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76200"/>
            <a:ext cx="8090869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DETCR Resistance vs. heat while head is on RAMP w/o drive spin up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791200"/>
            <a:ext cx="7734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There is almost no difference of DETCR Resistance w/o drive spin up;</a:t>
            </a: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Writer heat showed higher impact to DETCR Resistance than that of reader heat;</a:t>
            </a:r>
            <a:endParaRPr lang="en-US" sz="16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80573"/>
            <a:ext cx="3962400" cy="6277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4876800" y="1981200"/>
            <a:ext cx="3886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pt-BR" sz="2000" dirty="0" smtClean="0"/>
              <a:t>Enviorment temp ~25C;</a:t>
            </a:r>
          </a:p>
          <a:p>
            <a:pPr>
              <a:buFont typeface="Wingdings" pitchFamily="2" charset="2"/>
              <a:buChar char="q"/>
            </a:pPr>
            <a:r>
              <a:rPr lang="pt-BR" sz="2000" dirty="0" smtClean="0"/>
              <a:t>Baseline temp from T172 inside of drive is 30C without heating; </a:t>
            </a:r>
          </a:p>
          <a:p>
            <a:pPr>
              <a:buFont typeface="Wingdings" pitchFamily="2" charset="2"/>
              <a:buChar char="q"/>
            </a:pPr>
            <a:r>
              <a:rPr lang="pt-BR" sz="2000" dirty="0" smtClean="0"/>
              <a:t>when head DLC temp is 135C, the delta temp is ~105C, then we can apply </a:t>
            </a:r>
            <a:r>
              <a:rPr lang="pt-BR" sz="2000" b="1" dirty="0" smtClean="0"/>
              <a:t>~103mW </a:t>
            </a:r>
            <a:r>
              <a:rPr lang="pt-BR" sz="2000" dirty="0" smtClean="0"/>
              <a:t>reader heat power to reach 135C DLC temp;</a:t>
            </a:r>
          </a:p>
          <a:p>
            <a:pPr>
              <a:buFont typeface="Wingdings" pitchFamily="2" charset="2"/>
              <a:buChar char="q"/>
            </a:pPr>
            <a:r>
              <a:rPr lang="pt-BR" sz="2000" dirty="0" smtClean="0"/>
              <a:t>If based on theory modling from RHO, to reach 135C, we can only apply </a:t>
            </a:r>
            <a:r>
              <a:rPr lang="pt-BR" sz="2000" b="1" dirty="0" smtClean="0"/>
              <a:t>~60mW</a:t>
            </a:r>
            <a:r>
              <a:rPr lang="pt-BR" sz="2000" dirty="0" smtClean="0"/>
              <a:t>;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883342" cy="46166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Delta temp vs. DETCR resistance change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1219200"/>
            <a:ext cx="1752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+mn-lt"/>
              </a:rPr>
              <a:t>Delta temp =  current – baseline (</a:t>
            </a:r>
            <a:r>
              <a:rPr lang="en-US" sz="1100" dirty="0" smtClean="0">
                <a:solidFill>
                  <a:srgbClr val="FF0000"/>
                </a:solidFill>
              </a:rPr>
              <a:t>Power </a:t>
            </a:r>
            <a:r>
              <a:rPr lang="en-US" sz="1100" dirty="0" smtClean="0">
                <a:solidFill>
                  <a:srgbClr val="FF0000"/>
                </a:solidFill>
                <a:latin typeface="+mn-lt"/>
              </a:rPr>
              <a:t>= 5.6mW , reader heat =0)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6800" y="914400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+mn-lt"/>
              </a:rPr>
              <a:t>105C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24200" y="2590800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+mn-lt"/>
              </a:rPr>
              <a:t>103mW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53000" y="5867400"/>
            <a:ext cx="27783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Preamp </a:t>
            </a:r>
          </a:p>
          <a:p>
            <a:pPr>
              <a:buFont typeface="Wingdings" pitchFamily="2" charset="2"/>
              <a:buChar char="q"/>
            </a:pPr>
            <a:r>
              <a:rPr lang="en-US" sz="1600" dirty="0" smtClean="0"/>
              <a:t>VTCR= 42.981 + 8.957*N</a:t>
            </a:r>
          </a:p>
          <a:p>
            <a:pPr>
              <a:buFont typeface="Wingdings" pitchFamily="2" charset="2"/>
              <a:buChar char="q"/>
            </a:pPr>
            <a:r>
              <a:rPr lang="en-US" sz="1600" dirty="0" smtClean="0"/>
              <a:t>ITCR=13.14*</a:t>
            </a:r>
            <a:r>
              <a:rPr lang="en-US" sz="1600" dirty="0" err="1" smtClean="0"/>
              <a:t>preampin</a:t>
            </a:r>
            <a:r>
              <a:rPr lang="en-US" sz="1600" dirty="0" smtClean="0"/>
              <a:t>(17)</a:t>
            </a:r>
          </a:p>
          <a:p>
            <a:pPr>
              <a:buFont typeface="Wingdings" pitchFamily="2" charset="2"/>
              <a:buChar char="q"/>
            </a:pPr>
            <a:r>
              <a:rPr lang="en-US" sz="1600" dirty="0" smtClean="0"/>
              <a:t>RTCR=VTCR/ITCR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0"/>
            <a:ext cx="428625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8602" y="228600"/>
            <a:ext cx="3969998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DLC Temp calculation from RHO:</a:t>
            </a:r>
            <a:endParaRPr lang="en-US" sz="20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029200"/>
            <a:ext cx="852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err="1" smtClean="0"/>
              <a:t>Rdr</a:t>
            </a:r>
            <a:r>
              <a:rPr lang="en-US" dirty="0" smtClean="0"/>
              <a:t> Temp = 1.590*</a:t>
            </a:r>
            <a:r>
              <a:rPr lang="en-US" dirty="0" err="1" smtClean="0"/>
              <a:t>Htr</a:t>
            </a:r>
            <a:r>
              <a:rPr lang="en-US" dirty="0" smtClean="0"/>
              <a:t> </a:t>
            </a:r>
            <a:r>
              <a:rPr lang="en-US" dirty="0" err="1" smtClean="0"/>
              <a:t>Pwr</a:t>
            </a:r>
            <a:r>
              <a:rPr lang="en-US" dirty="0" smtClean="0"/>
              <a:t> + 25C (environment temp) + 8C (reader self heating)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l="60469" t="35156" r="7785" b="22656"/>
          <a:stretch>
            <a:fillRect/>
          </a:stretch>
        </p:blipFill>
        <p:spPr bwMode="auto">
          <a:xfrm>
            <a:off x="4267200" y="762000"/>
            <a:ext cx="4876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3400" y="5715000"/>
          <a:ext cx="4876800" cy="609600"/>
        </p:xfrm>
        <a:graphic>
          <a:graphicData uri="http://schemas.openxmlformats.org/drawingml/2006/table">
            <a:tbl>
              <a:tblPr/>
              <a:tblGrid>
                <a:gridCol w="48768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LSI8834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>
                        <a:buFont typeface="Wingdings" pitchFamily="2" charset="2"/>
                        <a:buChar char="q"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PHeat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mW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 = 5.2 + 0.706 × RDHT(DAC)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 bwMode="auto">
          <a:xfrm>
            <a:off x="6553200" y="1905000"/>
            <a:ext cx="685800" cy="838200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2209800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Max DLC  temp of 135C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76400" y="3048000"/>
            <a:ext cx="2008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~60 </a:t>
            </a:r>
            <a:r>
              <a:rPr lang="en-US" sz="1400" dirty="0" err="1" smtClean="0">
                <a:solidFill>
                  <a:srgbClr val="FF0000"/>
                </a:solidFill>
                <a:latin typeface="+mn-lt"/>
              </a:rPr>
              <a:t>mW</a:t>
            </a:r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  reader power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agate2012 new white">
  <a:themeElements>
    <a:clrScheme name="Seagate Alternate">
      <a:dk1>
        <a:srgbClr val="3E3E3E"/>
      </a:dk1>
      <a:lt1>
        <a:srgbClr val="FFFFFF"/>
      </a:lt1>
      <a:dk2>
        <a:srgbClr val="5F5F5F"/>
      </a:dk2>
      <a:lt2>
        <a:srgbClr val="FFFFFF"/>
      </a:lt2>
      <a:accent1>
        <a:srgbClr val="777777"/>
      </a:accent1>
      <a:accent2>
        <a:srgbClr val="FFC222"/>
      </a:accent2>
      <a:accent3>
        <a:srgbClr val="0095A1"/>
      </a:accent3>
      <a:accent4>
        <a:srgbClr val="EA5329"/>
      </a:accent4>
      <a:accent5>
        <a:srgbClr val="D89C00"/>
      </a:accent5>
      <a:accent6>
        <a:srgbClr val="B82234"/>
      </a:accent6>
      <a:hlink>
        <a:srgbClr val="3E3E3E"/>
      </a:hlink>
      <a:folHlink>
        <a:srgbClr val="5F5F5F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14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err="1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seagate2012 new white</Template>
  <TotalTime>7859</TotalTime>
  <Words>666</Words>
  <Application>Microsoft Office PowerPoint</Application>
  <PresentationFormat>On-screen Show (4:3)</PresentationFormat>
  <Paragraphs>93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Helvetica Neue</vt:lpstr>
      <vt:lpstr>Wingdings</vt:lpstr>
      <vt:lpstr>seagate2012 new white</vt:lpstr>
      <vt:lpstr>Thermal Shock update on small evals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Seagate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Load Analysis</dc:title>
  <dc:creator>MA WENZHAO</dc:creator>
  <cp:lastModifiedBy>Xerxes Vladymir Apostol Erasquin</cp:lastModifiedBy>
  <cp:revision>331</cp:revision>
  <dcterms:created xsi:type="dcterms:W3CDTF">2012-11-05T01:05:20Z</dcterms:created>
  <dcterms:modified xsi:type="dcterms:W3CDTF">2017-02-18T04:50:37Z</dcterms:modified>
</cp:coreProperties>
</file>