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b8a92106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b8a92106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b8a92106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b8a92106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b8a92106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b8a92106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b9076678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b907667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b8a92106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b8a92106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b8a92106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b8a92106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b8a92106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b8a92106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b9076678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b907667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b92e939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b92e939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b907667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b907667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b8a92106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b8a92106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b8a92106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b8a92106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b8a92106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b8a92106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b8a92106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b8a92106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b8a92106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b8a92106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b907667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b907667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eb9076678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eb9076678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b8a92106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b8a92106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b8a92106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b8a92106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b8a92106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b8a92106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b8a92106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b8a92106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b8a92106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b8a92106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b8a92106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b8a92106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b8a92106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b8a92106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Youtube Music</a:t>
            </a:r>
            <a:endParaRPr/>
          </a:p>
        </p:txBody>
      </p:sp>
      <p:sp>
        <p:nvSpPr>
          <p:cNvPr id="60" name="Google Shape;60;p13"/>
          <p:cNvSpPr txBox="1"/>
          <p:nvPr>
            <p:ph idx="1" type="subTitle"/>
          </p:nvPr>
        </p:nvSpPr>
        <p:spPr>
          <a:xfrm>
            <a:off x="671250" y="3174874"/>
            <a:ext cx="7801500" cy="1516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
                <a:solidFill>
                  <a:schemeClr val="dk1"/>
                </a:solidFill>
              </a:rPr>
              <a:t>Integrantes: Daniel Sardinas, Fabian Gonzalez, Martin Gutierrez</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s">
                <a:solidFill>
                  <a:schemeClr val="dk1"/>
                </a:solidFill>
              </a:rPr>
              <a:t>Docente: Lic. Nadia Ramos</a:t>
            </a:r>
            <a:endParaRPr>
              <a:solidFill>
                <a:schemeClr val="dk1"/>
              </a:solidFill>
            </a:endParaRPr>
          </a:p>
          <a:p>
            <a:pPr indent="0" lvl="0" marL="0" rtl="0" algn="ctr">
              <a:spcBef>
                <a:spcPts val="0"/>
              </a:spcBef>
              <a:spcAft>
                <a:spcPts val="0"/>
              </a:spcAft>
              <a:buNone/>
            </a:pPr>
            <a:r>
              <a:rPr lang="es">
                <a:solidFill>
                  <a:schemeClr val="dk1"/>
                </a:solidFill>
              </a:rPr>
              <a:t>Daniel Lost.</a:t>
            </a:r>
            <a:endParaRPr>
              <a:solidFill>
                <a:schemeClr val="dk1"/>
              </a:solidFill>
            </a:endParaRPr>
          </a:p>
          <a:p>
            <a:pPr indent="0" lvl="0" marL="0" rtl="0" algn="ctr">
              <a:spcBef>
                <a:spcPts val="0"/>
              </a:spcBef>
              <a:spcAft>
                <a:spcPts val="0"/>
              </a:spcAft>
              <a:buNone/>
            </a:pPr>
            <a:r>
              <a:t/>
            </a:r>
            <a:endParaRPr>
              <a:solidFill>
                <a:schemeClr val="dk1"/>
              </a:solidFill>
            </a:endParaRPr>
          </a:p>
        </p:txBody>
      </p:sp>
      <p:pic>
        <p:nvPicPr>
          <p:cNvPr id="61" name="Google Shape;61;p13"/>
          <p:cNvPicPr preferRelativeResize="0"/>
          <p:nvPr/>
        </p:nvPicPr>
        <p:blipFill>
          <a:blip r:embed="rId3">
            <a:alphaModFix/>
          </a:blip>
          <a:stretch>
            <a:fillRect/>
          </a:stretch>
        </p:blipFill>
        <p:spPr>
          <a:xfrm>
            <a:off x="5991475" y="1777500"/>
            <a:ext cx="1677148" cy="943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Atributos Compuestos</a:t>
            </a:r>
            <a:endParaRPr sz="3311"/>
          </a:p>
        </p:txBody>
      </p:sp>
      <p:sp>
        <p:nvSpPr>
          <p:cNvPr id="123" name="Google Shape;123;p22"/>
          <p:cNvSpPr txBox="1"/>
          <p:nvPr>
            <p:ph idx="1" type="body"/>
          </p:nvPr>
        </p:nvSpPr>
        <p:spPr>
          <a:xfrm>
            <a:off x="311700" y="1162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El atributo compuesto domicilio se resuelve </a:t>
            </a:r>
            <a:r>
              <a:rPr lang="es">
                <a:solidFill>
                  <a:schemeClr val="dk1"/>
                </a:solidFill>
              </a:rPr>
              <a:t>generando un único atributo que concatene todos los atributos simples del atributo compuesto. Decidimos concatenar los atributos en uno solo porque en el discurso no se pide de forma explícita el domicilio exacto del usuario, no es un atributo que se necesite para una determinada tarea.</a:t>
            </a:r>
            <a:endParaRPr>
              <a:solidFill>
                <a:schemeClr val="dk1"/>
              </a:solidFill>
            </a:endParaRPr>
          </a:p>
        </p:txBody>
      </p:sp>
      <p:pic>
        <p:nvPicPr>
          <p:cNvPr id="124" name="Google Shape;124;p22"/>
          <p:cNvPicPr preferRelativeResize="0"/>
          <p:nvPr/>
        </p:nvPicPr>
        <p:blipFill>
          <a:blip r:embed="rId3">
            <a:alphaModFix/>
          </a:blip>
          <a:stretch>
            <a:fillRect/>
          </a:stretch>
        </p:blipFill>
        <p:spPr>
          <a:xfrm>
            <a:off x="1296050" y="3107238"/>
            <a:ext cx="2305050" cy="866775"/>
          </a:xfrm>
          <a:prstGeom prst="rect">
            <a:avLst/>
          </a:prstGeom>
          <a:noFill/>
          <a:ln>
            <a:noFill/>
          </a:ln>
        </p:spPr>
      </p:pic>
      <p:sp>
        <p:nvSpPr>
          <p:cNvPr id="125" name="Google Shape;125;p22"/>
          <p:cNvSpPr/>
          <p:nvPr/>
        </p:nvSpPr>
        <p:spPr>
          <a:xfrm>
            <a:off x="4147863" y="3426625"/>
            <a:ext cx="645300" cy="3063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26" name="Google Shape;126;p22"/>
          <p:cNvPicPr preferRelativeResize="0"/>
          <p:nvPr/>
        </p:nvPicPr>
        <p:blipFill>
          <a:blip r:embed="rId4">
            <a:alphaModFix/>
          </a:blip>
          <a:stretch>
            <a:fillRect/>
          </a:stretch>
        </p:blipFill>
        <p:spPr>
          <a:xfrm>
            <a:off x="5121188" y="2892938"/>
            <a:ext cx="1266825" cy="129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Atributos Polivalentes</a:t>
            </a:r>
            <a:endParaRPr sz="3311"/>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El atributo polivalente TARJETA de la entidad USUARIO se convierte en una nueva entidad débil y se agrega una interrelación ”posee” de cardinalidad (0,1) para la cantidad de tarjetas y otra cardinalidad (1,n) para el USUARIO.</a:t>
            </a:r>
            <a:endParaRPr>
              <a:solidFill>
                <a:schemeClr val="dk1"/>
              </a:solidFill>
            </a:endParaRPr>
          </a:p>
        </p:txBody>
      </p:sp>
      <p:sp>
        <p:nvSpPr>
          <p:cNvPr id="133" name="Google Shape;133;p23"/>
          <p:cNvSpPr/>
          <p:nvPr/>
        </p:nvSpPr>
        <p:spPr>
          <a:xfrm>
            <a:off x="2178288" y="3647475"/>
            <a:ext cx="645300" cy="3063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34" name="Google Shape;134;p23"/>
          <p:cNvPicPr preferRelativeResize="0"/>
          <p:nvPr/>
        </p:nvPicPr>
        <p:blipFill>
          <a:blip r:embed="rId3">
            <a:alphaModFix/>
          </a:blip>
          <a:stretch>
            <a:fillRect/>
          </a:stretch>
        </p:blipFill>
        <p:spPr>
          <a:xfrm>
            <a:off x="2964800" y="3068075"/>
            <a:ext cx="5628925" cy="1340500"/>
          </a:xfrm>
          <a:prstGeom prst="rect">
            <a:avLst/>
          </a:prstGeom>
          <a:noFill/>
          <a:ln>
            <a:noFill/>
          </a:ln>
        </p:spPr>
      </p:pic>
      <p:pic>
        <p:nvPicPr>
          <p:cNvPr id="135" name="Google Shape;135;p23"/>
          <p:cNvPicPr preferRelativeResize="0"/>
          <p:nvPr/>
        </p:nvPicPr>
        <p:blipFill>
          <a:blip r:embed="rId4">
            <a:alphaModFix/>
          </a:blip>
          <a:stretch>
            <a:fillRect/>
          </a:stretch>
        </p:blipFill>
        <p:spPr>
          <a:xfrm>
            <a:off x="311700" y="3068063"/>
            <a:ext cx="1725375" cy="1198686"/>
          </a:xfrm>
          <a:prstGeom prst="rect">
            <a:avLst/>
          </a:prstGeom>
          <a:noFill/>
          <a:ln>
            <a:noFill/>
          </a:ln>
        </p:spPr>
      </p:pic>
      <p:sp>
        <p:nvSpPr>
          <p:cNvPr id="136" name="Google Shape;136;p23"/>
          <p:cNvSpPr/>
          <p:nvPr/>
        </p:nvSpPr>
        <p:spPr>
          <a:xfrm>
            <a:off x="3098925" y="3690200"/>
            <a:ext cx="1182600" cy="4131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7" name="Google Shape;137;p23"/>
          <p:cNvSpPr txBox="1"/>
          <p:nvPr/>
        </p:nvSpPr>
        <p:spPr>
          <a:xfrm>
            <a:off x="3198700" y="3696650"/>
            <a:ext cx="11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TARJETA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00"/>
              <a:t>Jerarquías</a:t>
            </a:r>
            <a:endParaRPr sz="3300"/>
          </a:p>
        </p:txBody>
      </p:sp>
      <p:sp>
        <p:nvSpPr>
          <p:cNvPr id="143" name="Google Shape;143;p24"/>
          <p:cNvSpPr txBox="1"/>
          <p:nvPr>
            <p:ph idx="1" type="body"/>
          </p:nvPr>
        </p:nvSpPr>
        <p:spPr>
          <a:xfrm>
            <a:off x="311700" y="1152475"/>
            <a:ext cx="8520600" cy="1611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solidFill>
                  <a:schemeClr val="dk1"/>
                </a:solidFill>
              </a:rPr>
              <a:t>Optamos por mantener todo y hacer explícitas las relaciones “es_un_interprete” y ”es_un_consumidor ”de la herencia, ya que la subentidad INTERPRETE tiene comportamientos distintos a la de CONSUMIDOR.</a:t>
            </a:r>
            <a:endParaRPr sz="1250">
              <a:solidFill>
                <a:schemeClr val="dk1"/>
              </a:solidFill>
            </a:endParaRPr>
          </a:p>
        </p:txBody>
      </p:sp>
      <p:sp>
        <p:nvSpPr>
          <p:cNvPr id="144" name="Google Shape;144;p24"/>
          <p:cNvSpPr/>
          <p:nvPr/>
        </p:nvSpPr>
        <p:spPr>
          <a:xfrm>
            <a:off x="4320675" y="3312650"/>
            <a:ext cx="645300" cy="3063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45" name="Google Shape;145;p24"/>
          <p:cNvPicPr preferRelativeResize="0"/>
          <p:nvPr/>
        </p:nvPicPr>
        <p:blipFill>
          <a:blip r:embed="rId3">
            <a:alphaModFix/>
          </a:blip>
          <a:stretch>
            <a:fillRect/>
          </a:stretch>
        </p:blipFill>
        <p:spPr>
          <a:xfrm>
            <a:off x="1016401" y="2540575"/>
            <a:ext cx="2705392" cy="1981200"/>
          </a:xfrm>
          <a:prstGeom prst="rect">
            <a:avLst/>
          </a:prstGeom>
          <a:noFill/>
          <a:ln>
            <a:noFill/>
          </a:ln>
        </p:spPr>
      </p:pic>
      <p:pic>
        <p:nvPicPr>
          <p:cNvPr id="146" name="Google Shape;146;p24"/>
          <p:cNvPicPr preferRelativeResize="0"/>
          <p:nvPr/>
        </p:nvPicPr>
        <p:blipFill>
          <a:blip r:embed="rId4">
            <a:alphaModFix/>
          </a:blip>
          <a:stretch>
            <a:fillRect/>
          </a:stretch>
        </p:blipFill>
        <p:spPr>
          <a:xfrm>
            <a:off x="5564850" y="2571750"/>
            <a:ext cx="2667000" cy="198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Atributos Derivados</a:t>
            </a:r>
            <a:endParaRPr sz="3311"/>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M</a:t>
            </a:r>
            <a:r>
              <a:rPr lang="es">
                <a:solidFill>
                  <a:schemeClr val="dk1"/>
                </a:solidFill>
              </a:rPr>
              <a:t>antenemos los atributos </a:t>
            </a:r>
            <a:r>
              <a:rPr lang="es">
                <a:solidFill>
                  <a:schemeClr val="dk1"/>
                </a:solidFill>
              </a:rPr>
              <a:t>&lt;cant_likes&gt; y </a:t>
            </a:r>
            <a:r>
              <a:rPr lang="es">
                <a:solidFill>
                  <a:schemeClr val="dk1"/>
                </a:solidFill>
              </a:rPr>
              <a:t>&lt;reproduc_totales&gt; derivados en el esquema</a:t>
            </a:r>
            <a:r>
              <a:rPr lang="es">
                <a:solidFill>
                  <a:schemeClr val="dk1"/>
                </a:solidFill>
              </a:rPr>
              <a:t>, dejamos que se almacenen y los actualizamos debido a que la plataforma constantemente utiliza esta </a:t>
            </a:r>
            <a:r>
              <a:rPr lang="es">
                <a:solidFill>
                  <a:schemeClr val="dk1"/>
                </a:solidFill>
              </a:rPr>
              <a:t>información</a:t>
            </a:r>
            <a:r>
              <a:rPr lang="es">
                <a:solidFill>
                  <a:schemeClr val="dk1"/>
                </a:solidFill>
              </a:rPr>
              <a:t> para procesos como recomendación del contenido entre otros.</a:t>
            </a:r>
            <a:endParaRPr>
              <a:solidFill>
                <a:schemeClr val="dk1"/>
              </a:solidFill>
            </a:endParaRPr>
          </a:p>
        </p:txBody>
      </p:sp>
      <p:pic>
        <p:nvPicPr>
          <p:cNvPr id="153" name="Google Shape;153;p25"/>
          <p:cNvPicPr preferRelativeResize="0"/>
          <p:nvPr/>
        </p:nvPicPr>
        <p:blipFill>
          <a:blip r:embed="rId3">
            <a:alphaModFix/>
          </a:blip>
          <a:stretch>
            <a:fillRect/>
          </a:stretch>
        </p:blipFill>
        <p:spPr>
          <a:xfrm>
            <a:off x="2397225" y="2714225"/>
            <a:ext cx="4154800" cy="128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152400" y="1062125"/>
            <a:ext cx="8839197" cy="3788228"/>
          </a:xfrm>
          <a:prstGeom prst="rect">
            <a:avLst/>
          </a:prstGeom>
          <a:noFill/>
          <a:ln>
            <a:noFill/>
          </a:ln>
        </p:spPr>
      </p:pic>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Modelo </a:t>
            </a:r>
            <a:r>
              <a:rPr lang="es" sz="3311"/>
              <a:t>Lógico</a:t>
            </a:r>
            <a:r>
              <a:rPr lang="es" sz="3311"/>
              <a:t> de alto nivel</a:t>
            </a:r>
            <a:endParaRPr sz="3311"/>
          </a:p>
        </p:txBody>
      </p:sp>
      <p:sp>
        <p:nvSpPr>
          <p:cNvPr id="160" name="Google Shape;160;p26"/>
          <p:cNvSpPr/>
          <p:nvPr/>
        </p:nvSpPr>
        <p:spPr>
          <a:xfrm>
            <a:off x="1645625" y="1325050"/>
            <a:ext cx="413100" cy="228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61" name="Google Shape;161;p26"/>
          <p:cNvSpPr txBox="1"/>
          <p:nvPr/>
        </p:nvSpPr>
        <p:spPr>
          <a:xfrm>
            <a:off x="1111325" y="1165450"/>
            <a:ext cx="112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Average"/>
                <a:ea typeface="Average"/>
                <a:cs typeface="Average"/>
                <a:sym typeface="Average"/>
              </a:rPr>
              <a:t>	</a:t>
            </a:r>
            <a:r>
              <a:rPr lang="es" sz="700">
                <a:solidFill>
                  <a:schemeClr val="lt1"/>
                </a:solidFill>
                <a:latin typeface="Average"/>
                <a:ea typeface="Average"/>
                <a:cs typeface="Average"/>
                <a:sym typeface="Average"/>
              </a:rPr>
              <a:t>TARJETA</a:t>
            </a:r>
            <a:endParaRPr sz="400">
              <a:solidFill>
                <a:schemeClr val="lt1"/>
              </a:solidFill>
              <a:latin typeface="Average"/>
              <a:ea typeface="Average"/>
              <a:cs typeface="Average"/>
              <a:sym typeface="Average"/>
            </a:endParaRPr>
          </a:p>
        </p:txBody>
      </p:sp>
      <p:sp>
        <p:nvSpPr>
          <p:cNvPr id="162" name="Google Shape;162;p26"/>
          <p:cNvSpPr/>
          <p:nvPr/>
        </p:nvSpPr>
        <p:spPr>
          <a:xfrm>
            <a:off x="1788125" y="3768575"/>
            <a:ext cx="555600" cy="263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63" name="Google Shape;163;p26"/>
          <p:cNvSpPr txBox="1"/>
          <p:nvPr/>
        </p:nvSpPr>
        <p:spPr>
          <a:xfrm>
            <a:off x="1788125" y="3768575"/>
            <a:ext cx="555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solidFill>
                  <a:schemeClr val="lt1"/>
                </a:solidFill>
                <a:latin typeface="Average"/>
                <a:ea typeface="Average"/>
                <a:cs typeface="Average"/>
                <a:sym typeface="Average"/>
              </a:rPr>
              <a:t>ALBUM</a:t>
            </a:r>
            <a:endParaRPr sz="700">
              <a:solidFill>
                <a:schemeClr val="lt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2024850" y="2101500"/>
            <a:ext cx="5094300" cy="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911">
                <a:solidFill>
                  <a:schemeClr val="dk1"/>
                </a:solidFill>
                <a:latin typeface="Oswald"/>
                <a:ea typeface="Oswald"/>
                <a:cs typeface="Oswald"/>
                <a:sym typeface="Oswald"/>
              </a:rPr>
              <a:t>MODELO RELACIONAL</a:t>
            </a:r>
            <a:endParaRPr sz="4911">
              <a:solidFill>
                <a:schemeClr val="dk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Entidades</a:t>
            </a:r>
            <a:endParaRPr sz="3311"/>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Pasamos todas las entidades a tablas y le agregamos un id autoincremental como Primary Key.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s">
                <a:solidFill>
                  <a:schemeClr val="dk1"/>
                </a:solidFill>
              </a:rPr>
              <a:t>Aquellas entidades que tuvieran claves primarias en el modelo </a:t>
            </a:r>
            <a:r>
              <a:rPr lang="es">
                <a:solidFill>
                  <a:schemeClr val="dk1"/>
                </a:solidFill>
              </a:rPr>
              <a:t>lógico</a:t>
            </a:r>
            <a:r>
              <a:rPr lang="es">
                <a:solidFill>
                  <a:schemeClr val="dk1"/>
                </a:solidFill>
              </a:rPr>
              <a:t> pasan a Candidate Key.</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75" name="Google Shape;175;p28"/>
          <p:cNvPicPr preferRelativeResize="0"/>
          <p:nvPr/>
        </p:nvPicPr>
        <p:blipFill>
          <a:blip r:embed="rId3">
            <a:alphaModFix/>
          </a:blip>
          <a:stretch>
            <a:fillRect/>
          </a:stretch>
        </p:blipFill>
        <p:spPr>
          <a:xfrm>
            <a:off x="454500" y="1962150"/>
            <a:ext cx="5029200" cy="609600"/>
          </a:xfrm>
          <a:prstGeom prst="rect">
            <a:avLst/>
          </a:prstGeom>
          <a:noFill/>
          <a:ln>
            <a:noFill/>
          </a:ln>
        </p:spPr>
      </p:pic>
      <p:pic>
        <p:nvPicPr>
          <p:cNvPr id="176" name="Google Shape;176;p28"/>
          <p:cNvPicPr preferRelativeResize="0"/>
          <p:nvPr/>
        </p:nvPicPr>
        <p:blipFill>
          <a:blip r:embed="rId4">
            <a:alphaModFix/>
          </a:blip>
          <a:stretch>
            <a:fillRect/>
          </a:stretch>
        </p:blipFill>
        <p:spPr>
          <a:xfrm>
            <a:off x="454488" y="3832238"/>
            <a:ext cx="5534025" cy="61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Relaciones N:M</a:t>
            </a:r>
            <a:endParaRPr sz="3311"/>
          </a:p>
        </p:txBody>
      </p:sp>
      <p:sp>
        <p:nvSpPr>
          <p:cNvPr id="182" name="Google Shape;18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Creamos una tabla nueva que </a:t>
            </a:r>
            <a:r>
              <a:rPr lang="es">
                <a:solidFill>
                  <a:schemeClr val="dk1"/>
                </a:solidFill>
              </a:rPr>
              <a:t>tendrá</a:t>
            </a:r>
            <a:r>
              <a:rPr lang="es">
                <a:solidFill>
                  <a:schemeClr val="dk1"/>
                </a:solidFill>
              </a:rPr>
              <a:t> como Candidate Key los id de ambas entidades involucradas, a su vez </a:t>
            </a:r>
            <a:r>
              <a:rPr lang="es">
                <a:solidFill>
                  <a:schemeClr val="dk1"/>
                </a:solidFill>
              </a:rPr>
              <a:t>serán</a:t>
            </a:r>
            <a:r>
              <a:rPr lang="es">
                <a:solidFill>
                  <a:schemeClr val="dk1"/>
                </a:solidFill>
              </a:rPr>
              <a:t> FK.</a:t>
            </a:r>
            <a:endParaRPr>
              <a:solidFill>
                <a:schemeClr val="dk1"/>
              </a:solidFill>
            </a:endParaRPr>
          </a:p>
        </p:txBody>
      </p:sp>
      <p:pic>
        <p:nvPicPr>
          <p:cNvPr id="183" name="Google Shape;183;p29"/>
          <p:cNvPicPr preferRelativeResize="0"/>
          <p:nvPr/>
        </p:nvPicPr>
        <p:blipFill>
          <a:blip r:embed="rId3">
            <a:alphaModFix/>
          </a:blip>
          <a:stretch>
            <a:fillRect/>
          </a:stretch>
        </p:blipFill>
        <p:spPr>
          <a:xfrm>
            <a:off x="448938" y="3376775"/>
            <a:ext cx="4219575" cy="838200"/>
          </a:xfrm>
          <a:prstGeom prst="rect">
            <a:avLst/>
          </a:prstGeom>
          <a:noFill/>
          <a:ln>
            <a:noFill/>
          </a:ln>
        </p:spPr>
      </p:pic>
      <p:pic>
        <p:nvPicPr>
          <p:cNvPr id="184" name="Google Shape;184;p29"/>
          <p:cNvPicPr preferRelativeResize="0"/>
          <p:nvPr/>
        </p:nvPicPr>
        <p:blipFill>
          <a:blip r:embed="rId4">
            <a:alphaModFix/>
          </a:blip>
          <a:stretch>
            <a:fillRect/>
          </a:stretch>
        </p:blipFill>
        <p:spPr>
          <a:xfrm>
            <a:off x="448938" y="2219475"/>
            <a:ext cx="4219575" cy="895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189950" y="3556825"/>
            <a:ext cx="6791700" cy="1367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 sz="1200">
                <a:solidFill>
                  <a:schemeClr val="dk1"/>
                </a:solidFill>
                <a:latin typeface="Arial"/>
                <a:ea typeface="Arial"/>
                <a:cs typeface="Arial"/>
                <a:sym typeface="Arial"/>
              </a:rPr>
              <a:t>ALBUM (id_album, cant_pistas, antiguedad, fecha_lanzamiento, nombre, id_interprete)</a:t>
            </a:r>
            <a:endParaRPr b="1" sz="1200">
              <a:solidFill>
                <a:schemeClr val="dk1"/>
              </a:solidFill>
              <a:latin typeface="Arial"/>
              <a:ea typeface="Arial"/>
              <a:cs typeface="Arial"/>
              <a:sym typeface="Arial"/>
            </a:endParaRPr>
          </a:p>
          <a:p>
            <a:pPr indent="0" lvl="0" marL="0" rtl="0" algn="l">
              <a:spcBef>
                <a:spcPts val="1200"/>
              </a:spcBef>
              <a:spcAft>
                <a:spcPts val="1200"/>
              </a:spcAft>
              <a:buNone/>
            </a:pPr>
            <a:r>
              <a:rPr b="1" lang="es" sz="1200">
                <a:solidFill>
                  <a:schemeClr val="dk1"/>
                </a:solidFill>
                <a:latin typeface="Arial"/>
                <a:ea typeface="Arial"/>
                <a:cs typeface="Arial"/>
                <a:sym typeface="Arial"/>
              </a:rPr>
              <a:t>PK(id_album), CK(nombre,id_interprete), FK(id_interprete, INTERPRETE)</a:t>
            </a:r>
            <a:endParaRPr b="1" sz="1900">
              <a:solidFill>
                <a:schemeClr val="dk1"/>
              </a:solidFill>
            </a:endParaRPr>
          </a:p>
        </p:txBody>
      </p:sp>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Entidad D</a:t>
            </a:r>
            <a:r>
              <a:rPr lang="es" sz="3311"/>
              <a:t>ébil</a:t>
            </a:r>
            <a:endParaRPr sz="3311"/>
          </a:p>
        </p:txBody>
      </p:sp>
      <p:pic>
        <p:nvPicPr>
          <p:cNvPr id="191" name="Google Shape;191;p30"/>
          <p:cNvPicPr preferRelativeResize="0"/>
          <p:nvPr/>
        </p:nvPicPr>
        <p:blipFill>
          <a:blip r:embed="rId3">
            <a:alphaModFix/>
          </a:blip>
          <a:stretch>
            <a:fillRect/>
          </a:stretch>
        </p:blipFill>
        <p:spPr>
          <a:xfrm>
            <a:off x="5644775" y="1454800"/>
            <a:ext cx="3187525" cy="2018775"/>
          </a:xfrm>
          <a:prstGeom prst="rect">
            <a:avLst/>
          </a:prstGeom>
          <a:noFill/>
          <a:ln>
            <a:noFill/>
          </a:ln>
        </p:spPr>
      </p:pic>
      <p:sp>
        <p:nvSpPr>
          <p:cNvPr id="192" name="Google Shape;192;p30"/>
          <p:cNvSpPr txBox="1"/>
          <p:nvPr/>
        </p:nvSpPr>
        <p:spPr>
          <a:xfrm>
            <a:off x="311700" y="1505525"/>
            <a:ext cx="5843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chemeClr val="dk1"/>
                </a:solidFill>
                <a:latin typeface="Average"/>
                <a:ea typeface="Average"/>
                <a:cs typeface="Average"/>
                <a:sym typeface="Average"/>
              </a:rPr>
              <a:t>ALBUM es dependiente por existencia de </a:t>
            </a:r>
            <a:r>
              <a:rPr lang="es" sz="1700">
                <a:solidFill>
                  <a:schemeClr val="dk1"/>
                </a:solidFill>
                <a:latin typeface="Average"/>
                <a:ea typeface="Average"/>
                <a:cs typeface="Average"/>
                <a:sym typeface="Average"/>
              </a:rPr>
              <a:t>INTÉRPRETE</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s" sz="1700">
                <a:solidFill>
                  <a:schemeClr val="dk1"/>
                </a:solidFill>
                <a:latin typeface="Average"/>
                <a:ea typeface="Average"/>
                <a:cs typeface="Average"/>
                <a:sym typeface="Average"/>
              </a:rPr>
              <a:t>por lo cual se utiliza su identificador como clave </a:t>
            </a:r>
            <a:r>
              <a:rPr lang="es" sz="1700">
                <a:solidFill>
                  <a:schemeClr val="dk1"/>
                </a:solidFill>
                <a:latin typeface="Average"/>
                <a:ea typeface="Average"/>
                <a:cs typeface="Average"/>
                <a:sym typeface="Average"/>
              </a:rPr>
              <a:t>foránea</a:t>
            </a:r>
            <a:endParaRPr sz="1500">
              <a:solidFill>
                <a:schemeClr val="dk1"/>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Relaciones 1:N</a:t>
            </a:r>
            <a:endParaRPr sz="3311"/>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La clave del lado N, este caso usuario se propaga al lado 1 como Foreign Key.</a:t>
            </a:r>
            <a:endParaRPr>
              <a:solidFill>
                <a:schemeClr val="dk1"/>
              </a:solidFill>
            </a:endParaRPr>
          </a:p>
        </p:txBody>
      </p:sp>
      <p:pic>
        <p:nvPicPr>
          <p:cNvPr id="199" name="Google Shape;199;p31"/>
          <p:cNvPicPr preferRelativeResize="0"/>
          <p:nvPr/>
        </p:nvPicPr>
        <p:blipFill>
          <a:blip r:embed="rId3">
            <a:alphaModFix/>
          </a:blip>
          <a:stretch>
            <a:fillRect/>
          </a:stretch>
        </p:blipFill>
        <p:spPr>
          <a:xfrm>
            <a:off x="370988" y="3510875"/>
            <a:ext cx="4733925" cy="628650"/>
          </a:xfrm>
          <a:prstGeom prst="rect">
            <a:avLst/>
          </a:prstGeom>
          <a:noFill/>
          <a:ln>
            <a:noFill/>
          </a:ln>
        </p:spPr>
      </p:pic>
      <p:pic>
        <p:nvPicPr>
          <p:cNvPr id="200" name="Google Shape;200;p31"/>
          <p:cNvPicPr preferRelativeResize="0"/>
          <p:nvPr/>
        </p:nvPicPr>
        <p:blipFill>
          <a:blip r:embed="rId4">
            <a:alphaModFix/>
          </a:blip>
          <a:stretch>
            <a:fillRect/>
          </a:stretch>
        </p:blipFill>
        <p:spPr>
          <a:xfrm>
            <a:off x="371000" y="1841375"/>
            <a:ext cx="5628925" cy="134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00"/>
              <a:t>Universo del Discurso</a:t>
            </a:r>
            <a:endParaRPr sz="3300"/>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chemeClr val="dk1"/>
                </a:solidFill>
              </a:rPr>
              <a:t>Realizamos nuestro trabajo en base a la </a:t>
            </a:r>
            <a:r>
              <a:rPr lang="es">
                <a:solidFill>
                  <a:schemeClr val="dk1"/>
                </a:solidFill>
              </a:rPr>
              <a:t>Plataforma digital de música en streaming</a:t>
            </a:r>
            <a:r>
              <a:rPr lang="es">
                <a:solidFill>
                  <a:schemeClr val="dk1"/>
                </a:solidFill>
              </a:rPr>
              <a:t> Youtube Music.</a:t>
            </a:r>
            <a:endParaRPr>
              <a:solidFill>
                <a:schemeClr val="dk1"/>
              </a:solidFill>
            </a:endParaRPr>
          </a:p>
          <a:p>
            <a:pPr indent="0" lvl="0" marL="0" rtl="0" algn="l">
              <a:spcBef>
                <a:spcPts val="1200"/>
              </a:spcBef>
              <a:spcAft>
                <a:spcPts val="0"/>
              </a:spcAft>
              <a:buNone/>
            </a:pPr>
            <a:r>
              <a:rPr lang="es">
                <a:solidFill>
                  <a:schemeClr val="dk1"/>
                </a:solidFill>
              </a:rPr>
              <a:t> </a:t>
            </a:r>
            <a:r>
              <a:rPr lang="es">
                <a:solidFill>
                  <a:schemeClr val="dk1"/>
                </a:solidFill>
              </a:rPr>
              <a:t>Características</a:t>
            </a:r>
            <a:r>
              <a:rPr lang="es">
                <a:solidFill>
                  <a:schemeClr val="dk1"/>
                </a:solidFill>
              </a:rPr>
              <a:t> generales:</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Usuarios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Membresías</a:t>
            </a:r>
            <a:r>
              <a:rPr lang="es">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Contenido</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Listas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Álbumes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Medios de pago</a:t>
            </a:r>
            <a:endParaRPr>
              <a:solidFill>
                <a:schemeClr val="dk1"/>
              </a:solidFill>
            </a:endParaRPr>
          </a:p>
          <a:p>
            <a:pPr indent="0" lvl="0" marL="9144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Relaciones Recursivas</a:t>
            </a:r>
            <a:endParaRPr sz="3311"/>
          </a:p>
        </p:txBody>
      </p:sp>
      <p:sp>
        <p:nvSpPr>
          <p:cNvPr id="206" name="Google Shape;20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Como las relaciones recursivas se relacionan con la misma entidad, en este caso usuario, ambas </a:t>
            </a:r>
            <a:r>
              <a:rPr lang="es">
                <a:solidFill>
                  <a:schemeClr val="dk1"/>
                </a:solidFill>
              </a:rPr>
              <a:t>foráneas</a:t>
            </a:r>
            <a:r>
              <a:rPr lang="es">
                <a:solidFill>
                  <a:schemeClr val="dk1"/>
                </a:solidFill>
              </a:rPr>
              <a:t> apuntan a usuario.</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7" name="Google Shape;207;p32"/>
          <p:cNvPicPr preferRelativeResize="0"/>
          <p:nvPr/>
        </p:nvPicPr>
        <p:blipFill>
          <a:blip r:embed="rId3">
            <a:alphaModFix/>
          </a:blip>
          <a:stretch>
            <a:fillRect/>
          </a:stretch>
        </p:blipFill>
        <p:spPr>
          <a:xfrm>
            <a:off x="311700" y="3310737"/>
            <a:ext cx="4656225" cy="488775"/>
          </a:xfrm>
          <a:prstGeom prst="rect">
            <a:avLst/>
          </a:prstGeom>
          <a:noFill/>
          <a:ln>
            <a:noFill/>
          </a:ln>
        </p:spPr>
      </p:pic>
      <p:pic>
        <p:nvPicPr>
          <p:cNvPr id="208" name="Google Shape;208;p32"/>
          <p:cNvPicPr preferRelativeResize="0"/>
          <p:nvPr/>
        </p:nvPicPr>
        <p:blipFill>
          <a:blip r:embed="rId4">
            <a:alphaModFix/>
          </a:blip>
          <a:stretch>
            <a:fillRect/>
          </a:stretch>
        </p:blipFill>
        <p:spPr>
          <a:xfrm>
            <a:off x="311688" y="2010863"/>
            <a:ext cx="3019425" cy="990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nvSpPr>
        <p:spPr>
          <a:xfrm>
            <a:off x="3114300" y="2101500"/>
            <a:ext cx="2915400" cy="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911">
                <a:solidFill>
                  <a:schemeClr val="dk1"/>
                </a:solidFill>
                <a:latin typeface="Oswald"/>
                <a:ea typeface="Oswald"/>
                <a:cs typeface="Oswald"/>
                <a:sym typeface="Oswald"/>
              </a:rPr>
              <a:t>CONSULTAS</a:t>
            </a:r>
            <a:endParaRPr sz="4911">
              <a:solidFill>
                <a:schemeClr val="dk1"/>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700">
                <a:solidFill>
                  <a:srgbClr val="FF0000"/>
                </a:solidFill>
                <a:latin typeface="Arial"/>
                <a:ea typeface="Arial"/>
                <a:cs typeface="Arial"/>
                <a:sym typeface="Arial"/>
              </a:rPr>
              <a:t>Lista de Cantidad de Personas por Nacionalidad</a:t>
            </a:r>
            <a:endParaRPr b="1" sz="4600">
              <a:solidFill>
                <a:srgbClr val="FF0000"/>
              </a:solidFill>
            </a:endParaRPr>
          </a:p>
        </p:txBody>
      </p:sp>
      <p:pic>
        <p:nvPicPr>
          <p:cNvPr id="219" name="Google Shape;219;p34"/>
          <p:cNvPicPr preferRelativeResize="0"/>
          <p:nvPr/>
        </p:nvPicPr>
        <p:blipFill>
          <a:blip r:embed="rId3">
            <a:alphaModFix/>
          </a:blip>
          <a:stretch>
            <a:fillRect/>
          </a:stretch>
        </p:blipFill>
        <p:spPr>
          <a:xfrm>
            <a:off x="162200" y="1903800"/>
            <a:ext cx="5485650" cy="1446475"/>
          </a:xfrm>
          <a:prstGeom prst="rect">
            <a:avLst/>
          </a:prstGeom>
          <a:noFill/>
          <a:ln>
            <a:noFill/>
          </a:ln>
        </p:spPr>
      </p:pic>
      <p:pic>
        <p:nvPicPr>
          <p:cNvPr id="220" name="Google Shape;220;p34"/>
          <p:cNvPicPr preferRelativeResize="0"/>
          <p:nvPr/>
        </p:nvPicPr>
        <p:blipFill>
          <a:blip r:embed="rId4">
            <a:alphaModFix/>
          </a:blip>
          <a:stretch>
            <a:fillRect/>
          </a:stretch>
        </p:blipFill>
        <p:spPr>
          <a:xfrm>
            <a:off x="5816351" y="1874825"/>
            <a:ext cx="3149750" cy="195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s" sz="2700">
                <a:solidFill>
                  <a:srgbClr val="FF0000"/>
                </a:solidFill>
                <a:latin typeface="Arial"/>
                <a:ea typeface="Arial"/>
                <a:cs typeface="Arial"/>
                <a:sym typeface="Arial"/>
              </a:rPr>
              <a:t>Lista los montos superior al promedio</a:t>
            </a:r>
            <a:endParaRPr/>
          </a:p>
        </p:txBody>
      </p:sp>
      <p:pic>
        <p:nvPicPr>
          <p:cNvPr id="226" name="Google Shape;226;p35"/>
          <p:cNvPicPr preferRelativeResize="0"/>
          <p:nvPr/>
        </p:nvPicPr>
        <p:blipFill>
          <a:blip r:embed="rId3">
            <a:alphaModFix/>
          </a:blip>
          <a:stretch>
            <a:fillRect/>
          </a:stretch>
        </p:blipFill>
        <p:spPr>
          <a:xfrm>
            <a:off x="136625" y="2090752"/>
            <a:ext cx="3330975" cy="1099425"/>
          </a:xfrm>
          <a:prstGeom prst="rect">
            <a:avLst/>
          </a:prstGeom>
          <a:noFill/>
          <a:ln>
            <a:noFill/>
          </a:ln>
        </p:spPr>
      </p:pic>
      <p:pic>
        <p:nvPicPr>
          <p:cNvPr id="227" name="Google Shape;227;p35"/>
          <p:cNvPicPr preferRelativeResize="0"/>
          <p:nvPr/>
        </p:nvPicPr>
        <p:blipFill>
          <a:blip r:embed="rId4">
            <a:alphaModFix/>
          </a:blip>
          <a:stretch>
            <a:fillRect/>
          </a:stretch>
        </p:blipFill>
        <p:spPr>
          <a:xfrm>
            <a:off x="3652651" y="2117725"/>
            <a:ext cx="5179650" cy="17299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s" sz="2700">
                <a:solidFill>
                  <a:srgbClr val="FF0000"/>
                </a:solidFill>
                <a:latin typeface="Arial"/>
                <a:ea typeface="Arial"/>
                <a:cs typeface="Arial"/>
                <a:sym typeface="Arial"/>
              </a:rPr>
              <a:t>Usuarios que sean Consumidores</a:t>
            </a:r>
            <a:endParaRPr/>
          </a:p>
        </p:txBody>
      </p:sp>
      <p:pic>
        <p:nvPicPr>
          <p:cNvPr id="233" name="Google Shape;233;p36"/>
          <p:cNvPicPr preferRelativeResize="0"/>
          <p:nvPr/>
        </p:nvPicPr>
        <p:blipFill>
          <a:blip r:embed="rId3">
            <a:alphaModFix/>
          </a:blip>
          <a:stretch>
            <a:fillRect/>
          </a:stretch>
        </p:blipFill>
        <p:spPr>
          <a:xfrm>
            <a:off x="3088813" y="1278813"/>
            <a:ext cx="2790825" cy="1171575"/>
          </a:xfrm>
          <a:prstGeom prst="rect">
            <a:avLst/>
          </a:prstGeom>
          <a:noFill/>
          <a:ln>
            <a:noFill/>
          </a:ln>
        </p:spPr>
      </p:pic>
      <p:pic>
        <p:nvPicPr>
          <p:cNvPr id="234" name="Google Shape;234;p36"/>
          <p:cNvPicPr preferRelativeResize="0"/>
          <p:nvPr/>
        </p:nvPicPr>
        <p:blipFill>
          <a:blip r:embed="rId4">
            <a:alphaModFix/>
          </a:blip>
          <a:stretch>
            <a:fillRect/>
          </a:stretch>
        </p:blipFill>
        <p:spPr>
          <a:xfrm>
            <a:off x="57150" y="2711488"/>
            <a:ext cx="9029700" cy="1857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3393000" y="2101500"/>
            <a:ext cx="2358000" cy="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911">
                <a:solidFill>
                  <a:schemeClr val="dk1"/>
                </a:solidFill>
                <a:latin typeface="Oswald"/>
                <a:ea typeface="Oswald"/>
                <a:cs typeface="Oswald"/>
                <a:sym typeface="Oswald"/>
              </a:rPr>
              <a:t>GRACIAS</a:t>
            </a:r>
            <a:endParaRPr sz="4911">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00"/>
              <a:t>Usuarios</a:t>
            </a:r>
            <a:endParaRPr sz="3300"/>
          </a:p>
        </p:txBody>
      </p:sp>
      <p:sp>
        <p:nvSpPr>
          <p:cNvPr id="73" name="Google Shape;73;p15"/>
          <p:cNvSpPr txBox="1"/>
          <p:nvPr>
            <p:ph idx="1" type="body"/>
          </p:nvPr>
        </p:nvSpPr>
        <p:spPr>
          <a:xfrm>
            <a:off x="311700" y="1133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Comparten muchas </a:t>
            </a:r>
            <a:r>
              <a:rPr lang="es">
                <a:solidFill>
                  <a:schemeClr val="dk1"/>
                </a:solidFill>
              </a:rPr>
              <a:t>características pero se</a:t>
            </a:r>
            <a:r>
              <a:rPr lang="es">
                <a:solidFill>
                  <a:schemeClr val="dk1"/>
                </a:solidFill>
              </a:rPr>
              <a:t> dividen en 2 tipos diferentes:</a:t>
            </a:r>
            <a:endParaRPr>
              <a:solidFill>
                <a:schemeClr val="dk1"/>
              </a:solidFill>
            </a:endParaRPr>
          </a:p>
        </p:txBody>
      </p:sp>
      <p:sp>
        <p:nvSpPr>
          <p:cNvPr id="74" name="Google Shape;74;p15"/>
          <p:cNvSpPr txBox="1"/>
          <p:nvPr>
            <p:ph type="title"/>
          </p:nvPr>
        </p:nvSpPr>
        <p:spPr>
          <a:xfrm>
            <a:off x="1948025" y="3267325"/>
            <a:ext cx="1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00"/>
              <a:t>INTERPRETES</a:t>
            </a:r>
            <a:endParaRPr sz="2900"/>
          </a:p>
        </p:txBody>
      </p:sp>
      <p:sp>
        <p:nvSpPr>
          <p:cNvPr id="75" name="Google Shape;75;p15"/>
          <p:cNvSpPr txBox="1"/>
          <p:nvPr>
            <p:ph type="title"/>
          </p:nvPr>
        </p:nvSpPr>
        <p:spPr>
          <a:xfrm>
            <a:off x="3771600" y="1948025"/>
            <a:ext cx="160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00"/>
              <a:t>USUARIOS</a:t>
            </a:r>
            <a:endParaRPr sz="2900"/>
          </a:p>
        </p:txBody>
      </p:sp>
      <p:sp>
        <p:nvSpPr>
          <p:cNvPr id="76" name="Google Shape;76;p15"/>
          <p:cNvSpPr txBox="1"/>
          <p:nvPr>
            <p:ph type="title"/>
          </p:nvPr>
        </p:nvSpPr>
        <p:spPr>
          <a:xfrm>
            <a:off x="4933675" y="3267325"/>
            <a:ext cx="24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00"/>
              <a:t>CONSUMIDORES</a:t>
            </a:r>
            <a:endParaRPr sz="2900"/>
          </a:p>
        </p:txBody>
      </p:sp>
      <p:cxnSp>
        <p:nvCxnSpPr>
          <p:cNvPr id="77" name="Google Shape;77;p15"/>
          <p:cNvCxnSpPr>
            <a:stCxn id="75" idx="2"/>
            <a:endCxn id="76" idx="0"/>
          </p:cNvCxnSpPr>
          <p:nvPr/>
        </p:nvCxnSpPr>
        <p:spPr>
          <a:xfrm>
            <a:off x="4572000" y="2520725"/>
            <a:ext cx="1598700" cy="7467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a:stCxn id="75" idx="2"/>
            <a:endCxn id="74" idx="0"/>
          </p:cNvCxnSpPr>
          <p:nvPr/>
        </p:nvCxnSpPr>
        <p:spPr>
          <a:xfrm flipH="1">
            <a:off x="2943600" y="2520725"/>
            <a:ext cx="1628400" cy="74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Membresías</a:t>
            </a:r>
            <a:endParaRPr sz="3311"/>
          </a:p>
        </p:txBody>
      </p:sp>
      <p:sp>
        <p:nvSpPr>
          <p:cNvPr id="84" name="Google Shape;84;p16"/>
          <p:cNvSpPr txBox="1"/>
          <p:nvPr>
            <p:ph idx="1" type="body"/>
          </p:nvPr>
        </p:nvSpPr>
        <p:spPr>
          <a:xfrm>
            <a:off x="311700" y="1209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Un usuario puede acceder a dos tipos de membresías en la plataforma, Premium o Básico.</a:t>
            </a:r>
            <a:endParaRPr>
              <a:solidFill>
                <a:schemeClr val="dk1"/>
              </a:solidFill>
            </a:endParaRPr>
          </a:p>
          <a:p>
            <a:pPr indent="0" lvl="0" marL="0" rtl="0" algn="l">
              <a:spcBef>
                <a:spcPts val="1200"/>
              </a:spcBef>
              <a:spcAft>
                <a:spcPts val="1200"/>
              </a:spcAft>
              <a:buNone/>
            </a:pPr>
            <a:r>
              <a:rPr lang="es">
                <a:solidFill>
                  <a:schemeClr val="dk1"/>
                </a:solidFill>
              </a:rPr>
              <a:t>La membresía de paga tiene beneficios                                                                                        como la descarga de contenido,                                                                                                              no tiene anuncios y puede                                                                                                           reproducir en segundo plano.</a:t>
            </a:r>
            <a:endParaRPr>
              <a:solidFill>
                <a:schemeClr val="dk1"/>
              </a:solidFill>
            </a:endParaRPr>
          </a:p>
        </p:txBody>
      </p:sp>
      <p:pic>
        <p:nvPicPr>
          <p:cNvPr id="85" name="Google Shape;85;p16"/>
          <p:cNvPicPr preferRelativeResize="0"/>
          <p:nvPr/>
        </p:nvPicPr>
        <p:blipFill>
          <a:blip r:embed="rId3">
            <a:alphaModFix/>
          </a:blip>
          <a:stretch>
            <a:fillRect/>
          </a:stretch>
        </p:blipFill>
        <p:spPr>
          <a:xfrm>
            <a:off x="4572000" y="2292450"/>
            <a:ext cx="3801849" cy="212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00"/>
              <a:t>Contenido</a:t>
            </a:r>
            <a:endParaRPr sz="3300"/>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La plataforma permite a los usuarios subir 2 tipos de contenido:</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Música</a:t>
            </a:r>
            <a:r>
              <a:rPr lang="es">
                <a:solidFill>
                  <a:schemeClr val="dk1"/>
                </a:solidFill>
              </a:rPr>
              <a:t>/</a:t>
            </a:r>
            <a:r>
              <a:rPr lang="es">
                <a:solidFill>
                  <a:schemeClr val="dk1"/>
                </a:solidFill>
              </a:rPr>
              <a:t>Canción</a:t>
            </a:r>
            <a:r>
              <a:rPr lang="es">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Podcast</a:t>
            </a:r>
            <a:endParaRPr>
              <a:solidFill>
                <a:schemeClr val="dk1"/>
              </a:solidFill>
            </a:endParaRPr>
          </a:p>
          <a:p>
            <a:pPr indent="0" lvl="0" marL="0" rtl="0" algn="l">
              <a:spcBef>
                <a:spcPts val="1200"/>
              </a:spcBef>
              <a:spcAft>
                <a:spcPts val="1200"/>
              </a:spcAft>
              <a:buNone/>
            </a:pPr>
            <a:r>
              <a:rPr lang="es">
                <a:solidFill>
                  <a:schemeClr val="dk1"/>
                </a:solidFill>
              </a:rPr>
              <a:t>Tienen </a:t>
            </a:r>
            <a:r>
              <a:rPr lang="es">
                <a:solidFill>
                  <a:schemeClr val="dk1"/>
                </a:solidFill>
              </a:rPr>
              <a:t>características</a:t>
            </a:r>
            <a:r>
              <a:rPr lang="es">
                <a:solidFill>
                  <a:schemeClr val="dk1"/>
                </a:solidFill>
              </a:rPr>
              <a:t> en </a:t>
            </a:r>
            <a:r>
              <a:rPr lang="es">
                <a:solidFill>
                  <a:schemeClr val="dk1"/>
                </a:solidFill>
              </a:rPr>
              <a:t>común</a:t>
            </a:r>
            <a:r>
              <a:rPr lang="es">
                <a:solidFill>
                  <a:schemeClr val="dk1"/>
                </a:solidFill>
              </a:rPr>
              <a:t> como su </a:t>
            </a:r>
            <a:r>
              <a:rPr lang="es">
                <a:solidFill>
                  <a:schemeClr val="dk1"/>
                </a:solidFill>
              </a:rPr>
              <a:t>duración</a:t>
            </a:r>
            <a:r>
              <a:rPr lang="es">
                <a:solidFill>
                  <a:schemeClr val="dk1"/>
                </a:solidFill>
              </a:rPr>
              <a:t>, likes y comentarios.</a:t>
            </a:r>
            <a:endParaRPr>
              <a:solidFill>
                <a:schemeClr val="dk1"/>
              </a:solidFill>
            </a:endParaRPr>
          </a:p>
        </p:txBody>
      </p:sp>
      <p:pic>
        <p:nvPicPr>
          <p:cNvPr id="92" name="Google Shape;92;p17"/>
          <p:cNvPicPr preferRelativeResize="0"/>
          <p:nvPr/>
        </p:nvPicPr>
        <p:blipFill>
          <a:blip r:embed="rId3">
            <a:alphaModFix/>
          </a:blip>
          <a:stretch>
            <a:fillRect/>
          </a:stretch>
        </p:blipFill>
        <p:spPr>
          <a:xfrm>
            <a:off x="940350" y="3084350"/>
            <a:ext cx="3121624" cy="1382050"/>
          </a:xfrm>
          <a:prstGeom prst="rect">
            <a:avLst/>
          </a:prstGeom>
          <a:noFill/>
          <a:ln>
            <a:noFill/>
          </a:ln>
        </p:spPr>
      </p:pic>
      <p:pic>
        <p:nvPicPr>
          <p:cNvPr id="93" name="Google Shape;93;p17"/>
          <p:cNvPicPr preferRelativeResize="0"/>
          <p:nvPr/>
        </p:nvPicPr>
        <p:blipFill>
          <a:blip r:embed="rId4">
            <a:alphaModFix/>
          </a:blip>
          <a:stretch>
            <a:fillRect/>
          </a:stretch>
        </p:blipFill>
        <p:spPr>
          <a:xfrm>
            <a:off x="4906100" y="3084349"/>
            <a:ext cx="2665400" cy="129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11"/>
              <a:t>Lista</a:t>
            </a:r>
            <a:endParaRPr sz="3311"/>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Puede ser creada por los usuarios, agrupa como </a:t>
            </a:r>
            <a:r>
              <a:rPr lang="es">
                <a:solidFill>
                  <a:schemeClr val="dk1"/>
                </a:solidFill>
              </a:rPr>
              <a:t>mínimo</a:t>
            </a:r>
            <a:r>
              <a:rPr lang="es">
                <a:solidFill>
                  <a:schemeClr val="dk1"/>
                </a:solidFill>
              </a:rPr>
              <a:t> 1 tipo de contenido y tiene un </a:t>
            </a:r>
            <a:r>
              <a:rPr lang="es">
                <a:solidFill>
                  <a:schemeClr val="dk1"/>
                </a:solidFill>
              </a:rPr>
              <a:t>máximo</a:t>
            </a:r>
            <a:r>
              <a:rPr lang="es">
                <a:solidFill>
                  <a:schemeClr val="dk1"/>
                </a:solidFill>
              </a:rPr>
              <a:t> N.</a:t>
            </a:r>
            <a:endParaRPr>
              <a:solidFill>
                <a:schemeClr val="dk1"/>
              </a:solidFill>
            </a:endParaRPr>
          </a:p>
          <a:p>
            <a:pPr indent="0" lvl="0" marL="0" rtl="0" algn="l">
              <a:spcBef>
                <a:spcPts val="1200"/>
              </a:spcBef>
              <a:spcAft>
                <a:spcPts val="0"/>
              </a:spcAft>
              <a:buNone/>
            </a:pPr>
            <a:r>
              <a:rPr lang="es">
                <a:solidFill>
                  <a:schemeClr val="dk1"/>
                </a:solidFill>
              </a:rPr>
              <a:t>Estas tienen un usuario como propietario, pero un usuario puede crear tantas listas como </a:t>
            </a:r>
            <a:r>
              <a:rPr lang="es">
                <a:solidFill>
                  <a:schemeClr val="dk1"/>
                </a:solidFill>
              </a:rPr>
              <a:t>desee</a:t>
            </a:r>
            <a:r>
              <a:rPr lang="es">
                <a:solidFill>
                  <a:schemeClr val="dk1"/>
                </a:solidFill>
              </a:rPr>
              <a: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00"/>
              <a:t>Álbum</a:t>
            </a:r>
            <a:endParaRPr sz="3300"/>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Los </a:t>
            </a:r>
            <a:r>
              <a:rPr lang="es">
                <a:solidFill>
                  <a:schemeClr val="dk1"/>
                </a:solidFill>
              </a:rPr>
              <a:t>álbumes</a:t>
            </a:r>
            <a:r>
              <a:rPr lang="es">
                <a:solidFill>
                  <a:schemeClr val="dk1"/>
                </a:solidFill>
              </a:rPr>
              <a:t> al igual que las listas tienen como </a:t>
            </a:r>
            <a:r>
              <a:rPr lang="es">
                <a:solidFill>
                  <a:schemeClr val="dk1"/>
                </a:solidFill>
              </a:rPr>
              <a:t>mínimo</a:t>
            </a:r>
            <a:r>
              <a:rPr lang="es">
                <a:solidFill>
                  <a:schemeClr val="dk1"/>
                </a:solidFill>
              </a:rPr>
              <a:t> 1 tipo de contenido y </a:t>
            </a:r>
            <a:r>
              <a:rPr lang="es">
                <a:solidFill>
                  <a:schemeClr val="dk1"/>
                </a:solidFill>
              </a:rPr>
              <a:t>máximo</a:t>
            </a:r>
            <a:r>
              <a:rPr lang="es">
                <a:solidFill>
                  <a:schemeClr val="dk1"/>
                </a:solidFill>
              </a:rPr>
              <a:t> N, pero son creados y le pertenecen </a:t>
            </a:r>
            <a:r>
              <a:rPr lang="es">
                <a:solidFill>
                  <a:schemeClr val="dk1"/>
                </a:solidFill>
              </a:rPr>
              <a:t>únicamente</a:t>
            </a:r>
            <a:r>
              <a:rPr lang="es">
                <a:solidFill>
                  <a:schemeClr val="dk1"/>
                </a:solidFill>
              </a:rPr>
              <a:t> a un </a:t>
            </a:r>
            <a:r>
              <a:rPr lang="es">
                <a:solidFill>
                  <a:schemeClr val="dk1"/>
                </a:solidFill>
              </a:rPr>
              <a:t>intérprete.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6" name="Google Shape;106;p19"/>
          <p:cNvPicPr preferRelativeResize="0"/>
          <p:nvPr/>
        </p:nvPicPr>
        <p:blipFill>
          <a:blip r:embed="rId3">
            <a:alphaModFix/>
          </a:blip>
          <a:stretch>
            <a:fillRect/>
          </a:stretch>
        </p:blipFill>
        <p:spPr>
          <a:xfrm>
            <a:off x="2402825" y="2358025"/>
            <a:ext cx="3994850" cy="224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a:t>
            </a:r>
            <a:r>
              <a:rPr lang="es"/>
              <a:t>squema Conceptual</a:t>
            </a:r>
            <a:r>
              <a:rPr lang="es"/>
              <a:t>:</a:t>
            </a:r>
            <a:endParaRPr/>
          </a:p>
        </p:txBody>
      </p:sp>
      <p:pic>
        <p:nvPicPr>
          <p:cNvPr id="112" name="Google Shape;112;p20"/>
          <p:cNvPicPr preferRelativeResize="0"/>
          <p:nvPr/>
        </p:nvPicPr>
        <p:blipFill>
          <a:blip r:embed="rId3">
            <a:alphaModFix/>
          </a:blip>
          <a:stretch>
            <a:fillRect/>
          </a:stretch>
        </p:blipFill>
        <p:spPr>
          <a:xfrm>
            <a:off x="225646" y="1017725"/>
            <a:ext cx="8692716" cy="372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590200" y="2285400"/>
            <a:ext cx="39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911"/>
              <a:t>MODELO </a:t>
            </a:r>
            <a:r>
              <a:rPr lang="es" sz="4911"/>
              <a:t>LÓGICO</a:t>
            </a:r>
            <a:endParaRPr sz="4911"/>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