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123" d="100"/>
          <a:sy n="123" d="100"/>
        </p:scale>
        <p:origin x="43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0B0E-28A0-432A-8E90-47904D69F2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413033-B712-4D85-9810-E7778EC50F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081E62-02D9-4888-A448-D5F94B1E4B0D}"/>
              </a:ext>
            </a:extLst>
          </p:cNvPr>
          <p:cNvSpPr>
            <a:spLocks noGrp="1"/>
          </p:cNvSpPr>
          <p:nvPr>
            <p:ph type="dt" sz="half" idx="10"/>
          </p:nvPr>
        </p:nvSpPr>
        <p:spPr/>
        <p:txBody>
          <a:bodyPr/>
          <a:lstStyle/>
          <a:p>
            <a:fld id="{A5FA2E2A-9FFC-468D-BA37-A7D056137A2A}" type="datetimeFigureOut">
              <a:rPr lang="en-US" smtClean="0"/>
              <a:t>12/14/23</a:t>
            </a:fld>
            <a:endParaRPr lang="en-US"/>
          </a:p>
        </p:txBody>
      </p:sp>
      <p:sp>
        <p:nvSpPr>
          <p:cNvPr id="5" name="Footer Placeholder 4">
            <a:extLst>
              <a:ext uri="{FF2B5EF4-FFF2-40B4-BE49-F238E27FC236}">
                <a16:creationId xmlns:a16="http://schemas.microsoft.com/office/drawing/2014/main" id="{15E01E0E-0254-4144-BECC-EC5EC0840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1580F8-5DBF-4AF8-854B-19F6B9CDF7CE}"/>
              </a:ext>
            </a:extLst>
          </p:cNvPr>
          <p:cNvSpPr>
            <a:spLocks noGrp="1"/>
          </p:cNvSpPr>
          <p:nvPr>
            <p:ph type="sldNum" sz="quarter" idx="12"/>
          </p:nvPr>
        </p:nvSpPr>
        <p:spPr/>
        <p:txBody>
          <a:bodyPr/>
          <a:lstStyle/>
          <a:p>
            <a:fld id="{DCC1A86F-47D6-49EC-BBC5-669B4A12716C}" type="slidenum">
              <a:rPr lang="en-US" smtClean="0"/>
              <a:t>‹#›</a:t>
            </a:fld>
            <a:endParaRPr lang="en-US"/>
          </a:p>
        </p:txBody>
      </p:sp>
    </p:spTree>
    <p:extLst>
      <p:ext uri="{BB962C8B-B14F-4D97-AF65-F5344CB8AC3E}">
        <p14:creationId xmlns:p14="http://schemas.microsoft.com/office/powerpoint/2010/main" val="138282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1CF24-4917-4AA0-8138-57FA4C76EA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0B9086-2E14-4EFC-9A3E-E8CB30E9D1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38546-00C8-46D5-9F8F-411F4CAABC8C}"/>
              </a:ext>
            </a:extLst>
          </p:cNvPr>
          <p:cNvSpPr>
            <a:spLocks noGrp="1"/>
          </p:cNvSpPr>
          <p:nvPr>
            <p:ph type="dt" sz="half" idx="10"/>
          </p:nvPr>
        </p:nvSpPr>
        <p:spPr/>
        <p:txBody>
          <a:bodyPr/>
          <a:lstStyle/>
          <a:p>
            <a:fld id="{A5FA2E2A-9FFC-468D-BA37-A7D056137A2A}" type="datetimeFigureOut">
              <a:rPr lang="en-US" smtClean="0"/>
              <a:t>12/14/23</a:t>
            </a:fld>
            <a:endParaRPr lang="en-US"/>
          </a:p>
        </p:txBody>
      </p:sp>
      <p:sp>
        <p:nvSpPr>
          <p:cNvPr id="5" name="Footer Placeholder 4">
            <a:extLst>
              <a:ext uri="{FF2B5EF4-FFF2-40B4-BE49-F238E27FC236}">
                <a16:creationId xmlns:a16="http://schemas.microsoft.com/office/drawing/2014/main" id="{41B9E9BF-2181-41F9-861F-91830C1EFD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460ACF-981D-4180-BF50-E85C9C7D12C6}"/>
              </a:ext>
            </a:extLst>
          </p:cNvPr>
          <p:cNvSpPr>
            <a:spLocks noGrp="1"/>
          </p:cNvSpPr>
          <p:nvPr>
            <p:ph type="sldNum" sz="quarter" idx="12"/>
          </p:nvPr>
        </p:nvSpPr>
        <p:spPr/>
        <p:txBody>
          <a:bodyPr/>
          <a:lstStyle/>
          <a:p>
            <a:fld id="{DCC1A86F-47D6-49EC-BBC5-669B4A12716C}" type="slidenum">
              <a:rPr lang="en-US" smtClean="0"/>
              <a:t>‹#›</a:t>
            </a:fld>
            <a:endParaRPr lang="en-US"/>
          </a:p>
        </p:txBody>
      </p:sp>
    </p:spTree>
    <p:extLst>
      <p:ext uri="{BB962C8B-B14F-4D97-AF65-F5344CB8AC3E}">
        <p14:creationId xmlns:p14="http://schemas.microsoft.com/office/powerpoint/2010/main" val="2155044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78BCD0-787D-4856-B26A-2B76E45C74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E347D4-C409-4E43-BA39-814DD2D51FE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960FAF-E7B8-4481-81CE-377ED2EDA56B}"/>
              </a:ext>
            </a:extLst>
          </p:cNvPr>
          <p:cNvSpPr>
            <a:spLocks noGrp="1"/>
          </p:cNvSpPr>
          <p:nvPr>
            <p:ph type="dt" sz="half" idx="10"/>
          </p:nvPr>
        </p:nvSpPr>
        <p:spPr/>
        <p:txBody>
          <a:bodyPr/>
          <a:lstStyle/>
          <a:p>
            <a:fld id="{A5FA2E2A-9FFC-468D-BA37-A7D056137A2A}" type="datetimeFigureOut">
              <a:rPr lang="en-US" smtClean="0"/>
              <a:t>12/14/23</a:t>
            </a:fld>
            <a:endParaRPr lang="en-US"/>
          </a:p>
        </p:txBody>
      </p:sp>
      <p:sp>
        <p:nvSpPr>
          <p:cNvPr id="5" name="Footer Placeholder 4">
            <a:extLst>
              <a:ext uri="{FF2B5EF4-FFF2-40B4-BE49-F238E27FC236}">
                <a16:creationId xmlns:a16="http://schemas.microsoft.com/office/drawing/2014/main" id="{6905D7E0-DF36-4B0B-B6FA-22129B3588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03123-80ED-4CB5-9991-9EF40A2C5FFA}"/>
              </a:ext>
            </a:extLst>
          </p:cNvPr>
          <p:cNvSpPr>
            <a:spLocks noGrp="1"/>
          </p:cNvSpPr>
          <p:nvPr>
            <p:ph type="sldNum" sz="quarter" idx="12"/>
          </p:nvPr>
        </p:nvSpPr>
        <p:spPr/>
        <p:txBody>
          <a:bodyPr/>
          <a:lstStyle/>
          <a:p>
            <a:fld id="{DCC1A86F-47D6-49EC-BBC5-669B4A12716C}" type="slidenum">
              <a:rPr lang="en-US" smtClean="0"/>
              <a:t>‹#›</a:t>
            </a:fld>
            <a:endParaRPr lang="en-US"/>
          </a:p>
        </p:txBody>
      </p:sp>
    </p:spTree>
    <p:extLst>
      <p:ext uri="{BB962C8B-B14F-4D97-AF65-F5344CB8AC3E}">
        <p14:creationId xmlns:p14="http://schemas.microsoft.com/office/powerpoint/2010/main" val="2872547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B9EAE-A362-441F-ADCE-5E3DF4B963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03A964-21E9-47DA-A7E0-1C04E3681D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36F596-8B32-42B0-A712-3EFBA1478566}"/>
              </a:ext>
            </a:extLst>
          </p:cNvPr>
          <p:cNvSpPr>
            <a:spLocks noGrp="1"/>
          </p:cNvSpPr>
          <p:nvPr>
            <p:ph type="dt" sz="half" idx="10"/>
          </p:nvPr>
        </p:nvSpPr>
        <p:spPr/>
        <p:txBody>
          <a:bodyPr/>
          <a:lstStyle/>
          <a:p>
            <a:fld id="{A5FA2E2A-9FFC-468D-BA37-A7D056137A2A}" type="datetimeFigureOut">
              <a:rPr lang="en-US" smtClean="0"/>
              <a:t>12/14/23</a:t>
            </a:fld>
            <a:endParaRPr lang="en-US"/>
          </a:p>
        </p:txBody>
      </p:sp>
      <p:sp>
        <p:nvSpPr>
          <p:cNvPr id="5" name="Footer Placeholder 4">
            <a:extLst>
              <a:ext uri="{FF2B5EF4-FFF2-40B4-BE49-F238E27FC236}">
                <a16:creationId xmlns:a16="http://schemas.microsoft.com/office/drawing/2014/main" id="{1F702C17-C6F2-4E7B-802F-85FD8D5F05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27DA3C-020C-4279-AEA7-AD20A89343C4}"/>
              </a:ext>
            </a:extLst>
          </p:cNvPr>
          <p:cNvSpPr>
            <a:spLocks noGrp="1"/>
          </p:cNvSpPr>
          <p:nvPr>
            <p:ph type="sldNum" sz="quarter" idx="12"/>
          </p:nvPr>
        </p:nvSpPr>
        <p:spPr/>
        <p:txBody>
          <a:bodyPr/>
          <a:lstStyle/>
          <a:p>
            <a:fld id="{DCC1A86F-47D6-49EC-BBC5-669B4A12716C}" type="slidenum">
              <a:rPr lang="en-US" smtClean="0"/>
              <a:t>‹#›</a:t>
            </a:fld>
            <a:endParaRPr lang="en-US"/>
          </a:p>
        </p:txBody>
      </p:sp>
    </p:spTree>
    <p:extLst>
      <p:ext uri="{BB962C8B-B14F-4D97-AF65-F5344CB8AC3E}">
        <p14:creationId xmlns:p14="http://schemas.microsoft.com/office/powerpoint/2010/main" val="4038381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9D596-5977-4971-A860-2DF7559B60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18E9E75-59ED-429F-96DB-81A85664F4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B002DB-08D3-4A6E-83D6-7451DAB2294A}"/>
              </a:ext>
            </a:extLst>
          </p:cNvPr>
          <p:cNvSpPr>
            <a:spLocks noGrp="1"/>
          </p:cNvSpPr>
          <p:nvPr>
            <p:ph type="dt" sz="half" idx="10"/>
          </p:nvPr>
        </p:nvSpPr>
        <p:spPr/>
        <p:txBody>
          <a:bodyPr/>
          <a:lstStyle/>
          <a:p>
            <a:fld id="{A5FA2E2A-9FFC-468D-BA37-A7D056137A2A}" type="datetimeFigureOut">
              <a:rPr lang="en-US" smtClean="0"/>
              <a:t>12/14/23</a:t>
            </a:fld>
            <a:endParaRPr lang="en-US"/>
          </a:p>
        </p:txBody>
      </p:sp>
      <p:sp>
        <p:nvSpPr>
          <p:cNvPr id="5" name="Footer Placeholder 4">
            <a:extLst>
              <a:ext uri="{FF2B5EF4-FFF2-40B4-BE49-F238E27FC236}">
                <a16:creationId xmlns:a16="http://schemas.microsoft.com/office/drawing/2014/main" id="{BD9D866A-496B-44F2-BE50-14F79577B4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43E081-A022-437B-BE2A-430925C9C4C8}"/>
              </a:ext>
            </a:extLst>
          </p:cNvPr>
          <p:cNvSpPr>
            <a:spLocks noGrp="1"/>
          </p:cNvSpPr>
          <p:nvPr>
            <p:ph type="sldNum" sz="quarter" idx="12"/>
          </p:nvPr>
        </p:nvSpPr>
        <p:spPr/>
        <p:txBody>
          <a:bodyPr/>
          <a:lstStyle/>
          <a:p>
            <a:fld id="{DCC1A86F-47D6-49EC-BBC5-669B4A12716C}" type="slidenum">
              <a:rPr lang="en-US" smtClean="0"/>
              <a:t>‹#›</a:t>
            </a:fld>
            <a:endParaRPr lang="en-US"/>
          </a:p>
        </p:txBody>
      </p:sp>
    </p:spTree>
    <p:extLst>
      <p:ext uri="{BB962C8B-B14F-4D97-AF65-F5344CB8AC3E}">
        <p14:creationId xmlns:p14="http://schemas.microsoft.com/office/powerpoint/2010/main" val="326393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0D88-7300-46A8-AD54-D932A5C23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8C8CC9-D706-444C-8FB7-13753F5B1C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70BF68A-9566-4DAE-A8A2-4522114711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EF6658-2B8F-4D4A-94BB-EA17C9024A5F}"/>
              </a:ext>
            </a:extLst>
          </p:cNvPr>
          <p:cNvSpPr>
            <a:spLocks noGrp="1"/>
          </p:cNvSpPr>
          <p:nvPr>
            <p:ph type="dt" sz="half" idx="10"/>
          </p:nvPr>
        </p:nvSpPr>
        <p:spPr/>
        <p:txBody>
          <a:bodyPr/>
          <a:lstStyle/>
          <a:p>
            <a:fld id="{A5FA2E2A-9FFC-468D-BA37-A7D056137A2A}" type="datetimeFigureOut">
              <a:rPr lang="en-US" smtClean="0"/>
              <a:t>12/14/23</a:t>
            </a:fld>
            <a:endParaRPr lang="en-US"/>
          </a:p>
        </p:txBody>
      </p:sp>
      <p:sp>
        <p:nvSpPr>
          <p:cNvPr id="6" name="Footer Placeholder 5">
            <a:extLst>
              <a:ext uri="{FF2B5EF4-FFF2-40B4-BE49-F238E27FC236}">
                <a16:creationId xmlns:a16="http://schemas.microsoft.com/office/drawing/2014/main" id="{AF16F972-244A-4575-A101-27848A545E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5D0B3-596A-469D-998D-67F46E4E9D30}"/>
              </a:ext>
            </a:extLst>
          </p:cNvPr>
          <p:cNvSpPr>
            <a:spLocks noGrp="1"/>
          </p:cNvSpPr>
          <p:nvPr>
            <p:ph type="sldNum" sz="quarter" idx="12"/>
          </p:nvPr>
        </p:nvSpPr>
        <p:spPr/>
        <p:txBody>
          <a:bodyPr/>
          <a:lstStyle/>
          <a:p>
            <a:fld id="{DCC1A86F-47D6-49EC-BBC5-669B4A12716C}" type="slidenum">
              <a:rPr lang="en-US" smtClean="0"/>
              <a:t>‹#›</a:t>
            </a:fld>
            <a:endParaRPr lang="en-US"/>
          </a:p>
        </p:txBody>
      </p:sp>
    </p:spTree>
    <p:extLst>
      <p:ext uri="{BB962C8B-B14F-4D97-AF65-F5344CB8AC3E}">
        <p14:creationId xmlns:p14="http://schemas.microsoft.com/office/powerpoint/2010/main" val="4190560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E8077-A3EF-41FB-B190-E40E16B3DB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9EEEF8-732E-4613-8E05-AB2EFBC94E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AFBAC59-BF8A-44DD-90BA-4C6A90A11B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9BA8DC-2358-46A1-81CF-9620ACCD4E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1D94A4-4F96-4687-8F43-67CEAEA88E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4A1B56-28F4-48D4-BCA9-CEC9485D6E1D}"/>
              </a:ext>
            </a:extLst>
          </p:cNvPr>
          <p:cNvSpPr>
            <a:spLocks noGrp="1"/>
          </p:cNvSpPr>
          <p:nvPr>
            <p:ph type="dt" sz="half" idx="10"/>
          </p:nvPr>
        </p:nvSpPr>
        <p:spPr/>
        <p:txBody>
          <a:bodyPr/>
          <a:lstStyle/>
          <a:p>
            <a:fld id="{A5FA2E2A-9FFC-468D-BA37-A7D056137A2A}" type="datetimeFigureOut">
              <a:rPr lang="en-US" smtClean="0"/>
              <a:t>12/14/23</a:t>
            </a:fld>
            <a:endParaRPr lang="en-US"/>
          </a:p>
        </p:txBody>
      </p:sp>
      <p:sp>
        <p:nvSpPr>
          <p:cNvPr id="8" name="Footer Placeholder 7">
            <a:extLst>
              <a:ext uri="{FF2B5EF4-FFF2-40B4-BE49-F238E27FC236}">
                <a16:creationId xmlns:a16="http://schemas.microsoft.com/office/drawing/2014/main" id="{55D1CAD7-5159-4723-B522-BBFEB696DC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5A5719-68A5-44A2-A186-1EA015965987}"/>
              </a:ext>
            </a:extLst>
          </p:cNvPr>
          <p:cNvSpPr>
            <a:spLocks noGrp="1"/>
          </p:cNvSpPr>
          <p:nvPr>
            <p:ph type="sldNum" sz="quarter" idx="12"/>
          </p:nvPr>
        </p:nvSpPr>
        <p:spPr/>
        <p:txBody>
          <a:bodyPr/>
          <a:lstStyle/>
          <a:p>
            <a:fld id="{DCC1A86F-47D6-49EC-BBC5-669B4A12716C}" type="slidenum">
              <a:rPr lang="en-US" smtClean="0"/>
              <a:t>‹#›</a:t>
            </a:fld>
            <a:endParaRPr lang="en-US"/>
          </a:p>
        </p:txBody>
      </p:sp>
    </p:spTree>
    <p:extLst>
      <p:ext uri="{BB962C8B-B14F-4D97-AF65-F5344CB8AC3E}">
        <p14:creationId xmlns:p14="http://schemas.microsoft.com/office/powerpoint/2010/main" val="55503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AB05A-4234-413A-BA8E-20366EE85F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D6904B-8E30-48A4-9AA1-EC5A5E34F456}"/>
              </a:ext>
            </a:extLst>
          </p:cNvPr>
          <p:cNvSpPr>
            <a:spLocks noGrp="1"/>
          </p:cNvSpPr>
          <p:nvPr>
            <p:ph type="dt" sz="half" idx="10"/>
          </p:nvPr>
        </p:nvSpPr>
        <p:spPr/>
        <p:txBody>
          <a:bodyPr/>
          <a:lstStyle/>
          <a:p>
            <a:fld id="{A5FA2E2A-9FFC-468D-BA37-A7D056137A2A}" type="datetimeFigureOut">
              <a:rPr lang="en-US" smtClean="0"/>
              <a:t>12/14/23</a:t>
            </a:fld>
            <a:endParaRPr lang="en-US"/>
          </a:p>
        </p:txBody>
      </p:sp>
      <p:sp>
        <p:nvSpPr>
          <p:cNvPr id="4" name="Footer Placeholder 3">
            <a:extLst>
              <a:ext uri="{FF2B5EF4-FFF2-40B4-BE49-F238E27FC236}">
                <a16:creationId xmlns:a16="http://schemas.microsoft.com/office/drawing/2014/main" id="{94B59876-20DC-4970-9AB8-C665FC94A1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DC6D05D-68A2-4C84-A10F-399BEA98DC39}"/>
              </a:ext>
            </a:extLst>
          </p:cNvPr>
          <p:cNvSpPr>
            <a:spLocks noGrp="1"/>
          </p:cNvSpPr>
          <p:nvPr>
            <p:ph type="sldNum" sz="quarter" idx="12"/>
          </p:nvPr>
        </p:nvSpPr>
        <p:spPr/>
        <p:txBody>
          <a:bodyPr/>
          <a:lstStyle/>
          <a:p>
            <a:fld id="{DCC1A86F-47D6-49EC-BBC5-669B4A12716C}" type="slidenum">
              <a:rPr lang="en-US" smtClean="0"/>
              <a:t>‹#›</a:t>
            </a:fld>
            <a:endParaRPr lang="en-US"/>
          </a:p>
        </p:txBody>
      </p:sp>
    </p:spTree>
    <p:extLst>
      <p:ext uri="{BB962C8B-B14F-4D97-AF65-F5344CB8AC3E}">
        <p14:creationId xmlns:p14="http://schemas.microsoft.com/office/powerpoint/2010/main" val="2609446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767761-1A01-48AE-AF3D-AC63A91361F6}"/>
              </a:ext>
            </a:extLst>
          </p:cNvPr>
          <p:cNvSpPr>
            <a:spLocks noGrp="1"/>
          </p:cNvSpPr>
          <p:nvPr>
            <p:ph type="dt" sz="half" idx="10"/>
          </p:nvPr>
        </p:nvSpPr>
        <p:spPr/>
        <p:txBody>
          <a:bodyPr/>
          <a:lstStyle/>
          <a:p>
            <a:fld id="{A5FA2E2A-9FFC-468D-BA37-A7D056137A2A}" type="datetimeFigureOut">
              <a:rPr lang="en-US" smtClean="0"/>
              <a:t>12/14/23</a:t>
            </a:fld>
            <a:endParaRPr lang="en-US"/>
          </a:p>
        </p:txBody>
      </p:sp>
      <p:sp>
        <p:nvSpPr>
          <p:cNvPr id="3" name="Footer Placeholder 2">
            <a:extLst>
              <a:ext uri="{FF2B5EF4-FFF2-40B4-BE49-F238E27FC236}">
                <a16:creationId xmlns:a16="http://schemas.microsoft.com/office/drawing/2014/main" id="{424EA857-459A-47AB-AEDD-705D06C9DA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687647-68FA-4012-9BB3-EBDFE9723798}"/>
              </a:ext>
            </a:extLst>
          </p:cNvPr>
          <p:cNvSpPr>
            <a:spLocks noGrp="1"/>
          </p:cNvSpPr>
          <p:nvPr>
            <p:ph type="sldNum" sz="quarter" idx="12"/>
          </p:nvPr>
        </p:nvSpPr>
        <p:spPr/>
        <p:txBody>
          <a:bodyPr/>
          <a:lstStyle/>
          <a:p>
            <a:fld id="{DCC1A86F-47D6-49EC-BBC5-669B4A12716C}" type="slidenum">
              <a:rPr lang="en-US" smtClean="0"/>
              <a:t>‹#›</a:t>
            </a:fld>
            <a:endParaRPr lang="en-US"/>
          </a:p>
        </p:txBody>
      </p:sp>
    </p:spTree>
    <p:extLst>
      <p:ext uri="{BB962C8B-B14F-4D97-AF65-F5344CB8AC3E}">
        <p14:creationId xmlns:p14="http://schemas.microsoft.com/office/powerpoint/2010/main" val="213245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C78B0-56C6-422D-99DD-DA9A2497A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A92E58-C593-4055-83EB-EA33276EBE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F90ACD-877C-4831-9B86-F28786D802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D6AA0F-5364-4CEB-94B8-F173DC0A57D6}"/>
              </a:ext>
            </a:extLst>
          </p:cNvPr>
          <p:cNvSpPr>
            <a:spLocks noGrp="1"/>
          </p:cNvSpPr>
          <p:nvPr>
            <p:ph type="dt" sz="half" idx="10"/>
          </p:nvPr>
        </p:nvSpPr>
        <p:spPr/>
        <p:txBody>
          <a:bodyPr/>
          <a:lstStyle/>
          <a:p>
            <a:fld id="{A5FA2E2A-9FFC-468D-BA37-A7D056137A2A}" type="datetimeFigureOut">
              <a:rPr lang="en-US" smtClean="0"/>
              <a:t>12/14/23</a:t>
            </a:fld>
            <a:endParaRPr lang="en-US"/>
          </a:p>
        </p:txBody>
      </p:sp>
      <p:sp>
        <p:nvSpPr>
          <p:cNvPr id="6" name="Footer Placeholder 5">
            <a:extLst>
              <a:ext uri="{FF2B5EF4-FFF2-40B4-BE49-F238E27FC236}">
                <a16:creationId xmlns:a16="http://schemas.microsoft.com/office/drawing/2014/main" id="{29380E06-BA4E-46CA-9FEA-15B46A021F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634B18-939F-412F-86AB-275E5520E6FA}"/>
              </a:ext>
            </a:extLst>
          </p:cNvPr>
          <p:cNvSpPr>
            <a:spLocks noGrp="1"/>
          </p:cNvSpPr>
          <p:nvPr>
            <p:ph type="sldNum" sz="quarter" idx="12"/>
          </p:nvPr>
        </p:nvSpPr>
        <p:spPr/>
        <p:txBody>
          <a:bodyPr/>
          <a:lstStyle/>
          <a:p>
            <a:fld id="{DCC1A86F-47D6-49EC-BBC5-669B4A12716C}" type="slidenum">
              <a:rPr lang="en-US" smtClean="0"/>
              <a:t>‹#›</a:t>
            </a:fld>
            <a:endParaRPr lang="en-US"/>
          </a:p>
        </p:txBody>
      </p:sp>
    </p:spTree>
    <p:extLst>
      <p:ext uri="{BB962C8B-B14F-4D97-AF65-F5344CB8AC3E}">
        <p14:creationId xmlns:p14="http://schemas.microsoft.com/office/powerpoint/2010/main" val="2783464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D96D-13F3-4A05-9BB2-090BE52DE4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751188-AE35-4AC4-9EF4-C9AF09B55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8A12CB-2FB3-4B55-9449-3FAF192ED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51836F-71D1-402E-BC40-5205BD6F1974}"/>
              </a:ext>
            </a:extLst>
          </p:cNvPr>
          <p:cNvSpPr>
            <a:spLocks noGrp="1"/>
          </p:cNvSpPr>
          <p:nvPr>
            <p:ph type="dt" sz="half" idx="10"/>
          </p:nvPr>
        </p:nvSpPr>
        <p:spPr/>
        <p:txBody>
          <a:bodyPr/>
          <a:lstStyle/>
          <a:p>
            <a:fld id="{A5FA2E2A-9FFC-468D-BA37-A7D056137A2A}" type="datetimeFigureOut">
              <a:rPr lang="en-US" smtClean="0"/>
              <a:t>12/14/23</a:t>
            </a:fld>
            <a:endParaRPr lang="en-US"/>
          </a:p>
        </p:txBody>
      </p:sp>
      <p:sp>
        <p:nvSpPr>
          <p:cNvPr id="6" name="Footer Placeholder 5">
            <a:extLst>
              <a:ext uri="{FF2B5EF4-FFF2-40B4-BE49-F238E27FC236}">
                <a16:creationId xmlns:a16="http://schemas.microsoft.com/office/drawing/2014/main" id="{04718A4E-A27A-4753-8A2B-A81A3EFCD6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F1CBE9-9F39-4927-BA30-16F033B463B6}"/>
              </a:ext>
            </a:extLst>
          </p:cNvPr>
          <p:cNvSpPr>
            <a:spLocks noGrp="1"/>
          </p:cNvSpPr>
          <p:nvPr>
            <p:ph type="sldNum" sz="quarter" idx="12"/>
          </p:nvPr>
        </p:nvSpPr>
        <p:spPr/>
        <p:txBody>
          <a:bodyPr/>
          <a:lstStyle/>
          <a:p>
            <a:fld id="{DCC1A86F-47D6-49EC-BBC5-669B4A12716C}" type="slidenum">
              <a:rPr lang="en-US" smtClean="0"/>
              <a:t>‹#›</a:t>
            </a:fld>
            <a:endParaRPr lang="en-US"/>
          </a:p>
        </p:txBody>
      </p:sp>
    </p:spTree>
    <p:extLst>
      <p:ext uri="{BB962C8B-B14F-4D97-AF65-F5344CB8AC3E}">
        <p14:creationId xmlns:p14="http://schemas.microsoft.com/office/powerpoint/2010/main" val="94488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17BF6-76DC-4DD7-AF72-30F89EF1BA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B10183-949F-4DB3-9574-9408CDF889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09D7F-3333-4696-A282-818EFBAE8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FA2E2A-9FFC-468D-BA37-A7D056137A2A}" type="datetimeFigureOut">
              <a:rPr lang="en-US" smtClean="0"/>
              <a:t>12/14/23</a:t>
            </a:fld>
            <a:endParaRPr lang="en-US"/>
          </a:p>
        </p:txBody>
      </p:sp>
      <p:sp>
        <p:nvSpPr>
          <p:cNvPr id="5" name="Footer Placeholder 4">
            <a:extLst>
              <a:ext uri="{FF2B5EF4-FFF2-40B4-BE49-F238E27FC236}">
                <a16:creationId xmlns:a16="http://schemas.microsoft.com/office/drawing/2014/main" id="{A08C47AE-1CA5-460F-93A0-8D5839F867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95DBB3-ACB9-48D3-B7FE-0771C8CAC3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1A86F-47D6-49EC-BBC5-669B4A12716C}" type="slidenum">
              <a:rPr lang="en-US" smtClean="0"/>
              <a:t>‹#›</a:t>
            </a:fld>
            <a:endParaRPr lang="en-US"/>
          </a:p>
        </p:txBody>
      </p:sp>
    </p:spTree>
    <p:extLst>
      <p:ext uri="{BB962C8B-B14F-4D97-AF65-F5344CB8AC3E}">
        <p14:creationId xmlns:p14="http://schemas.microsoft.com/office/powerpoint/2010/main" val="393840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C602B-91ED-4C53-A997-B345B2ADB947}"/>
              </a:ext>
            </a:extLst>
          </p:cNvPr>
          <p:cNvSpPr>
            <a:spLocks noGrp="1"/>
          </p:cNvSpPr>
          <p:nvPr>
            <p:ph type="ctrTitle"/>
          </p:nvPr>
        </p:nvSpPr>
        <p:spPr>
          <a:xfrm>
            <a:off x="0" y="1122362"/>
            <a:ext cx="12192000" cy="2661385"/>
          </a:xfrm>
        </p:spPr>
        <p:txBody>
          <a:bodyPr>
            <a:normAutofit/>
          </a:bodyPr>
          <a:lstStyle/>
          <a:p>
            <a:r>
              <a:rPr lang="en-US" sz="5400" b="1" dirty="0"/>
              <a:t>Comprehensive Data Analysis and Model Development for Income Prediction</a:t>
            </a:r>
          </a:p>
        </p:txBody>
      </p:sp>
      <p:sp>
        <p:nvSpPr>
          <p:cNvPr id="3" name="Subtitle 2">
            <a:extLst>
              <a:ext uri="{FF2B5EF4-FFF2-40B4-BE49-F238E27FC236}">
                <a16:creationId xmlns:a16="http://schemas.microsoft.com/office/drawing/2014/main" id="{4D8498E4-5739-4CAA-BA0C-BB3D2F264CE2}"/>
              </a:ext>
            </a:extLst>
          </p:cNvPr>
          <p:cNvSpPr>
            <a:spLocks noGrp="1"/>
          </p:cNvSpPr>
          <p:nvPr>
            <p:ph type="subTitle" idx="1"/>
          </p:nvPr>
        </p:nvSpPr>
        <p:spPr>
          <a:xfrm>
            <a:off x="1524000" y="3878982"/>
            <a:ext cx="9144000" cy="2979018"/>
          </a:xfrm>
        </p:spPr>
        <p:txBody>
          <a:bodyPr/>
          <a:lstStyle/>
          <a:p>
            <a:r>
              <a:rPr lang="en-US" dirty="0"/>
              <a:t>Utilizing Random Forest and </a:t>
            </a:r>
            <a:r>
              <a:rPr lang="en-US" dirty="0" err="1"/>
              <a:t>XGBoost</a:t>
            </a:r>
            <a:r>
              <a:rPr lang="en-US" dirty="0"/>
              <a:t> Algorithms</a:t>
            </a:r>
            <a:br>
              <a:rPr lang="en-US" dirty="0"/>
            </a:br>
            <a:br>
              <a:rPr lang="en-US" dirty="0"/>
            </a:br>
            <a:r>
              <a:rPr lang="en-US" dirty="0"/>
              <a:t>Course: Chemeng_787_Machine Learning: Classification Models</a:t>
            </a:r>
            <a:br>
              <a:rPr lang="en-US" dirty="0"/>
            </a:br>
            <a:r>
              <a:rPr lang="en-US" dirty="0"/>
              <a:t>Instructor &amp; Faculty : </a:t>
            </a:r>
            <a:r>
              <a:rPr lang="en-US" dirty="0" err="1"/>
              <a:t>Afzali</a:t>
            </a:r>
            <a:r>
              <a:rPr lang="en-US" dirty="0"/>
              <a:t>, Prof. Sayyed </a:t>
            </a:r>
            <a:r>
              <a:rPr lang="en-US" dirty="0" err="1"/>
              <a:t>Faridoddin</a:t>
            </a:r>
            <a:br>
              <a:rPr lang="en-US" dirty="0"/>
            </a:br>
            <a:r>
              <a:rPr lang="en-US" dirty="0"/>
              <a:t>Name: Hossain, Al </a:t>
            </a:r>
            <a:r>
              <a:rPr lang="en-US" dirty="0" err="1"/>
              <a:t>Jubair</a:t>
            </a:r>
            <a:r>
              <a:rPr lang="en-US" dirty="0"/>
              <a:t> (hossa27 - 400487352)</a:t>
            </a:r>
            <a:endParaRPr lang="en-CA" b="0" i="0" u="none" strike="noStrike" dirty="0">
              <a:solidFill>
                <a:srgbClr val="006FBF"/>
              </a:solidFill>
              <a:effectLst/>
              <a:latin typeface="Lato" panose="020F0502020204030203" pitchFamily="34" charset="0"/>
            </a:endParaRPr>
          </a:p>
          <a:p>
            <a:endParaRPr lang="en-CA" b="0" i="0" u="none" strike="noStrike" dirty="0">
              <a:solidFill>
                <a:srgbClr val="006FBF"/>
              </a:solidFill>
              <a:effectLst/>
              <a:latin typeface="Lato" panose="020F0502020204030203" pitchFamily="34" charset="0"/>
            </a:endParaRPr>
          </a:p>
        </p:txBody>
      </p:sp>
    </p:spTree>
    <p:extLst>
      <p:ext uri="{BB962C8B-B14F-4D97-AF65-F5344CB8AC3E}">
        <p14:creationId xmlns:p14="http://schemas.microsoft.com/office/powerpoint/2010/main" val="3522957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905FD-9EC2-4BC3-B60F-5B78D6620559}"/>
              </a:ext>
            </a:extLst>
          </p:cNvPr>
          <p:cNvSpPr>
            <a:spLocks noGrp="1"/>
          </p:cNvSpPr>
          <p:nvPr>
            <p:ph type="title"/>
          </p:nvPr>
        </p:nvSpPr>
        <p:spPr/>
        <p:txBody>
          <a:bodyPr/>
          <a:lstStyle/>
          <a:p>
            <a:r>
              <a:rPr lang="en-US" dirty="0"/>
              <a:t>Model Selection and Evaluation</a:t>
            </a:r>
          </a:p>
        </p:txBody>
      </p:sp>
      <p:sp>
        <p:nvSpPr>
          <p:cNvPr id="3" name="Content Placeholder 2">
            <a:extLst>
              <a:ext uri="{FF2B5EF4-FFF2-40B4-BE49-F238E27FC236}">
                <a16:creationId xmlns:a16="http://schemas.microsoft.com/office/drawing/2014/main" id="{739E4509-5788-4661-BFC9-1F2D9B84E473}"/>
              </a:ext>
            </a:extLst>
          </p:cNvPr>
          <p:cNvSpPr>
            <a:spLocks noGrp="1"/>
          </p:cNvSpPr>
          <p:nvPr>
            <p:ph idx="1"/>
          </p:nvPr>
        </p:nvSpPr>
        <p:spPr/>
        <p:txBody>
          <a:bodyPr/>
          <a:lstStyle/>
          <a:p>
            <a:r>
              <a:rPr lang="en-US" dirty="0"/>
              <a:t>Four classifiers (Gaussian Naive Bayes, Decision Tree, Random Forest, Logistic Regression) are imported.</a:t>
            </a:r>
          </a:p>
          <a:p>
            <a:r>
              <a:rPr lang="en-US" dirty="0"/>
              <a:t>Cross-validation scores for each model are calculated using the training data.</a:t>
            </a:r>
          </a:p>
          <a:p>
            <a:r>
              <a:rPr lang="en-US" dirty="0"/>
              <a:t>The Random Forest model is chosen due to its robustness and less sensitivity.</a:t>
            </a:r>
          </a:p>
        </p:txBody>
      </p:sp>
    </p:spTree>
    <p:extLst>
      <p:ext uri="{BB962C8B-B14F-4D97-AF65-F5344CB8AC3E}">
        <p14:creationId xmlns:p14="http://schemas.microsoft.com/office/powerpoint/2010/main" val="189269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B2334-D230-445A-AB43-AE73A299BB12}"/>
              </a:ext>
            </a:extLst>
          </p:cNvPr>
          <p:cNvSpPr>
            <a:spLocks noGrp="1"/>
          </p:cNvSpPr>
          <p:nvPr>
            <p:ph type="title"/>
          </p:nvPr>
        </p:nvSpPr>
        <p:spPr/>
        <p:txBody>
          <a:bodyPr/>
          <a:lstStyle/>
          <a:p>
            <a:r>
              <a:rPr lang="en-US" dirty="0"/>
              <a:t>Model Tuning (Grid Search)</a:t>
            </a:r>
          </a:p>
        </p:txBody>
      </p:sp>
      <p:sp>
        <p:nvSpPr>
          <p:cNvPr id="3" name="Content Placeholder 2">
            <a:extLst>
              <a:ext uri="{FF2B5EF4-FFF2-40B4-BE49-F238E27FC236}">
                <a16:creationId xmlns:a16="http://schemas.microsoft.com/office/drawing/2014/main" id="{26394E97-915E-4170-9196-4535A7E3B7D6}"/>
              </a:ext>
            </a:extLst>
          </p:cNvPr>
          <p:cNvSpPr>
            <a:spLocks noGrp="1"/>
          </p:cNvSpPr>
          <p:nvPr>
            <p:ph idx="1"/>
          </p:nvPr>
        </p:nvSpPr>
        <p:spPr/>
        <p:txBody>
          <a:bodyPr/>
          <a:lstStyle/>
          <a:p>
            <a:r>
              <a:rPr lang="en-US" dirty="0"/>
              <a:t>The grid search method is employed for hyperparameter tuning in the Random Forest model.</a:t>
            </a:r>
          </a:p>
          <a:p>
            <a:r>
              <a:rPr lang="en-US" dirty="0"/>
              <a:t>The best parameters obtained are printed, and their impact on accuracy is discussed.</a:t>
            </a:r>
          </a:p>
          <a:p>
            <a:r>
              <a:rPr lang="en-US" dirty="0"/>
              <a:t>The grid search process is commented out due to its time-consuming nature.</a:t>
            </a:r>
          </a:p>
        </p:txBody>
      </p:sp>
    </p:spTree>
    <p:extLst>
      <p:ext uri="{BB962C8B-B14F-4D97-AF65-F5344CB8AC3E}">
        <p14:creationId xmlns:p14="http://schemas.microsoft.com/office/powerpoint/2010/main" val="2243001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08816-87D2-4F64-8718-D1E419E0F360}"/>
              </a:ext>
            </a:extLst>
          </p:cNvPr>
          <p:cNvSpPr>
            <a:spLocks noGrp="1"/>
          </p:cNvSpPr>
          <p:nvPr>
            <p:ph type="title"/>
          </p:nvPr>
        </p:nvSpPr>
        <p:spPr/>
        <p:txBody>
          <a:bodyPr/>
          <a:lstStyle/>
          <a:p>
            <a:r>
              <a:rPr lang="en-US" dirty="0"/>
              <a:t>Final Random Forest Model</a:t>
            </a:r>
          </a:p>
        </p:txBody>
      </p:sp>
      <p:sp>
        <p:nvSpPr>
          <p:cNvPr id="3" name="Content Placeholder 2">
            <a:extLst>
              <a:ext uri="{FF2B5EF4-FFF2-40B4-BE49-F238E27FC236}">
                <a16:creationId xmlns:a16="http://schemas.microsoft.com/office/drawing/2014/main" id="{512421D4-6ACA-40D7-96D6-56DC7967046E}"/>
              </a:ext>
            </a:extLst>
          </p:cNvPr>
          <p:cNvSpPr>
            <a:spLocks noGrp="1"/>
          </p:cNvSpPr>
          <p:nvPr>
            <p:ph idx="1"/>
          </p:nvPr>
        </p:nvSpPr>
        <p:spPr/>
        <p:txBody>
          <a:bodyPr/>
          <a:lstStyle/>
          <a:p>
            <a:r>
              <a:rPr lang="en-US" dirty="0"/>
              <a:t>The Random Forest model is trained with the tuned hyperparameters. </a:t>
            </a:r>
          </a:p>
          <a:p>
            <a:r>
              <a:rPr lang="en-US" dirty="0"/>
              <a:t>Predictions are made on the test set, and accuracy is evaluated.</a:t>
            </a:r>
          </a:p>
          <a:p>
            <a:r>
              <a:rPr lang="en-US" dirty="0"/>
              <a:t>The accuracy achieved is printed.</a:t>
            </a:r>
          </a:p>
        </p:txBody>
      </p:sp>
    </p:spTree>
    <p:extLst>
      <p:ext uri="{BB962C8B-B14F-4D97-AF65-F5344CB8AC3E}">
        <p14:creationId xmlns:p14="http://schemas.microsoft.com/office/powerpoint/2010/main" val="3608642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C91D-DAD8-46E9-A935-CE46889DE960}"/>
              </a:ext>
            </a:extLst>
          </p:cNvPr>
          <p:cNvSpPr>
            <a:spLocks noGrp="1"/>
          </p:cNvSpPr>
          <p:nvPr>
            <p:ph type="title"/>
          </p:nvPr>
        </p:nvSpPr>
        <p:spPr/>
        <p:txBody>
          <a:bodyPr/>
          <a:lstStyle/>
          <a:p>
            <a:r>
              <a:rPr lang="en-US" dirty="0"/>
              <a:t>XGBoost Model</a:t>
            </a:r>
          </a:p>
        </p:txBody>
      </p:sp>
      <p:sp>
        <p:nvSpPr>
          <p:cNvPr id="3" name="Content Placeholder 2">
            <a:extLst>
              <a:ext uri="{FF2B5EF4-FFF2-40B4-BE49-F238E27FC236}">
                <a16:creationId xmlns:a16="http://schemas.microsoft.com/office/drawing/2014/main" id="{C12AB817-243A-472C-87B4-5ECA8ED2306A}"/>
              </a:ext>
            </a:extLst>
          </p:cNvPr>
          <p:cNvSpPr>
            <a:spLocks noGrp="1"/>
          </p:cNvSpPr>
          <p:nvPr>
            <p:ph idx="1"/>
          </p:nvPr>
        </p:nvSpPr>
        <p:spPr/>
        <p:txBody>
          <a:bodyPr/>
          <a:lstStyle/>
          <a:p>
            <a:r>
              <a:rPr lang="en-US" dirty="0"/>
              <a:t>XGBoost is introduced as a boosting algorithm, and its installation is covered.</a:t>
            </a:r>
          </a:p>
          <a:p>
            <a:r>
              <a:rPr lang="en-US" dirty="0"/>
              <a:t>The dataset is converted into </a:t>
            </a:r>
            <a:r>
              <a:rPr lang="en-US" dirty="0" err="1"/>
              <a:t>DMatrix</a:t>
            </a:r>
            <a:r>
              <a:rPr lang="en-US" dirty="0"/>
              <a:t> format, and Bayesian optimization is discussed for hyperparameter tuning.</a:t>
            </a:r>
          </a:p>
          <a:p>
            <a:r>
              <a:rPr lang="en-US" dirty="0" err="1"/>
              <a:t>RandomizedSearchCV</a:t>
            </a:r>
            <a:r>
              <a:rPr lang="en-US" dirty="0"/>
              <a:t> is used to find the best hyperparameters for the XGBoost model.</a:t>
            </a:r>
          </a:p>
        </p:txBody>
      </p:sp>
    </p:spTree>
    <p:extLst>
      <p:ext uri="{BB962C8B-B14F-4D97-AF65-F5344CB8AC3E}">
        <p14:creationId xmlns:p14="http://schemas.microsoft.com/office/powerpoint/2010/main" val="1045223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40242-0A41-4FBE-A333-748FEA95CA40}"/>
              </a:ext>
            </a:extLst>
          </p:cNvPr>
          <p:cNvSpPr>
            <a:spLocks noGrp="1"/>
          </p:cNvSpPr>
          <p:nvPr>
            <p:ph type="title"/>
          </p:nvPr>
        </p:nvSpPr>
        <p:spPr/>
        <p:txBody>
          <a:bodyPr/>
          <a:lstStyle/>
          <a:p>
            <a:r>
              <a:rPr lang="en-US" dirty="0"/>
              <a:t>Conclusion and Future Work</a:t>
            </a:r>
          </a:p>
        </p:txBody>
      </p:sp>
      <p:sp>
        <p:nvSpPr>
          <p:cNvPr id="3" name="Content Placeholder 2">
            <a:extLst>
              <a:ext uri="{FF2B5EF4-FFF2-40B4-BE49-F238E27FC236}">
                <a16:creationId xmlns:a16="http://schemas.microsoft.com/office/drawing/2014/main" id="{B36EF050-E168-49ED-AABB-83923CD096CC}"/>
              </a:ext>
            </a:extLst>
          </p:cNvPr>
          <p:cNvSpPr>
            <a:spLocks noGrp="1"/>
          </p:cNvSpPr>
          <p:nvPr>
            <p:ph idx="1"/>
          </p:nvPr>
        </p:nvSpPr>
        <p:spPr/>
        <p:txBody>
          <a:bodyPr/>
          <a:lstStyle/>
          <a:p>
            <a:r>
              <a:rPr lang="en-US" dirty="0"/>
              <a:t>The final XGBoost model is trained with tuned hyperparameters and rounds determined through cross-validation.</a:t>
            </a:r>
          </a:p>
          <a:p>
            <a:r>
              <a:rPr lang="en-US" dirty="0"/>
              <a:t>Predictions are made on the test set, and accuracy is evaluated.</a:t>
            </a:r>
          </a:p>
          <a:p>
            <a:r>
              <a:rPr lang="en-US"/>
              <a:t>The </a:t>
            </a:r>
            <a:r>
              <a:rPr lang="en-US" dirty="0"/>
              <a:t>best hyperparameters and accuracy are </a:t>
            </a:r>
            <a:r>
              <a:rPr lang="en-US"/>
              <a:t>printed.</a:t>
            </a:r>
          </a:p>
          <a:p>
            <a:r>
              <a:rPr lang="en-US"/>
              <a:t>The </a:t>
            </a:r>
            <a:r>
              <a:rPr lang="en-US" dirty="0"/>
              <a:t>report concludes by summarizing key findings and suggesting potential avenues for future work.</a:t>
            </a:r>
          </a:p>
        </p:txBody>
      </p:sp>
    </p:spTree>
    <p:extLst>
      <p:ext uri="{BB962C8B-B14F-4D97-AF65-F5344CB8AC3E}">
        <p14:creationId xmlns:p14="http://schemas.microsoft.com/office/powerpoint/2010/main" val="2746713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C58B9-7F5B-4567-B92C-A5F86173F03B}"/>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29D5729D-347A-46B2-87AA-4062FE5F38A4}"/>
              </a:ext>
            </a:extLst>
          </p:cNvPr>
          <p:cNvSpPr>
            <a:spLocks noGrp="1"/>
          </p:cNvSpPr>
          <p:nvPr>
            <p:ph idx="1"/>
          </p:nvPr>
        </p:nvSpPr>
        <p:spPr/>
        <p:txBody>
          <a:bodyPr/>
          <a:lstStyle/>
          <a:p>
            <a:r>
              <a:rPr lang="en-US" dirty="0"/>
              <a:t>The dataset used in this model was extracted from the Census bureau database by Ronny </a:t>
            </a:r>
            <a:r>
              <a:rPr lang="en-US" dirty="0" err="1"/>
              <a:t>Kohavi</a:t>
            </a:r>
            <a:r>
              <a:rPr lang="en-US" dirty="0"/>
              <a:t> and Barry Becker (Data Mining and Visualization, Silicon Graphics).</a:t>
            </a:r>
          </a:p>
          <a:p>
            <a:r>
              <a:rPr lang="en-US" dirty="0"/>
              <a:t>In this code, we perform a comprehensive analysis to predict income levels based on demographic features using machine learning techniques. The dataset is loaded, thoroughly explored, and preprocessed. Initial insights into data distribution and relationships between variables are visualized. We discuss the rationale</a:t>
            </a:r>
          </a:p>
        </p:txBody>
      </p:sp>
    </p:spTree>
    <p:extLst>
      <p:ext uri="{BB962C8B-B14F-4D97-AF65-F5344CB8AC3E}">
        <p14:creationId xmlns:p14="http://schemas.microsoft.com/office/powerpoint/2010/main" val="981038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AFD72-6043-4797-944D-F82C4C0FA072}"/>
              </a:ext>
            </a:extLst>
          </p:cNvPr>
          <p:cNvSpPr>
            <a:spLocks noGrp="1"/>
          </p:cNvSpPr>
          <p:nvPr>
            <p:ph type="title"/>
          </p:nvPr>
        </p:nvSpPr>
        <p:spPr/>
        <p:txBody>
          <a:bodyPr/>
          <a:lstStyle/>
          <a:p>
            <a:r>
              <a:rPr lang="en-US" dirty="0"/>
              <a:t>Data Loading and Initial Analysis</a:t>
            </a:r>
          </a:p>
        </p:txBody>
      </p:sp>
      <p:sp>
        <p:nvSpPr>
          <p:cNvPr id="3" name="Content Placeholder 2">
            <a:extLst>
              <a:ext uri="{FF2B5EF4-FFF2-40B4-BE49-F238E27FC236}">
                <a16:creationId xmlns:a16="http://schemas.microsoft.com/office/drawing/2014/main" id="{FD909E2C-6B3B-4EA2-9EC0-AB9018BE9CDE}"/>
              </a:ext>
            </a:extLst>
          </p:cNvPr>
          <p:cNvSpPr>
            <a:spLocks noGrp="1"/>
          </p:cNvSpPr>
          <p:nvPr>
            <p:ph idx="1"/>
          </p:nvPr>
        </p:nvSpPr>
        <p:spPr/>
        <p:txBody>
          <a:bodyPr/>
          <a:lstStyle/>
          <a:p>
            <a:r>
              <a:rPr lang="en-US" dirty="0"/>
              <a:t>Libraries such as pandas, seaborn, </a:t>
            </a:r>
            <a:r>
              <a:rPr lang="en-US" dirty="0" err="1"/>
              <a:t>numpy</a:t>
            </a:r>
            <a:r>
              <a:rPr lang="en-US" dirty="0"/>
              <a:t>, and matplotlib are imported.</a:t>
            </a:r>
          </a:p>
          <a:p>
            <a:r>
              <a:rPr lang="en-US" dirty="0"/>
              <a:t>The dataset is loaded from a CSV file ("adult.csv"). Null values and data types are checked using </a:t>
            </a:r>
            <a:r>
              <a:rPr lang="en-US" dirty="0" err="1"/>
              <a:t>dataset.isnull</a:t>
            </a:r>
            <a:r>
              <a:rPr lang="en-US" dirty="0"/>
              <a:t>().sum() and </a:t>
            </a:r>
            <a:r>
              <a:rPr lang="en-US" dirty="0" err="1"/>
              <a:t>dataset.dtypes</a:t>
            </a:r>
            <a:r>
              <a:rPr lang="en-US" dirty="0"/>
              <a:t>.</a:t>
            </a:r>
          </a:p>
          <a:p>
            <a:r>
              <a:rPr lang="en-US" dirty="0"/>
              <a:t>The first few rows of the dataset are displayed using </a:t>
            </a:r>
            <a:r>
              <a:rPr lang="en-US" dirty="0" err="1"/>
              <a:t>dataset.head</a:t>
            </a:r>
            <a:r>
              <a:rPr lang="en-US" dirty="0"/>
              <a:t>().</a:t>
            </a:r>
          </a:p>
        </p:txBody>
      </p:sp>
    </p:spTree>
    <p:extLst>
      <p:ext uri="{BB962C8B-B14F-4D97-AF65-F5344CB8AC3E}">
        <p14:creationId xmlns:p14="http://schemas.microsoft.com/office/powerpoint/2010/main" val="2277923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3AF09-6F99-4255-9545-19586AA20ED0}"/>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D4977A7C-7EA4-47A3-B401-B0149BC4BA0C}"/>
              </a:ext>
            </a:extLst>
          </p:cNvPr>
          <p:cNvSpPr>
            <a:spLocks noGrp="1"/>
          </p:cNvSpPr>
          <p:nvPr>
            <p:ph idx="1"/>
          </p:nvPr>
        </p:nvSpPr>
        <p:spPr/>
        <p:txBody>
          <a:bodyPr/>
          <a:lstStyle/>
          <a:p>
            <a:r>
              <a:rPr lang="en-US" dirty="0"/>
              <a:t>Rows containing '?' are removed, and the 'income' column is labeled as 0 or 1.</a:t>
            </a:r>
          </a:p>
          <a:p>
            <a:r>
              <a:rPr lang="en-US" dirty="0"/>
              <a:t>The decision to drop 'education' in favor of '</a:t>
            </a:r>
            <a:r>
              <a:rPr lang="en-US" dirty="0" err="1"/>
              <a:t>education.num</a:t>
            </a:r>
            <a:r>
              <a:rPr lang="en-US" dirty="0"/>
              <a:t>' and '</a:t>
            </a:r>
            <a:r>
              <a:rPr lang="en-US" dirty="0" err="1"/>
              <a:t>marital.status</a:t>
            </a:r>
            <a:r>
              <a:rPr lang="en-US" dirty="0"/>
              <a:t>' in favor of 'relationship' is discussed.</a:t>
            </a:r>
          </a:p>
        </p:txBody>
      </p:sp>
    </p:spTree>
    <p:extLst>
      <p:ext uri="{BB962C8B-B14F-4D97-AF65-F5344CB8AC3E}">
        <p14:creationId xmlns:p14="http://schemas.microsoft.com/office/powerpoint/2010/main" val="406983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62826B-7DBD-42CB-A7D7-E416ACFB36C4}"/>
              </a:ext>
            </a:extLst>
          </p:cNvPr>
          <p:cNvPicPr>
            <a:picLocks noGrp="1" noChangeAspect="1"/>
          </p:cNvPicPr>
          <p:nvPr>
            <p:ph idx="1"/>
          </p:nvPr>
        </p:nvPicPr>
        <p:blipFill>
          <a:blip r:embed="rId2"/>
          <a:stretch>
            <a:fillRect/>
          </a:stretch>
        </p:blipFill>
        <p:spPr>
          <a:xfrm>
            <a:off x="838200" y="548640"/>
            <a:ext cx="10515600" cy="5628323"/>
          </a:xfrm>
        </p:spPr>
      </p:pic>
    </p:spTree>
    <p:extLst>
      <p:ext uri="{BB962C8B-B14F-4D97-AF65-F5344CB8AC3E}">
        <p14:creationId xmlns:p14="http://schemas.microsoft.com/office/powerpoint/2010/main" val="3866066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E5502-B27B-4893-89B5-9B0931835FC0}"/>
              </a:ext>
            </a:extLst>
          </p:cNvPr>
          <p:cNvSpPr>
            <a:spLocks noGrp="1"/>
          </p:cNvSpPr>
          <p:nvPr>
            <p:ph type="title"/>
          </p:nvPr>
        </p:nvSpPr>
        <p:spPr/>
        <p:txBody>
          <a:bodyPr/>
          <a:lstStyle/>
          <a:p>
            <a:r>
              <a:rPr lang="en-US" dirty="0"/>
              <a:t>Exploratory Data Analysis (EDA)</a:t>
            </a:r>
          </a:p>
        </p:txBody>
      </p:sp>
      <p:sp>
        <p:nvSpPr>
          <p:cNvPr id="3" name="Content Placeholder 2">
            <a:extLst>
              <a:ext uri="{FF2B5EF4-FFF2-40B4-BE49-F238E27FC236}">
                <a16:creationId xmlns:a16="http://schemas.microsoft.com/office/drawing/2014/main" id="{ED85A5A9-96C6-4446-ADB4-01BE9322FF48}"/>
              </a:ext>
            </a:extLst>
          </p:cNvPr>
          <p:cNvSpPr>
            <a:spLocks noGrp="1"/>
          </p:cNvSpPr>
          <p:nvPr>
            <p:ph idx="1"/>
          </p:nvPr>
        </p:nvSpPr>
        <p:spPr/>
        <p:txBody>
          <a:bodyPr/>
          <a:lstStyle/>
          <a:p>
            <a:r>
              <a:rPr lang="en-US" dirty="0"/>
              <a:t>Visualizations are created to explore the relationship between '</a:t>
            </a:r>
            <a:r>
              <a:rPr lang="en-US" dirty="0" err="1"/>
              <a:t>education.num</a:t>
            </a:r>
            <a:r>
              <a:rPr lang="en-US" dirty="0"/>
              <a:t>' and 'income’.</a:t>
            </a:r>
          </a:p>
          <a:p>
            <a:r>
              <a:rPr lang="en-US" dirty="0"/>
              <a:t>A count plot is used to show the distribution of people across different native countries.</a:t>
            </a:r>
          </a:p>
          <a:p>
            <a:r>
              <a:rPr lang="en-US" dirty="0"/>
              <a:t>Similar plots are generated for '</a:t>
            </a:r>
            <a:r>
              <a:rPr lang="en-US" dirty="0" err="1"/>
              <a:t>marital.status</a:t>
            </a:r>
            <a:r>
              <a:rPr lang="en-US" dirty="0"/>
              <a:t>' and 'relationship', highlighting their similarities.</a:t>
            </a:r>
          </a:p>
        </p:txBody>
      </p:sp>
    </p:spTree>
    <p:extLst>
      <p:ext uri="{BB962C8B-B14F-4D97-AF65-F5344CB8AC3E}">
        <p14:creationId xmlns:p14="http://schemas.microsoft.com/office/powerpoint/2010/main" val="815369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1ECD10-97E3-44B1-8EB2-10FE2D10C3DA}"/>
              </a:ext>
            </a:extLst>
          </p:cNvPr>
          <p:cNvPicPr>
            <a:picLocks noGrp="1" noChangeAspect="1"/>
          </p:cNvPicPr>
          <p:nvPr>
            <p:ph idx="1"/>
          </p:nvPr>
        </p:nvPicPr>
        <p:blipFill>
          <a:blip r:embed="rId2"/>
          <a:stretch>
            <a:fillRect/>
          </a:stretch>
        </p:blipFill>
        <p:spPr>
          <a:xfrm>
            <a:off x="838199" y="808522"/>
            <a:ext cx="10515599" cy="5397316"/>
          </a:xfrm>
        </p:spPr>
      </p:pic>
    </p:spTree>
    <p:extLst>
      <p:ext uri="{BB962C8B-B14F-4D97-AF65-F5344CB8AC3E}">
        <p14:creationId xmlns:p14="http://schemas.microsoft.com/office/powerpoint/2010/main" val="1651794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D946C-2E56-4DB1-A428-755B90D417FE}"/>
              </a:ext>
            </a:extLst>
          </p:cNvPr>
          <p:cNvSpPr>
            <a:spLocks noGrp="1"/>
          </p:cNvSpPr>
          <p:nvPr>
            <p:ph type="title"/>
          </p:nvPr>
        </p:nvSpPr>
        <p:spPr/>
        <p:txBody>
          <a:bodyPr/>
          <a:lstStyle/>
          <a:p>
            <a:r>
              <a:rPr lang="en-US" dirty="0"/>
              <a:t>Feature Engineering</a:t>
            </a:r>
          </a:p>
        </p:txBody>
      </p:sp>
      <p:sp>
        <p:nvSpPr>
          <p:cNvPr id="3" name="Content Placeholder 2">
            <a:extLst>
              <a:ext uri="{FF2B5EF4-FFF2-40B4-BE49-F238E27FC236}">
                <a16:creationId xmlns:a16="http://schemas.microsoft.com/office/drawing/2014/main" id="{B9C26DB9-7DA6-4980-940E-E40EEB7399C1}"/>
              </a:ext>
            </a:extLst>
          </p:cNvPr>
          <p:cNvSpPr>
            <a:spLocks noGrp="1"/>
          </p:cNvSpPr>
          <p:nvPr>
            <p:ph idx="1"/>
          </p:nvPr>
        </p:nvSpPr>
        <p:spPr/>
        <p:txBody>
          <a:bodyPr/>
          <a:lstStyle/>
          <a:p>
            <a:r>
              <a:rPr lang="en-US" dirty="0"/>
              <a:t>The '</a:t>
            </a:r>
            <a:r>
              <a:rPr lang="en-US" dirty="0" err="1"/>
              <a:t>marital.status</a:t>
            </a:r>
            <a:r>
              <a:rPr lang="en-US" dirty="0"/>
              <a:t>' values are simplified to 'Single' and 'Married’.</a:t>
            </a:r>
          </a:p>
          <a:p>
            <a:r>
              <a:rPr lang="en-US" dirty="0"/>
              <a:t> Label encoding is applied to categorical columns. </a:t>
            </a:r>
          </a:p>
          <a:p>
            <a:r>
              <a:rPr lang="en-US" dirty="0"/>
              <a:t>A heatmap of the correlation matrix is visualized to identify highly correlated features.</a:t>
            </a:r>
          </a:p>
        </p:txBody>
      </p:sp>
    </p:spTree>
    <p:extLst>
      <p:ext uri="{BB962C8B-B14F-4D97-AF65-F5344CB8AC3E}">
        <p14:creationId xmlns:p14="http://schemas.microsoft.com/office/powerpoint/2010/main" val="3417522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E1B9CDD-FDB2-40D6-9ABA-D00C4810B295}"/>
              </a:ext>
            </a:extLst>
          </p:cNvPr>
          <p:cNvPicPr>
            <a:picLocks noGrp="1" noChangeAspect="1"/>
          </p:cNvPicPr>
          <p:nvPr>
            <p:ph idx="1"/>
          </p:nvPr>
        </p:nvPicPr>
        <p:blipFill>
          <a:blip r:embed="rId2"/>
          <a:stretch>
            <a:fillRect/>
          </a:stretch>
        </p:blipFill>
        <p:spPr>
          <a:xfrm>
            <a:off x="838200" y="388645"/>
            <a:ext cx="10515600" cy="6080710"/>
          </a:xfrm>
        </p:spPr>
      </p:pic>
    </p:spTree>
    <p:extLst>
      <p:ext uri="{BB962C8B-B14F-4D97-AF65-F5344CB8AC3E}">
        <p14:creationId xmlns:p14="http://schemas.microsoft.com/office/powerpoint/2010/main" val="637279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565</Words>
  <Application>Microsoft Macintosh PowerPoint</Application>
  <PresentationFormat>Widescreen</PresentationFormat>
  <Paragraphs>41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Lato</vt:lpstr>
      <vt:lpstr>Office Theme</vt:lpstr>
      <vt:lpstr>Comprehensive Data Analysis and Model Development for Income Prediction</vt:lpstr>
      <vt:lpstr>Introduction</vt:lpstr>
      <vt:lpstr>Data Loading and Initial Analysis</vt:lpstr>
      <vt:lpstr>Data Preprocessing</vt:lpstr>
      <vt:lpstr>PowerPoint Presentation</vt:lpstr>
      <vt:lpstr>Exploratory Data Analysis (EDA)</vt:lpstr>
      <vt:lpstr>PowerPoint Presentation</vt:lpstr>
      <vt:lpstr>Feature Engineering</vt:lpstr>
      <vt:lpstr>PowerPoint Presentation</vt:lpstr>
      <vt:lpstr>Model Selection and Evaluation</vt:lpstr>
      <vt:lpstr>Model Tuning (Grid Search)</vt:lpstr>
      <vt:lpstr>Final Random Forest Model</vt:lpstr>
      <vt:lpstr>XGBoost Model</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Comprehensive Data Analysis and Model Development for Income Prediction</dc:title>
  <dc:creator>Ahmad Saleem</dc:creator>
  <cp:lastModifiedBy>Al Jubair Hossain</cp:lastModifiedBy>
  <cp:revision>2</cp:revision>
  <dcterms:created xsi:type="dcterms:W3CDTF">2023-12-14T19:54:39Z</dcterms:created>
  <dcterms:modified xsi:type="dcterms:W3CDTF">2023-12-15T01:12:13Z</dcterms:modified>
</cp:coreProperties>
</file>