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2" r:id="rId3"/>
    <p:sldId id="262" r:id="rId4"/>
    <p:sldId id="259" r:id="rId5"/>
    <p:sldId id="261" r:id="rId6"/>
    <p:sldId id="273" r:id="rId7"/>
    <p:sldId id="288" r:id="rId8"/>
    <p:sldId id="263" r:id="rId9"/>
    <p:sldId id="268" r:id="rId10"/>
    <p:sldId id="285" r:id="rId11"/>
    <p:sldId id="284" r:id="rId12"/>
    <p:sldId id="281" r:id="rId13"/>
    <p:sldId id="287" r:id="rId14"/>
    <p:sldId id="289" r:id="rId15"/>
    <p:sldId id="286" r:id="rId16"/>
    <p:sldId id="276" r:id="rId17"/>
    <p:sldId id="258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82"/>
    <a:srgbClr val="21386F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 snapToObjects="1"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F8916-6E88-4599-B529-E3FC1A3D1A83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/>
              <a:t>Чуев И. С. БПИ165, курсовая работа, Криптосистема Рабина (Rabin Cryptosystem)     2017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ADB33-55CC-40D2-9C9F-DCE63C919C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08052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3A33E-C325-493D-853D-0C52CC5BC609}" type="datetimeFigureOut">
              <a:rPr lang="ru-RU" smtClean="0"/>
              <a:pPr/>
              <a:t>26.05.2017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/>
              <a:t>Чуев И. С. БПИ165, курсовая работа, Криптосистема Рабина (Rabin Cryptosystem)     2017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AEE50-5194-4E2F-9E63-C1259C2ACA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05318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Должности – профессор каф. УРПО </a:t>
            </a:r>
            <a:r>
              <a:rPr lang="en-US" dirty="0"/>
              <a:t>||</a:t>
            </a:r>
            <a:r>
              <a:rPr lang="en-US" baseline="0" dirty="0"/>
              <a:t> </a:t>
            </a:r>
            <a:r>
              <a:rPr lang="ru-RU" dirty="0"/>
              <a:t>доцент каф. УРПО</a:t>
            </a:r>
            <a:r>
              <a:rPr lang="en-US" baseline="0" dirty="0"/>
              <a:t> ||</a:t>
            </a:r>
            <a:r>
              <a:rPr lang="ru-RU" dirty="0"/>
              <a:t> преподаватель каф. УРПО</a:t>
            </a:r>
            <a:endParaRPr lang="en-US" dirty="0"/>
          </a:p>
          <a:p>
            <a:r>
              <a:rPr lang="ru-RU" dirty="0"/>
              <a:t>Ученые</a:t>
            </a:r>
            <a:r>
              <a:rPr lang="ru-RU" baseline="0" dirty="0"/>
              <a:t> степени: д.т.н. </a:t>
            </a:r>
            <a:r>
              <a:rPr lang="en-US" dirty="0"/>
              <a:t>||</a:t>
            </a:r>
            <a:r>
              <a:rPr lang="en-US" baseline="0" dirty="0"/>
              <a:t> </a:t>
            </a:r>
            <a:r>
              <a:rPr lang="ru-RU" baseline="0" dirty="0"/>
              <a:t> д.ф.-м. н. </a:t>
            </a:r>
            <a:r>
              <a:rPr lang="en-US" dirty="0"/>
              <a:t>||</a:t>
            </a:r>
            <a:r>
              <a:rPr lang="en-US" baseline="0" dirty="0"/>
              <a:t> </a:t>
            </a:r>
            <a:r>
              <a:rPr lang="ru-RU" baseline="0" dirty="0"/>
              <a:t> к.т.н. </a:t>
            </a:r>
            <a:r>
              <a:rPr lang="en-US" dirty="0"/>
              <a:t>||</a:t>
            </a:r>
            <a:r>
              <a:rPr lang="en-US" baseline="0" dirty="0"/>
              <a:t> </a:t>
            </a:r>
            <a:r>
              <a:rPr lang="ru-RU" baseline="0" dirty="0"/>
              <a:t> к ф.-м. н.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Чуев И. С. БПИ165, курсовая работа, Криптосистема Рабина (Rabin Cryptosystem)     2017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86B07-0B5A-43F5-92F6-0DD5418EF867}" type="datetime1">
              <a:rPr lang="en-US" smtClean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dirty="0"/>
              <a:t>Чуев И. С. БПИ165, курсовая работа, Криптосистема Рабина (</a:t>
            </a:r>
            <a:r>
              <a:rPr lang="ru-RU" dirty="0" err="1"/>
              <a:t>Rabin</a:t>
            </a:r>
            <a:r>
              <a:rPr lang="ru-RU" dirty="0"/>
              <a:t> </a:t>
            </a:r>
            <a:r>
              <a:rPr lang="ru-RU" dirty="0" err="1"/>
              <a:t>Cryptosystem</a:t>
            </a:r>
            <a:r>
              <a:rPr lang="ru-RU" dirty="0"/>
              <a:t>)					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E0AFB-7A26-477C-915C-CC78909DC3FE}" type="datetime1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Чуев И. С. БПИ165, курсовая работа, Криптосистема Рабина (Rabin Cryptosystem)					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10E69-C530-41B9-B0B0-5163D4F90BED}" type="datetime1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Чуев И. С. БПИ165, курсовая работа, Криптосистема Рабина (Rabin Cryptosystem)					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64AF9-C736-4D6B-B748-615CC6E75DA4}" type="datetime1">
              <a:rPr lang="en-US" smtClean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dirty="0"/>
              <a:t>Чуев И. С. БПИ165, курсовая работа, Криптосистема Рабина (</a:t>
            </a:r>
            <a:r>
              <a:rPr lang="ru-RU" dirty="0" err="1"/>
              <a:t>Rabin</a:t>
            </a:r>
            <a:r>
              <a:rPr lang="ru-RU" dirty="0"/>
              <a:t> </a:t>
            </a:r>
            <a:r>
              <a:rPr lang="ru-RU" dirty="0" err="1"/>
              <a:t>Cryptosystem</a:t>
            </a:r>
            <a:r>
              <a:rPr lang="ru-RU" dirty="0"/>
              <a:t>)					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59AE5-CD89-4030-A75D-40F9A9AA419B}" type="datetime1">
              <a:rPr lang="en-US" smtClean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dirty="0"/>
              <a:t>Чуев И. С. БПИ165, курсовая работа, Криптосистема Рабина (</a:t>
            </a:r>
            <a:r>
              <a:rPr lang="ru-RU" dirty="0" err="1"/>
              <a:t>Rabin</a:t>
            </a:r>
            <a:r>
              <a:rPr lang="ru-RU" dirty="0"/>
              <a:t> </a:t>
            </a:r>
            <a:r>
              <a:rPr lang="ru-RU" dirty="0" err="1"/>
              <a:t>Cryptosystem</a:t>
            </a:r>
            <a:r>
              <a:rPr lang="ru-RU" dirty="0"/>
              <a:t>)					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D7A43-C5E6-45D4-877D-F66A4711F71A}" type="datetime1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Чуев И. С. БПИ165, курсовая работа, Криптосистема Рабина (Rabin Cryptosystem)					2017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A90F6-4BBB-41E8-A049-19C5A873401A}" type="datetime1">
              <a:rPr lang="en-US" smtClean="0"/>
              <a:t>5/26/2017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Чуев И. С. БПИ165, курсовая работа, Криптосистема Рабина (Rabin Cryptosystem)					2017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58916-B918-4949-A266-027AC96B34D5}" type="datetime1">
              <a:rPr lang="en-US" smtClean="0"/>
              <a:t>5/26/2017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Чуев И. С. БПИ165, курсовая работа, Криптосистема Рабина (Rabin Cryptosystem)					2017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79A5E-2A21-480F-8B0E-989360A14DCE}" type="datetime1">
              <a:rPr lang="en-US" smtClean="0"/>
              <a:t>5/26/2017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Чуев И. С. БПИ165, курсовая работа, Криптосистема Рабина (Rabin Cryptosystem)					2017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98CDB-BD72-445D-9477-282E9913EB11}" type="datetime1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Чуев И. С. БПИ165, курсовая работа, Криптосистема Рабина (Rabin Cryptosystem)					2017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818E3-AFD2-4264-B246-F58494BF1B42}" type="datetime1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Чуев И. С. БПИ165, курсовая работа, Криптосистема Рабина (Rabin Cryptosystem)					2017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19904AC-A6A1-4910-9136-011FEA52B56F}" type="datetime1">
              <a:rPr lang="en-US" smtClean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 dirty="0"/>
              <a:t>Чуев И. С. БПИ165, курсовая работа, Криптосистема Рабина (</a:t>
            </a:r>
            <a:r>
              <a:rPr lang="ru-RU" dirty="0" err="1"/>
              <a:t>Rabin</a:t>
            </a:r>
            <a:r>
              <a:rPr lang="ru-RU" dirty="0"/>
              <a:t> </a:t>
            </a:r>
            <a:r>
              <a:rPr lang="ru-RU" dirty="0" err="1"/>
              <a:t>Cryptosystem</a:t>
            </a:r>
            <a:r>
              <a:rPr lang="ru-RU" dirty="0"/>
              <a:t>)					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tsa.edu/~wagner/laws/Rabin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ahabr.ru/post/226395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06625"/>
          </a:xfrm>
        </p:spPr>
        <p:txBody>
          <a:bodyPr/>
          <a:lstStyle/>
          <a:p>
            <a:pPr eaLnBrk="1" hangingPunct="1"/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Myriad Pro Semibold"/>
                <a:ea typeface="ＭＳ Ｐゴシック"/>
                <a:cs typeface="ＭＳ Ｐゴシック"/>
              </a:rPr>
              <a:t>Факультет компьютерных наук</a:t>
            </a:r>
            <a:br>
              <a:rPr lang="ru-RU" sz="2800" dirty="0">
                <a:solidFill>
                  <a:schemeClr val="tx2">
                    <a:lumMod val="75000"/>
                  </a:schemeClr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Myriad Pro Semibold"/>
                <a:ea typeface="ＭＳ Ｐゴシック"/>
                <a:cs typeface="ＭＳ Ｐゴシック"/>
              </a:rPr>
              <a:t>Департамент программной инженерии</a:t>
            </a:r>
            <a:br>
              <a:rPr lang="ru-RU" sz="2800" dirty="0">
                <a:solidFill>
                  <a:schemeClr val="tx2">
                    <a:lumMod val="75000"/>
                  </a:schemeClr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Myriad Pro Semibold"/>
                <a:ea typeface="ＭＳ Ｐゴシック"/>
                <a:cs typeface="ＭＳ Ｐゴシック"/>
              </a:rPr>
              <a:t>Курсовая работа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Myriad Pro Semibold"/>
                <a:ea typeface="ＭＳ Ｐゴシック"/>
                <a:cs typeface="ＭＳ Ｐゴシック"/>
              </a:rPr>
              <a:t>Криптосистема Рабина 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Myriad Pro Semibold"/>
                <a:ea typeface="ＭＳ Ｐゴシック"/>
                <a:cs typeface="ＭＳ Ｐゴシック"/>
              </a:rPr>
              <a:t>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yriad Pro Semibold"/>
                <a:ea typeface="ＭＳ Ｐゴシック"/>
                <a:cs typeface="ＭＳ Ｐゴシック"/>
              </a:rPr>
              <a:t>Rabin Cryptosystem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Myriad Pro Semibold"/>
                <a:ea typeface="ＭＳ Ｐゴシック"/>
                <a:cs typeface="ＭＳ Ｐゴシック"/>
              </a:rPr>
              <a:t>)</a:t>
            </a:r>
            <a:endParaRPr lang="en-US" sz="2900" dirty="0">
              <a:solidFill>
                <a:schemeClr val="tx2">
                  <a:lumMod val="75000"/>
                </a:schemeClr>
              </a:solidFill>
              <a:latin typeface="Myriad Pro Semibold"/>
              <a:ea typeface="ＭＳ Ｐゴシック"/>
              <a:cs typeface="ＭＳ Ｐゴシック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4364967" y="4337049"/>
            <a:ext cx="4415962" cy="2384426"/>
          </a:xfrm>
        </p:spPr>
        <p:txBody>
          <a:bodyPr/>
          <a:lstStyle/>
          <a:p>
            <a:pPr algn="r" eaLnBrk="1" hangingPunct="1"/>
            <a:r>
              <a:rPr lang="ru-RU" sz="1800" dirty="0">
                <a:solidFill>
                  <a:schemeClr val="tx2">
                    <a:lumMod val="75000"/>
                  </a:schemeClr>
                </a:solidFill>
                <a:latin typeface="Myriad Pro"/>
                <a:ea typeface="ＭＳ Ｐゴシック"/>
                <a:cs typeface="ＭＳ Ｐゴシック"/>
              </a:rPr>
              <a:t>Выполнил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Myriad Pro"/>
                <a:ea typeface="ＭＳ Ｐゴシック"/>
                <a:cs typeface="ＭＳ Ｐゴシック"/>
              </a:rPr>
              <a:t>:</a:t>
            </a:r>
          </a:p>
          <a:p>
            <a:pPr algn="r" eaLnBrk="1" hangingPunct="1"/>
            <a:r>
              <a:rPr lang="ru-RU" sz="1800" dirty="0">
                <a:solidFill>
                  <a:schemeClr val="tx2">
                    <a:lumMod val="75000"/>
                  </a:schemeClr>
                </a:solidFill>
                <a:latin typeface="Myriad Pro"/>
                <a:ea typeface="ＭＳ Ｐゴシック"/>
                <a:cs typeface="ＭＳ Ｐゴシック"/>
              </a:rPr>
              <a:t> студент группы БПИ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Myriad Pro"/>
                <a:ea typeface="ＭＳ Ｐゴシック"/>
                <a:cs typeface="ＭＳ Ｐゴシック"/>
              </a:rPr>
              <a:t>-165</a:t>
            </a:r>
            <a:endParaRPr lang="ru-RU" sz="1800" dirty="0">
              <a:solidFill>
                <a:schemeClr val="tx2">
                  <a:lumMod val="75000"/>
                </a:schemeClr>
              </a:solidFill>
              <a:latin typeface="Myriad Pro"/>
              <a:ea typeface="ＭＳ Ｐゴシック"/>
              <a:cs typeface="ＭＳ Ｐゴシック"/>
            </a:endParaRPr>
          </a:p>
          <a:p>
            <a:pPr algn="r" eaLnBrk="1" hangingPunct="1"/>
            <a:r>
              <a:rPr kumimoji="1" lang="ru-RU" sz="1800" dirty="0">
                <a:solidFill>
                  <a:schemeClr val="tx2">
                    <a:lumMod val="75000"/>
                  </a:schemeClr>
                </a:solidFill>
                <a:latin typeface="Myriad Pro"/>
                <a:ea typeface="ＭＳ Ｐゴシック"/>
                <a:cs typeface="ＭＳ Ｐゴシック"/>
              </a:rPr>
              <a:t>Чуев Иван Сергеевич</a:t>
            </a:r>
          </a:p>
          <a:p>
            <a:pPr algn="r" eaLnBrk="1" hangingPunct="1"/>
            <a:r>
              <a:rPr kumimoji="1" lang="ru-RU" sz="1800" dirty="0">
                <a:solidFill>
                  <a:schemeClr val="tx2">
                    <a:lumMod val="75000"/>
                  </a:schemeClr>
                </a:solidFill>
                <a:latin typeface="Myriad Pro"/>
                <a:ea typeface="ＭＳ Ｐゴシック"/>
                <a:cs typeface="ＭＳ Ｐゴシック"/>
              </a:rPr>
              <a:t>Научный руководитель:</a:t>
            </a:r>
          </a:p>
          <a:p>
            <a:pPr algn="r" eaLnBrk="1" hangingPunct="1"/>
            <a:r>
              <a:rPr kumimoji="1" lang="ru-RU" sz="1800" dirty="0">
                <a:solidFill>
                  <a:schemeClr val="tx2">
                    <a:lumMod val="75000"/>
                  </a:schemeClr>
                </a:solidFill>
                <a:latin typeface="Myriad Pro"/>
                <a:ea typeface="ＭＳ Ｐゴシック"/>
                <a:cs typeface="ＭＳ Ｐゴシック"/>
              </a:rPr>
              <a:t>Руководитель департамента ОП ПИ</a:t>
            </a:r>
          </a:p>
          <a:p>
            <a:pPr algn="r" eaLnBrk="1" hangingPunct="1"/>
            <a:r>
              <a:rPr kumimoji="1" lang="ru-RU" sz="1800" dirty="0" err="1">
                <a:solidFill>
                  <a:schemeClr val="tx2">
                    <a:lumMod val="75000"/>
                  </a:schemeClr>
                </a:solidFill>
                <a:latin typeface="Myriad Pro"/>
                <a:ea typeface="ＭＳ Ｐゴシック"/>
                <a:cs typeface="ＭＳ Ｐゴシック"/>
              </a:rPr>
              <a:t>Авдошин</a:t>
            </a:r>
            <a:r>
              <a:rPr kumimoji="1" lang="ru-RU" sz="1800" dirty="0">
                <a:solidFill>
                  <a:schemeClr val="tx2">
                    <a:lumMod val="75000"/>
                  </a:schemeClr>
                </a:solidFill>
                <a:latin typeface="Myriad Pro"/>
                <a:ea typeface="ＭＳ Ｐゴシック"/>
                <a:cs typeface="ＭＳ Ｐゴシック"/>
              </a:rPr>
              <a:t> Сергей Михайлович</a:t>
            </a:r>
            <a:endParaRPr kumimoji="1" lang="ru-RU" sz="1200" dirty="0">
              <a:solidFill>
                <a:schemeClr val="tx2">
                  <a:lumMod val="75000"/>
                </a:schemeClr>
              </a:solidFill>
              <a:latin typeface="Myriad Pro"/>
              <a:ea typeface="ＭＳ Ｐゴシック"/>
              <a:cs typeface="ＭＳ Ｐゴシック"/>
            </a:endParaRPr>
          </a:p>
        </p:txBody>
      </p:sp>
      <p:sp>
        <p:nvSpPr>
          <p:cNvPr id="13316" name="Subtitle 2"/>
          <p:cNvSpPr txBox="1">
            <a:spLocks/>
          </p:cNvSpPr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2017</a:t>
            </a:r>
          </a:p>
          <a:p>
            <a:pPr algn="ctr">
              <a:spcBef>
                <a:spcPct val="20000"/>
              </a:spcBef>
            </a:pPr>
            <a:r>
              <a:rPr lang="en-US" sz="800" dirty="0">
                <a:solidFill>
                  <a:schemeClr val="bg1"/>
                </a:solidFill>
              </a:rPr>
              <a:t>www.hse.ru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B57FFD-70CD-4C5C-8117-5884EA760DE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2017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Пример выполнения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66558" y="6562875"/>
            <a:ext cx="8431212" cy="365125"/>
          </a:xfrm>
        </p:spPr>
        <p:txBody>
          <a:bodyPr/>
          <a:lstStyle/>
          <a:p>
            <a:pPr>
              <a:defRPr/>
            </a:pP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Чуев И. С. БПИ165, курсовая работа, Криптосистема Рабина (Rabin Cryptosystem)					2017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78802" y="1304758"/>
            <a:ext cx="2051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200" b="1" dirty="0">
                <a:solidFill>
                  <a:srgbClr val="002060"/>
                </a:solidFill>
                <a:latin typeface="Myriad Pro"/>
              </a:rPr>
              <a:t>Кодирование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383" y="1788653"/>
            <a:ext cx="4682217" cy="458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79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2017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Пример выполнения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66558" y="6562875"/>
            <a:ext cx="8431212" cy="365125"/>
          </a:xfrm>
        </p:spPr>
        <p:txBody>
          <a:bodyPr/>
          <a:lstStyle/>
          <a:p>
            <a:pPr>
              <a:defRPr/>
            </a:pP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Чуев И. С. БПИ165, курсовая работа, Криптосистема Рабина (Rabin Cryptosystem)					2017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39046" y="1304758"/>
            <a:ext cx="23945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solidFill>
                  <a:srgbClr val="002060"/>
                </a:solidFill>
                <a:latin typeface="Myriad Pro"/>
              </a:rPr>
              <a:t>Декодирование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139" y="1788652"/>
            <a:ext cx="4661128" cy="456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31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2017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Защищенность</a:t>
            </a: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Нижний колонтитул 2"/>
          <p:cNvSpPr txBox="1">
            <a:spLocks/>
          </p:cNvSpPr>
          <p:nvPr/>
        </p:nvSpPr>
        <p:spPr>
          <a:xfrm>
            <a:off x="366558" y="6562875"/>
            <a:ext cx="8431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pPr>
              <a:defRPr/>
            </a:pP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Чуев И. С. БПИ165, курсовая работа, Криптосистема Рабина (Rabin Cryptosystem)					2017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https://hsto.org/files/b59/3e7/0e6/b593e70e60e5434386762234552a95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03" y="1954111"/>
            <a:ext cx="7381305" cy="446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96161" y="1288560"/>
            <a:ext cx="8190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Myriad Pro"/>
              </a:rPr>
              <a:t>Числа, предоставленные компанией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Myriad Pro"/>
              </a:rPr>
              <a:t>RSA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Myriad Pro"/>
              </a:rPr>
              <a:t> в 1991,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Myriad Pro"/>
              </a:rPr>
              <a:t> 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Myriad Pro"/>
              </a:rPr>
              <a:t>для факторизации за денежное вознаграждение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022005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2017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Формат входных и выходных данных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Нижний колонтитул 2"/>
          <p:cNvSpPr txBox="1">
            <a:spLocks/>
          </p:cNvSpPr>
          <p:nvPr/>
        </p:nvSpPr>
        <p:spPr>
          <a:xfrm>
            <a:off x="366558" y="6562875"/>
            <a:ext cx="8431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pPr>
              <a:defRPr/>
            </a:pP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Чуев И. С. БПИ165, курсовая работа, Криптосистема Рабина (Rabin Cryptosystem)					2017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86559" y="1614317"/>
            <a:ext cx="820024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Myriad Pro"/>
              </a:rPr>
              <a:t>	Поскольку файлы ключей (.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Myriad Pro"/>
              </a:rPr>
              <a:t>publicKey 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Myriad Pro"/>
              </a:rPr>
              <a:t>и .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Myriad Pro"/>
              </a:rPr>
              <a:t>privateKey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Myriad Pro"/>
              </a:rPr>
              <a:t>) и зашифрованных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Myriad Pro"/>
              </a:rPr>
              <a:t> (.encrypted)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Myriad Pro"/>
              </a:rPr>
              <a:t> файлов должны содержать числа, разделенные определенным символом. Было принято решение реализовать кодировку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Myriad Pro"/>
              </a:rPr>
              <a:t>RabinEncoding.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Myriad Pro"/>
              </a:rPr>
              <a:t>Данная кодировка содержит: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Myriad Pro"/>
              </a:rPr>
              <a:t>Символы цифр (от 0 до 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Myriad Pro"/>
              </a:rPr>
              <a:t>Символ разделителя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Myriad Pro"/>
              </a:rPr>
              <a:t>Символ перехода на следующую строку (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Myriad Pro"/>
              </a:rPr>
              <a:t> 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Myriad Pro"/>
              </a:rPr>
              <a:t>\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Myriad Pro"/>
              </a:rPr>
              <a:t>n 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Myriad Pr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Myriad Pro"/>
              </a:rPr>
              <a:t>Символ возврата каретки ( \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Myriad Pro"/>
              </a:rPr>
              <a:t>r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Myriad Pro"/>
              </a:rPr>
              <a:t> )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Myriad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Myriad Pro"/>
            </a:endParaRPr>
          </a:p>
          <a:p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Myriad Pro"/>
              </a:rPr>
              <a:t>	Следующий формат записи позволил уменьшить размер используемой памяти компьютера в 2 раза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Myriad Pro"/>
              </a:rPr>
              <a:t>,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Myriad Pro"/>
              </a:rPr>
              <a:t> по сравнению с кодировкой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Myriad Pro"/>
              </a:rPr>
              <a:t>UTF8Encoding</a:t>
            </a:r>
            <a:endParaRPr lang="ru-RU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306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2017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Пример выполнения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66558" y="6562875"/>
            <a:ext cx="8431212" cy="365125"/>
          </a:xfrm>
        </p:spPr>
        <p:txBody>
          <a:bodyPr/>
          <a:lstStyle/>
          <a:p>
            <a:pPr>
              <a:defRPr/>
            </a:pP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Чуев И. С. БПИ165, курсовая работа, Криптосистема Рабина (Rabin Cryptosystem)					2017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 bwMode="auto">
          <a:xfrm>
            <a:off x="685800" y="2638424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ru-RU" b="1" dirty="0">
                <a:solidFill>
                  <a:srgbClr val="002060"/>
                </a:solidFill>
                <a:latin typeface="Myriad Pro Semibold"/>
                <a:ea typeface="ＭＳ Ｐゴシック"/>
              </a:rPr>
              <a:t>Демонстрация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928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2017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Дальнейшее развитие программы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66558" y="6562875"/>
            <a:ext cx="8431212" cy="365125"/>
          </a:xfrm>
        </p:spPr>
        <p:txBody>
          <a:bodyPr/>
          <a:lstStyle/>
          <a:p>
            <a:pPr>
              <a:defRPr/>
            </a:pP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Чуев И. С. БПИ165, курсовая работа, Криптосистема Рабина (Rabin Cryptosystem)					2017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16117" y="2175208"/>
            <a:ext cx="7607611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2">
                    <a:lumMod val="75000"/>
                  </a:schemeClr>
                </a:solidFill>
                <a:latin typeface="Myriad Pro"/>
              </a:rPr>
              <a:t>Реализовать возможность кодирования или декодирования одного файла в нескольких потоках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2">
                    <a:lumMod val="75000"/>
                  </a:schemeClr>
                </a:solidFill>
                <a:latin typeface="Myriad Pro"/>
              </a:rPr>
              <a:t>Добавить возможность управления очередности процессов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2">
                    <a:lumMod val="75000"/>
                  </a:schemeClr>
                </a:solidFill>
                <a:latin typeface="Myriad Pro"/>
              </a:rPr>
              <a:t>Реализовать вывод времени до окончания всех процессов</a:t>
            </a:r>
          </a:p>
        </p:txBody>
      </p:sp>
    </p:spTree>
    <p:extLst>
      <p:ext uri="{BB962C8B-B14F-4D97-AF65-F5344CB8AC3E}">
        <p14:creationId xmlns:p14="http://schemas.microsoft.com/office/powerpoint/2010/main" val="2556673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2017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Список использованной литературы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08383" y="1709530"/>
            <a:ext cx="7643092" cy="23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dirty="0"/>
              <a:t>The Laws of Cryptography: Rabin’s Version of RSA [</a:t>
            </a:r>
            <a:r>
              <a:rPr lang="ru-RU" dirty="0"/>
              <a:t>Электронный ресурс</a:t>
            </a:r>
            <a:r>
              <a:rPr lang="en-US" dirty="0"/>
              <a:t>]. URL</a:t>
            </a:r>
            <a:r>
              <a:rPr lang="ru-RU" dirty="0"/>
              <a:t>.: </a:t>
            </a:r>
            <a:r>
              <a:rPr lang="en-US" u="sng" dirty="0">
                <a:hlinkClick r:id="rId3"/>
              </a:rPr>
              <a:t>http</a:t>
            </a:r>
            <a:r>
              <a:rPr lang="ru-RU" u="sng" dirty="0">
                <a:hlinkClick r:id="rId3"/>
              </a:rPr>
              <a:t>://</a:t>
            </a:r>
            <a:r>
              <a:rPr lang="en-US" u="sng" dirty="0">
                <a:hlinkClick r:id="rId3"/>
              </a:rPr>
              <a:t>www</a:t>
            </a:r>
            <a:r>
              <a:rPr lang="ru-RU" u="sng" dirty="0">
                <a:hlinkClick r:id="rId3"/>
              </a:rPr>
              <a:t>.</a:t>
            </a:r>
            <a:r>
              <a:rPr lang="en-US" u="sng" dirty="0">
                <a:hlinkClick r:id="rId3"/>
              </a:rPr>
              <a:t>cs</a:t>
            </a:r>
            <a:r>
              <a:rPr lang="ru-RU" u="sng" dirty="0">
                <a:hlinkClick r:id="rId3"/>
              </a:rPr>
              <a:t>.</a:t>
            </a:r>
            <a:r>
              <a:rPr lang="en-US" u="sng" dirty="0">
                <a:hlinkClick r:id="rId3"/>
              </a:rPr>
              <a:t>utsa</a:t>
            </a:r>
            <a:r>
              <a:rPr lang="ru-RU" u="sng" dirty="0">
                <a:hlinkClick r:id="rId3"/>
              </a:rPr>
              <a:t>.</a:t>
            </a:r>
            <a:r>
              <a:rPr lang="en-US" u="sng" dirty="0">
                <a:hlinkClick r:id="rId3"/>
              </a:rPr>
              <a:t>edu</a:t>
            </a:r>
            <a:r>
              <a:rPr lang="ru-RU" u="sng" dirty="0">
                <a:hlinkClick r:id="rId3"/>
              </a:rPr>
              <a:t>/~</a:t>
            </a:r>
            <a:r>
              <a:rPr lang="en-US" u="sng" dirty="0" err="1">
                <a:hlinkClick r:id="rId3"/>
              </a:rPr>
              <a:t>wagner</a:t>
            </a:r>
            <a:r>
              <a:rPr lang="ru-RU" u="sng" dirty="0">
                <a:hlinkClick r:id="rId3"/>
              </a:rPr>
              <a:t>/</a:t>
            </a:r>
            <a:r>
              <a:rPr lang="en-US" u="sng" dirty="0">
                <a:hlinkClick r:id="rId3"/>
              </a:rPr>
              <a:t>laws</a:t>
            </a:r>
            <a:r>
              <a:rPr lang="ru-RU" u="sng" dirty="0">
                <a:hlinkClick r:id="rId3"/>
              </a:rPr>
              <a:t>/</a:t>
            </a:r>
            <a:r>
              <a:rPr lang="en-US" u="sng" dirty="0">
                <a:hlinkClick r:id="rId3"/>
              </a:rPr>
              <a:t>Rabin</a:t>
            </a:r>
            <a:r>
              <a:rPr lang="ru-RU" u="sng" dirty="0">
                <a:hlinkClick r:id="rId3"/>
              </a:rPr>
              <a:t>.</a:t>
            </a:r>
            <a:r>
              <a:rPr lang="en-US" u="sng" dirty="0">
                <a:hlinkClick r:id="rId3"/>
              </a:rPr>
              <a:t>html</a:t>
            </a:r>
            <a:r>
              <a:rPr lang="ru-RU" dirty="0"/>
              <a:t> (дата обращения 5.01.2017)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ru-RU" dirty="0"/>
              <a:t>Факторизация числа, проблемы ее теории и позиция автора </a:t>
            </a:r>
            <a:r>
              <a:rPr lang="en-US" dirty="0"/>
              <a:t>[</a:t>
            </a:r>
            <a:r>
              <a:rPr lang="ru-RU" dirty="0"/>
              <a:t>Электронный ресурс</a:t>
            </a:r>
            <a:r>
              <a:rPr lang="en-US" dirty="0"/>
              <a:t>]. URL</a:t>
            </a:r>
            <a:r>
              <a:rPr lang="ru-RU" dirty="0"/>
              <a:t>.: </a:t>
            </a:r>
            <a:r>
              <a:rPr lang="en-US" dirty="0">
                <a:solidFill>
                  <a:schemeClr val="tx2"/>
                </a:solidFill>
                <a:hlinkClick r:id="rId4"/>
              </a:rPr>
              <a:t>https://habrahabr.ru/post/226395/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/>
              <a:t>(дата обращения 10.02.2017)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0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r>
              <a:rPr lang="ru-RU" sz="1200" dirty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</a:rPr>
              <a:t>Чуев Иван Сергеевич</a:t>
            </a:r>
          </a:p>
          <a:p>
            <a:r>
              <a:rPr lang="en-US" sz="1200" dirty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</a:rPr>
              <a:t>ischuev@edu.hse.ru</a:t>
            </a:r>
          </a:p>
          <a:p>
            <a:endParaRPr lang="en-US" sz="1200" dirty="0">
              <a:solidFill>
                <a:srgbClr val="003F82"/>
              </a:solidFill>
              <a:latin typeface="Myriad Pro"/>
              <a:ea typeface="ＭＳ Ｐゴシック"/>
              <a:cs typeface="ＭＳ Ｐゴシック"/>
            </a:endParaRPr>
          </a:p>
          <a:p>
            <a:r>
              <a:rPr lang="ru-RU" sz="1200" dirty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</a:rPr>
              <a:t>Москва - 2017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417858" y="6452534"/>
            <a:ext cx="645459" cy="365125"/>
          </a:xfrm>
        </p:spPr>
        <p:txBody>
          <a:bodyPr/>
          <a:lstStyle/>
          <a:p>
            <a:pPr>
              <a:defRPr/>
            </a:pPr>
            <a:fld id="{B4B57FFD-70CD-4C5C-8117-5884EA760DEF}" type="slidenum">
              <a:rPr lang="en-US" sz="1800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2017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Описание программы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55588" y="6538912"/>
            <a:ext cx="8431212" cy="365125"/>
          </a:xfrm>
        </p:spPr>
        <p:txBody>
          <a:bodyPr/>
          <a:lstStyle/>
          <a:p>
            <a:pPr>
              <a:defRPr/>
            </a:pP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Чуев И. С. БПИ165, курсовая работа, Криптосистема Рабина (</a:t>
            </a:r>
            <a:r>
              <a:rPr lang="ru-R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Rabin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Cryptosystem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					2017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21186" y="1476995"/>
            <a:ext cx="8884269" cy="490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</a:pPr>
            <a:r>
              <a:rPr lang="ru-RU" sz="2300" b="1" dirty="0">
                <a:solidFill>
                  <a:schemeClr val="tx2">
                    <a:lumMod val="75000"/>
                  </a:schemeClr>
                </a:solidFill>
                <a:latin typeface="Myriad Pro"/>
              </a:rPr>
              <a:t>Назначение программы</a:t>
            </a:r>
          </a:p>
          <a:p>
            <a:pPr algn="just">
              <a:lnSpc>
                <a:spcPts val="2500"/>
              </a:lnSpc>
            </a:pPr>
            <a:br>
              <a:rPr lang="ru-RU" sz="2300" dirty="0">
                <a:solidFill>
                  <a:schemeClr val="tx2">
                    <a:lumMod val="75000"/>
                  </a:schemeClr>
                </a:solidFill>
                <a:latin typeface="Myriad Pro"/>
              </a:rPr>
            </a:br>
            <a:r>
              <a:rPr lang="ru-RU" sz="2300" dirty="0">
                <a:solidFill>
                  <a:schemeClr val="tx2">
                    <a:lumMod val="75000"/>
                  </a:schemeClr>
                </a:solidFill>
                <a:latin typeface="Myriad Pro"/>
              </a:rPr>
              <a:t>Данная программа предназначена для кодирования и декодирования файлов, расположенных на жестком диске компьютера. Она позволяет, используя удобный графический интерфейс, генерировать ключи, и используя их, шифровать и дешифровать информацию.</a:t>
            </a:r>
          </a:p>
          <a:p>
            <a:pPr algn="just">
              <a:lnSpc>
                <a:spcPts val="2500"/>
              </a:lnSpc>
            </a:pPr>
            <a:endParaRPr lang="en-US" sz="2300" dirty="0">
              <a:solidFill>
                <a:schemeClr val="tx2">
                  <a:lumMod val="75000"/>
                </a:schemeClr>
              </a:solidFill>
              <a:latin typeface="Myriad Pro"/>
            </a:endParaRPr>
          </a:p>
          <a:p>
            <a:pPr algn="ctr">
              <a:lnSpc>
                <a:spcPts val="2500"/>
              </a:lnSpc>
            </a:pPr>
            <a:r>
              <a:rPr lang="ru-RU" sz="2300" b="1" dirty="0">
                <a:solidFill>
                  <a:schemeClr val="tx2">
                    <a:lumMod val="75000"/>
                  </a:schemeClr>
                </a:solidFill>
                <a:latin typeface="Myriad Pro"/>
              </a:rPr>
              <a:t>Актуальность</a:t>
            </a:r>
          </a:p>
          <a:p>
            <a:pPr>
              <a:lnSpc>
                <a:spcPts val="2500"/>
              </a:lnSpc>
            </a:pPr>
            <a:endParaRPr lang="ru-RU" sz="2300" dirty="0">
              <a:solidFill>
                <a:schemeClr val="tx2">
                  <a:lumMod val="75000"/>
                </a:schemeClr>
              </a:solidFill>
              <a:latin typeface="Myriad Pro"/>
            </a:endParaRPr>
          </a:p>
          <a:p>
            <a:pPr algn="just">
              <a:lnSpc>
                <a:spcPts val="2500"/>
              </a:lnSpc>
            </a:pPr>
            <a:r>
              <a:rPr lang="ru-RU" sz="2300" dirty="0">
                <a:solidFill>
                  <a:schemeClr val="tx2">
                    <a:lumMod val="75000"/>
                  </a:schemeClr>
                </a:solidFill>
                <a:latin typeface="Myriad Pro"/>
              </a:rPr>
              <a:t>В настоящее время большое внимание в сфере информационных технологий уделяется приватности пользовательских данных. Программа, реализующая скрытую </a:t>
            </a:r>
            <a:r>
              <a:rPr lang="ru-RU" sz="2300" dirty="0">
                <a:solidFill>
                  <a:schemeClr val="tx2">
                    <a:lumMod val="75000"/>
                  </a:schemeClr>
                </a:solidFill>
                <a:latin typeface="Myriad Pro"/>
                <a:ea typeface="Calibri" panose="020F0502020204030204" pitchFamily="34" charset="0"/>
              </a:rPr>
              <a:t>передачу важной информации является востребованной на сегодняшний момент. </a:t>
            </a:r>
            <a:endParaRPr lang="ru-RU" sz="2300" dirty="0">
              <a:solidFill>
                <a:schemeClr val="tx2">
                  <a:lumMod val="75000"/>
                </a:schemeClr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6969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2017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Цель и задачи разработки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49" y="1402790"/>
            <a:ext cx="8697463" cy="4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b="1" dirty="0">
                <a:solidFill>
                  <a:schemeClr val="tx2">
                    <a:lumMod val="75000"/>
                  </a:schemeClr>
                </a:solidFill>
                <a:latin typeface="Myriad Pro"/>
                <a:cs typeface="Times New Roman" panose="02020603050405020304" pitchFamily="18" charset="0"/>
              </a:rPr>
              <a:t>Цель работы</a:t>
            </a:r>
          </a:p>
          <a:p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Myriad Pro"/>
                <a:cs typeface="Times New Roman" panose="02020603050405020304" pitchFamily="18" charset="0"/>
              </a:rPr>
              <a:t>	Создать программу, способную кодировать и декодировать любые файлы, хранящиеся на диске компьютера, реализуя Криптосистему Рабина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2000" b="1" dirty="0">
                <a:solidFill>
                  <a:schemeClr val="tx2">
                    <a:lumMod val="75000"/>
                  </a:schemeClr>
                </a:solidFill>
                <a:latin typeface="Myriad Pro"/>
                <a:cs typeface="Times New Roman" panose="02020603050405020304" pitchFamily="18" charset="0"/>
              </a:rPr>
              <a:t>Задачи работы</a:t>
            </a:r>
            <a:endParaRPr lang="ru-RU" sz="2000" dirty="0">
              <a:solidFill>
                <a:schemeClr val="tx2">
                  <a:lumMod val="75000"/>
                </a:schemeClr>
              </a:solidFill>
              <a:latin typeface="Myriad Pro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Myriad Pro"/>
                <a:cs typeface="Times New Roman" panose="02020603050405020304" pitchFamily="18" charset="0"/>
              </a:rPr>
              <a:t>Реализовать генерацию открытого и закрытого ключей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Myriad Pro"/>
                <a:cs typeface="Times New Roman" panose="02020603050405020304" pitchFamily="18" charset="0"/>
              </a:rPr>
              <a:t>Реализовать кодирование и декодирование файлов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Myriad Pro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Myriad Pro"/>
                <a:cs typeface="Times New Roman" panose="02020603050405020304" pitchFamily="18" charset="0"/>
              </a:rPr>
              <a:t>Реализовать формат записи ключей и закодированных файлов, позволяющий уменьшить объем занимаемой памяти на жестком диске компьютера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Myriad Pro"/>
              </a:rPr>
              <a:t>Реализовать удобный интерфейс приложения в окружении операционной системы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Myriad Pro"/>
              </a:rPr>
              <a:t>Windows.</a:t>
            </a:r>
            <a:endParaRPr lang="ru-RU" sz="2000" dirty="0">
              <a:solidFill>
                <a:schemeClr val="tx2">
                  <a:lumMod val="75000"/>
                </a:schemeClr>
              </a:solidFill>
              <a:latin typeface="Myriad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Myriad Pro"/>
              </a:rPr>
              <a:t>Разработать пакет документации, позволяющий пользователю быстро понять основы и воспроизвести полный цикл операций.</a:t>
            </a:r>
            <a:endParaRPr lang="ru-RU" sz="2000" b="1" dirty="0">
              <a:solidFill>
                <a:srgbClr val="003F8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Нижний колонтитул 2"/>
          <p:cNvSpPr txBox="1">
            <a:spLocks/>
          </p:cNvSpPr>
          <p:nvPr/>
        </p:nvSpPr>
        <p:spPr>
          <a:xfrm>
            <a:off x="366558" y="6562875"/>
            <a:ext cx="8431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pPr>
              <a:defRPr/>
            </a:pP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Чуев И. С. БПИ165, курсовая работа, Криптосистема Рабина (</a:t>
            </a:r>
            <a:r>
              <a:rPr lang="ru-R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Rabin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Cryptosystem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					2017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2017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Области применения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55588" y="6538912"/>
            <a:ext cx="8431212" cy="365125"/>
          </a:xfrm>
        </p:spPr>
        <p:txBody>
          <a:bodyPr/>
          <a:lstStyle/>
          <a:p>
            <a:pPr>
              <a:defRPr/>
            </a:pP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Чуев И. С. БПИ165, курсовая работа, Криптосистема Рабина (</a:t>
            </a:r>
            <a:r>
              <a:rPr lang="ru-R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Rabin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Cryptosystem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					2017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7218" y="1780138"/>
            <a:ext cx="8431212" cy="3891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580" indent="226695">
              <a:lnSpc>
                <a:spcPct val="107000"/>
              </a:lnSpc>
              <a:spcAft>
                <a:spcPts val="0"/>
              </a:spcAft>
            </a:pPr>
            <a:r>
              <a:rPr lang="ru-RU" sz="2200" b="1" dirty="0">
                <a:solidFill>
                  <a:schemeClr val="tx2">
                    <a:lumMod val="75000"/>
                  </a:schemeClr>
                </a:solidFill>
                <a:latin typeface="Myriad Pro"/>
                <a:ea typeface="Calibri" panose="020F0502020204030204" pitchFamily="34" charset="0"/>
              </a:rPr>
              <a:t>Криптосистемы с открытым ключом используются повсеместно, но особенно востребованы в следующих сферах:</a:t>
            </a:r>
            <a:r>
              <a:rPr lang="ru-RU" sz="2200" dirty="0">
                <a:solidFill>
                  <a:schemeClr val="tx2">
                    <a:lumMod val="75000"/>
                  </a:schemeClr>
                </a:solidFill>
                <a:latin typeface="Myriad Pro"/>
                <a:ea typeface="Calibri" panose="020F0502020204030204" pitchFamily="34" charset="0"/>
              </a:rPr>
              <a:t> </a:t>
            </a:r>
          </a:p>
          <a:p>
            <a:pPr marL="449580" indent="226695">
              <a:lnSpc>
                <a:spcPct val="107000"/>
              </a:lnSpc>
              <a:spcAft>
                <a:spcPts val="0"/>
              </a:spcAft>
            </a:pPr>
            <a:endParaRPr lang="ru-RU" sz="2200" dirty="0">
              <a:solidFill>
                <a:schemeClr val="tx2">
                  <a:lumMod val="75000"/>
                </a:schemeClr>
              </a:solidFill>
              <a:latin typeface="Myriad Pro"/>
              <a:ea typeface="Calibri" panose="020F0502020204030204" pitchFamily="34" charset="0"/>
            </a:endParaRPr>
          </a:p>
          <a:p>
            <a:pPr marL="1257300" lvl="2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2">
                    <a:lumMod val="75000"/>
                  </a:schemeClr>
                </a:solidFill>
                <a:latin typeface="Myriad Pro"/>
                <a:ea typeface="Calibri" panose="020F0502020204030204" pitchFamily="34" charset="0"/>
              </a:rPr>
              <a:t>В банковской сфере</a:t>
            </a:r>
            <a:endParaRPr lang="ru-RU" sz="2200" dirty="0">
              <a:solidFill>
                <a:schemeClr val="tx2">
                  <a:lumMod val="75000"/>
                </a:schemeClr>
              </a:solidFill>
              <a:latin typeface="Myriad Pro"/>
              <a:ea typeface="MS Mincho" panose="02020609040205080304" pitchFamily="49" charset="-128"/>
            </a:endParaRPr>
          </a:p>
          <a:p>
            <a:pPr marL="1257300" lvl="2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2">
                    <a:lumMod val="75000"/>
                  </a:schemeClr>
                </a:solidFill>
                <a:latin typeface="Myriad Pro"/>
                <a:ea typeface="Calibri" panose="020F0502020204030204" pitchFamily="34" charset="0"/>
              </a:rPr>
              <a:t>На закрытых предприятиях</a:t>
            </a:r>
            <a:endParaRPr lang="ru-RU" sz="2200" dirty="0">
              <a:solidFill>
                <a:schemeClr val="tx2">
                  <a:lumMod val="75000"/>
                </a:schemeClr>
              </a:solidFill>
              <a:latin typeface="Myriad Pro"/>
              <a:ea typeface="MS Mincho" panose="02020609040205080304" pitchFamily="49" charset="-128"/>
            </a:endParaRPr>
          </a:p>
          <a:p>
            <a:pPr marL="1257300" lvl="2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2">
                    <a:lumMod val="75000"/>
                  </a:schemeClr>
                </a:solidFill>
                <a:latin typeface="Myriad Pro"/>
                <a:ea typeface="Calibri" panose="020F0502020204030204" pitchFamily="34" charset="0"/>
              </a:rPr>
              <a:t>Во время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Myriad Pro"/>
                <a:ea typeface="Calibri" panose="020F0502020204030204" pitchFamily="34" charset="0"/>
              </a:rPr>
              <a:t> </a:t>
            </a:r>
            <a:r>
              <a:rPr lang="ru-RU" sz="2200" dirty="0">
                <a:solidFill>
                  <a:schemeClr val="tx2">
                    <a:lumMod val="75000"/>
                  </a:schemeClr>
                </a:solidFill>
                <a:latin typeface="Myriad Pro"/>
                <a:ea typeface="Calibri" panose="020F0502020204030204" pitchFamily="34" charset="0"/>
              </a:rPr>
              <a:t>военных действиях</a:t>
            </a:r>
            <a:endParaRPr lang="ru-RU" sz="2200" dirty="0">
              <a:solidFill>
                <a:schemeClr val="tx2">
                  <a:lumMod val="75000"/>
                </a:schemeClr>
              </a:solidFill>
              <a:latin typeface="Myriad Pro"/>
              <a:ea typeface="MS Mincho" panose="02020609040205080304" pitchFamily="49" charset="-128"/>
            </a:endParaRPr>
          </a:p>
          <a:p>
            <a:pPr marL="1257300" lvl="2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2">
                    <a:lumMod val="75000"/>
                  </a:schemeClr>
                </a:solidFill>
                <a:latin typeface="Myriad Pro"/>
                <a:ea typeface="Calibri" panose="020F0502020204030204" pitchFamily="34" charset="0"/>
              </a:rPr>
              <a:t>Любым человеком, заботящимся о безопасности личных данных</a:t>
            </a:r>
            <a:endParaRPr lang="ru-RU" sz="2200" dirty="0">
              <a:solidFill>
                <a:schemeClr val="tx2">
                  <a:lumMod val="75000"/>
                </a:schemeClr>
              </a:solidFill>
              <a:latin typeface="Myriad Pro"/>
              <a:ea typeface="MS Mincho" panose="02020609040205080304" pitchFamily="49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2017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Основные определения и обозначения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66558" y="6562875"/>
            <a:ext cx="8431212" cy="365125"/>
          </a:xfrm>
        </p:spPr>
        <p:txBody>
          <a:bodyPr/>
          <a:lstStyle/>
          <a:p>
            <a:pPr>
              <a:defRPr/>
            </a:pP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Чуев И. С. БПИ165, курсовая работа, Криптосистема Рабина (</a:t>
            </a:r>
            <a:r>
              <a:rPr lang="ru-R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Rabin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Cryptosystem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					2017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958272"/>
              </p:ext>
            </p:extLst>
          </p:nvPr>
        </p:nvGraphicFramePr>
        <p:xfrm>
          <a:off x="366558" y="1397000"/>
          <a:ext cx="8431212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4227">
                  <a:extLst>
                    <a:ext uri="{9D8B030D-6E8A-4147-A177-3AD203B41FA5}">
                      <a16:colId xmlns:a16="http://schemas.microsoft.com/office/drawing/2014/main" val="2358742684"/>
                    </a:ext>
                  </a:extLst>
                </a:gridCol>
                <a:gridCol w="5536985">
                  <a:extLst>
                    <a:ext uri="{9D8B030D-6E8A-4147-A177-3AD203B41FA5}">
                      <a16:colId xmlns:a16="http://schemas.microsoft.com/office/drawing/2014/main" val="137433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Myriad Pro"/>
                        </a:rPr>
                        <a:t>Термин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Myriad Pro"/>
                        </a:rPr>
                        <a:t>Определение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441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bg1"/>
                          </a:solidFill>
                          <a:latin typeface="Myriad Pro"/>
                        </a:rPr>
                        <a:t>Криптосистема Рабина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Myriad Pro"/>
                        </a:rPr>
                        <a:t>Криптографическая система с открытым ключом, безопасность которой обеспечивается сложностью поиска квадратных корней составного числа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518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bg1"/>
                          </a:solidFill>
                          <a:latin typeface="Myriad Pro"/>
                        </a:rPr>
                        <a:t>Ассиметричный шифр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Myriad Pro"/>
                        </a:rPr>
                        <a:t>Метод передачи шифрованной информации, в котором зашифровывающий и расшифровывающий ключи не совпадают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257746"/>
                  </a:ext>
                </a:extLst>
              </a:tr>
              <a:tr h="164477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bg1"/>
                          </a:solidFill>
                          <a:latin typeface="Myriad Pro"/>
                        </a:rPr>
                        <a:t>Закрытый ключ (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Myriad Pro"/>
                        </a:rPr>
                        <a:t>P </a:t>
                      </a:r>
                      <a:r>
                        <a:rPr lang="ru-RU" sz="2000" dirty="0">
                          <a:solidFill>
                            <a:schemeClr val="bg1"/>
                          </a:solidFill>
                          <a:latin typeface="Myriad Pro"/>
                        </a:rPr>
                        <a:t>и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Myriad Pro"/>
                        </a:rPr>
                        <a:t>Q</a:t>
                      </a:r>
                      <a:r>
                        <a:rPr lang="ru-RU" sz="2000" dirty="0">
                          <a:solidFill>
                            <a:schemeClr val="bg1"/>
                          </a:solidFill>
                          <a:latin typeface="Myriad Pro"/>
                        </a:rPr>
                        <a:t>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Myriad Pro"/>
                        </a:rPr>
                        <a:t>Пара простых чисел, при делении дающих остаток 3 по модулю 4. С помощью которых производится дешифрование информации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806977"/>
                  </a:ext>
                </a:extLst>
              </a:tr>
              <a:tr h="164477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bg1"/>
                          </a:solidFill>
                          <a:latin typeface="Myriad Pro"/>
                        </a:rPr>
                        <a:t>Открытый ключ (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Myriad Pro"/>
                        </a:rPr>
                        <a:t>N</a:t>
                      </a:r>
                      <a:r>
                        <a:rPr lang="ru-RU" sz="2000" dirty="0">
                          <a:solidFill>
                            <a:schemeClr val="bg1"/>
                          </a:solidFill>
                          <a:latin typeface="Myriad Pro"/>
                        </a:rPr>
                        <a:t>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Myriad Pro"/>
                        </a:rPr>
                        <a:t>Число являющееся произведением </a:t>
                      </a:r>
                      <a:r>
                        <a:rPr lang="en-US" sz="2000" dirty="0">
                          <a:latin typeface="Myriad Pro"/>
                        </a:rPr>
                        <a:t>P </a:t>
                      </a:r>
                      <a:r>
                        <a:rPr lang="ru-RU" sz="2000" dirty="0">
                          <a:latin typeface="Myriad Pro"/>
                        </a:rPr>
                        <a:t>и </a:t>
                      </a:r>
                      <a:r>
                        <a:rPr lang="en-US" sz="2000" dirty="0">
                          <a:latin typeface="Myriad Pro"/>
                        </a:rPr>
                        <a:t>Q</a:t>
                      </a:r>
                      <a:r>
                        <a:rPr lang="ru-RU" sz="2000" dirty="0">
                          <a:latin typeface="Myriad Pro"/>
                        </a:rPr>
                        <a:t>. С помощью которого производится шифрование информации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005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2017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Нижний колонтитул 2"/>
          <p:cNvSpPr txBox="1">
            <a:spLocks/>
          </p:cNvSpPr>
          <p:nvPr/>
        </p:nvSpPr>
        <p:spPr>
          <a:xfrm>
            <a:off x="366558" y="6562875"/>
            <a:ext cx="8431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pPr>
              <a:defRPr/>
            </a:pP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Чуев И. С. БПИ165, курсовая работа, Криптосистема Рабина (</a:t>
            </a:r>
            <a:r>
              <a:rPr lang="ru-R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Rabin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Cryptosystem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					2017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110205" y="262595"/>
            <a:ext cx="6074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криптосистемы Рабина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255588" y="1322267"/>
                <a:ext cx="8677397" cy="51211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2000" b="1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Myriad Pro"/>
                    <a:ea typeface="Calibri" panose="020F0502020204030204" pitchFamily="34" charset="0"/>
                    <a:cs typeface="Times New Roman" panose="02020603050405020304" pitchFamily="18" charset="0"/>
                  </a:rPr>
                  <a:t>Кодирование</a:t>
                </a:r>
                <a:endParaRPr lang="ru-RU" sz="2000" b="1" dirty="0">
                  <a:solidFill>
                    <a:schemeClr val="tx2">
                      <a:lumMod val="75000"/>
                    </a:schemeClr>
                  </a:solidFill>
                  <a:effectLst/>
                  <a:latin typeface="Myriad Pro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ru-RU" sz="1850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Myriad Pro"/>
                    <a:ea typeface="Calibri" panose="020F0502020204030204" pitchFamily="34" charset="0"/>
                  </a:rPr>
                  <a:t>Входное значение: сообщение </a:t>
                </a:r>
                <a:r>
                  <a:rPr lang="en-US" sz="1850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Myriad Pro"/>
                    <a:ea typeface="Calibri" panose="020F0502020204030204" pitchFamily="34" charset="0"/>
                  </a:rPr>
                  <a:t>M</a:t>
                </a:r>
                <a:r>
                  <a:rPr lang="ru-RU" sz="1850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Myriad Pro"/>
                    <a:ea typeface="Calibri" panose="020F0502020204030204" pitchFamily="34" charset="0"/>
                  </a:rPr>
                  <a:t>.</a:t>
                </a:r>
                <a:endParaRPr lang="ru-RU" sz="1850" dirty="0">
                  <a:solidFill>
                    <a:schemeClr val="tx2">
                      <a:lumMod val="75000"/>
                    </a:schemeClr>
                  </a:solidFill>
                  <a:effectLst/>
                  <a:latin typeface="Myriad Pro"/>
                  <a:ea typeface="MS Mincho" panose="02020609040205080304" pitchFamily="49" charset="-128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ru-RU" sz="1850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Myriad Pro"/>
                    <a:ea typeface="Calibri" panose="020F0502020204030204" pitchFamily="34" charset="0"/>
                  </a:rPr>
                  <a:t>Закодированным сообщением будет являться число </a:t>
                </a:r>
                <a:r>
                  <a:rPr lang="en-US" sz="1850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Myriad Pro"/>
                    <a:ea typeface="Calibri" panose="020F0502020204030204" pitchFamily="34" charset="0"/>
                  </a:rPr>
                  <a:t>C</a:t>
                </a:r>
                <a:r>
                  <a:rPr lang="ru-RU" sz="1850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Myriad Pro"/>
                    <a:ea typeface="Calibri" panose="020F0502020204030204" pitchFamily="34" charset="0"/>
                  </a:rPr>
                  <a:t>, такое что:</a:t>
                </a:r>
                <a:endParaRPr lang="en-US" sz="1850" dirty="0">
                  <a:solidFill>
                    <a:schemeClr val="tx2">
                      <a:lumMod val="75000"/>
                    </a:schemeClr>
                  </a:solidFill>
                  <a:latin typeface="Myriad Pro"/>
                  <a:ea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85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C</m:t>
                      </m:r>
                      <m:r>
                        <a:rPr lang="ru-RU" sz="185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ru-RU" sz="185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185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M</m:t>
                          </m:r>
                        </m:e>
                        <m:sup>
                          <m:r>
                            <a:rPr lang="ru-RU" sz="185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ru-RU" sz="185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ru-RU" sz="185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mod</m:t>
                      </m:r>
                      <m:r>
                        <a:rPr lang="ru-RU" sz="185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ru-RU" sz="185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N</m:t>
                      </m:r>
                      <m:r>
                        <a:rPr lang="ru-RU" sz="185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ru-RU" sz="1850" dirty="0">
                  <a:solidFill>
                    <a:schemeClr val="tx2">
                      <a:lumMod val="75000"/>
                    </a:schemeClr>
                  </a:solidFill>
                  <a:effectLst/>
                  <a:latin typeface="Myriad Pro"/>
                  <a:ea typeface="MS Mincho" panose="02020609040205080304" pitchFamily="49" charset="-128"/>
                </a:endParaRPr>
              </a:p>
              <a:p>
                <a:pPr algn="ctr"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2000" b="1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Myriad Pro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Декодирование</a:t>
                </a: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ru-RU" sz="1850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Myriad Pro"/>
                    <a:ea typeface="Times New Roman" panose="02020603050405020304" pitchFamily="18" charset="0"/>
                  </a:rPr>
                  <a:t>Входное значение: сообщение</a:t>
                </a:r>
                <a:endParaRPr lang="ru-RU" sz="1850" dirty="0">
                  <a:solidFill>
                    <a:schemeClr val="tx2">
                      <a:lumMod val="75000"/>
                    </a:schemeClr>
                  </a:solidFill>
                  <a:effectLst/>
                  <a:latin typeface="Myriad Pro"/>
                  <a:ea typeface="MS Mincho" panose="02020609040205080304" pitchFamily="49" charset="-128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ru-RU" sz="1850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Myriad Pro"/>
                    <a:ea typeface="Times New Roman" panose="02020603050405020304" pitchFamily="18" charset="0"/>
                  </a:rPr>
                  <a:t>Алгоритм декодирования следующий:</a:t>
                </a:r>
                <a:endParaRPr lang="ru-RU" sz="1850" dirty="0">
                  <a:solidFill>
                    <a:schemeClr val="tx2">
                      <a:lumMod val="75000"/>
                    </a:schemeClr>
                  </a:solidFill>
                  <a:effectLst/>
                  <a:latin typeface="Myriad Pro"/>
                  <a:ea typeface="MS Mincho" panose="02020609040205080304" pitchFamily="49" charset="-128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ru-RU" sz="1850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Myriad Pro"/>
                    <a:ea typeface="Times New Roman" panose="02020603050405020304" pitchFamily="18" charset="0"/>
                  </a:rPr>
                  <a:t>Вычисляем такие </a:t>
                </a:r>
                <a:r>
                  <a:rPr lang="en-US" sz="1850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Myriad Pro"/>
                    <a:ea typeface="Times New Roman" panose="02020603050405020304" pitchFamily="18" charset="0"/>
                  </a:rPr>
                  <a:t>R </a:t>
                </a:r>
                <a:r>
                  <a:rPr lang="ru-RU" sz="1850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Myriad Pro"/>
                    <a:ea typeface="Times New Roman" panose="02020603050405020304" pitchFamily="18" charset="0"/>
                  </a:rPr>
                  <a:t>и </a:t>
                </a:r>
                <a:r>
                  <a:rPr lang="en-US" sz="1850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Myriad Pro"/>
                    <a:ea typeface="Times New Roman" panose="02020603050405020304" pitchFamily="18" charset="0"/>
                  </a:rPr>
                  <a:t>S</a:t>
                </a:r>
                <a:r>
                  <a:rPr lang="ru-RU" sz="1850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Myriad Pro"/>
                    <a:ea typeface="Times New Roman" panose="02020603050405020304" pitchFamily="18" charset="0"/>
                  </a:rPr>
                  <a:t>, что: </a:t>
                </a:r>
                <a14:m>
                  <m:oMath xmlns:m="http://schemas.openxmlformats.org/officeDocument/2006/math">
                    <m:r>
                      <a:rPr lang="ru-RU" sz="1850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𝑅</m:t>
                    </m:r>
                    <m:r>
                      <a:rPr lang="ru-RU" sz="1850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185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5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𝐶</m:t>
                        </m:r>
                      </m:e>
                      <m:sup>
                        <m:f>
                          <m:fPr>
                            <m:ctrlPr>
                              <a:rPr lang="ru-RU" sz="185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ru-RU" sz="185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ru-RU" sz="185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ru-RU" sz="185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ru-RU" sz="1850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ru-RU" sz="1850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𝑚𝑜𝑑</m:t>
                    </m:r>
                    <m:r>
                      <a:rPr lang="ru-RU" sz="1850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ru-RU" sz="1850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𝑝</m:t>
                    </m:r>
                    <m:r>
                      <a:rPr lang="ru-RU" sz="1850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850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Myriad Pro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sz="1850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𝑆</m:t>
                    </m:r>
                    <m:r>
                      <a:rPr lang="ru-RU" sz="1850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185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5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𝐶</m:t>
                        </m:r>
                      </m:e>
                      <m:sup>
                        <m:f>
                          <m:fPr>
                            <m:ctrlPr>
                              <a:rPr lang="ru-RU" sz="185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ru-RU" sz="185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𝑞</m:t>
                            </m:r>
                            <m:r>
                              <a:rPr lang="ru-RU" sz="185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ru-RU" sz="185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ru-RU" sz="1850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ru-RU" sz="1850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𝑚𝑜𝑑</m:t>
                    </m:r>
                    <m:r>
                      <a:rPr lang="ru-RU" sz="1850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ru-RU" sz="1850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𝑞</m:t>
                    </m:r>
                    <m:r>
                      <a:rPr lang="ru-RU" sz="1850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850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Myriad Pro"/>
                    <a:ea typeface="Times New Roman" panose="02020603050405020304" pitchFamily="18" charset="0"/>
                  </a:rPr>
                  <a:t>;</a:t>
                </a:r>
                <a:endParaRPr lang="ru-RU" sz="1850" dirty="0">
                  <a:solidFill>
                    <a:schemeClr val="tx2">
                      <a:lumMod val="75000"/>
                    </a:schemeClr>
                  </a:solidFill>
                  <a:effectLst/>
                  <a:latin typeface="Myriad Pro"/>
                  <a:ea typeface="MS Mincho" panose="02020609040205080304" pitchFamily="49" charset="-128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ru-RU" sz="1850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Myriad Pro"/>
                    <a:ea typeface="Times New Roman" panose="02020603050405020304" pitchFamily="18" charset="0"/>
                  </a:rPr>
                  <a:t>С помощью расширенного алгоритма Евклида находим такие </a:t>
                </a:r>
                <a:r>
                  <a:rPr lang="en-US" sz="1850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Myriad Pro"/>
                    <a:ea typeface="Times New Roman" panose="02020603050405020304" pitchFamily="18" charset="0"/>
                  </a:rPr>
                  <a:t>A </a:t>
                </a:r>
                <a:r>
                  <a:rPr lang="ru-RU" sz="1850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Myriad Pro"/>
                    <a:ea typeface="Times New Roman" panose="02020603050405020304" pitchFamily="18" charset="0"/>
                  </a:rPr>
                  <a:t>и </a:t>
                </a:r>
                <a:r>
                  <a:rPr lang="en-US" sz="1850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Myriad Pro"/>
                    <a:ea typeface="Times New Roman" panose="02020603050405020304" pitchFamily="18" charset="0"/>
                  </a:rPr>
                  <a:t>B</a:t>
                </a:r>
                <a:r>
                  <a:rPr lang="ru-RU" sz="1850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Myriad Pro"/>
                    <a:ea typeface="Times New Roman" panose="02020603050405020304" pitchFamily="18" charset="0"/>
                  </a:rPr>
                  <a:t>, что: </a:t>
                </a:r>
                <a:endParaRPr lang="ru-RU" sz="1850" dirty="0">
                  <a:solidFill>
                    <a:schemeClr val="tx2">
                      <a:lumMod val="75000"/>
                    </a:schemeClr>
                  </a:solidFill>
                  <a:effectLst/>
                  <a:latin typeface="Myriad Pro"/>
                  <a:ea typeface="MS Mincho" panose="02020609040205080304" pitchFamily="49" charset="-128"/>
                </a:endParaRPr>
              </a:p>
              <a:p>
                <a:pPr marL="678180">
                  <a:lnSpc>
                    <a:spcPct val="107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ru-RU" sz="1850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</m:t>
                    </m:r>
                    <m:r>
                      <a:rPr lang="ru-RU" sz="1850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∙</m:t>
                    </m:r>
                    <m:r>
                      <a:rPr lang="ru-RU" sz="1850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𝑝</m:t>
                    </m:r>
                    <m:r>
                      <a:rPr lang="ru-RU" sz="1850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ru-RU" sz="1850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𝐵</m:t>
                    </m:r>
                    <m:r>
                      <a:rPr lang="ru-RU" sz="1850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∙</m:t>
                    </m:r>
                    <m:r>
                      <a:rPr lang="ru-RU" sz="1850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𝑞</m:t>
                    </m:r>
                    <m:r>
                      <a:rPr lang="ru-RU" sz="1850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ru-RU" sz="1850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Myriad Pro"/>
                    <a:ea typeface="Times New Roman" panose="02020603050405020304" pitchFamily="18" charset="0"/>
                  </a:rPr>
                  <a:t>  </a:t>
                </a:r>
                <a:endParaRPr lang="ru-RU" sz="1850" dirty="0">
                  <a:solidFill>
                    <a:schemeClr val="tx2">
                      <a:lumMod val="75000"/>
                    </a:schemeClr>
                  </a:solidFill>
                  <a:effectLst/>
                  <a:latin typeface="Myriad Pro"/>
                  <a:ea typeface="MS Mincho" panose="02020609040205080304" pitchFamily="49" charset="-128"/>
                </a:endParaRPr>
              </a:p>
              <a:p>
                <a:pPr lvl="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850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Myriad Pro"/>
                    <a:ea typeface="Times New Roman" panose="02020603050405020304" pitchFamily="18" charset="0"/>
                  </a:rPr>
                  <a:t>3. </a:t>
                </a:r>
                <a:r>
                  <a:rPr lang="ru-RU" sz="1850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Myriad Pro"/>
                    <a:ea typeface="Times New Roman" panose="02020603050405020304" pitchFamily="18" charset="0"/>
                  </a:rPr>
                  <a:t>Находим четыре числа, одно из которых является посланным сообщением:</a:t>
                </a:r>
                <a:endParaRPr lang="ru-RU" sz="1850" dirty="0">
                  <a:solidFill>
                    <a:schemeClr val="tx2">
                      <a:lumMod val="75000"/>
                    </a:schemeClr>
                  </a:solidFill>
                  <a:effectLst/>
                  <a:latin typeface="Myriad Pro"/>
                  <a:ea typeface="MS Mincho" panose="02020609040205080304" pitchFamily="49" charset="-128"/>
                </a:endParaRPr>
              </a:p>
              <a:p>
                <a:pPr marL="678180" indent="220980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5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𝑚</m:t>
                      </m:r>
                      <m:r>
                        <a:rPr lang="ru-RU" sz="185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1=</m:t>
                      </m:r>
                      <m:r>
                        <a:rPr lang="ru-RU" sz="185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𝐴</m:t>
                      </m:r>
                      <m:r>
                        <a:rPr lang="ru-RU" sz="185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∙</m:t>
                      </m:r>
                      <m:r>
                        <a:rPr lang="ru-RU" sz="185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𝑝</m:t>
                      </m:r>
                      <m:r>
                        <a:rPr lang="ru-RU" sz="185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∙</m:t>
                      </m:r>
                      <m:r>
                        <a:rPr lang="ru-RU" sz="185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𝑆</m:t>
                      </m:r>
                      <m:r>
                        <a:rPr lang="ru-RU" sz="185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r>
                        <a:rPr lang="ru-RU" sz="185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𝐵</m:t>
                      </m:r>
                      <m:r>
                        <a:rPr lang="ru-RU" sz="185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∙</m:t>
                      </m:r>
                      <m:r>
                        <a:rPr lang="ru-RU" sz="185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𝑞</m:t>
                      </m:r>
                      <m:r>
                        <a:rPr lang="ru-RU" sz="185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∙</m:t>
                      </m:r>
                      <m:r>
                        <a:rPr lang="ru-RU" sz="185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𝑅</m:t>
                      </m:r>
                      <m:r>
                        <a:rPr lang="ru-RU" sz="185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ru-RU" sz="185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mod</m:t>
                      </m:r>
                      <m:r>
                        <a:rPr lang="ru-RU" sz="185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ru-RU" sz="185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N</m:t>
                      </m:r>
                      <m:r>
                        <a:rPr lang="ru-RU" sz="185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ru-RU" sz="1850" dirty="0">
                  <a:solidFill>
                    <a:schemeClr val="tx2">
                      <a:lumMod val="75000"/>
                    </a:schemeClr>
                  </a:solidFill>
                  <a:effectLst/>
                  <a:latin typeface="Myriad Pro"/>
                  <a:ea typeface="MS Mincho" panose="02020609040205080304" pitchFamily="49" charset="-128"/>
                </a:endParaRPr>
              </a:p>
              <a:p>
                <a:pPr marL="678180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5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𝑚</m:t>
                      </m:r>
                      <m:r>
                        <a:rPr lang="ru-RU" sz="185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2=</m:t>
                      </m:r>
                      <m:r>
                        <a:rPr lang="ru-RU" sz="185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𝑁</m:t>
                      </m:r>
                      <m:r>
                        <a:rPr lang="ru-RU" sz="185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r>
                        <a:rPr lang="ru-RU" sz="185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𝑚</m:t>
                      </m:r>
                      <m:r>
                        <a:rPr lang="ru-RU" sz="185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ru-RU" sz="1850" dirty="0">
                  <a:solidFill>
                    <a:schemeClr val="tx2">
                      <a:lumMod val="75000"/>
                    </a:schemeClr>
                  </a:solidFill>
                  <a:effectLst/>
                  <a:latin typeface="Myriad Pro"/>
                  <a:ea typeface="MS Mincho" panose="02020609040205080304" pitchFamily="49" charset="-128"/>
                </a:endParaRPr>
              </a:p>
              <a:p>
                <a:pPr marL="678180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5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𝑚</m:t>
                      </m:r>
                      <m:r>
                        <a:rPr lang="en-US" sz="185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3= </m:t>
                      </m:r>
                      <m:r>
                        <a:rPr lang="ru-RU" sz="185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𝐴</m:t>
                      </m:r>
                      <m:r>
                        <a:rPr lang="ru-RU" sz="185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∙</m:t>
                      </m:r>
                      <m:r>
                        <a:rPr lang="ru-RU" sz="185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𝑝</m:t>
                      </m:r>
                      <m:r>
                        <a:rPr lang="ru-RU" sz="185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∙</m:t>
                      </m:r>
                      <m:r>
                        <a:rPr lang="ru-RU" sz="185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𝑆</m:t>
                      </m:r>
                      <m:r>
                        <a:rPr lang="ru-RU" sz="185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r>
                        <a:rPr lang="ru-RU" sz="185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𝐵</m:t>
                      </m:r>
                      <m:r>
                        <a:rPr lang="ru-RU" sz="185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∙</m:t>
                      </m:r>
                      <m:r>
                        <a:rPr lang="ru-RU" sz="185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𝑞</m:t>
                      </m:r>
                      <m:r>
                        <a:rPr lang="ru-RU" sz="185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∙</m:t>
                      </m:r>
                      <m:r>
                        <a:rPr lang="ru-RU" sz="185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𝑅</m:t>
                      </m:r>
                      <m:d>
                        <m:dPr>
                          <m:ctrlPr>
                            <a:rPr lang="ru-RU" sz="185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ru-RU" sz="185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mod</m:t>
                          </m:r>
                          <m:r>
                            <a:rPr lang="ru-RU" sz="185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ru-RU" sz="185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N</m:t>
                          </m:r>
                        </m:e>
                      </m:d>
                    </m:oMath>
                  </m:oMathPara>
                </a14:m>
                <a:endParaRPr lang="ru-RU" sz="1850" dirty="0">
                  <a:solidFill>
                    <a:schemeClr val="tx2">
                      <a:lumMod val="75000"/>
                    </a:schemeClr>
                  </a:solidFill>
                  <a:effectLst/>
                  <a:latin typeface="Myriad Pro"/>
                  <a:ea typeface="MS Mincho" panose="02020609040205080304" pitchFamily="49" charset="-128"/>
                </a:endParaRPr>
              </a:p>
              <a:p>
                <a:pPr marL="678180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5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𝑚</m:t>
                      </m:r>
                      <m:r>
                        <a:rPr lang="en-US" sz="185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4=</m:t>
                      </m:r>
                      <m:r>
                        <a:rPr lang="en-US" sz="185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𝑁</m:t>
                      </m:r>
                      <m:r>
                        <a:rPr lang="en-US" sz="185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r>
                        <a:rPr lang="en-US" sz="185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𝑚</m:t>
                      </m:r>
                      <m:r>
                        <a:rPr lang="en-US" sz="185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endParaRPr lang="ru-RU" sz="1850" dirty="0">
                  <a:solidFill>
                    <a:schemeClr val="tx2">
                      <a:lumMod val="75000"/>
                    </a:schemeClr>
                  </a:solidFill>
                  <a:effectLst/>
                  <a:latin typeface="Myriad Pro"/>
                  <a:ea typeface="MS Mincho" panose="02020609040205080304" pitchFamily="49" charset="-128"/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88" y="1322267"/>
                <a:ext cx="8677397" cy="5121146"/>
              </a:xfrm>
              <a:prstGeom prst="rect">
                <a:avLst/>
              </a:prstGeom>
              <a:blipFill>
                <a:blip r:embed="rId3"/>
                <a:stretch>
                  <a:fillRect l="-843" t="-357" r="-1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53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22" y="1407729"/>
            <a:ext cx="7697235" cy="4880458"/>
          </a:xfrm>
          <a:prstGeom prst="rect">
            <a:avLst/>
          </a:prstGeom>
        </p:spPr>
      </p:pic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2017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Нижний колонтитул 2"/>
          <p:cNvSpPr txBox="1">
            <a:spLocks/>
          </p:cNvSpPr>
          <p:nvPr/>
        </p:nvSpPr>
        <p:spPr>
          <a:xfrm>
            <a:off x="366558" y="6562875"/>
            <a:ext cx="8431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pPr>
              <a:defRPr/>
            </a:pP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Чуев И. С. БПИ165, курсовая работа, Криптосистема Рабина (Rabin Cryptosystem)					2017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08594" y="1493514"/>
            <a:ext cx="279441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ключей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открытый ключ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 –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закрытый ключ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560372" y="262595"/>
            <a:ext cx="45314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работы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2095634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14" y="1389653"/>
            <a:ext cx="7734300" cy="5048250"/>
          </a:xfrm>
          <a:prstGeom prst="rect">
            <a:avLst/>
          </a:prstGeom>
        </p:spPr>
      </p:pic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2017</a:t>
            </a: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Нижний колонтитул 2"/>
          <p:cNvSpPr txBox="1">
            <a:spLocks/>
          </p:cNvSpPr>
          <p:nvPr/>
        </p:nvSpPr>
        <p:spPr>
          <a:xfrm>
            <a:off x="366558" y="6562875"/>
            <a:ext cx="8431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pPr>
              <a:defRPr/>
            </a:pP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Чуев И. С. БПИ165, курсовая работа, Криптосистема Рабина (Rabin Cryptosystem)					2017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4551" y="1548056"/>
            <a:ext cx="35742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Шифрование файла</a:t>
            </a:r>
          </a:p>
          <a:p>
            <a:pPr algn="ctr"/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использованием открытого ключа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560372" y="262595"/>
            <a:ext cx="45314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работы алгоритма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591" y="1368350"/>
            <a:ext cx="6057900" cy="4943475"/>
          </a:xfrm>
          <a:prstGeom prst="rect">
            <a:avLst/>
          </a:prstGeom>
        </p:spPr>
      </p:pic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2017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Нижний колонтитул 2"/>
          <p:cNvSpPr txBox="1">
            <a:spLocks/>
          </p:cNvSpPr>
          <p:nvPr/>
        </p:nvSpPr>
        <p:spPr>
          <a:xfrm>
            <a:off x="366558" y="6562875"/>
            <a:ext cx="8431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pPr>
              <a:defRPr/>
            </a:pP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Чуев И. С. БПИ165, курсовая работа, Криптосистема Рабина (Rabin Cryptosystem)					2017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560372" y="262595"/>
            <a:ext cx="45314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работы алгоритма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-205409" y="1445722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Дешифрование файла</a:t>
            </a:r>
          </a:p>
          <a:p>
            <a:pPr algn="ctr"/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использованием 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закрытого ключа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835</Words>
  <Application>Microsoft Office PowerPoint</Application>
  <PresentationFormat>Экран (4:3)</PresentationFormat>
  <Paragraphs>170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7" baseType="lpstr">
      <vt:lpstr>MS Mincho</vt:lpstr>
      <vt:lpstr>ＭＳ Ｐゴシック</vt:lpstr>
      <vt:lpstr>Arial</vt:lpstr>
      <vt:lpstr>Calibri</vt:lpstr>
      <vt:lpstr>Cambria Math</vt:lpstr>
      <vt:lpstr>Myriad Pro</vt:lpstr>
      <vt:lpstr>Myriad Pro Semibold</vt:lpstr>
      <vt:lpstr>Times New Roman</vt:lpstr>
      <vt:lpstr>Wingdings</vt:lpstr>
      <vt:lpstr>Office Theme</vt:lpstr>
      <vt:lpstr>Факультет компьютерных наук Департамент программной инженерии Курсовая работа Криптосистема Рабина  (Rabin Cryptosystem)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 презентации КР 2017</dc:title>
  <dc:creator>vkremlev</dc:creator>
  <cp:lastModifiedBy>Чуев Иван Сергеевич</cp:lastModifiedBy>
  <cp:revision>122</cp:revision>
  <dcterms:created xsi:type="dcterms:W3CDTF">2010-09-30T06:45:29Z</dcterms:created>
  <dcterms:modified xsi:type="dcterms:W3CDTF">2017-05-26T08:04:03Z</dcterms:modified>
</cp:coreProperties>
</file>