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7772400" cx="10058400"/>
  <p:notesSz cx="6858000" cy="9144000"/>
  <p:embeddedFontLst>
    <p:embeddedFont>
      <p:font typeface="Nunito"/>
      <p:regular r:id="rId34"/>
      <p:bold r:id="rId35"/>
      <p:italic r:id="rId36"/>
      <p:boldItalic r:id="rId37"/>
    </p:embeddedFont>
    <p:embeddedFont>
      <p:font typeface="Lato"/>
      <p:regular r:id="rId38"/>
      <p:bold r:id="rId39"/>
      <p:italic r:id="rId40"/>
      <p:boldItalic r:id="rId41"/>
    </p:embeddedFont>
    <p:embeddedFont>
      <p:font typeface="PT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15">
          <p15:clr>
            <a:srgbClr val="FF9900"/>
          </p15:clr>
        </p15:guide>
        <p15:guide id="2" pos="6221">
          <p15:clr>
            <a:srgbClr val="FF9900"/>
          </p15:clr>
        </p15:guide>
        <p15:guide id="3" orient="horz" pos="115">
          <p15:clr>
            <a:srgbClr val="FF9900"/>
          </p15:clr>
        </p15:guide>
        <p15:guide id="4" orient="horz" pos="4781">
          <p15:clr>
            <a:srgbClr val="FF99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
        <p:guide pos="6221"/>
        <p:guide pos="115" orient="horz"/>
        <p:guide pos="478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PTSans-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PTSans-italic.fntdata"/><Relationship Id="rId21" Type="http://schemas.openxmlformats.org/officeDocument/2006/relationships/slide" Target="slides/slide16.xml"/><Relationship Id="rId43" Type="http://schemas.openxmlformats.org/officeDocument/2006/relationships/font" Target="fonts/PT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g740e0f4d9d_0_0: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1" name="Google Shape;21;g740e0f4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c15668124dce69_14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c15668124dce69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fc15668124dce69_14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c15668124dce69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8e6820475_0_2: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e68204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92f3ec321_0_2: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92f3ec3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fc15668124dce69_153: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fc15668124dce69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4fc15668124dce69_15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fc15668124dce69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4fc15668124dce69_24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fc15668124dce69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4fc15668124dce69_17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fc15668124dce69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fc15668124dce69_183: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fc15668124dce69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fc15668124dce69_18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fc15668124dce69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4fc15668124dce69_10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4fc15668124dce69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fc15668124dce69_17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fc15668124dce69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4fc15668124dce69_19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fc15668124dce69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445cd275e_0_2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445cd27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fc15668124dce69_20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fc15668124dce69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4fc15668124dce69_20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fc15668124dce69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4fc15668124dce69_213: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fc15668124dce69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4fc15668124dce69_219: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fc15668124dce69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fc15668124dce69_22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fc15668124dce69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4fc15668124dce69_23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fc15668124dce69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78e0b8ae75_0_2: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78e0b8ae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https://www.fbi.gov/news/stories/ic3-releases-2018-internet-crime-report-042219</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4fc15668124dce69_11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4fc15668124dce69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4fc15668124dce69_117: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4fc15668124dce69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44811b89b_0_0: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44811b8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445cd275e_0_1: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445cd27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445cd275e_0_16: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45cd27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fc15668124dce69_135: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c15668124dce69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lvl1pPr lvl="0" algn="ctr">
              <a:spcBef>
                <a:spcPts val="0"/>
              </a:spcBef>
              <a:spcAft>
                <a:spcPts val="0"/>
              </a:spcAft>
              <a:buSzPts val="6400"/>
              <a:buNone/>
              <a:defRPr b="1"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p:nvPr/>
        </p:nvSpPr>
        <p:spPr>
          <a:xfrm>
            <a:off x="293500" y="293500"/>
            <a:ext cx="9422100" cy="1456500"/>
          </a:xfrm>
          <a:prstGeom prst="roundRect">
            <a:avLst>
              <a:gd fmla="val 16667" name="adj"/>
            </a:avLst>
          </a:prstGeom>
          <a:solidFill>
            <a:srgbClr val="0086F2"/>
          </a:solidFill>
          <a:ln>
            <a:noFill/>
          </a:ln>
          <a:effectLst>
            <a:outerShdw blurRad="28575" rotWithShape="0" algn="bl" dir="5400000" dist="28575">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2" type="sldNum"/>
          </p:nvPr>
        </p:nvSpPr>
        <p:spPr>
          <a:xfrm>
            <a:off x="9319704" y="7046639"/>
            <a:ext cx="603600" cy="594900"/>
          </a:xfrm>
          <a:prstGeom prst="rect">
            <a:avLst/>
          </a:prstGeom>
        </p:spPr>
        <p:txBody>
          <a:bodyPr anchorCtr="0" anchor="ctr" bIns="113100" lIns="113100" spcFirstLastPara="1" rIns="113100" wrap="square" tIns="1131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lvl1pPr indent="-381000" lvl="0" marL="457200">
              <a:spcBef>
                <a:spcPts val="0"/>
              </a:spcBef>
              <a:spcAft>
                <a:spcPts val="0"/>
              </a:spcAft>
              <a:buSzPts val="2400"/>
              <a:buFont typeface="Nunito"/>
              <a:buChar char="●"/>
              <a:defRPr sz="2400">
                <a:latin typeface="Nunito"/>
                <a:ea typeface="Nunito"/>
                <a:cs typeface="Nunito"/>
                <a:sym typeface="Nunito"/>
              </a:defRPr>
            </a:lvl1pPr>
            <a:lvl2pPr indent="-381000" lvl="1" marL="914400">
              <a:spcBef>
                <a:spcPts val="2000"/>
              </a:spcBef>
              <a:spcAft>
                <a:spcPts val="0"/>
              </a:spcAft>
              <a:buSzPts val="2400"/>
              <a:buFont typeface="Nunito"/>
              <a:buChar char="○"/>
              <a:defRPr sz="2400">
                <a:latin typeface="Nunito"/>
                <a:ea typeface="Nunito"/>
                <a:cs typeface="Nunito"/>
                <a:sym typeface="Nunito"/>
              </a:defRPr>
            </a:lvl2pPr>
            <a:lvl3pPr indent="-381000" lvl="2" marL="1371600">
              <a:spcBef>
                <a:spcPts val="2000"/>
              </a:spcBef>
              <a:spcAft>
                <a:spcPts val="0"/>
              </a:spcAft>
              <a:buSzPts val="2400"/>
              <a:buFont typeface="Nunito"/>
              <a:buChar char="■"/>
              <a:defRPr sz="2400">
                <a:latin typeface="Nunito"/>
                <a:ea typeface="Nunito"/>
                <a:cs typeface="Nunito"/>
                <a:sym typeface="Nunito"/>
              </a:defRPr>
            </a:lvl3pPr>
            <a:lvl4pPr indent="-381000" lvl="3" marL="1828800">
              <a:spcBef>
                <a:spcPts val="2000"/>
              </a:spcBef>
              <a:spcAft>
                <a:spcPts val="0"/>
              </a:spcAft>
              <a:buSzPts val="2400"/>
              <a:buFont typeface="Nunito"/>
              <a:buChar char="●"/>
              <a:defRPr sz="2400">
                <a:latin typeface="Nunito"/>
                <a:ea typeface="Nunito"/>
                <a:cs typeface="Nunito"/>
                <a:sym typeface="Nunito"/>
              </a:defRPr>
            </a:lvl4pPr>
            <a:lvl5pPr indent="-381000" lvl="4" marL="2286000">
              <a:spcBef>
                <a:spcPts val="2000"/>
              </a:spcBef>
              <a:spcAft>
                <a:spcPts val="0"/>
              </a:spcAft>
              <a:buSzPts val="2400"/>
              <a:buFont typeface="Nunito"/>
              <a:buChar char="○"/>
              <a:defRPr sz="2400">
                <a:latin typeface="Nunito"/>
                <a:ea typeface="Nunito"/>
                <a:cs typeface="Nunito"/>
                <a:sym typeface="Nunito"/>
              </a:defRPr>
            </a:lvl5pPr>
            <a:lvl6pPr indent="-381000" lvl="5" marL="2743200">
              <a:spcBef>
                <a:spcPts val="2000"/>
              </a:spcBef>
              <a:spcAft>
                <a:spcPts val="0"/>
              </a:spcAft>
              <a:buSzPts val="2400"/>
              <a:buFont typeface="Nunito"/>
              <a:buChar char="■"/>
              <a:defRPr sz="2400">
                <a:latin typeface="Nunito"/>
                <a:ea typeface="Nunito"/>
                <a:cs typeface="Nunito"/>
                <a:sym typeface="Nunito"/>
              </a:defRPr>
            </a:lvl6pPr>
            <a:lvl7pPr indent="-381000" lvl="6" marL="3200400">
              <a:spcBef>
                <a:spcPts val="2000"/>
              </a:spcBef>
              <a:spcAft>
                <a:spcPts val="0"/>
              </a:spcAft>
              <a:buSzPts val="2400"/>
              <a:buFont typeface="Nunito"/>
              <a:buChar char="●"/>
              <a:defRPr sz="2400">
                <a:latin typeface="Nunito"/>
                <a:ea typeface="Nunito"/>
                <a:cs typeface="Nunito"/>
                <a:sym typeface="Nunito"/>
              </a:defRPr>
            </a:lvl7pPr>
            <a:lvl8pPr indent="-381000" lvl="7" marL="3657600">
              <a:spcBef>
                <a:spcPts val="2000"/>
              </a:spcBef>
              <a:spcAft>
                <a:spcPts val="0"/>
              </a:spcAft>
              <a:buSzPts val="2400"/>
              <a:buFont typeface="Nunito"/>
              <a:buChar char="○"/>
              <a:defRPr sz="2400">
                <a:latin typeface="Nunito"/>
                <a:ea typeface="Nunito"/>
                <a:cs typeface="Nunito"/>
                <a:sym typeface="Nunito"/>
              </a:defRPr>
            </a:lvl8pPr>
            <a:lvl9pPr indent="-381000" lvl="8" marL="4114800">
              <a:spcBef>
                <a:spcPts val="2000"/>
              </a:spcBef>
              <a:spcAft>
                <a:spcPts val="2000"/>
              </a:spcAft>
              <a:buSzPts val="2400"/>
              <a:buFont typeface="Nunito"/>
              <a:buChar char="■"/>
              <a:defRPr sz="2400">
                <a:latin typeface="Nunito"/>
                <a:ea typeface="Nunito"/>
                <a:cs typeface="Nunito"/>
                <a:sym typeface="Nunito"/>
              </a:defRPr>
            </a:lvl9pPr>
          </a:lstStyle>
          <a:p/>
        </p:txBody>
      </p:sp>
    </p:spTree>
  </p:cSld>
  <p:clrMapOvr>
    <a:masterClrMapping/>
  </p:clrMapOvr>
  <p:extLst>
    <p:ext uri="{DCECCB84-F9BA-43D5-87BE-67443E8EF086}">
      <p15:sldGuideLst>
        <p15:guide id="1" orient="horz" pos="115">
          <p15:clr>
            <a:srgbClr val="FA7B17"/>
          </p15:clr>
        </p15:guide>
        <p15:guide id="2" pos="115">
          <p15:clr>
            <a:srgbClr val="FA7B17"/>
          </p15:clr>
        </p15:guide>
        <p15:guide id="3" pos="6221">
          <p15:clr>
            <a:srgbClr val="FA7B17"/>
          </p15:clr>
        </p15:guide>
        <p15:guide id="4" orient="horz" pos="478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691515" y="7203863"/>
            <a:ext cx="2263200" cy="413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4"/>
          <p:cNvSpPr txBox="1"/>
          <p:nvPr>
            <p:ph idx="11" type="ftr"/>
          </p:nvPr>
        </p:nvSpPr>
        <p:spPr>
          <a:xfrm>
            <a:off x="3331845" y="7203863"/>
            <a:ext cx="3394800" cy="413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4"/>
          <p:cNvSpPr txBox="1"/>
          <p:nvPr>
            <p:ph idx="12" type="sldNum"/>
          </p:nvPr>
        </p:nvSpPr>
        <p:spPr>
          <a:xfrm>
            <a:off x="7103745" y="7203863"/>
            <a:ext cx="2263200" cy="413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500"/>
          </a:xfrm>
          <a:prstGeom prst="rect">
            <a:avLst/>
          </a:prstGeom>
          <a:noFill/>
          <a:ln>
            <a:noFill/>
          </a:ln>
        </p:spPr>
        <p:txBody>
          <a:bodyPr anchorCtr="0" anchor="t" bIns="113100" lIns="113100" spcFirstLastPara="1" rIns="113100" wrap="square" tIns="113100">
            <a:noAutofit/>
          </a:bodyPr>
          <a:lstStyle>
            <a:lvl1pPr lvl="0">
              <a:spcBef>
                <a:spcPts val="0"/>
              </a:spcBef>
              <a:spcAft>
                <a:spcPts val="0"/>
              </a:spcAft>
              <a:buClr>
                <a:schemeClr val="dk1"/>
              </a:buClr>
              <a:buSzPts val="6400"/>
              <a:buFont typeface="PT Sans"/>
              <a:buNone/>
              <a:defRPr sz="6400">
                <a:solidFill>
                  <a:schemeClr val="dk1"/>
                </a:solidFill>
                <a:latin typeface="PT Sans"/>
                <a:ea typeface="PT Sans"/>
                <a:cs typeface="PT Sans"/>
                <a:sym typeface="PT Sans"/>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13100" lIns="113100" spcFirstLastPara="1" rIns="113100" wrap="square" tIns="113100">
            <a:no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2000"/>
              </a:spcBef>
              <a:spcAft>
                <a:spcPts val="0"/>
              </a:spcAft>
              <a:buClr>
                <a:schemeClr val="dk2"/>
              </a:buClr>
              <a:buSzPts val="1700"/>
              <a:buChar char="○"/>
              <a:defRPr sz="1700">
                <a:solidFill>
                  <a:schemeClr val="dk2"/>
                </a:solidFill>
              </a:defRPr>
            </a:lvl2pPr>
            <a:lvl3pPr indent="-336550" lvl="2" marL="1371600">
              <a:lnSpc>
                <a:spcPct val="115000"/>
              </a:lnSpc>
              <a:spcBef>
                <a:spcPts val="2000"/>
              </a:spcBef>
              <a:spcAft>
                <a:spcPts val="0"/>
              </a:spcAft>
              <a:buClr>
                <a:schemeClr val="dk2"/>
              </a:buClr>
              <a:buSzPts val="1700"/>
              <a:buChar char="■"/>
              <a:defRPr sz="1700">
                <a:solidFill>
                  <a:schemeClr val="dk2"/>
                </a:solidFill>
              </a:defRPr>
            </a:lvl3pPr>
            <a:lvl4pPr indent="-336550" lvl="3" marL="1828800">
              <a:lnSpc>
                <a:spcPct val="115000"/>
              </a:lnSpc>
              <a:spcBef>
                <a:spcPts val="2000"/>
              </a:spcBef>
              <a:spcAft>
                <a:spcPts val="0"/>
              </a:spcAft>
              <a:buClr>
                <a:schemeClr val="dk2"/>
              </a:buClr>
              <a:buSzPts val="1700"/>
              <a:buChar char="●"/>
              <a:defRPr sz="1700">
                <a:solidFill>
                  <a:schemeClr val="dk2"/>
                </a:solidFill>
              </a:defRPr>
            </a:lvl4pPr>
            <a:lvl5pPr indent="-336550" lvl="4" marL="2286000">
              <a:lnSpc>
                <a:spcPct val="115000"/>
              </a:lnSpc>
              <a:spcBef>
                <a:spcPts val="2000"/>
              </a:spcBef>
              <a:spcAft>
                <a:spcPts val="0"/>
              </a:spcAft>
              <a:buClr>
                <a:schemeClr val="dk2"/>
              </a:buClr>
              <a:buSzPts val="1700"/>
              <a:buChar char="○"/>
              <a:defRPr sz="1700">
                <a:solidFill>
                  <a:schemeClr val="dk2"/>
                </a:solidFill>
              </a:defRPr>
            </a:lvl5pPr>
            <a:lvl6pPr indent="-336550" lvl="5" marL="2743200">
              <a:lnSpc>
                <a:spcPct val="115000"/>
              </a:lnSpc>
              <a:spcBef>
                <a:spcPts val="2000"/>
              </a:spcBef>
              <a:spcAft>
                <a:spcPts val="0"/>
              </a:spcAft>
              <a:buClr>
                <a:schemeClr val="dk2"/>
              </a:buClr>
              <a:buSzPts val="1700"/>
              <a:buChar char="■"/>
              <a:defRPr sz="1700">
                <a:solidFill>
                  <a:schemeClr val="dk2"/>
                </a:solidFill>
              </a:defRPr>
            </a:lvl6pPr>
            <a:lvl7pPr indent="-336550" lvl="6" marL="3200400">
              <a:lnSpc>
                <a:spcPct val="115000"/>
              </a:lnSpc>
              <a:spcBef>
                <a:spcPts val="2000"/>
              </a:spcBef>
              <a:spcAft>
                <a:spcPts val="0"/>
              </a:spcAft>
              <a:buClr>
                <a:schemeClr val="dk2"/>
              </a:buClr>
              <a:buSzPts val="1700"/>
              <a:buChar char="●"/>
              <a:defRPr sz="1700">
                <a:solidFill>
                  <a:schemeClr val="dk2"/>
                </a:solidFill>
              </a:defRPr>
            </a:lvl7pPr>
            <a:lvl8pPr indent="-336550" lvl="7" marL="3657600">
              <a:lnSpc>
                <a:spcPct val="115000"/>
              </a:lnSpc>
              <a:spcBef>
                <a:spcPts val="2000"/>
              </a:spcBef>
              <a:spcAft>
                <a:spcPts val="0"/>
              </a:spcAft>
              <a:buClr>
                <a:schemeClr val="dk2"/>
              </a:buClr>
              <a:buSzPts val="1700"/>
              <a:buChar char="○"/>
              <a:defRPr sz="1700">
                <a:solidFill>
                  <a:schemeClr val="dk2"/>
                </a:solidFill>
              </a:defRPr>
            </a:lvl8pPr>
            <a:lvl9pPr indent="-336550" lvl="8" marL="4114800">
              <a:lnSpc>
                <a:spcPct val="115000"/>
              </a:lnSpc>
              <a:spcBef>
                <a:spcPts val="2000"/>
              </a:spcBef>
              <a:spcAft>
                <a:spcPts val="200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113100" lIns="113100" spcFirstLastPara="1" rIns="113100" wrap="square" tIns="11310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mc:AlternateContent>
    <mc:Choice Requires="p14">
      <p:transition spd="slow" p14:dur="2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5"/>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Problem and Purpose</a:t>
            </a:r>
            <a:endParaRPr>
              <a:solidFill>
                <a:schemeClr val="dk1"/>
              </a:solidFill>
            </a:endParaRPr>
          </a:p>
        </p:txBody>
      </p:sp>
      <p:sp>
        <p:nvSpPr>
          <p:cNvPr id="24" name="Google Shape;24;p5"/>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body"/>
          </p:nvPr>
        </p:nvSpPr>
        <p:spPr>
          <a:xfrm>
            <a:off x="358725" y="1840350"/>
            <a:ext cx="9294300" cy="5562600"/>
          </a:xfrm>
          <a:prstGeom prst="rect">
            <a:avLst/>
          </a:prstGeom>
        </p:spPr>
        <p:txBody>
          <a:bodyPr anchorCtr="0" anchor="t" bIns="113100" lIns="113100" spcFirstLastPara="1" rIns="113100" wrap="square" tIns="113100">
            <a:noAutofit/>
          </a:bodyPr>
          <a:lstStyle/>
          <a:p>
            <a:pPr indent="0" lvl="0" marL="0" rtl="0" algn="l">
              <a:spcBef>
                <a:spcPts val="0"/>
              </a:spcBef>
              <a:spcAft>
                <a:spcPts val="2000"/>
              </a:spcAft>
              <a:buNone/>
            </a:pPr>
            <a:r>
              <a:rPr lang="en" sz="2600"/>
              <a:t>This project focuses on the critical task of improving network intrusion detection. Network Intrusion Detection Systems (NIDS) protect computer networks by analyzing incoming network traffic and blocking packets that are identified as malicious. Current NIDS tend to be either signature based or anomaly based. Signature based NIDS compare traffic to those in a database and therefore cannot identify new types of attacks. Anomaly based approaches flag any network traffic that is unusual, resulting in many false alarms. In this project, various cutting edge artificial intelligence models were compared that have the potential to identify unseen attacks while maintaining a low false alarm rate.</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K</a:t>
            </a:r>
            <a:r>
              <a:rPr lang="en"/>
              <a:t>-</a:t>
            </a:r>
            <a:r>
              <a:rPr lang="en">
                <a:solidFill>
                  <a:schemeClr val="dk1"/>
                </a:solidFill>
              </a:rPr>
              <a:t>Nearest Neighbors</a:t>
            </a:r>
            <a:endParaRPr>
              <a:solidFill>
                <a:schemeClr val="dk1"/>
              </a:solidFill>
            </a:endParaRPr>
          </a:p>
        </p:txBody>
      </p:sp>
      <p:sp>
        <p:nvSpPr>
          <p:cNvPr id="113" name="Google Shape;113;p14"/>
          <p:cNvSpPr txBox="1"/>
          <p:nvPr>
            <p:ph idx="1" type="body"/>
          </p:nvPr>
        </p:nvSpPr>
        <p:spPr>
          <a:xfrm>
            <a:off x="358725" y="1945825"/>
            <a:ext cx="5300100" cy="54570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a:t>Data records processed by the KNN model are represented as geometric points.</a:t>
            </a:r>
            <a:endParaRPr/>
          </a:p>
          <a:p>
            <a:pPr indent="-381000" lvl="0" marL="457200" rtl="0" algn="l">
              <a:spcBef>
                <a:spcPts val="0"/>
              </a:spcBef>
              <a:spcAft>
                <a:spcPts val="0"/>
              </a:spcAft>
              <a:buSzPts val="2400"/>
              <a:buChar char="●"/>
            </a:pPr>
            <a:r>
              <a:rPr lang="en"/>
              <a:t>When making predictions, the model determines the </a:t>
            </a:r>
            <a:r>
              <a:rPr lang="en"/>
              <a:t>𝑘 points that are closest to the unclassified point. The predicted class is the one that is the most common of the </a:t>
            </a:r>
            <a:r>
              <a:rPr lang="en"/>
              <a:t>𝑘-nearest points.</a:t>
            </a:r>
            <a:endParaRPr/>
          </a:p>
          <a:p>
            <a:pPr indent="-381000" lvl="1" marL="914400" rtl="0" algn="l">
              <a:spcBef>
                <a:spcPts val="0"/>
              </a:spcBef>
              <a:spcAft>
                <a:spcPts val="0"/>
              </a:spcAft>
              <a:buSzPts val="2400"/>
              <a:buChar char="○"/>
            </a:pPr>
            <a:r>
              <a:rPr lang="en"/>
              <a:t>𝑘 is a hyperparameter that is determined before training</a:t>
            </a:r>
            <a:endParaRPr/>
          </a:p>
        </p:txBody>
      </p:sp>
      <p:sp>
        <p:nvSpPr>
          <p:cNvPr id="114" name="Google Shape;114;p14"/>
          <p:cNvSpPr/>
          <p:nvPr/>
        </p:nvSpPr>
        <p:spPr>
          <a:xfrm>
            <a:off x="7548725" y="4177675"/>
            <a:ext cx="257100" cy="257100"/>
          </a:xfrm>
          <a:prstGeom prst="ellipse">
            <a:avLst/>
          </a:prstGeom>
          <a:solidFill>
            <a:srgbClr val="FF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7167725" y="387287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786725" y="448247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368775" y="422537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219225" y="3757650"/>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6625875" y="326142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7337450" y="237377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7879275" y="38239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7955475" y="42049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7747700" y="45859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8288900" y="4014750"/>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8351825" y="44347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48175" y="42049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8546000" y="33508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7490600" y="293292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219225" y="274982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5801275" y="319002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4"/>
          <p:cNvCxnSpPr>
            <a:stCxn id="115" idx="5"/>
            <a:endCxn id="114" idx="1"/>
          </p:cNvCxnSpPr>
          <p:nvPr/>
        </p:nvCxnSpPr>
        <p:spPr>
          <a:xfrm>
            <a:off x="7387174" y="4092324"/>
            <a:ext cx="199200" cy="123000"/>
          </a:xfrm>
          <a:prstGeom prst="straightConnector1">
            <a:avLst/>
          </a:prstGeom>
          <a:noFill/>
          <a:ln cap="flat" cmpd="sng" w="28575">
            <a:solidFill>
              <a:schemeClr val="dk2"/>
            </a:solidFill>
            <a:prstDash val="solid"/>
            <a:round/>
            <a:headEnd len="med" w="med" type="none"/>
            <a:tailEnd len="med" w="med" type="none"/>
          </a:ln>
        </p:spPr>
      </p:cxnSp>
      <p:cxnSp>
        <p:nvCxnSpPr>
          <p:cNvPr id="132" name="Google Shape;132;p14"/>
          <p:cNvCxnSpPr>
            <a:stCxn id="116" idx="6"/>
            <a:endCxn id="114" idx="3"/>
          </p:cNvCxnSpPr>
          <p:nvPr/>
        </p:nvCxnSpPr>
        <p:spPr>
          <a:xfrm flipH="1" rot="10800000">
            <a:off x="7043825" y="4397125"/>
            <a:ext cx="542700" cy="213900"/>
          </a:xfrm>
          <a:prstGeom prst="straightConnector1">
            <a:avLst/>
          </a:prstGeom>
          <a:noFill/>
          <a:ln cap="flat" cmpd="sng" w="28575">
            <a:solidFill>
              <a:schemeClr val="dk2"/>
            </a:solidFill>
            <a:prstDash val="solid"/>
            <a:round/>
            <a:headEnd len="med" w="med" type="none"/>
            <a:tailEnd len="med" w="med" type="none"/>
          </a:ln>
        </p:spPr>
      </p:cxnSp>
      <p:cxnSp>
        <p:nvCxnSpPr>
          <p:cNvPr id="133" name="Google Shape;133;p14"/>
          <p:cNvCxnSpPr>
            <a:stCxn id="123" idx="1"/>
            <a:endCxn id="114" idx="4"/>
          </p:cNvCxnSpPr>
          <p:nvPr/>
        </p:nvCxnSpPr>
        <p:spPr>
          <a:xfrm rot="10800000">
            <a:off x="7677351" y="4434626"/>
            <a:ext cx="108000" cy="189000"/>
          </a:xfrm>
          <a:prstGeom prst="straightConnector1">
            <a:avLst/>
          </a:prstGeom>
          <a:noFill/>
          <a:ln cap="flat" cmpd="sng" w="28575">
            <a:solidFill>
              <a:schemeClr val="dk2"/>
            </a:solidFill>
            <a:prstDash val="solid"/>
            <a:round/>
            <a:headEnd len="med" w="med" type="none"/>
            <a:tailEnd len="med" w="med" type="none"/>
          </a:ln>
        </p:spPr>
      </p:cxnSp>
      <p:cxnSp>
        <p:nvCxnSpPr>
          <p:cNvPr id="134" name="Google Shape;134;p14"/>
          <p:cNvCxnSpPr>
            <a:stCxn id="122" idx="2"/>
            <a:endCxn id="114" idx="6"/>
          </p:cNvCxnSpPr>
          <p:nvPr/>
        </p:nvCxnSpPr>
        <p:spPr>
          <a:xfrm rot="10800000">
            <a:off x="7805775" y="4306225"/>
            <a:ext cx="149700" cy="27300"/>
          </a:xfrm>
          <a:prstGeom prst="straightConnector1">
            <a:avLst/>
          </a:prstGeom>
          <a:noFill/>
          <a:ln cap="flat" cmpd="sng" w="28575">
            <a:solidFill>
              <a:schemeClr val="dk2"/>
            </a:solidFill>
            <a:prstDash val="solid"/>
            <a:round/>
            <a:headEnd len="med" w="med" type="none"/>
            <a:tailEnd len="med" w="med" type="none"/>
          </a:ln>
        </p:spPr>
      </p:cxnSp>
      <p:cxnSp>
        <p:nvCxnSpPr>
          <p:cNvPr id="135" name="Google Shape;135;p14"/>
          <p:cNvCxnSpPr>
            <a:stCxn id="121" idx="3"/>
            <a:endCxn id="114" idx="7"/>
          </p:cNvCxnSpPr>
          <p:nvPr/>
        </p:nvCxnSpPr>
        <p:spPr>
          <a:xfrm flipH="1">
            <a:off x="7768126" y="4043424"/>
            <a:ext cx="148800" cy="171900"/>
          </a:xfrm>
          <a:prstGeom prst="straightConnector1">
            <a:avLst/>
          </a:prstGeom>
          <a:noFill/>
          <a:ln cap="flat" cmpd="sng" w="28575">
            <a:solidFill>
              <a:schemeClr val="dk2"/>
            </a:solidFill>
            <a:prstDash val="solid"/>
            <a:round/>
            <a:headEnd len="med" w="med" type="none"/>
            <a:tailEnd len="med" w="med" type="none"/>
          </a:ln>
        </p:spPr>
      </p:cxnSp>
      <p:sp>
        <p:nvSpPr>
          <p:cNvPr id="136" name="Google Shape;136;p14"/>
          <p:cNvSpPr txBox="1"/>
          <p:nvPr/>
        </p:nvSpPr>
        <p:spPr>
          <a:xfrm>
            <a:off x="6881000" y="5095525"/>
            <a:ext cx="1476300" cy="33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dk2"/>
                </a:solidFill>
                <a:latin typeface="Nunito"/>
                <a:ea typeface="Nunito"/>
                <a:cs typeface="Nunito"/>
                <a:sym typeface="Nunito"/>
              </a:rPr>
              <a:t>𝑘 = 5</a:t>
            </a:r>
            <a:endParaRPr/>
          </a:p>
        </p:txBody>
      </p:sp>
      <p:sp>
        <p:nvSpPr>
          <p:cNvPr id="137" name="Google Shape;137;p14"/>
          <p:cNvSpPr/>
          <p:nvPr/>
        </p:nvSpPr>
        <p:spPr>
          <a:xfrm>
            <a:off x="6368775" y="5636425"/>
            <a:ext cx="257100" cy="257100"/>
          </a:xfrm>
          <a:prstGeom prst="ellipse">
            <a:avLst/>
          </a:prstGeom>
          <a:solidFill>
            <a:srgbClr val="00FF8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6368775" y="6067675"/>
            <a:ext cx="257100" cy="257100"/>
          </a:xfrm>
          <a:prstGeom prst="ellipse">
            <a:avLst/>
          </a:prstGeom>
          <a:solidFill>
            <a:srgbClr val="FF44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6368775" y="6498925"/>
            <a:ext cx="257100" cy="257100"/>
          </a:xfrm>
          <a:prstGeom prst="ellipse">
            <a:avLst/>
          </a:prstGeom>
          <a:solidFill>
            <a:srgbClr val="FF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txBox="1"/>
          <p:nvPr/>
        </p:nvSpPr>
        <p:spPr>
          <a:xfrm>
            <a:off x="6748625" y="5597275"/>
            <a:ext cx="1797300" cy="33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00FF83"/>
                </a:solidFill>
                <a:latin typeface="Nunito"/>
                <a:ea typeface="Nunito"/>
                <a:cs typeface="Nunito"/>
                <a:sym typeface="Nunito"/>
              </a:rPr>
              <a:t>Benign data</a:t>
            </a:r>
            <a:endParaRPr sz="2100">
              <a:solidFill>
                <a:srgbClr val="00FF83"/>
              </a:solidFill>
              <a:latin typeface="Nunito"/>
              <a:ea typeface="Nunito"/>
              <a:cs typeface="Nunito"/>
              <a:sym typeface="Nunito"/>
            </a:endParaRPr>
          </a:p>
        </p:txBody>
      </p:sp>
      <p:sp>
        <p:nvSpPr>
          <p:cNvPr id="141" name="Google Shape;141;p14"/>
          <p:cNvSpPr txBox="1"/>
          <p:nvPr/>
        </p:nvSpPr>
        <p:spPr>
          <a:xfrm>
            <a:off x="6720500" y="6037492"/>
            <a:ext cx="1797300" cy="33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4400"/>
                </a:solidFill>
                <a:latin typeface="Nunito"/>
                <a:ea typeface="Nunito"/>
                <a:cs typeface="Nunito"/>
                <a:sym typeface="Nunito"/>
              </a:rPr>
              <a:t>Attack </a:t>
            </a:r>
            <a:r>
              <a:rPr lang="en" sz="2100">
                <a:solidFill>
                  <a:srgbClr val="FF4400"/>
                </a:solidFill>
                <a:latin typeface="Nunito"/>
                <a:ea typeface="Nunito"/>
                <a:cs typeface="Nunito"/>
                <a:sym typeface="Nunito"/>
              </a:rPr>
              <a:t>data</a:t>
            </a:r>
            <a:endParaRPr sz="2100">
              <a:solidFill>
                <a:srgbClr val="FF4400"/>
              </a:solidFill>
              <a:latin typeface="Nunito"/>
              <a:ea typeface="Nunito"/>
              <a:cs typeface="Nunito"/>
              <a:sym typeface="Nunito"/>
            </a:endParaRPr>
          </a:p>
        </p:txBody>
      </p:sp>
      <p:sp>
        <p:nvSpPr>
          <p:cNvPr id="142" name="Google Shape;142;p14"/>
          <p:cNvSpPr txBox="1"/>
          <p:nvPr/>
        </p:nvSpPr>
        <p:spPr>
          <a:xfrm>
            <a:off x="6842642" y="6485592"/>
            <a:ext cx="2517600" cy="33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FF00FF"/>
                </a:solidFill>
                <a:latin typeface="Nunito"/>
                <a:ea typeface="Nunito"/>
                <a:cs typeface="Nunito"/>
                <a:sym typeface="Nunito"/>
              </a:rPr>
              <a:t>Data to predict</a:t>
            </a:r>
            <a:endParaRPr sz="2100">
              <a:solidFill>
                <a:srgbClr val="FF00FF"/>
              </a:solidFill>
              <a:latin typeface="Nunito"/>
              <a:ea typeface="Nunito"/>
              <a:cs typeface="Nunito"/>
              <a:sym typeface="Nunito"/>
            </a:endParaRPr>
          </a:p>
        </p:txBody>
      </p:sp>
      <p:sp>
        <p:nvSpPr>
          <p:cNvPr id="143" name="Google Shape;143;p14"/>
          <p:cNvSpPr txBox="1"/>
          <p:nvPr/>
        </p:nvSpPr>
        <p:spPr>
          <a:xfrm>
            <a:off x="342900" y="7201650"/>
            <a:ext cx="28518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Image </a:t>
            </a:r>
            <a:r>
              <a:rPr i="1" lang="en" sz="1200">
                <a:latin typeface="Lato"/>
                <a:ea typeface="Lato"/>
                <a:cs typeface="Lato"/>
                <a:sym typeface="Lato"/>
              </a:rPr>
              <a:t>created by finalist.</a:t>
            </a:r>
            <a:endParaRPr i="1"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5000"/>
              <a:t>Decision Trees &amp; </a:t>
            </a:r>
            <a:r>
              <a:rPr lang="en" sz="5000">
                <a:solidFill>
                  <a:schemeClr val="dk1"/>
                </a:solidFill>
              </a:rPr>
              <a:t>Random Forests</a:t>
            </a:r>
            <a:endParaRPr sz="5000">
              <a:solidFill>
                <a:schemeClr val="dk1"/>
              </a:solidFill>
            </a:endParaRPr>
          </a:p>
        </p:txBody>
      </p:sp>
      <p:sp>
        <p:nvSpPr>
          <p:cNvPr id="149" name="Google Shape;149;p15"/>
          <p:cNvSpPr txBox="1"/>
          <p:nvPr>
            <p:ph idx="1" type="body"/>
          </p:nvPr>
        </p:nvSpPr>
        <p:spPr>
          <a:xfrm>
            <a:off x="358725" y="1945825"/>
            <a:ext cx="5613600" cy="5457000"/>
          </a:xfrm>
          <a:prstGeom prst="rect">
            <a:avLst/>
          </a:prstGeom>
        </p:spPr>
        <p:txBody>
          <a:bodyPr anchorCtr="0" anchor="t" bIns="113100" lIns="113100" spcFirstLastPara="1" rIns="113100" wrap="square" tIns="113100">
            <a:noAutofit/>
          </a:bodyPr>
          <a:lstStyle/>
          <a:p>
            <a:pPr indent="-368300" lvl="0" marL="457200" rtl="0" algn="l">
              <a:spcBef>
                <a:spcPts val="0"/>
              </a:spcBef>
              <a:spcAft>
                <a:spcPts val="0"/>
              </a:spcAft>
              <a:buSzPts val="2200"/>
              <a:buChar char="●"/>
            </a:pPr>
            <a:r>
              <a:rPr lang="en" sz="2200"/>
              <a:t>Decision Trees make predictions by splitting the data into subgroups based on the features until each subgroup corresponds to a single class.</a:t>
            </a:r>
            <a:endParaRPr sz="2200"/>
          </a:p>
          <a:p>
            <a:pPr indent="-368300" lvl="0" marL="457200" rtl="0" algn="l">
              <a:spcBef>
                <a:spcPts val="0"/>
              </a:spcBef>
              <a:spcAft>
                <a:spcPts val="0"/>
              </a:spcAft>
              <a:buSzPts val="2200"/>
              <a:buChar char="●"/>
            </a:pPr>
            <a:r>
              <a:rPr lang="en" sz="2200"/>
              <a:t>Random Forests utilize many decision trees to make predictions.</a:t>
            </a:r>
            <a:r>
              <a:rPr lang="en" sz="2200"/>
              <a:t> The trees are trained using an ensemble method known as bagging (short for bootstrap aggregation). This means that each tree is trained on a random subset of the original data.</a:t>
            </a:r>
            <a:endParaRPr sz="2200"/>
          </a:p>
          <a:p>
            <a:pPr indent="-368300" lvl="0" marL="457200" rtl="0" algn="l">
              <a:spcBef>
                <a:spcPts val="0"/>
              </a:spcBef>
              <a:spcAft>
                <a:spcPts val="0"/>
              </a:spcAft>
              <a:buSzPts val="2200"/>
              <a:buChar char="●"/>
            </a:pPr>
            <a:r>
              <a:rPr lang="en" sz="2200"/>
              <a:t>The final prediction in a Random Forest is made by a majority vote of the trees.</a:t>
            </a:r>
            <a:endParaRPr sz="2200"/>
          </a:p>
        </p:txBody>
      </p:sp>
      <p:pic>
        <p:nvPicPr>
          <p:cNvPr id="150" name="Google Shape;150;p15"/>
          <p:cNvPicPr preferRelativeResize="0"/>
          <p:nvPr/>
        </p:nvPicPr>
        <p:blipFill>
          <a:blip r:embed="rId3">
            <a:alphaModFix/>
          </a:blip>
          <a:stretch>
            <a:fillRect/>
          </a:stretch>
        </p:blipFill>
        <p:spPr>
          <a:xfrm>
            <a:off x="6105526" y="2224624"/>
            <a:ext cx="3675950" cy="2126325"/>
          </a:xfrm>
          <a:prstGeom prst="rect">
            <a:avLst/>
          </a:prstGeom>
          <a:noFill/>
          <a:ln>
            <a:noFill/>
          </a:ln>
        </p:spPr>
      </p:pic>
      <p:sp>
        <p:nvSpPr>
          <p:cNvPr id="151" name="Google Shape;151;p15"/>
          <p:cNvSpPr txBox="1"/>
          <p:nvPr/>
        </p:nvSpPr>
        <p:spPr>
          <a:xfrm>
            <a:off x="6967225" y="1907075"/>
            <a:ext cx="23373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latin typeface="Nunito"/>
                <a:ea typeface="Nunito"/>
                <a:cs typeface="Nunito"/>
                <a:sym typeface="Nunito"/>
              </a:rPr>
              <a:t>Decision Tree</a:t>
            </a:r>
            <a:endParaRPr sz="1800" u="sng">
              <a:latin typeface="Nunito"/>
              <a:ea typeface="Nunito"/>
              <a:cs typeface="Nunito"/>
              <a:sym typeface="Nunito"/>
            </a:endParaRPr>
          </a:p>
        </p:txBody>
      </p:sp>
      <p:sp>
        <p:nvSpPr>
          <p:cNvPr id="152" name="Google Shape;152;p15"/>
          <p:cNvSpPr txBox="1"/>
          <p:nvPr/>
        </p:nvSpPr>
        <p:spPr>
          <a:xfrm>
            <a:off x="6796625" y="4612638"/>
            <a:ext cx="23373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latin typeface="Nunito"/>
                <a:ea typeface="Nunito"/>
                <a:cs typeface="Nunito"/>
                <a:sym typeface="Nunito"/>
              </a:rPr>
              <a:t>Random Forest</a:t>
            </a:r>
            <a:endParaRPr sz="1800" u="sng">
              <a:latin typeface="Nunito"/>
              <a:ea typeface="Nunito"/>
              <a:cs typeface="Nunito"/>
              <a:sym typeface="Nunito"/>
            </a:endParaRPr>
          </a:p>
        </p:txBody>
      </p:sp>
      <p:pic>
        <p:nvPicPr>
          <p:cNvPr id="153" name="Google Shape;153;p15"/>
          <p:cNvPicPr preferRelativeResize="0"/>
          <p:nvPr/>
        </p:nvPicPr>
        <p:blipFill rotWithShape="1">
          <a:blip r:embed="rId4">
            <a:alphaModFix/>
          </a:blip>
          <a:srcRect b="8294" l="0" r="0" t="11099"/>
          <a:stretch/>
        </p:blipFill>
        <p:spPr>
          <a:xfrm>
            <a:off x="6105525" y="5045872"/>
            <a:ext cx="3675950" cy="2222378"/>
          </a:xfrm>
          <a:prstGeom prst="rect">
            <a:avLst/>
          </a:prstGeom>
          <a:noFill/>
          <a:ln>
            <a:noFill/>
          </a:ln>
        </p:spPr>
      </p:pic>
      <p:sp>
        <p:nvSpPr>
          <p:cNvPr id="154" name="Google Shape;154;p15"/>
          <p:cNvSpPr txBox="1"/>
          <p:nvPr/>
        </p:nvSpPr>
        <p:spPr>
          <a:xfrm>
            <a:off x="342900" y="7201650"/>
            <a:ext cx="39402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Images taken from TowardsDataScience and Medium.com.</a:t>
            </a:r>
            <a:endParaRPr i="1"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t>Gradient Boosted Trees</a:t>
            </a:r>
            <a:endParaRPr/>
          </a:p>
        </p:txBody>
      </p:sp>
      <p:sp>
        <p:nvSpPr>
          <p:cNvPr id="160" name="Google Shape;160;p16"/>
          <p:cNvSpPr txBox="1"/>
          <p:nvPr>
            <p:ph idx="1" type="body"/>
          </p:nvPr>
        </p:nvSpPr>
        <p:spPr>
          <a:xfrm>
            <a:off x="358725" y="1945825"/>
            <a:ext cx="5822100" cy="5457000"/>
          </a:xfrm>
          <a:prstGeom prst="rect">
            <a:avLst/>
          </a:prstGeom>
        </p:spPr>
        <p:txBody>
          <a:bodyPr anchorCtr="0" anchor="t" bIns="113100" lIns="113100" spcFirstLastPara="1" rIns="113100" wrap="square" tIns="113100">
            <a:noAutofit/>
          </a:bodyPr>
          <a:lstStyle/>
          <a:p>
            <a:pPr indent="-374650" lvl="0" marL="457200" rtl="0" algn="l">
              <a:spcBef>
                <a:spcPts val="0"/>
              </a:spcBef>
              <a:spcAft>
                <a:spcPts val="0"/>
              </a:spcAft>
              <a:buSzPts val="2300"/>
              <a:buChar char="●"/>
            </a:pPr>
            <a:r>
              <a:rPr lang="en" sz="2300"/>
              <a:t>Like Random Forests, Gradient Boosted Trees is another ensembling technique that attempts to produce a precise classification model based on combining weaker models.</a:t>
            </a:r>
            <a:endParaRPr sz="2300"/>
          </a:p>
          <a:p>
            <a:pPr indent="-374650" lvl="0" marL="457200" rtl="0" algn="l">
              <a:spcBef>
                <a:spcPts val="0"/>
              </a:spcBef>
              <a:spcAft>
                <a:spcPts val="0"/>
              </a:spcAft>
              <a:buSzPts val="2300"/>
              <a:buChar char="●"/>
            </a:pPr>
            <a:r>
              <a:rPr lang="en" sz="2300"/>
              <a:t>In contrast to bagging, boosting improves models through a sequential process of increasing the weights of difficult to classify data points until they are correctly classified.</a:t>
            </a:r>
            <a:endParaRPr sz="2300"/>
          </a:p>
          <a:p>
            <a:pPr indent="-374650" lvl="0" marL="457200" rtl="0" algn="l">
              <a:spcBef>
                <a:spcPts val="0"/>
              </a:spcBef>
              <a:spcAft>
                <a:spcPts val="0"/>
              </a:spcAft>
              <a:buSzPts val="2300"/>
              <a:buChar char="●"/>
            </a:pPr>
            <a:r>
              <a:rPr lang="en" sz="2300"/>
              <a:t>Gradient Boosted Trees make a final prediction based on a weighted average of individual trees.</a:t>
            </a:r>
            <a:endParaRPr sz="2300"/>
          </a:p>
        </p:txBody>
      </p:sp>
      <p:cxnSp>
        <p:nvCxnSpPr>
          <p:cNvPr id="161" name="Google Shape;161;p16"/>
          <p:cNvCxnSpPr/>
          <p:nvPr/>
        </p:nvCxnSpPr>
        <p:spPr>
          <a:xfrm>
            <a:off x="7593675" y="2164658"/>
            <a:ext cx="0" cy="1934700"/>
          </a:xfrm>
          <a:prstGeom prst="straightConnector1">
            <a:avLst/>
          </a:prstGeom>
          <a:noFill/>
          <a:ln cap="flat" cmpd="sng" w="19050">
            <a:solidFill>
              <a:schemeClr val="dk2"/>
            </a:solidFill>
            <a:prstDash val="solid"/>
            <a:round/>
            <a:headEnd len="med" w="med" type="none"/>
            <a:tailEnd len="med" w="med" type="none"/>
          </a:ln>
        </p:spPr>
      </p:cxnSp>
      <p:cxnSp>
        <p:nvCxnSpPr>
          <p:cNvPr id="162" name="Google Shape;162;p16"/>
          <p:cNvCxnSpPr/>
          <p:nvPr/>
        </p:nvCxnSpPr>
        <p:spPr>
          <a:xfrm>
            <a:off x="8561025" y="3120825"/>
            <a:ext cx="0" cy="1934700"/>
          </a:xfrm>
          <a:prstGeom prst="straightConnector1">
            <a:avLst/>
          </a:prstGeom>
          <a:noFill/>
          <a:ln cap="flat" cmpd="sng" w="19050">
            <a:solidFill>
              <a:schemeClr val="dk2"/>
            </a:solidFill>
            <a:prstDash val="solid"/>
            <a:round/>
            <a:headEnd len="med" w="med" type="none"/>
            <a:tailEnd len="med" w="med" type="none"/>
          </a:ln>
        </p:spPr>
      </p:cxnSp>
      <p:grpSp>
        <p:nvGrpSpPr>
          <p:cNvPr id="163" name="Google Shape;163;p16"/>
          <p:cNvGrpSpPr/>
          <p:nvPr/>
        </p:nvGrpSpPr>
        <p:grpSpPr>
          <a:xfrm>
            <a:off x="6357650" y="2237350"/>
            <a:ext cx="1098638" cy="1447996"/>
            <a:chOff x="6357650" y="2237350"/>
            <a:chExt cx="1098638" cy="1447996"/>
          </a:xfrm>
        </p:grpSpPr>
        <p:sp>
          <p:nvSpPr>
            <p:cNvPr id="164" name="Google Shape;164;p16"/>
            <p:cNvSpPr/>
            <p:nvPr/>
          </p:nvSpPr>
          <p:spPr>
            <a:xfrm>
              <a:off x="6793850" y="2237350"/>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16"/>
            <p:cNvCxnSpPr>
              <a:stCxn id="164" idx="3"/>
            </p:cNvCxnSpPr>
            <p:nvPr/>
          </p:nvCxnSpPr>
          <p:spPr>
            <a:xfrm flipH="1">
              <a:off x="6699790" y="2423510"/>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6" name="Google Shape;166;p16"/>
            <p:cNvCxnSpPr/>
            <p:nvPr/>
          </p:nvCxnSpPr>
          <p:spPr>
            <a:xfrm>
              <a:off x="6969619" y="2423510"/>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67" name="Google Shape;167;p16"/>
            <p:cNvSpPr/>
            <p:nvPr/>
          </p:nvSpPr>
          <p:spPr>
            <a:xfrm>
              <a:off x="6575750" y="2543908"/>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6"/>
            <p:cNvCxnSpPr/>
            <p:nvPr/>
          </p:nvCxnSpPr>
          <p:spPr>
            <a:xfrm flipH="1">
              <a:off x="6486878" y="2731264"/>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9" name="Google Shape;169;p16"/>
            <p:cNvCxnSpPr/>
            <p:nvPr/>
          </p:nvCxnSpPr>
          <p:spPr>
            <a:xfrm>
              <a:off x="6756707" y="2731264"/>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0" name="Google Shape;170;p16"/>
            <p:cNvSpPr/>
            <p:nvPr/>
          </p:nvSpPr>
          <p:spPr>
            <a:xfrm>
              <a:off x="6357650" y="2854488"/>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6793850" y="2854488"/>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020088" y="2529933"/>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238188" y="2840513"/>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6"/>
            <p:cNvCxnSpPr/>
            <p:nvPr/>
          </p:nvCxnSpPr>
          <p:spPr>
            <a:xfrm>
              <a:off x="7188707" y="2731264"/>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75" name="Google Shape;175;p16"/>
            <p:cNvCxnSpPr/>
            <p:nvPr/>
          </p:nvCxnSpPr>
          <p:spPr>
            <a:xfrm flipH="1">
              <a:off x="6699790" y="3036268"/>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6" name="Google Shape;176;p16"/>
            <p:cNvSpPr/>
            <p:nvPr/>
          </p:nvSpPr>
          <p:spPr>
            <a:xfrm>
              <a:off x="6575750" y="3156667"/>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16"/>
            <p:cNvCxnSpPr/>
            <p:nvPr/>
          </p:nvCxnSpPr>
          <p:spPr>
            <a:xfrm flipH="1">
              <a:off x="6486878" y="3344023"/>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78" name="Google Shape;178;p16"/>
            <p:cNvCxnSpPr/>
            <p:nvPr/>
          </p:nvCxnSpPr>
          <p:spPr>
            <a:xfrm flipH="1">
              <a:off x="6937065" y="3344023"/>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9" name="Google Shape;179;p16"/>
            <p:cNvSpPr/>
            <p:nvPr/>
          </p:nvSpPr>
          <p:spPr>
            <a:xfrm>
              <a:off x="6357650" y="3467246"/>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793850" y="3464450"/>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16"/>
            <p:cNvCxnSpPr/>
            <p:nvPr/>
          </p:nvCxnSpPr>
          <p:spPr>
            <a:xfrm>
              <a:off x="6966394" y="3036285"/>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82" name="Google Shape;182;p16"/>
            <p:cNvSpPr/>
            <p:nvPr/>
          </p:nvSpPr>
          <p:spPr>
            <a:xfrm>
              <a:off x="7016863" y="3148300"/>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234963" y="3453288"/>
              <a:ext cx="218100" cy="218100"/>
            </a:xfrm>
            <a:prstGeom prst="ellipse">
              <a:avLst/>
            </a:prstGeom>
            <a:solidFill>
              <a:srgbClr val="FFBA5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16"/>
            <p:cNvCxnSpPr/>
            <p:nvPr/>
          </p:nvCxnSpPr>
          <p:spPr>
            <a:xfrm>
              <a:off x="7185482" y="3344039"/>
              <a:ext cx="126000" cy="126000"/>
            </a:xfrm>
            <a:prstGeom prst="straightConnector1">
              <a:avLst/>
            </a:prstGeom>
            <a:noFill/>
            <a:ln cap="flat" cmpd="sng" w="9525">
              <a:solidFill>
                <a:srgbClr val="FFBA52"/>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185" name="Google Shape;185;p16"/>
          <p:cNvSpPr txBox="1"/>
          <p:nvPr/>
        </p:nvSpPr>
        <p:spPr>
          <a:xfrm>
            <a:off x="6442875" y="3891675"/>
            <a:ext cx="928200" cy="19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Tree 1</a:t>
            </a:r>
            <a:endParaRPr>
              <a:latin typeface="Nunito"/>
              <a:ea typeface="Nunito"/>
              <a:cs typeface="Nunito"/>
              <a:sym typeface="Nunito"/>
            </a:endParaRPr>
          </a:p>
        </p:txBody>
      </p:sp>
      <p:sp>
        <p:nvSpPr>
          <p:cNvPr id="186" name="Google Shape;186;p16"/>
          <p:cNvSpPr/>
          <p:nvPr/>
        </p:nvSpPr>
        <p:spPr>
          <a:xfrm>
            <a:off x="7583225" y="4344725"/>
            <a:ext cx="355800" cy="485400"/>
          </a:xfrm>
          <a:prstGeom prst="downArrow">
            <a:avLst>
              <a:gd fmla="val 36916" name="adj1"/>
              <a:gd fmla="val 51544" name="adj2"/>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7973949" y="2523143"/>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a:t>
            </a:r>
            <a:endParaRPr>
              <a:solidFill>
                <a:srgbClr val="38761D"/>
              </a:solidFill>
            </a:endParaRPr>
          </a:p>
        </p:txBody>
      </p:sp>
      <p:sp>
        <p:nvSpPr>
          <p:cNvPr id="188" name="Google Shape;188;p16"/>
          <p:cNvSpPr/>
          <p:nvPr/>
        </p:nvSpPr>
        <p:spPr>
          <a:xfrm>
            <a:off x="7757299" y="2955143"/>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a:t>
            </a:r>
            <a:endParaRPr>
              <a:solidFill>
                <a:srgbClr val="38761D"/>
              </a:solidFill>
            </a:endParaRPr>
          </a:p>
        </p:txBody>
      </p:sp>
      <p:sp>
        <p:nvSpPr>
          <p:cNvPr id="189" name="Google Shape;189;p16"/>
          <p:cNvSpPr/>
          <p:nvPr/>
        </p:nvSpPr>
        <p:spPr>
          <a:xfrm>
            <a:off x="8608649" y="2523143"/>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a:t>
            </a:r>
            <a:endParaRPr>
              <a:solidFill>
                <a:srgbClr val="38761D"/>
              </a:solidFill>
            </a:endParaRPr>
          </a:p>
        </p:txBody>
      </p:sp>
      <p:sp>
        <p:nvSpPr>
          <p:cNvPr id="190" name="Google Shape;190;p16"/>
          <p:cNvSpPr/>
          <p:nvPr/>
        </p:nvSpPr>
        <p:spPr>
          <a:xfrm>
            <a:off x="8048124" y="3436068"/>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a:t>
            </a:r>
            <a:endParaRPr>
              <a:solidFill>
                <a:srgbClr val="38761D"/>
              </a:solidFill>
            </a:endParaRPr>
          </a:p>
        </p:txBody>
      </p:sp>
      <p:sp>
        <p:nvSpPr>
          <p:cNvPr id="191" name="Google Shape;191;p16"/>
          <p:cNvSpPr/>
          <p:nvPr/>
        </p:nvSpPr>
        <p:spPr>
          <a:xfrm>
            <a:off x="8583549" y="3132743"/>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00"/>
                </a:solidFill>
              </a:rPr>
              <a:t>✘</a:t>
            </a:r>
            <a:endParaRPr>
              <a:solidFill>
                <a:srgbClr val="990000"/>
              </a:solidFill>
            </a:endParaRPr>
          </a:p>
        </p:txBody>
      </p:sp>
      <p:sp>
        <p:nvSpPr>
          <p:cNvPr id="192" name="Google Shape;192;p16"/>
          <p:cNvSpPr/>
          <p:nvPr/>
        </p:nvSpPr>
        <p:spPr>
          <a:xfrm>
            <a:off x="8608649" y="3651393"/>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00"/>
                </a:solidFill>
              </a:rPr>
              <a:t>✘</a:t>
            </a:r>
            <a:endParaRPr>
              <a:solidFill>
                <a:srgbClr val="990000"/>
              </a:solidFill>
            </a:endParaRPr>
          </a:p>
        </p:txBody>
      </p:sp>
      <p:sp>
        <p:nvSpPr>
          <p:cNvPr id="193" name="Google Shape;193;p16"/>
          <p:cNvSpPr/>
          <p:nvPr/>
        </p:nvSpPr>
        <p:spPr>
          <a:xfrm>
            <a:off x="9185999" y="3395618"/>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00"/>
                </a:solidFill>
              </a:rPr>
              <a:t>✘</a:t>
            </a:r>
            <a:endParaRPr>
              <a:solidFill>
                <a:srgbClr val="990000"/>
              </a:solidFill>
            </a:endParaRPr>
          </a:p>
        </p:txBody>
      </p:sp>
      <p:sp>
        <p:nvSpPr>
          <p:cNvPr id="194" name="Google Shape;194;p16"/>
          <p:cNvSpPr txBox="1"/>
          <p:nvPr/>
        </p:nvSpPr>
        <p:spPr>
          <a:xfrm>
            <a:off x="8099500" y="1990625"/>
            <a:ext cx="13224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Predictions</a:t>
            </a:r>
            <a:endParaRPr>
              <a:latin typeface="Nunito"/>
              <a:ea typeface="Nunito"/>
              <a:cs typeface="Nunito"/>
              <a:sym typeface="Nunito"/>
            </a:endParaRPr>
          </a:p>
        </p:txBody>
      </p:sp>
      <p:cxnSp>
        <p:nvCxnSpPr>
          <p:cNvPr id="195" name="Google Shape;195;p16"/>
          <p:cNvCxnSpPr/>
          <p:nvPr/>
        </p:nvCxnSpPr>
        <p:spPr>
          <a:xfrm>
            <a:off x="7593663" y="5119887"/>
            <a:ext cx="0" cy="1934700"/>
          </a:xfrm>
          <a:prstGeom prst="straightConnector1">
            <a:avLst/>
          </a:prstGeom>
          <a:noFill/>
          <a:ln cap="flat" cmpd="sng" w="19050">
            <a:solidFill>
              <a:schemeClr val="dk2"/>
            </a:solidFill>
            <a:prstDash val="solid"/>
            <a:round/>
            <a:headEnd len="med" w="med" type="none"/>
            <a:tailEnd len="med" w="med" type="none"/>
          </a:ln>
        </p:spPr>
      </p:cxnSp>
      <p:cxnSp>
        <p:nvCxnSpPr>
          <p:cNvPr id="196" name="Google Shape;196;p16"/>
          <p:cNvCxnSpPr/>
          <p:nvPr/>
        </p:nvCxnSpPr>
        <p:spPr>
          <a:xfrm>
            <a:off x="8561013" y="6076053"/>
            <a:ext cx="0" cy="1934700"/>
          </a:xfrm>
          <a:prstGeom prst="straightConnector1">
            <a:avLst/>
          </a:prstGeom>
          <a:noFill/>
          <a:ln cap="flat" cmpd="sng" w="19050">
            <a:solidFill>
              <a:schemeClr val="dk2"/>
            </a:solidFill>
            <a:prstDash val="solid"/>
            <a:round/>
            <a:headEnd len="med" w="med" type="none"/>
            <a:tailEnd len="med" w="med" type="none"/>
          </a:ln>
        </p:spPr>
      </p:cxnSp>
      <p:sp>
        <p:nvSpPr>
          <p:cNvPr id="197" name="Google Shape;197;p16"/>
          <p:cNvSpPr/>
          <p:nvPr/>
        </p:nvSpPr>
        <p:spPr>
          <a:xfrm>
            <a:off x="6793838" y="5192578"/>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16"/>
          <p:cNvCxnSpPr>
            <a:stCxn id="197" idx="3"/>
          </p:cNvCxnSpPr>
          <p:nvPr/>
        </p:nvCxnSpPr>
        <p:spPr>
          <a:xfrm flipH="1">
            <a:off x="6699778" y="5378738"/>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9" name="Google Shape;199;p16"/>
          <p:cNvCxnSpPr/>
          <p:nvPr/>
        </p:nvCxnSpPr>
        <p:spPr>
          <a:xfrm>
            <a:off x="6969607" y="5378738"/>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0" name="Google Shape;200;p16"/>
          <p:cNvSpPr/>
          <p:nvPr/>
        </p:nvSpPr>
        <p:spPr>
          <a:xfrm>
            <a:off x="6575738" y="5499137"/>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16"/>
          <p:cNvCxnSpPr/>
          <p:nvPr/>
        </p:nvCxnSpPr>
        <p:spPr>
          <a:xfrm flipH="1">
            <a:off x="6486865" y="5686493"/>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2" name="Google Shape;202;p16"/>
          <p:cNvCxnSpPr/>
          <p:nvPr/>
        </p:nvCxnSpPr>
        <p:spPr>
          <a:xfrm>
            <a:off x="6756694" y="5686493"/>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3" name="Google Shape;203;p16"/>
          <p:cNvSpPr/>
          <p:nvPr/>
        </p:nvSpPr>
        <p:spPr>
          <a:xfrm>
            <a:off x="6357638" y="5809716"/>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793838" y="5809716"/>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7020075" y="5485162"/>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238175" y="5795741"/>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16"/>
          <p:cNvCxnSpPr/>
          <p:nvPr/>
        </p:nvCxnSpPr>
        <p:spPr>
          <a:xfrm>
            <a:off x="7188694" y="5686493"/>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8" name="Google Shape;208;p16"/>
          <p:cNvCxnSpPr/>
          <p:nvPr/>
        </p:nvCxnSpPr>
        <p:spPr>
          <a:xfrm flipH="1">
            <a:off x="6699778" y="5991497"/>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9" name="Google Shape;209;p16"/>
          <p:cNvSpPr/>
          <p:nvPr/>
        </p:nvSpPr>
        <p:spPr>
          <a:xfrm>
            <a:off x="6575738" y="6111895"/>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16"/>
          <p:cNvCxnSpPr/>
          <p:nvPr/>
        </p:nvCxnSpPr>
        <p:spPr>
          <a:xfrm flipH="1">
            <a:off x="6486865" y="6299251"/>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1" name="Google Shape;211;p16"/>
          <p:cNvCxnSpPr/>
          <p:nvPr/>
        </p:nvCxnSpPr>
        <p:spPr>
          <a:xfrm flipH="1">
            <a:off x="6937052" y="6299251"/>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2" name="Google Shape;212;p16"/>
          <p:cNvSpPr/>
          <p:nvPr/>
        </p:nvSpPr>
        <p:spPr>
          <a:xfrm>
            <a:off x="6357638" y="6422474"/>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6793838" y="6419678"/>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16"/>
          <p:cNvCxnSpPr/>
          <p:nvPr/>
        </p:nvCxnSpPr>
        <p:spPr>
          <a:xfrm>
            <a:off x="6966382" y="5991513"/>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5" name="Google Shape;215;p16"/>
          <p:cNvSpPr/>
          <p:nvPr/>
        </p:nvSpPr>
        <p:spPr>
          <a:xfrm>
            <a:off x="7016850" y="6103528"/>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7234950" y="6408516"/>
            <a:ext cx="218100" cy="218100"/>
          </a:xfrm>
          <a:prstGeom prst="ellipse">
            <a:avLst/>
          </a:prstGeom>
          <a:solidFill>
            <a:srgbClr val="72FB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16"/>
          <p:cNvCxnSpPr/>
          <p:nvPr/>
        </p:nvCxnSpPr>
        <p:spPr>
          <a:xfrm>
            <a:off x="7185469" y="6299268"/>
            <a:ext cx="126000" cy="126000"/>
          </a:xfrm>
          <a:prstGeom prst="straightConnector1">
            <a:avLst/>
          </a:prstGeom>
          <a:noFill/>
          <a:ln cap="flat" cmpd="sng" w="9525">
            <a:solidFill>
              <a:srgbClr val="72FBFF"/>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8" name="Google Shape;218;p16"/>
          <p:cNvSpPr txBox="1"/>
          <p:nvPr/>
        </p:nvSpPr>
        <p:spPr>
          <a:xfrm>
            <a:off x="6442863" y="6846903"/>
            <a:ext cx="928200" cy="19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Tree 2</a:t>
            </a:r>
            <a:endParaRPr>
              <a:latin typeface="Nunito"/>
              <a:ea typeface="Nunito"/>
              <a:cs typeface="Nunito"/>
              <a:sym typeface="Nunito"/>
            </a:endParaRPr>
          </a:p>
        </p:txBody>
      </p:sp>
      <p:sp>
        <p:nvSpPr>
          <p:cNvPr id="219" name="Google Shape;219;p16"/>
          <p:cNvSpPr/>
          <p:nvPr/>
        </p:nvSpPr>
        <p:spPr>
          <a:xfrm>
            <a:off x="7973937" y="547837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100">
                <a:solidFill>
                  <a:srgbClr val="CC0000"/>
                </a:solidFill>
              </a:rPr>
              <a:t>−</a:t>
            </a:r>
            <a:endParaRPr sz="2100">
              <a:solidFill>
                <a:srgbClr val="CC0000"/>
              </a:solidFill>
            </a:endParaRPr>
          </a:p>
        </p:txBody>
      </p:sp>
      <p:sp>
        <p:nvSpPr>
          <p:cNvPr id="220" name="Google Shape;220;p16"/>
          <p:cNvSpPr/>
          <p:nvPr/>
        </p:nvSpPr>
        <p:spPr>
          <a:xfrm>
            <a:off x="7757287" y="591037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800">
                <a:solidFill>
                  <a:srgbClr val="CC0000"/>
                </a:solidFill>
              </a:rPr>
              <a:t>−</a:t>
            </a:r>
            <a:endParaRPr sz="1800">
              <a:solidFill>
                <a:srgbClr val="CC0000"/>
              </a:solidFill>
            </a:endParaRPr>
          </a:p>
        </p:txBody>
      </p:sp>
      <p:sp>
        <p:nvSpPr>
          <p:cNvPr id="221" name="Google Shape;221;p16"/>
          <p:cNvSpPr/>
          <p:nvPr/>
        </p:nvSpPr>
        <p:spPr>
          <a:xfrm>
            <a:off x="8608637" y="547837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C0000"/>
                </a:solidFill>
              </a:rPr>
              <a:t>−</a:t>
            </a:r>
            <a:endParaRPr sz="1200">
              <a:solidFill>
                <a:srgbClr val="CC0000"/>
              </a:solidFill>
            </a:endParaRPr>
          </a:p>
        </p:txBody>
      </p:sp>
      <p:sp>
        <p:nvSpPr>
          <p:cNvPr id="222" name="Google Shape;222;p16"/>
          <p:cNvSpPr/>
          <p:nvPr/>
        </p:nvSpPr>
        <p:spPr>
          <a:xfrm>
            <a:off x="8048112" y="6391297"/>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1200">
                <a:solidFill>
                  <a:srgbClr val="CC0000"/>
                </a:solidFill>
              </a:rPr>
              <a:t>−</a:t>
            </a:r>
            <a:endParaRPr b="1" sz="1200">
              <a:solidFill>
                <a:srgbClr val="CC0000"/>
              </a:solidFill>
            </a:endParaRPr>
          </a:p>
        </p:txBody>
      </p:sp>
      <p:sp>
        <p:nvSpPr>
          <p:cNvPr id="223" name="Google Shape;223;p16"/>
          <p:cNvSpPr/>
          <p:nvPr/>
        </p:nvSpPr>
        <p:spPr>
          <a:xfrm>
            <a:off x="8583537" y="608797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FF"/>
                </a:solidFill>
              </a:rPr>
              <a:t>+</a:t>
            </a:r>
            <a:endParaRPr sz="1900">
              <a:solidFill>
                <a:srgbClr val="0000FF"/>
              </a:solidFill>
            </a:endParaRPr>
          </a:p>
        </p:txBody>
      </p:sp>
      <p:sp>
        <p:nvSpPr>
          <p:cNvPr id="224" name="Google Shape;224;p16"/>
          <p:cNvSpPr/>
          <p:nvPr/>
        </p:nvSpPr>
        <p:spPr>
          <a:xfrm>
            <a:off x="8608637" y="660662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FF"/>
                </a:solidFill>
              </a:rPr>
              <a:t>+</a:t>
            </a:r>
            <a:endParaRPr sz="1900">
              <a:solidFill>
                <a:srgbClr val="0000FF"/>
              </a:solidFill>
            </a:endParaRPr>
          </a:p>
        </p:txBody>
      </p:sp>
      <p:sp>
        <p:nvSpPr>
          <p:cNvPr id="225" name="Google Shape;225;p16"/>
          <p:cNvSpPr/>
          <p:nvPr/>
        </p:nvSpPr>
        <p:spPr>
          <a:xfrm>
            <a:off x="9145237" y="6359422"/>
            <a:ext cx="181800" cy="181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0000FF"/>
                </a:solidFill>
              </a:rPr>
              <a:t>+</a:t>
            </a:r>
            <a:endParaRPr sz="2600">
              <a:solidFill>
                <a:srgbClr val="0000FF"/>
              </a:solidFill>
            </a:endParaRPr>
          </a:p>
        </p:txBody>
      </p:sp>
      <p:sp>
        <p:nvSpPr>
          <p:cNvPr id="226" name="Google Shape;226;p16"/>
          <p:cNvSpPr txBox="1"/>
          <p:nvPr/>
        </p:nvSpPr>
        <p:spPr>
          <a:xfrm>
            <a:off x="7968002" y="4945853"/>
            <a:ext cx="1585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Training Weights</a:t>
            </a:r>
            <a:endParaRPr>
              <a:latin typeface="Nunito"/>
              <a:ea typeface="Nunito"/>
              <a:cs typeface="Nunito"/>
              <a:sym typeface="Nunito"/>
            </a:endParaRPr>
          </a:p>
        </p:txBody>
      </p:sp>
      <p:sp>
        <p:nvSpPr>
          <p:cNvPr id="227" name="Google Shape;227;p16"/>
          <p:cNvSpPr txBox="1"/>
          <p:nvPr/>
        </p:nvSpPr>
        <p:spPr>
          <a:xfrm>
            <a:off x="6882700" y="7253706"/>
            <a:ext cx="2851800" cy="25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200">
                <a:latin typeface="Lato"/>
                <a:ea typeface="Lato"/>
                <a:cs typeface="Lato"/>
                <a:sym typeface="Lato"/>
              </a:rPr>
              <a:t>Image created by finalist.</a:t>
            </a:r>
            <a:endParaRPr i="1"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p:nvPr/>
        </p:nvSpPr>
        <p:spPr>
          <a:xfrm>
            <a:off x="320925" y="514025"/>
            <a:ext cx="6717900" cy="6717900"/>
          </a:xfrm>
          <a:prstGeom prst="ellipse">
            <a:avLst/>
          </a:prstGeom>
          <a:solidFill>
            <a:srgbClr val="004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txBox="1"/>
          <p:nvPr/>
        </p:nvSpPr>
        <p:spPr>
          <a:xfrm>
            <a:off x="483155" y="937122"/>
            <a:ext cx="6393600" cy="73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Nunito"/>
                <a:ea typeface="Nunito"/>
                <a:cs typeface="Nunito"/>
                <a:sym typeface="Nunito"/>
              </a:rPr>
              <a:t>Artificial Intelligence</a:t>
            </a:r>
            <a:endParaRPr b="1" sz="2800">
              <a:solidFill>
                <a:srgbClr val="FFFFFF"/>
              </a:solidFill>
              <a:latin typeface="Nunito"/>
              <a:ea typeface="Nunito"/>
              <a:cs typeface="Nunito"/>
              <a:sym typeface="Nunito"/>
            </a:endParaRPr>
          </a:p>
        </p:txBody>
      </p:sp>
      <p:sp>
        <p:nvSpPr>
          <p:cNvPr id="234" name="Google Shape;234;p17"/>
          <p:cNvSpPr/>
          <p:nvPr/>
        </p:nvSpPr>
        <p:spPr>
          <a:xfrm>
            <a:off x="1189068" y="2238272"/>
            <a:ext cx="4981500" cy="4981500"/>
          </a:xfrm>
          <a:prstGeom prst="ellipse">
            <a:avLst/>
          </a:prstGeom>
          <a:solidFill>
            <a:srgbClr val="008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nvSpPr>
        <p:spPr>
          <a:xfrm>
            <a:off x="483155" y="2680357"/>
            <a:ext cx="6393600" cy="73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Nunito"/>
                <a:ea typeface="Nunito"/>
                <a:cs typeface="Nunito"/>
                <a:sym typeface="Nunito"/>
              </a:rPr>
              <a:t>Machine Learning</a:t>
            </a:r>
            <a:endParaRPr b="1" sz="2800">
              <a:solidFill>
                <a:srgbClr val="FFFFFF"/>
              </a:solidFill>
              <a:latin typeface="Nunito"/>
              <a:ea typeface="Nunito"/>
              <a:cs typeface="Nunito"/>
              <a:sym typeface="Nunito"/>
            </a:endParaRPr>
          </a:p>
        </p:txBody>
      </p:sp>
      <p:sp>
        <p:nvSpPr>
          <p:cNvPr id="236" name="Google Shape;236;p17"/>
          <p:cNvSpPr/>
          <p:nvPr/>
        </p:nvSpPr>
        <p:spPr>
          <a:xfrm>
            <a:off x="2221539" y="4333779"/>
            <a:ext cx="2916600" cy="2916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900">
              <a:solidFill>
                <a:srgbClr val="FFFFFF"/>
              </a:solidFill>
              <a:latin typeface="Nunito"/>
              <a:ea typeface="Nunito"/>
              <a:cs typeface="Nunito"/>
              <a:sym typeface="Nunito"/>
            </a:endParaRPr>
          </a:p>
        </p:txBody>
      </p:sp>
      <p:cxnSp>
        <p:nvCxnSpPr>
          <p:cNvPr id="237" name="Google Shape;237;p17"/>
          <p:cNvCxnSpPr/>
          <p:nvPr/>
        </p:nvCxnSpPr>
        <p:spPr>
          <a:xfrm>
            <a:off x="5509297" y="3564612"/>
            <a:ext cx="1611300" cy="0"/>
          </a:xfrm>
          <a:prstGeom prst="straightConnector1">
            <a:avLst/>
          </a:prstGeom>
          <a:noFill/>
          <a:ln cap="flat" cmpd="sng" w="38100">
            <a:solidFill>
              <a:srgbClr val="008AF2"/>
            </a:solidFill>
            <a:prstDash val="solid"/>
            <a:round/>
            <a:headEnd len="med" w="med" type="none"/>
            <a:tailEnd len="med" w="med" type="none"/>
          </a:ln>
        </p:spPr>
      </p:cxnSp>
      <p:cxnSp>
        <p:nvCxnSpPr>
          <p:cNvPr id="238" name="Google Shape;238;p17"/>
          <p:cNvCxnSpPr/>
          <p:nvPr/>
        </p:nvCxnSpPr>
        <p:spPr>
          <a:xfrm>
            <a:off x="4704010" y="5607178"/>
            <a:ext cx="2416500" cy="0"/>
          </a:xfrm>
          <a:prstGeom prst="straightConnector1">
            <a:avLst/>
          </a:prstGeom>
          <a:noFill/>
          <a:ln cap="flat" cmpd="sng" w="38100">
            <a:solidFill>
              <a:schemeClr val="accent1"/>
            </a:solidFill>
            <a:prstDash val="solid"/>
            <a:round/>
            <a:headEnd len="med" w="med" type="none"/>
            <a:tailEnd len="med" w="med" type="none"/>
          </a:ln>
        </p:spPr>
      </p:cxnSp>
      <p:sp>
        <p:nvSpPr>
          <p:cNvPr id="239" name="Google Shape;239;p17"/>
          <p:cNvSpPr txBox="1"/>
          <p:nvPr/>
        </p:nvSpPr>
        <p:spPr>
          <a:xfrm>
            <a:off x="7117550" y="514025"/>
            <a:ext cx="2670600" cy="3678600"/>
          </a:xfrm>
          <a:prstGeom prst="rect">
            <a:avLst/>
          </a:prstGeom>
          <a:noFill/>
          <a:ln cap="flat" cmpd="sng" w="28575">
            <a:solidFill>
              <a:srgbClr val="008AF2"/>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spcBef>
                <a:spcPts val="0"/>
              </a:spcBef>
              <a:spcAft>
                <a:spcPts val="0"/>
              </a:spcAft>
              <a:buClr>
                <a:srgbClr val="008AF2"/>
              </a:buClr>
              <a:buSzPts val="2100"/>
              <a:buFont typeface="Nunito"/>
              <a:buChar char="●"/>
            </a:pPr>
            <a:r>
              <a:rPr lang="en" sz="2100">
                <a:solidFill>
                  <a:srgbClr val="008AF2"/>
                </a:solidFill>
                <a:latin typeface="Nunito"/>
                <a:ea typeface="Nunito"/>
                <a:cs typeface="Nunito"/>
                <a:sym typeface="Nunito"/>
              </a:rPr>
              <a:t>Support Vector Machine</a:t>
            </a:r>
            <a:endParaRPr sz="2100">
              <a:solidFill>
                <a:srgbClr val="008AF2"/>
              </a:solidFill>
              <a:latin typeface="Nunito"/>
              <a:ea typeface="Nunito"/>
              <a:cs typeface="Nunito"/>
              <a:sym typeface="Nunito"/>
            </a:endParaRPr>
          </a:p>
          <a:p>
            <a:pPr indent="-361950" lvl="0" marL="457200" rtl="0" algn="l">
              <a:spcBef>
                <a:spcPts val="1000"/>
              </a:spcBef>
              <a:spcAft>
                <a:spcPts val="0"/>
              </a:spcAft>
              <a:buClr>
                <a:srgbClr val="008AF2"/>
              </a:buClr>
              <a:buSzPts val="2100"/>
              <a:buFont typeface="Nunito"/>
              <a:buChar char="●"/>
            </a:pPr>
            <a:r>
              <a:rPr lang="en" sz="2100">
                <a:solidFill>
                  <a:srgbClr val="008AF2"/>
                </a:solidFill>
                <a:latin typeface="Nunito"/>
                <a:ea typeface="Nunito"/>
                <a:cs typeface="Nunito"/>
                <a:sym typeface="Nunito"/>
              </a:rPr>
              <a:t>K-Nearest Neighbors</a:t>
            </a:r>
            <a:endParaRPr sz="2100">
              <a:solidFill>
                <a:srgbClr val="008AF2"/>
              </a:solidFill>
              <a:latin typeface="Nunito"/>
              <a:ea typeface="Nunito"/>
              <a:cs typeface="Nunito"/>
              <a:sym typeface="Nunito"/>
            </a:endParaRPr>
          </a:p>
          <a:p>
            <a:pPr indent="-361950" lvl="0" marL="457200" rtl="0" algn="l">
              <a:spcBef>
                <a:spcPts val="1000"/>
              </a:spcBef>
              <a:spcAft>
                <a:spcPts val="0"/>
              </a:spcAft>
              <a:buClr>
                <a:srgbClr val="008AF2"/>
              </a:buClr>
              <a:buSzPts val="2100"/>
              <a:buFont typeface="Nunito"/>
              <a:buChar char="●"/>
            </a:pPr>
            <a:r>
              <a:rPr lang="en" sz="2100">
                <a:solidFill>
                  <a:srgbClr val="008AF2"/>
                </a:solidFill>
                <a:latin typeface="Nunito"/>
                <a:ea typeface="Nunito"/>
                <a:cs typeface="Nunito"/>
                <a:sym typeface="Nunito"/>
              </a:rPr>
              <a:t>Decision Trees</a:t>
            </a:r>
            <a:endParaRPr sz="2100">
              <a:solidFill>
                <a:srgbClr val="008AF2"/>
              </a:solidFill>
              <a:latin typeface="Nunito"/>
              <a:ea typeface="Nunito"/>
              <a:cs typeface="Nunito"/>
              <a:sym typeface="Nunito"/>
            </a:endParaRPr>
          </a:p>
          <a:p>
            <a:pPr indent="-361950" lvl="0" marL="457200" rtl="0" algn="l">
              <a:spcBef>
                <a:spcPts val="1000"/>
              </a:spcBef>
              <a:spcAft>
                <a:spcPts val="0"/>
              </a:spcAft>
              <a:buClr>
                <a:srgbClr val="008AF2"/>
              </a:buClr>
              <a:buSzPts val="2100"/>
              <a:buFont typeface="Nunito"/>
              <a:buChar char="●"/>
            </a:pPr>
            <a:r>
              <a:rPr lang="en" sz="2100">
                <a:solidFill>
                  <a:srgbClr val="008AF2"/>
                </a:solidFill>
                <a:latin typeface="Nunito"/>
                <a:ea typeface="Nunito"/>
                <a:cs typeface="Nunito"/>
                <a:sym typeface="Nunito"/>
              </a:rPr>
              <a:t>Random Forests</a:t>
            </a:r>
            <a:endParaRPr sz="2100">
              <a:solidFill>
                <a:srgbClr val="008AF2"/>
              </a:solidFill>
              <a:latin typeface="Nunito"/>
              <a:ea typeface="Nunito"/>
              <a:cs typeface="Nunito"/>
              <a:sym typeface="Nunito"/>
            </a:endParaRPr>
          </a:p>
          <a:p>
            <a:pPr indent="-361950" lvl="0" marL="457200" rtl="0" algn="l">
              <a:spcBef>
                <a:spcPts val="1000"/>
              </a:spcBef>
              <a:spcAft>
                <a:spcPts val="0"/>
              </a:spcAft>
              <a:buClr>
                <a:srgbClr val="008AF2"/>
              </a:buClr>
              <a:buSzPts val="2100"/>
              <a:buFont typeface="Nunito"/>
              <a:buChar char="●"/>
            </a:pPr>
            <a:r>
              <a:rPr lang="en" sz="2100">
                <a:solidFill>
                  <a:srgbClr val="008AF2"/>
                </a:solidFill>
                <a:latin typeface="Nunito"/>
                <a:ea typeface="Nunito"/>
                <a:cs typeface="Nunito"/>
                <a:sym typeface="Nunito"/>
              </a:rPr>
              <a:t>Gradient Boosted Trees</a:t>
            </a:r>
            <a:endParaRPr sz="2100">
              <a:solidFill>
                <a:srgbClr val="008AF2"/>
              </a:solidFill>
              <a:latin typeface="Nunito"/>
              <a:ea typeface="Nunito"/>
              <a:cs typeface="Nunito"/>
              <a:sym typeface="Nunito"/>
            </a:endParaRPr>
          </a:p>
        </p:txBody>
      </p:sp>
      <p:sp>
        <p:nvSpPr>
          <p:cNvPr id="240" name="Google Shape;240;p17"/>
          <p:cNvSpPr txBox="1"/>
          <p:nvPr/>
        </p:nvSpPr>
        <p:spPr>
          <a:xfrm>
            <a:off x="7110500" y="4482925"/>
            <a:ext cx="2670600" cy="2916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spcBef>
                <a:spcPts val="0"/>
              </a:spcBef>
              <a:spcAft>
                <a:spcPts val="0"/>
              </a:spcAft>
              <a:buClr>
                <a:schemeClr val="accent1"/>
              </a:buClr>
              <a:buSzPts val="2100"/>
              <a:buFont typeface="Nunito"/>
              <a:buChar char="●"/>
            </a:pPr>
            <a:r>
              <a:rPr lang="en" sz="2100">
                <a:solidFill>
                  <a:schemeClr val="accent1"/>
                </a:solidFill>
                <a:latin typeface="Nunito"/>
                <a:ea typeface="Nunito"/>
                <a:cs typeface="Nunito"/>
                <a:sym typeface="Nunito"/>
              </a:rPr>
              <a:t>Multilayer Perceptron Network</a:t>
            </a:r>
            <a:endParaRPr sz="2100">
              <a:solidFill>
                <a:schemeClr val="accent1"/>
              </a:solidFill>
              <a:latin typeface="Nunito"/>
              <a:ea typeface="Nunito"/>
              <a:cs typeface="Nunito"/>
              <a:sym typeface="Nunito"/>
            </a:endParaRPr>
          </a:p>
          <a:p>
            <a:pPr indent="-361950" lvl="0" marL="457200" rtl="0" algn="l">
              <a:spcBef>
                <a:spcPts val="1000"/>
              </a:spcBef>
              <a:spcAft>
                <a:spcPts val="0"/>
              </a:spcAft>
              <a:buClr>
                <a:schemeClr val="accent1"/>
              </a:buClr>
              <a:buSzPts val="2100"/>
              <a:buFont typeface="Nunito"/>
              <a:buChar char="●"/>
            </a:pPr>
            <a:r>
              <a:rPr lang="en" sz="2100">
                <a:solidFill>
                  <a:schemeClr val="accent1"/>
                </a:solidFill>
                <a:latin typeface="Nunito"/>
                <a:ea typeface="Nunito"/>
                <a:cs typeface="Nunito"/>
                <a:sym typeface="Nunito"/>
              </a:rPr>
              <a:t>Convolutional Neural Network</a:t>
            </a:r>
            <a:endParaRPr sz="2100">
              <a:solidFill>
                <a:schemeClr val="accent1"/>
              </a:solidFill>
              <a:latin typeface="Nunito"/>
              <a:ea typeface="Nunito"/>
              <a:cs typeface="Nunito"/>
              <a:sym typeface="Nunito"/>
            </a:endParaRPr>
          </a:p>
          <a:p>
            <a:pPr indent="-361950" lvl="0" marL="457200" rtl="0" algn="l">
              <a:spcBef>
                <a:spcPts val="1000"/>
              </a:spcBef>
              <a:spcAft>
                <a:spcPts val="0"/>
              </a:spcAft>
              <a:buClr>
                <a:schemeClr val="accent1"/>
              </a:buClr>
              <a:buSzPts val="2100"/>
              <a:buFont typeface="Nunito"/>
              <a:buChar char="●"/>
            </a:pPr>
            <a:r>
              <a:rPr lang="en" sz="2100">
                <a:solidFill>
                  <a:schemeClr val="accent1"/>
                </a:solidFill>
                <a:latin typeface="Nunito"/>
                <a:ea typeface="Nunito"/>
                <a:cs typeface="Nunito"/>
                <a:sym typeface="Nunito"/>
              </a:rPr>
              <a:t>Recurrent Neural </a:t>
            </a:r>
            <a:r>
              <a:rPr lang="en" sz="2100">
                <a:solidFill>
                  <a:schemeClr val="accent1"/>
                </a:solidFill>
                <a:latin typeface="Nunito"/>
                <a:ea typeface="Nunito"/>
                <a:cs typeface="Nunito"/>
                <a:sym typeface="Nunito"/>
              </a:rPr>
              <a:t>Network</a:t>
            </a:r>
            <a:endParaRPr sz="2100">
              <a:solidFill>
                <a:schemeClr val="accent1"/>
              </a:solidFill>
              <a:latin typeface="Nunito"/>
              <a:ea typeface="Nunito"/>
              <a:cs typeface="Nunito"/>
              <a:sym typeface="Nunito"/>
            </a:endParaRPr>
          </a:p>
        </p:txBody>
      </p:sp>
      <p:sp>
        <p:nvSpPr>
          <p:cNvPr id="241" name="Google Shape;241;p17"/>
          <p:cNvSpPr txBox="1"/>
          <p:nvPr/>
        </p:nvSpPr>
        <p:spPr>
          <a:xfrm>
            <a:off x="1277875" y="1506486"/>
            <a:ext cx="48039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Nunito"/>
                <a:ea typeface="Nunito"/>
                <a:cs typeface="Nunito"/>
                <a:sym typeface="Nunito"/>
              </a:rPr>
              <a:t>Any algorithm that allows computers to mimic human behavior</a:t>
            </a:r>
            <a:endParaRPr sz="1800">
              <a:solidFill>
                <a:srgbClr val="FFFFFF"/>
              </a:solidFill>
              <a:latin typeface="Nunito"/>
              <a:ea typeface="Nunito"/>
              <a:cs typeface="Nunito"/>
              <a:sym typeface="Nunito"/>
            </a:endParaRPr>
          </a:p>
        </p:txBody>
      </p:sp>
      <p:sp>
        <p:nvSpPr>
          <p:cNvPr id="242" name="Google Shape;242;p17"/>
          <p:cNvSpPr txBox="1"/>
          <p:nvPr/>
        </p:nvSpPr>
        <p:spPr>
          <a:xfrm>
            <a:off x="2586907" y="4563693"/>
            <a:ext cx="21861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Nunito"/>
                <a:ea typeface="Nunito"/>
                <a:cs typeface="Nunito"/>
                <a:sym typeface="Nunito"/>
              </a:rPr>
              <a:t>Deep Learning</a:t>
            </a:r>
            <a:endParaRPr b="1" sz="2800">
              <a:solidFill>
                <a:srgbClr val="FFFFFF"/>
              </a:solidFill>
              <a:latin typeface="Nunito"/>
              <a:ea typeface="Nunito"/>
              <a:cs typeface="Nunito"/>
              <a:sym typeface="Nunito"/>
            </a:endParaRPr>
          </a:p>
        </p:txBody>
      </p:sp>
      <p:sp>
        <p:nvSpPr>
          <p:cNvPr id="243" name="Google Shape;243;p17"/>
          <p:cNvSpPr txBox="1"/>
          <p:nvPr/>
        </p:nvSpPr>
        <p:spPr>
          <a:xfrm>
            <a:off x="2308073" y="5703561"/>
            <a:ext cx="2743500" cy="10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Nunito"/>
                <a:ea typeface="Nunito"/>
                <a:cs typeface="Nunito"/>
                <a:sym typeface="Nunito"/>
              </a:rPr>
              <a:t>Algorithms that learn underlying features as part of prediction</a:t>
            </a:r>
            <a:endParaRPr sz="1800">
              <a:solidFill>
                <a:srgbClr val="FFFFFF"/>
              </a:solidFill>
              <a:latin typeface="Nunito"/>
              <a:ea typeface="Nunito"/>
              <a:cs typeface="Nunito"/>
              <a:sym typeface="Nunito"/>
            </a:endParaRPr>
          </a:p>
        </p:txBody>
      </p:sp>
      <p:sp>
        <p:nvSpPr>
          <p:cNvPr id="244" name="Google Shape;244;p17"/>
          <p:cNvSpPr txBox="1"/>
          <p:nvPr/>
        </p:nvSpPr>
        <p:spPr>
          <a:xfrm>
            <a:off x="182875" y="7223200"/>
            <a:ext cx="2916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Image created by finalist.</a:t>
            </a:r>
            <a:endParaRPr i="1">
              <a:latin typeface="Lato"/>
              <a:ea typeface="Lato"/>
              <a:cs typeface="Lato"/>
              <a:sym typeface="Lato"/>
            </a:endParaRPr>
          </a:p>
        </p:txBody>
      </p:sp>
      <p:sp>
        <p:nvSpPr>
          <p:cNvPr id="245" name="Google Shape;245;p17"/>
          <p:cNvSpPr txBox="1"/>
          <p:nvPr/>
        </p:nvSpPr>
        <p:spPr>
          <a:xfrm>
            <a:off x="1538350" y="3333616"/>
            <a:ext cx="4283100" cy="8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Nunito"/>
                <a:ea typeface="Nunito"/>
                <a:cs typeface="Nunito"/>
                <a:sym typeface="Nunito"/>
              </a:rPr>
              <a:t>Algorithms that learn (given input features) without being explicitly programmed</a:t>
            </a:r>
            <a:endParaRPr sz="1800">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5300">
                <a:solidFill>
                  <a:schemeClr val="dk1"/>
                </a:solidFill>
              </a:rPr>
              <a:t>Multilayer Perceptron </a:t>
            </a:r>
            <a:r>
              <a:rPr lang="en" sz="5300">
                <a:solidFill>
                  <a:schemeClr val="dk1"/>
                </a:solidFill>
              </a:rPr>
              <a:t>Networks</a:t>
            </a:r>
            <a:endParaRPr sz="5300">
              <a:solidFill>
                <a:schemeClr val="dk1"/>
              </a:solidFill>
            </a:endParaRPr>
          </a:p>
        </p:txBody>
      </p:sp>
      <p:sp>
        <p:nvSpPr>
          <p:cNvPr id="251" name="Google Shape;251;p18"/>
          <p:cNvSpPr txBox="1"/>
          <p:nvPr>
            <p:ph idx="1" type="body"/>
          </p:nvPr>
        </p:nvSpPr>
        <p:spPr>
          <a:xfrm>
            <a:off x="408450" y="1922075"/>
            <a:ext cx="5165400" cy="5592600"/>
          </a:xfrm>
          <a:prstGeom prst="rect">
            <a:avLst/>
          </a:prstGeom>
        </p:spPr>
        <p:txBody>
          <a:bodyPr anchorCtr="0" anchor="t" bIns="113100" lIns="113100" spcFirstLastPara="1" rIns="113100" wrap="square" tIns="113100">
            <a:noAutofit/>
          </a:bodyPr>
          <a:lstStyle/>
          <a:p>
            <a:pPr indent="-374650" lvl="0" marL="457200" rtl="0" algn="l">
              <a:spcBef>
                <a:spcPts val="0"/>
              </a:spcBef>
              <a:spcAft>
                <a:spcPts val="0"/>
              </a:spcAft>
              <a:buSzPts val="2300"/>
              <a:buChar char="●"/>
            </a:pPr>
            <a:r>
              <a:rPr lang="en" sz="2300"/>
              <a:t>Multilayer Perceptron Networks </a:t>
            </a:r>
            <a:r>
              <a:rPr lang="en" sz="2300"/>
              <a:t>consist of </a:t>
            </a:r>
            <a:r>
              <a:rPr lang="en" sz="2300"/>
              <a:t>many interconnected perceptrons.</a:t>
            </a:r>
            <a:endParaRPr sz="2300"/>
          </a:p>
          <a:p>
            <a:pPr indent="-374650" lvl="0" marL="457200" rtl="0" algn="l">
              <a:spcBef>
                <a:spcPts val="0"/>
              </a:spcBef>
              <a:spcAft>
                <a:spcPts val="0"/>
              </a:spcAft>
              <a:buSzPts val="2300"/>
              <a:buChar char="●"/>
            </a:pPr>
            <a:r>
              <a:rPr lang="en" sz="2300"/>
              <a:t>A Perceptron mimics biological neurons in that it receives input values from other neurons and, when a certain threshold is met, outputs a signal that determines what type of feature is perceived. </a:t>
            </a:r>
            <a:endParaRPr sz="2300"/>
          </a:p>
          <a:p>
            <a:pPr indent="-374650" lvl="0" marL="457200" rtl="0" algn="l">
              <a:spcBef>
                <a:spcPts val="0"/>
              </a:spcBef>
              <a:spcAft>
                <a:spcPts val="0"/>
              </a:spcAft>
              <a:buSzPts val="2300"/>
              <a:buChar char="●"/>
            </a:pPr>
            <a:r>
              <a:rPr lang="en" sz="2300"/>
              <a:t>The output layer of a Multilayer Perceptron Network creates a classification or prediction. </a:t>
            </a:r>
            <a:endParaRPr sz="2300"/>
          </a:p>
        </p:txBody>
      </p:sp>
      <p:pic>
        <p:nvPicPr>
          <p:cNvPr id="252" name="Google Shape;252;p18"/>
          <p:cNvPicPr preferRelativeResize="0"/>
          <p:nvPr/>
        </p:nvPicPr>
        <p:blipFill>
          <a:blip r:embed="rId3">
            <a:alphaModFix/>
          </a:blip>
          <a:stretch>
            <a:fillRect/>
          </a:stretch>
        </p:blipFill>
        <p:spPr>
          <a:xfrm>
            <a:off x="6360450" y="2218175"/>
            <a:ext cx="2642400" cy="2192550"/>
          </a:xfrm>
          <a:prstGeom prst="rect">
            <a:avLst/>
          </a:prstGeom>
          <a:noFill/>
          <a:ln>
            <a:noFill/>
          </a:ln>
        </p:spPr>
      </p:pic>
      <p:sp>
        <p:nvSpPr>
          <p:cNvPr id="253" name="Google Shape;253;p18"/>
          <p:cNvSpPr txBox="1"/>
          <p:nvPr/>
        </p:nvSpPr>
        <p:spPr>
          <a:xfrm>
            <a:off x="6276150" y="1896663"/>
            <a:ext cx="2811000" cy="40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Nunito"/>
                <a:ea typeface="Nunito"/>
                <a:cs typeface="Nunito"/>
                <a:sym typeface="Nunito"/>
              </a:rPr>
              <a:t>Perceptron</a:t>
            </a:r>
            <a:endParaRPr sz="2300">
              <a:latin typeface="Nunito"/>
              <a:ea typeface="Nunito"/>
              <a:cs typeface="Nunito"/>
              <a:sym typeface="Nunito"/>
            </a:endParaRPr>
          </a:p>
        </p:txBody>
      </p:sp>
      <p:sp>
        <p:nvSpPr>
          <p:cNvPr id="254" name="Google Shape;254;p18"/>
          <p:cNvSpPr txBox="1"/>
          <p:nvPr/>
        </p:nvSpPr>
        <p:spPr>
          <a:xfrm>
            <a:off x="6844150" y="7208400"/>
            <a:ext cx="2916000" cy="33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latin typeface="Lato"/>
                <a:ea typeface="Lato"/>
                <a:cs typeface="Lato"/>
                <a:sym typeface="Lato"/>
              </a:rPr>
              <a:t>Images created by finalist.</a:t>
            </a:r>
            <a:endParaRPr i="1">
              <a:latin typeface="Lato"/>
              <a:ea typeface="Lato"/>
              <a:cs typeface="Lato"/>
              <a:sym typeface="Lato"/>
            </a:endParaRPr>
          </a:p>
        </p:txBody>
      </p:sp>
      <p:sp>
        <p:nvSpPr>
          <p:cNvPr id="255" name="Google Shape;255;p18"/>
          <p:cNvSpPr/>
          <p:nvPr/>
        </p:nvSpPr>
        <p:spPr>
          <a:xfrm>
            <a:off x="6467513" y="5430100"/>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00A5FF"/>
                </a:solidFill>
              </a:rPr>
              <a:t>𝑥</a:t>
            </a:r>
            <a:r>
              <a:rPr b="1" baseline="-25000" lang="en">
                <a:solidFill>
                  <a:srgbClr val="00A5FF"/>
                </a:solidFill>
              </a:rPr>
              <a:t>1</a:t>
            </a:r>
            <a:endParaRPr b="1" baseline="-25000">
              <a:solidFill>
                <a:srgbClr val="00A5FF"/>
              </a:solidFill>
            </a:endParaRPr>
          </a:p>
        </p:txBody>
      </p:sp>
      <p:sp>
        <p:nvSpPr>
          <p:cNvPr id="256" name="Google Shape;256;p18"/>
          <p:cNvSpPr/>
          <p:nvPr/>
        </p:nvSpPr>
        <p:spPr>
          <a:xfrm>
            <a:off x="6467513" y="6054450"/>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00A5FF"/>
                </a:solidFill>
              </a:rPr>
              <a:t>𝑥</a:t>
            </a:r>
            <a:r>
              <a:rPr b="1" baseline="-25000" lang="en">
                <a:solidFill>
                  <a:srgbClr val="00A5FF"/>
                </a:solidFill>
              </a:rPr>
              <a:t>2</a:t>
            </a:r>
            <a:endParaRPr b="1"/>
          </a:p>
        </p:txBody>
      </p:sp>
      <p:sp>
        <p:nvSpPr>
          <p:cNvPr id="257" name="Google Shape;257;p18"/>
          <p:cNvSpPr/>
          <p:nvPr/>
        </p:nvSpPr>
        <p:spPr>
          <a:xfrm>
            <a:off x="7582748" y="5069825"/>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7582748" y="5702201"/>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7582748" y="6326988"/>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8765597" y="5700281"/>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00A5FF"/>
                </a:solidFill>
              </a:rPr>
              <a:t>𝑦</a:t>
            </a:r>
            <a:r>
              <a:rPr b="1" baseline="-25000" lang="en">
                <a:solidFill>
                  <a:srgbClr val="00A5FF"/>
                </a:solidFill>
              </a:rPr>
              <a:t>1</a:t>
            </a:r>
            <a:endParaRPr b="1"/>
          </a:p>
        </p:txBody>
      </p:sp>
      <p:cxnSp>
        <p:nvCxnSpPr>
          <p:cNvPr id="261" name="Google Shape;261;p18"/>
          <p:cNvCxnSpPr>
            <a:stCxn id="255" idx="7"/>
            <a:endCxn id="257" idx="2"/>
          </p:cNvCxnSpPr>
          <p:nvPr/>
        </p:nvCxnSpPr>
        <p:spPr>
          <a:xfrm flipH="1" rot="10800000">
            <a:off x="6849819" y="5293794"/>
            <a:ext cx="732900" cy="201900"/>
          </a:xfrm>
          <a:prstGeom prst="straightConnector1">
            <a:avLst/>
          </a:prstGeom>
          <a:noFill/>
          <a:ln cap="flat" cmpd="sng" w="28575">
            <a:solidFill>
              <a:srgbClr val="00A5FF"/>
            </a:solidFill>
            <a:prstDash val="solid"/>
            <a:round/>
            <a:headEnd len="med" w="med" type="none"/>
            <a:tailEnd len="med" w="med" type="none"/>
          </a:ln>
        </p:spPr>
      </p:cxnSp>
      <p:cxnSp>
        <p:nvCxnSpPr>
          <p:cNvPr id="262" name="Google Shape;262;p18"/>
          <p:cNvCxnSpPr>
            <a:stCxn id="255" idx="6"/>
            <a:endCxn id="258" idx="2"/>
          </p:cNvCxnSpPr>
          <p:nvPr/>
        </p:nvCxnSpPr>
        <p:spPr>
          <a:xfrm>
            <a:off x="6915413" y="5654050"/>
            <a:ext cx="667200" cy="272100"/>
          </a:xfrm>
          <a:prstGeom prst="straightConnector1">
            <a:avLst/>
          </a:prstGeom>
          <a:noFill/>
          <a:ln cap="flat" cmpd="sng" w="28575">
            <a:solidFill>
              <a:srgbClr val="00A5FF"/>
            </a:solidFill>
            <a:prstDash val="solid"/>
            <a:round/>
            <a:headEnd len="med" w="med" type="none"/>
            <a:tailEnd len="med" w="med" type="none"/>
          </a:ln>
        </p:spPr>
      </p:cxnSp>
      <p:cxnSp>
        <p:nvCxnSpPr>
          <p:cNvPr id="263" name="Google Shape;263;p18"/>
          <p:cNvCxnSpPr>
            <a:stCxn id="256" idx="5"/>
            <a:endCxn id="259" idx="2"/>
          </p:cNvCxnSpPr>
          <p:nvPr/>
        </p:nvCxnSpPr>
        <p:spPr>
          <a:xfrm>
            <a:off x="6849819" y="6436757"/>
            <a:ext cx="732900" cy="114300"/>
          </a:xfrm>
          <a:prstGeom prst="straightConnector1">
            <a:avLst/>
          </a:prstGeom>
          <a:noFill/>
          <a:ln cap="flat" cmpd="sng" w="28575">
            <a:solidFill>
              <a:srgbClr val="00A5FF"/>
            </a:solidFill>
            <a:prstDash val="solid"/>
            <a:round/>
            <a:headEnd len="med" w="med" type="none"/>
            <a:tailEnd len="med" w="med" type="none"/>
          </a:ln>
        </p:spPr>
      </p:cxnSp>
      <p:cxnSp>
        <p:nvCxnSpPr>
          <p:cNvPr id="264" name="Google Shape;264;p18"/>
          <p:cNvCxnSpPr>
            <a:stCxn id="256" idx="7"/>
            <a:endCxn id="258" idx="2"/>
          </p:cNvCxnSpPr>
          <p:nvPr/>
        </p:nvCxnSpPr>
        <p:spPr>
          <a:xfrm flipH="1" rot="10800000">
            <a:off x="6849819" y="5926244"/>
            <a:ext cx="732900" cy="193800"/>
          </a:xfrm>
          <a:prstGeom prst="straightConnector1">
            <a:avLst/>
          </a:prstGeom>
          <a:noFill/>
          <a:ln cap="flat" cmpd="sng" w="28575">
            <a:solidFill>
              <a:srgbClr val="00A5FF"/>
            </a:solidFill>
            <a:prstDash val="solid"/>
            <a:round/>
            <a:headEnd len="med" w="med" type="none"/>
            <a:tailEnd len="med" w="med" type="none"/>
          </a:ln>
        </p:spPr>
      </p:cxnSp>
      <p:cxnSp>
        <p:nvCxnSpPr>
          <p:cNvPr id="265" name="Google Shape;265;p18"/>
          <p:cNvCxnSpPr>
            <a:stCxn id="256" idx="7"/>
            <a:endCxn id="257" idx="3"/>
          </p:cNvCxnSpPr>
          <p:nvPr/>
        </p:nvCxnSpPr>
        <p:spPr>
          <a:xfrm flipH="1" rot="10800000">
            <a:off x="6849819" y="5452244"/>
            <a:ext cx="798600" cy="667800"/>
          </a:xfrm>
          <a:prstGeom prst="straightConnector1">
            <a:avLst/>
          </a:prstGeom>
          <a:noFill/>
          <a:ln cap="flat" cmpd="sng" w="28575">
            <a:solidFill>
              <a:srgbClr val="00A5FF"/>
            </a:solidFill>
            <a:prstDash val="solid"/>
            <a:round/>
            <a:headEnd len="med" w="med" type="none"/>
            <a:tailEnd len="med" w="med" type="none"/>
          </a:ln>
        </p:spPr>
      </p:cxnSp>
      <p:cxnSp>
        <p:nvCxnSpPr>
          <p:cNvPr id="266" name="Google Shape;266;p18"/>
          <p:cNvCxnSpPr>
            <a:stCxn id="255" idx="5"/>
            <a:endCxn id="259" idx="1"/>
          </p:cNvCxnSpPr>
          <p:nvPr/>
        </p:nvCxnSpPr>
        <p:spPr>
          <a:xfrm>
            <a:off x="6849819" y="5812407"/>
            <a:ext cx="798600" cy="580200"/>
          </a:xfrm>
          <a:prstGeom prst="straightConnector1">
            <a:avLst/>
          </a:prstGeom>
          <a:noFill/>
          <a:ln cap="flat" cmpd="sng" w="28575">
            <a:solidFill>
              <a:srgbClr val="00A5FF"/>
            </a:solidFill>
            <a:prstDash val="solid"/>
            <a:round/>
            <a:headEnd len="med" w="med" type="none"/>
            <a:tailEnd len="med" w="med" type="none"/>
          </a:ln>
        </p:spPr>
      </p:cxnSp>
      <p:sp>
        <p:nvSpPr>
          <p:cNvPr id="267" name="Google Shape;267;p18"/>
          <p:cNvSpPr txBox="1"/>
          <p:nvPr/>
        </p:nvSpPr>
        <p:spPr>
          <a:xfrm>
            <a:off x="5994925" y="6595200"/>
            <a:ext cx="12129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input layer</a:t>
            </a:r>
            <a:endParaRPr>
              <a:solidFill>
                <a:srgbClr val="00A5FF"/>
              </a:solidFill>
              <a:latin typeface="Nunito"/>
              <a:ea typeface="Nunito"/>
              <a:cs typeface="Nunito"/>
              <a:sym typeface="Nunito"/>
            </a:endParaRPr>
          </a:p>
        </p:txBody>
      </p:sp>
      <p:sp>
        <p:nvSpPr>
          <p:cNvPr id="268" name="Google Shape;268;p18"/>
          <p:cNvSpPr txBox="1"/>
          <p:nvPr/>
        </p:nvSpPr>
        <p:spPr>
          <a:xfrm>
            <a:off x="7280975" y="6867750"/>
            <a:ext cx="12129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hidden layer</a:t>
            </a:r>
            <a:endParaRPr>
              <a:solidFill>
                <a:srgbClr val="00A5FF"/>
              </a:solidFill>
              <a:latin typeface="Nunito"/>
              <a:ea typeface="Nunito"/>
              <a:cs typeface="Nunito"/>
              <a:sym typeface="Nunito"/>
            </a:endParaRPr>
          </a:p>
        </p:txBody>
      </p:sp>
      <p:cxnSp>
        <p:nvCxnSpPr>
          <p:cNvPr id="269" name="Google Shape;269;p18"/>
          <p:cNvCxnSpPr>
            <a:stCxn id="257" idx="6"/>
            <a:endCxn id="260" idx="2"/>
          </p:cNvCxnSpPr>
          <p:nvPr/>
        </p:nvCxnSpPr>
        <p:spPr>
          <a:xfrm>
            <a:off x="8030648" y="5293775"/>
            <a:ext cx="735000" cy="630600"/>
          </a:xfrm>
          <a:prstGeom prst="straightConnector1">
            <a:avLst/>
          </a:prstGeom>
          <a:noFill/>
          <a:ln cap="flat" cmpd="sng" w="28575">
            <a:solidFill>
              <a:srgbClr val="00A5FF"/>
            </a:solidFill>
            <a:prstDash val="solid"/>
            <a:round/>
            <a:headEnd len="med" w="med" type="none"/>
            <a:tailEnd len="med" w="med" type="none"/>
          </a:ln>
        </p:spPr>
      </p:cxnSp>
      <p:cxnSp>
        <p:nvCxnSpPr>
          <p:cNvPr id="270" name="Google Shape;270;p18"/>
          <p:cNvCxnSpPr>
            <a:stCxn id="258" idx="6"/>
            <a:endCxn id="260" idx="2"/>
          </p:cNvCxnSpPr>
          <p:nvPr/>
        </p:nvCxnSpPr>
        <p:spPr>
          <a:xfrm flipH="1" rot="10800000">
            <a:off x="8030648" y="5924351"/>
            <a:ext cx="735000" cy="1800"/>
          </a:xfrm>
          <a:prstGeom prst="straightConnector1">
            <a:avLst/>
          </a:prstGeom>
          <a:noFill/>
          <a:ln cap="flat" cmpd="sng" w="28575">
            <a:solidFill>
              <a:srgbClr val="00A5FF"/>
            </a:solidFill>
            <a:prstDash val="solid"/>
            <a:round/>
            <a:headEnd len="med" w="med" type="none"/>
            <a:tailEnd len="med" w="med" type="none"/>
          </a:ln>
        </p:spPr>
      </p:cxnSp>
      <p:cxnSp>
        <p:nvCxnSpPr>
          <p:cNvPr id="271" name="Google Shape;271;p18"/>
          <p:cNvCxnSpPr>
            <a:stCxn id="259" idx="6"/>
            <a:endCxn id="260" idx="2"/>
          </p:cNvCxnSpPr>
          <p:nvPr/>
        </p:nvCxnSpPr>
        <p:spPr>
          <a:xfrm flipH="1" rot="10800000">
            <a:off x="8030648" y="5924238"/>
            <a:ext cx="735000" cy="626700"/>
          </a:xfrm>
          <a:prstGeom prst="straightConnector1">
            <a:avLst/>
          </a:prstGeom>
          <a:noFill/>
          <a:ln cap="flat" cmpd="sng" w="28575">
            <a:solidFill>
              <a:srgbClr val="00A5FF"/>
            </a:solidFill>
            <a:prstDash val="solid"/>
            <a:round/>
            <a:headEnd len="med" w="med" type="none"/>
            <a:tailEnd len="med" w="med" type="none"/>
          </a:ln>
        </p:spPr>
      </p:cxnSp>
      <p:sp>
        <p:nvSpPr>
          <p:cNvPr id="272" name="Google Shape;272;p18"/>
          <p:cNvSpPr txBox="1"/>
          <p:nvPr/>
        </p:nvSpPr>
        <p:spPr>
          <a:xfrm>
            <a:off x="8226000" y="6384050"/>
            <a:ext cx="17148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output layer</a:t>
            </a:r>
            <a:endParaRPr>
              <a:solidFill>
                <a:srgbClr val="00A5FF"/>
              </a:solidFill>
              <a:latin typeface="Nunito"/>
              <a:ea typeface="Nunito"/>
              <a:cs typeface="Nunito"/>
              <a:sym typeface="Nunito"/>
            </a:endParaRPr>
          </a:p>
        </p:txBody>
      </p:sp>
      <p:sp>
        <p:nvSpPr>
          <p:cNvPr id="273" name="Google Shape;273;p18"/>
          <p:cNvSpPr txBox="1"/>
          <p:nvPr/>
        </p:nvSpPr>
        <p:spPr>
          <a:xfrm>
            <a:off x="6360450" y="4627013"/>
            <a:ext cx="2811000" cy="40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Nunito"/>
                <a:ea typeface="Nunito"/>
                <a:cs typeface="Nunito"/>
                <a:sym typeface="Nunito"/>
              </a:rPr>
              <a:t>MLP Network</a:t>
            </a:r>
            <a:endParaRPr sz="23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b="1" lang="en" sz="5300">
                <a:solidFill>
                  <a:schemeClr val="dk1"/>
                </a:solidFill>
              </a:rPr>
              <a:t>Convolutional Neural Networks</a:t>
            </a:r>
            <a:endParaRPr b="1" sz="5300">
              <a:solidFill>
                <a:schemeClr val="dk1"/>
              </a:solidFill>
            </a:endParaRPr>
          </a:p>
        </p:txBody>
      </p:sp>
      <p:sp>
        <p:nvSpPr>
          <p:cNvPr id="279" name="Google Shape;279;p19"/>
          <p:cNvSpPr txBox="1"/>
          <p:nvPr>
            <p:ph idx="1" type="body"/>
          </p:nvPr>
        </p:nvSpPr>
        <p:spPr>
          <a:xfrm>
            <a:off x="342900" y="1897775"/>
            <a:ext cx="9435600" cy="54570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a:t>The “convolution” in a CNN is a function that extracts and condenses pixel data from the original image while maintaining the critical features of that image, including spatial relationships. </a:t>
            </a:r>
            <a:endParaRPr/>
          </a:p>
          <a:p>
            <a:pPr indent="-381000" lvl="0" marL="457200" rtl="0" algn="l">
              <a:spcBef>
                <a:spcPts val="0"/>
              </a:spcBef>
              <a:spcAft>
                <a:spcPts val="0"/>
              </a:spcAft>
              <a:buSzPts val="2400"/>
              <a:buChar char="●"/>
            </a:pPr>
            <a:r>
              <a:rPr lang="en"/>
              <a:t>Pooling layers that extract the maximum pixel values from the feature detector further condense the information and </a:t>
            </a:r>
            <a:r>
              <a:rPr lang="en"/>
              <a:t>provide a scale invariant representation of the image that can be used to detect objects wherever they are located.</a:t>
            </a:r>
            <a:endParaRPr/>
          </a:p>
        </p:txBody>
      </p:sp>
      <p:pic>
        <p:nvPicPr>
          <p:cNvPr id="280" name="Google Shape;280;p19"/>
          <p:cNvPicPr preferRelativeResize="0"/>
          <p:nvPr/>
        </p:nvPicPr>
        <p:blipFill>
          <a:blip r:embed="rId3">
            <a:alphaModFix/>
          </a:blip>
          <a:stretch>
            <a:fillRect/>
          </a:stretch>
        </p:blipFill>
        <p:spPr>
          <a:xfrm>
            <a:off x="1344300" y="4884025"/>
            <a:ext cx="8266100" cy="2609400"/>
          </a:xfrm>
          <a:prstGeom prst="rect">
            <a:avLst/>
          </a:prstGeom>
          <a:noFill/>
          <a:ln>
            <a:noFill/>
          </a:ln>
        </p:spPr>
      </p:pic>
      <p:sp>
        <p:nvSpPr>
          <p:cNvPr id="281" name="Google Shape;281;p19"/>
          <p:cNvSpPr txBox="1"/>
          <p:nvPr/>
        </p:nvSpPr>
        <p:spPr>
          <a:xfrm>
            <a:off x="282826" y="7248334"/>
            <a:ext cx="39402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Image taken from Adit Deshpande.</a:t>
            </a:r>
            <a:endParaRPr i="1" sz="12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idx="1" type="body"/>
          </p:nvPr>
        </p:nvSpPr>
        <p:spPr>
          <a:xfrm>
            <a:off x="358725" y="1863750"/>
            <a:ext cx="9372600" cy="29763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a:t>RNNs recognize sequential characteristics and patterns in data in order to make predictions.</a:t>
            </a:r>
            <a:endParaRPr/>
          </a:p>
          <a:p>
            <a:pPr indent="-381000" lvl="0" marL="457200" rtl="0" algn="l">
              <a:spcBef>
                <a:spcPts val="0"/>
              </a:spcBef>
              <a:spcAft>
                <a:spcPts val="0"/>
              </a:spcAft>
              <a:buSzPts val="2400"/>
              <a:buChar char="●"/>
            </a:pPr>
            <a:r>
              <a:rPr lang="en"/>
              <a:t>RNNs accomplish this by utilizing feedback loops to process data. This gives RNNs two sources of input: the data and the output of the neural network from previous time steps.</a:t>
            </a:r>
            <a:endParaRPr/>
          </a:p>
          <a:p>
            <a:pPr indent="-381000" lvl="0" marL="457200" rtl="0" algn="l">
              <a:spcBef>
                <a:spcPts val="0"/>
              </a:spcBef>
              <a:spcAft>
                <a:spcPts val="0"/>
              </a:spcAft>
              <a:buSzPts val="2400"/>
              <a:buChar char="●"/>
            </a:pPr>
            <a:r>
              <a:rPr lang="en"/>
              <a:t>The feedback loops allow information to persist, giving RNNs what is often described as memory.</a:t>
            </a:r>
            <a:endParaRPr/>
          </a:p>
        </p:txBody>
      </p:sp>
      <p:sp>
        <p:nvSpPr>
          <p:cNvPr id="287" name="Google Shape;287;p20"/>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6000">
                <a:solidFill>
                  <a:schemeClr val="dk1"/>
                </a:solidFill>
              </a:rPr>
              <a:t>R</a:t>
            </a:r>
            <a:r>
              <a:rPr lang="en" sz="6000">
                <a:solidFill>
                  <a:schemeClr val="dk1"/>
                </a:solidFill>
              </a:rPr>
              <a:t>ecurrent Neural Networks</a:t>
            </a:r>
            <a:endParaRPr sz="6000">
              <a:solidFill>
                <a:schemeClr val="dk1"/>
              </a:solidFill>
            </a:endParaRPr>
          </a:p>
        </p:txBody>
      </p:sp>
      <p:grpSp>
        <p:nvGrpSpPr>
          <p:cNvPr id="288" name="Google Shape;288;p20"/>
          <p:cNvGrpSpPr/>
          <p:nvPr/>
        </p:nvGrpSpPr>
        <p:grpSpPr>
          <a:xfrm>
            <a:off x="2574200" y="5021725"/>
            <a:ext cx="5829700" cy="2458550"/>
            <a:chOff x="2345600" y="5021725"/>
            <a:chExt cx="5829700" cy="2458550"/>
          </a:xfrm>
        </p:grpSpPr>
        <p:sp>
          <p:nvSpPr>
            <p:cNvPr id="289" name="Google Shape;289;p20"/>
            <p:cNvSpPr/>
            <p:nvPr/>
          </p:nvSpPr>
          <p:spPr>
            <a:xfrm>
              <a:off x="2728088" y="5807675"/>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
                  <a:solidFill>
                    <a:srgbClr val="00A5FF"/>
                  </a:solidFill>
                </a:rPr>
                <a:t>𝑥</a:t>
              </a:r>
              <a:r>
                <a:rPr b="1" baseline="-25000" lang="en">
                  <a:solidFill>
                    <a:srgbClr val="00A5FF"/>
                  </a:solidFill>
                </a:rPr>
                <a:t>1</a:t>
              </a:r>
              <a:endParaRPr b="1" baseline="-25000">
                <a:solidFill>
                  <a:srgbClr val="00A5FF"/>
                </a:solidFill>
              </a:endParaRPr>
            </a:p>
          </p:txBody>
        </p:sp>
        <p:sp>
          <p:nvSpPr>
            <p:cNvPr id="290" name="Google Shape;290;p20"/>
            <p:cNvSpPr/>
            <p:nvPr/>
          </p:nvSpPr>
          <p:spPr>
            <a:xfrm>
              <a:off x="2728088" y="6432025"/>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2"/>
                </a:buClr>
                <a:buSzPts val="1100"/>
                <a:buFont typeface="Arial"/>
                <a:buNone/>
              </a:pPr>
              <a:r>
                <a:rPr b="1" lang="en">
                  <a:solidFill>
                    <a:srgbClr val="00A5FF"/>
                  </a:solidFill>
                </a:rPr>
                <a:t>𝑥</a:t>
              </a:r>
              <a:r>
                <a:rPr b="1" baseline="-25000" lang="en">
                  <a:solidFill>
                    <a:srgbClr val="00A5FF"/>
                  </a:solidFill>
                </a:rPr>
                <a:t>2</a:t>
              </a:r>
              <a:endParaRPr b="1"/>
            </a:p>
          </p:txBody>
        </p:sp>
        <p:sp>
          <p:nvSpPr>
            <p:cNvPr id="291" name="Google Shape;291;p20"/>
            <p:cNvSpPr/>
            <p:nvPr/>
          </p:nvSpPr>
          <p:spPr>
            <a:xfrm>
              <a:off x="4235623" y="5447400"/>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4235623" y="6079776"/>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4235623" y="6704563"/>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5384077" y="5451200"/>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5384077" y="6083575"/>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5384077" y="6708363"/>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7071322" y="6077856"/>
              <a:ext cx="447900" cy="447900"/>
            </a:xfrm>
            <a:prstGeom prst="donut">
              <a:avLst>
                <a:gd fmla="val 11154" name="adj"/>
              </a:avLst>
            </a:prstGeom>
            <a:solidFill>
              <a:srgbClr val="00A5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2"/>
                </a:buClr>
                <a:buSzPts val="1100"/>
                <a:buFont typeface="Arial"/>
                <a:buNone/>
              </a:pPr>
              <a:r>
                <a:rPr b="1" lang="en">
                  <a:solidFill>
                    <a:srgbClr val="00A5FF"/>
                  </a:solidFill>
                </a:rPr>
                <a:t>𝑦</a:t>
              </a:r>
              <a:r>
                <a:rPr b="1" baseline="-25000" lang="en">
                  <a:solidFill>
                    <a:srgbClr val="00A5FF"/>
                  </a:solidFill>
                </a:rPr>
                <a:t>1</a:t>
              </a:r>
              <a:endParaRPr b="1"/>
            </a:p>
          </p:txBody>
        </p:sp>
        <p:cxnSp>
          <p:nvCxnSpPr>
            <p:cNvPr id="298" name="Google Shape;298;p20"/>
            <p:cNvCxnSpPr>
              <a:stCxn id="289" idx="7"/>
              <a:endCxn id="291" idx="2"/>
            </p:cNvCxnSpPr>
            <p:nvPr/>
          </p:nvCxnSpPr>
          <p:spPr>
            <a:xfrm flipH="1" rot="10800000">
              <a:off x="3110394" y="5671369"/>
              <a:ext cx="1125300" cy="201900"/>
            </a:xfrm>
            <a:prstGeom prst="straightConnector1">
              <a:avLst/>
            </a:prstGeom>
            <a:noFill/>
            <a:ln cap="flat" cmpd="sng" w="28575">
              <a:solidFill>
                <a:srgbClr val="00A5FF"/>
              </a:solidFill>
              <a:prstDash val="solid"/>
              <a:round/>
              <a:headEnd len="med" w="med" type="none"/>
              <a:tailEnd len="med" w="med" type="none"/>
            </a:ln>
          </p:spPr>
        </p:cxnSp>
        <p:cxnSp>
          <p:nvCxnSpPr>
            <p:cNvPr id="299" name="Google Shape;299;p20"/>
            <p:cNvCxnSpPr>
              <a:stCxn id="289" idx="6"/>
              <a:endCxn id="292" idx="2"/>
            </p:cNvCxnSpPr>
            <p:nvPr/>
          </p:nvCxnSpPr>
          <p:spPr>
            <a:xfrm>
              <a:off x="3175988" y="6031625"/>
              <a:ext cx="1059600" cy="272100"/>
            </a:xfrm>
            <a:prstGeom prst="straightConnector1">
              <a:avLst/>
            </a:prstGeom>
            <a:noFill/>
            <a:ln cap="flat" cmpd="sng" w="28575">
              <a:solidFill>
                <a:srgbClr val="00A5FF"/>
              </a:solidFill>
              <a:prstDash val="solid"/>
              <a:round/>
              <a:headEnd len="med" w="med" type="none"/>
              <a:tailEnd len="med" w="med" type="none"/>
            </a:ln>
          </p:spPr>
        </p:cxnSp>
        <p:cxnSp>
          <p:nvCxnSpPr>
            <p:cNvPr id="300" name="Google Shape;300;p20"/>
            <p:cNvCxnSpPr>
              <a:stCxn id="290" idx="5"/>
              <a:endCxn id="293" idx="2"/>
            </p:cNvCxnSpPr>
            <p:nvPr/>
          </p:nvCxnSpPr>
          <p:spPr>
            <a:xfrm>
              <a:off x="3110394" y="6814332"/>
              <a:ext cx="1125300" cy="114300"/>
            </a:xfrm>
            <a:prstGeom prst="straightConnector1">
              <a:avLst/>
            </a:prstGeom>
            <a:noFill/>
            <a:ln cap="flat" cmpd="sng" w="28575">
              <a:solidFill>
                <a:srgbClr val="00A5FF"/>
              </a:solidFill>
              <a:prstDash val="solid"/>
              <a:round/>
              <a:headEnd len="med" w="med" type="none"/>
              <a:tailEnd len="med" w="med" type="none"/>
            </a:ln>
          </p:spPr>
        </p:cxnSp>
        <p:cxnSp>
          <p:nvCxnSpPr>
            <p:cNvPr id="301" name="Google Shape;301;p20"/>
            <p:cNvCxnSpPr>
              <a:stCxn id="290" idx="7"/>
              <a:endCxn id="292" idx="2"/>
            </p:cNvCxnSpPr>
            <p:nvPr/>
          </p:nvCxnSpPr>
          <p:spPr>
            <a:xfrm flipH="1" rot="10800000">
              <a:off x="3110394" y="6303819"/>
              <a:ext cx="1125300" cy="193800"/>
            </a:xfrm>
            <a:prstGeom prst="straightConnector1">
              <a:avLst/>
            </a:prstGeom>
            <a:noFill/>
            <a:ln cap="flat" cmpd="sng" w="28575">
              <a:solidFill>
                <a:srgbClr val="00A5FF"/>
              </a:solidFill>
              <a:prstDash val="solid"/>
              <a:round/>
              <a:headEnd len="med" w="med" type="none"/>
              <a:tailEnd len="med" w="med" type="none"/>
            </a:ln>
          </p:spPr>
        </p:cxnSp>
        <p:cxnSp>
          <p:nvCxnSpPr>
            <p:cNvPr id="302" name="Google Shape;302;p20"/>
            <p:cNvCxnSpPr>
              <a:stCxn id="290" idx="7"/>
              <a:endCxn id="291" idx="3"/>
            </p:cNvCxnSpPr>
            <p:nvPr/>
          </p:nvCxnSpPr>
          <p:spPr>
            <a:xfrm flipH="1" rot="10800000">
              <a:off x="3110394" y="5829819"/>
              <a:ext cx="1190700" cy="667800"/>
            </a:xfrm>
            <a:prstGeom prst="straightConnector1">
              <a:avLst/>
            </a:prstGeom>
            <a:noFill/>
            <a:ln cap="flat" cmpd="sng" w="28575">
              <a:solidFill>
                <a:srgbClr val="00A5FF"/>
              </a:solidFill>
              <a:prstDash val="solid"/>
              <a:round/>
              <a:headEnd len="med" w="med" type="none"/>
              <a:tailEnd len="med" w="med" type="none"/>
            </a:ln>
          </p:spPr>
        </p:cxnSp>
        <p:cxnSp>
          <p:nvCxnSpPr>
            <p:cNvPr id="303" name="Google Shape;303;p20"/>
            <p:cNvCxnSpPr>
              <a:stCxn id="289" idx="5"/>
              <a:endCxn id="293" idx="1"/>
            </p:cNvCxnSpPr>
            <p:nvPr/>
          </p:nvCxnSpPr>
          <p:spPr>
            <a:xfrm>
              <a:off x="3110394" y="6189982"/>
              <a:ext cx="1190700" cy="580200"/>
            </a:xfrm>
            <a:prstGeom prst="straightConnector1">
              <a:avLst/>
            </a:prstGeom>
            <a:noFill/>
            <a:ln cap="flat" cmpd="sng" w="28575">
              <a:solidFill>
                <a:srgbClr val="00A5FF"/>
              </a:solidFill>
              <a:prstDash val="solid"/>
              <a:round/>
              <a:headEnd len="med" w="med" type="none"/>
              <a:tailEnd len="med" w="med" type="none"/>
            </a:ln>
          </p:spPr>
        </p:cxnSp>
        <p:sp>
          <p:nvSpPr>
            <p:cNvPr id="304" name="Google Shape;304;p20"/>
            <p:cNvSpPr txBox="1"/>
            <p:nvPr/>
          </p:nvSpPr>
          <p:spPr>
            <a:xfrm>
              <a:off x="2345600" y="7156275"/>
              <a:ext cx="12129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input layer</a:t>
              </a:r>
              <a:endParaRPr>
                <a:solidFill>
                  <a:srgbClr val="00A5FF"/>
                </a:solidFill>
                <a:latin typeface="Nunito"/>
                <a:ea typeface="Nunito"/>
                <a:cs typeface="Nunito"/>
                <a:sym typeface="Nunito"/>
              </a:endParaRPr>
            </a:p>
          </p:txBody>
        </p:sp>
        <p:sp>
          <p:nvSpPr>
            <p:cNvPr id="305" name="Google Shape;305;p20"/>
            <p:cNvSpPr txBox="1"/>
            <p:nvPr/>
          </p:nvSpPr>
          <p:spPr>
            <a:xfrm>
              <a:off x="4152100" y="7232475"/>
              <a:ext cx="17148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hidden </a:t>
              </a:r>
              <a:r>
                <a:rPr lang="en">
                  <a:solidFill>
                    <a:srgbClr val="00A5FF"/>
                  </a:solidFill>
                  <a:latin typeface="Nunito"/>
                  <a:ea typeface="Nunito"/>
                  <a:cs typeface="Nunito"/>
                  <a:sym typeface="Nunito"/>
                </a:rPr>
                <a:t>layers</a:t>
              </a:r>
              <a:endParaRPr>
                <a:solidFill>
                  <a:srgbClr val="00A5FF"/>
                </a:solidFill>
                <a:latin typeface="Nunito"/>
                <a:ea typeface="Nunito"/>
                <a:cs typeface="Nunito"/>
                <a:sym typeface="Nunito"/>
              </a:endParaRPr>
            </a:p>
          </p:txBody>
        </p:sp>
        <p:cxnSp>
          <p:nvCxnSpPr>
            <p:cNvPr id="306" name="Google Shape;306;p20"/>
            <p:cNvCxnSpPr>
              <a:stCxn id="291" idx="6"/>
              <a:endCxn id="294" idx="2"/>
            </p:cNvCxnSpPr>
            <p:nvPr/>
          </p:nvCxnSpPr>
          <p:spPr>
            <a:xfrm>
              <a:off x="4683523" y="5671350"/>
              <a:ext cx="700500" cy="3900"/>
            </a:xfrm>
            <a:prstGeom prst="straightConnector1">
              <a:avLst/>
            </a:prstGeom>
            <a:noFill/>
            <a:ln cap="flat" cmpd="sng" w="28575">
              <a:solidFill>
                <a:srgbClr val="00A5FF"/>
              </a:solidFill>
              <a:prstDash val="solid"/>
              <a:round/>
              <a:headEnd len="med" w="med" type="none"/>
              <a:tailEnd len="med" w="med" type="none"/>
            </a:ln>
          </p:spPr>
        </p:cxnSp>
        <p:cxnSp>
          <p:nvCxnSpPr>
            <p:cNvPr id="307" name="Google Shape;307;p20"/>
            <p:cNvCxnSpPr>
              <a:stCxn id="291" idx="6"/>
              <a:endCxn id="295" idx="2"/>
            </p:cNvCxnSpPr>
            <p:nvPr/>
          </p:nvCxnSpPr>
          <p:spPr>
            <a:xfrm>
              <a:off x="4683523" y="5671350"/>
              <a:ext cx="700500" cy="636300"/>
            </a:xfrm>
            <a:prstGeom prst="straightConnector1">
              <a:avLst/>
            </a:prstGeom>
            <a:noFill/>
            <a:ln cap="flat" cmpd="sng" w="28575">
              <a:solidFill>
                <a:srgbClr val="00A5FF"/>
              </a:solidFill>
              <a:prstDash val="solid"/>
              <a:round/>
              <a:headEnd len="med" w="med" type="none"/>
              <a:tailEnd len="med" w="med" type="none"/>
            </a:ln>
          </p:spPr>
        </p:cxnSp>
        <p:cxnSp>
          <p:nvCxnSpPr>
            <p:cNvPr id="308" name="Google Shape;308;p20"/>
            <p:cNvCxnSpPr>
              <a:stCxn id="291" idx="6"/>
              <a:endCxn id="296" idx="2"/>
            </p:cNvCxnSpPr>
            <p:nvPr/>
          </p:nvCxnSpPr>
          <p:spPr>
            <a:xfrm>
              <a:off x="4683523" y="5671350"/>
              <a:ext cx="700500" cy="1260900"/>
            </a:xfrm>
            <a:prstGeom prst="straightConnector1">
              <a:avLst/>
            </a:prstGeom>
            <a:noFill/>
            <a:ln cap="flat" cmpd="sng" w="28575">
              <a:solidFill>
                <a:srgbClr val="00A5FF"/>
              </a:solidFill>
              <a:prstDash val="solid"/>
              <a:round/>
              <a:headEnd len="med" w="med" type="none"/>
              <a:tailEnd len="med" w="med" type="none"/>
            </a:ln>
          </p:spPr>
        </p:cxnSp>
        <p:cxnSp>
          <p:nvCxnSpPr>
            <p:cNvPr id="309" name="Google Shape;309;p20"/>
            <p:cNvCxnSpPr>
              <a:stCxn id="292" idx="6"/>
              <a:endCxn id="294" idx="2"/>
            </p:cNvCxnSpPr>
            <p:nvPr/>
          </p:nvCxnSpPr>
          <p:spPr>
            <a:xfrm flipH="1" rot="10800000">
              <a:off x="4683523" y="5675226"/>
              <a:ext cx="700500" cy="628500"/>
            </a:xfrm>
            <a:prstGeom prst="straightConnector1">
              <a:avLst/>
            </a:prstGeom>
            <a:noFill/>
            <a:ln cap="flat" cmpd="sng" w="28575">
              <a:solidFill>
                <a:srgbClr val="00A5FF"/>
              </a:solidFill>
              <a:prstDash val="solid"/>
              <a:round/>
              <a:headEnd len="med" w="med" type="none"/>
              <a:tailEnd len="med" w="med" type="none"/>
            </a:ln>
          </p:spPr>
        </p:cxnSp>
        <p:cxnSp>
          <p:nvCxnSpPr>
            <p:cNvPr id="310" name="Google Shape;310;p20"/>
            <p:cNvCxnSpPr>
              <a:stCxn id="292" idx="6"/>
              <a:endCxn id="295" idx="2"/>
            </p:cNvCxnSpPr>
            <p:nvPr/>
          </p:nvCxnSpPr>
          <p:spPr>
            <a:xfrm>
              <a:off x="4683523" y="6303726"/>
              <a:ext cx="700500" cy="3900"/>
            </a:xfrm>
            <a:prstGeom prst="straightConnector1">
              <a:avLst/>
            </a:prstGeom>
            <a:noFill/>
            <a:ln cap="flat" cmpd="sng" w="28575">
              <a:solidFill>
                <a:srgbClr val="00A5FF"/>
              </a:solidFill>
              <a:prstDash val="solid"/>
              <a:round/>
              <a:headEnd len="med" w="med" type="none"/>
              <a:tailEnd len="med" w="med" type="none"/>
            </a:ln>
          </p:spPr>
        </p:cxnSp>
        <p:cxnSp>
          <p:nvCxnSpPr>
            <p:cNvPr id="311" name="Google Shape;311;p20"/>
            <p:cNvCxnSpPr>
              <a:stCxn id="292" idx="6"/>
              <a:endCxn id="296" idx="2"/>
            </p:cNvCxnSpPr>
            <p:nvPr/>
          </p:nvCxnSpPr>
          <p:spPr>
            <a:xfrm>
              <a:off x="4683523" y="6303726"/>
              <a:ext cx="700500" cy="628500"/>
            </a:xfrm>
            <a:prstGeom prst="straightConnector1">
              <a:avLst/>
            </a:prstGeom>
            <a:noFill/>
            <a:ln cap="flat" cmpd="sng" w="28575">
              <a:solidFill>
                <a:srgbClr val="00A5FF"/>
              </a:solidFill>
              <a:prstDash val="solid"/>
              <a:round/>
              <a:headEnd len="med" w="med" type="none"/>
              <a:tailEnd len="med" w="med" type="none"/>
            </a:ln>
          </p:spPr>
        </p:cxnSp>
        <p:cxnSp>
          <p:nvCxnSpPr>
            <p:cNvPr id="312" name="Google Shape;312;p20"/>
            <p:cNvCxnSpPr>
              <a:stCxn id="293" idx="6"/>
              <a:endCxn id="294" idx="2"/>
            </p:cNvCxnSpPr>
            <p:nvPr/>
          </p:nvCxnSpPr>
          <p:spPr>
            <a:xfrm flipH="1" rot="10800000">
              <a:off x="4683523" y="5675113"/>
              <a:ext cx="700500" cy="1253400"/>
            </a:xfrm>
            <a:prstGeom prst="straightConnector1">
              <a:avLst/>
            </a:prstGeom>
            <a:noFill/>
            <a:ln cap="flat" cmpd="sng" w="28575">
              <a:solidFill>
                <a:srgbClr val="00A5FF"/>
              </a:solidFill>
              <a:prstDash val="solid"/>
              <a:round/>
              <a:headEnd len="med" w="med" type="none"/>
              <a:tailEnd len="med" w="med" type="none"/>
            </a:ln>
          </p:spPr>
        </p:cxnSp>
        <p:cxnSp>
          <p:nvCxnSpPr>
            <p:cNvPr id="313" name="Google Shape;313;p20"/>
            <p:cNvCxnSpPr>
              <a:stCxn id="293" idx="6"/>
              <a:endCxn id="295" idx="2"/>
            </p:cNvCxnSpPr>
            <p:nvPr/>
          </p:nvCxnSpPr>
          <p:spPr>
            <a:xfrm flipH="1" rot="10800000">
              <a:off x="4683523" y="6307513"/>
              <a:ext cx="700500" cy="621000"/>
            </a:xfrm>
            <a:prstGeom prst="straightConnector1">
              <a:avLst/>
            </a:prstGeom>
            <a:noFill/>
            <a:ln cap="flat" cmpd="sng" w="28575">
              <a:solidFill>
                <a:srgbClr val="00A5FF"/>
              </a:solidFill>
              <a:prstDash val="solid"/>
              <a:round/>
              <a:headEnd len="med" w="med" type="none"/>
              <a:tailEnd len="med" w="med" type="none"/>
            </a:ln>
          </p:spPr>
        </p:cxnSp>
        <p:cxnSp>
          <p:nvCxnSpPr>
            <p:cNvPr id="314" name="Google Shape;314;p20"/>
            <p:cNvCxnSpPr>
              <a:stCxn id="293" idx="6"/>
              <a:endCxn id="296" idx="2"/>
            </p:cNvCxnSpPr>
            <p:nvPr/>
          </p:nvCxnSpPr>
          <p:spPr>
            <a:xfrm>
              <a:off x="4683523" y="6928513"/>
              <a:ext cx="700500" cy="3900"/>
            </a:xfrm>
            <a:prstGeom prst="straightConnector1">
              <a:avLst/>
            </a:prstGeom>
            <a:noFill/>
            <a:ln cap="flat" cmpd="sng" w="28575">
              <a:solidFill>
                <a:srgbClr val="00A5FF"/>
              </a:solidFill>
              <a:prstDash val="solid"/>
              <a:round/>
              <a:headEnd len="med" w="med" type="none"/>
              <a:tailEnd len="med" w="med" type="none"/>
            </a:ln>
          </p:spPr>
        </p:cxnSp>
        <p:cxnSp>
          <p:nvCxnSpPr>
            <p:cNvPr id="315" name="Google Shape;315;p20"/>
            <p:cNvCxnSpPr>
              <a:stCxn id="294" idx="6"/>
              <a:endCxn id="297" idx="2"/>
            </p:cNvCxnSpPr>
            <p:nvPr/>
          </p:nvCxnSpPr>
          <p:spPr>
            <a:xfrm>
              <a:off x="5831977" y="5675150"/>
              <a:ext cx="1239300" cy="626700"/>
            </a:xfrm>
            <a:prstGeom prst="straightConnector1">
              <a:avLst/>
            </a:prstGeom>
            <a:noFill/>
            <a:ln cap="flat" cmpd="sng" w="28575">
              <a:solidFill>
                <a:srgbClr val="00A5FF"/>
              </a:solidFill>
              <a:prstDash val="solid"/>
              <a:round/>
              <a:headEnd len="med" w="med" type="none"/>
              <a:tailEnd len="med" w="med" type="none"/>
            </a:ln>
          </p:spPr>
        </p:cxnSp>
        <p:cxnSp>
          <p:nvCxnSpPr>
            <p:cNvPr id="316" name="Google Shape;316;p20"/>
            <p:cNvCxnSpPr>
              <a:stCxn id="295" idx="6"/>
              <a:endCxn id="297" idx="2"/>
            </p:cNvCxnSpPr>
            <p:nvPr/>
          </p:nvCxnSpPr>
          <p:spPr>
            <a:xfrm flipH="1" rot="10800000">
              <a:off x="5831977" y="6301825"/>
              <a:ext cx="1239300" cy="5700"/>
            </a:xfrm>
            <a:prstGeom prst="straightConnector1">
              <a:avLst/>
            </a:prstGeom>
            <a:noFill/>
            <a:ln cap="flat" cmpd="sng" w="28575">
              <a:solidFill>
                <a:srgbClr val="00A5FF"/>
              </a:solidFill>
              <a:prstDash val="solid"/>
              <a:round/>
              <a:headEnd len="med" w="med" type="none"/>
              <a:tailEnd len="med" w="med" type="none"/>
            </a:ln>
          </p:spPr>
        </p:cxnSp>
        <p:cxnSp>
          <p:nvCxnSpPr>
            <p:cNvPr id="317" name="Google Shape;317;p20"/>
            <p:cNvCxnSpPr>
              <a:stCxn id="296" idx="6"/>
              <a:endCxn id="297" idx="2"/>
            </p:cNvCxnSpPr>
            <p:nvPr/>
          </p:nvCxnSpPr>
          <p:spPr>
            <a:xfrm flipH="1" rot="10800000">
              <a:off x="5831977" y="6301713"/>
              <a:ext cx="1239300" cy="630600"/>
            </a:xfrm>
            <a:prstGeom prst="straightConnector1">
              <a:avLst/>
            </a:prstGeom>
            <a:noFill/>
            <a:ln cap="flat" cmpd="sng" w="28575">
              <a:solidFill>
                <a:srgbClr val="00A5FF"/>
              </a:solidFill>
              <a:prstDash val="solid"/>
              <a:round/>
              <a:headEnd len="med" w="med" type="none"/>
              <a:tailEnd len="med" w="med" type="none"/>
            </a:ln>
          </p:spPr>
        </p:cxnSp>
        <p:sp>
          <p:nvSpPr>
            <p:cNvPr id="318" name="Google Shape;318;p20"/>
            <p:cNvSpPr txBox="1"/>
            <p:nvPr/>
          </p:nvSpPr>
          <p:spPr>
            <a:xfrm>
              <a:off x="6460500" y="7136950"/>
              <a:ext cx="17148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A5FF"/>
                  </a:solidFill>
                  <a:latin typeface="Nunito"/>
                  <a:ea typeface="Nunito"/>
                  <a:cs typeface="Nunito"/>
                  <a:sym typeface="Nunito"/>
                </a:rPr>
                <a:t>output layer</a:t>
              </a:r>
              <a:endParaRPr>
                <a:solidFill>
                  <a:srgbClr val="00A5FF"/>
                </a:solidFill>
                <a:latin typeface="Nunito"/>
                <a:ea typeface="Nunito"/>
                <a:cs typeface="Nunito"/>
                <a:sym typeface="Nunito"/>
              </a:endParaRPr>
            </a:p>
          </p:txBody>
        </p:sp>
        <p:cxnSp>
          <p:nvCxnSpPr>
            <p:cNvPr id="319" name="Google Shape;319;p20"/>
            <p:cNvCxnSpPr>
              <a:stCxn id="294" idx="0"/>
            </p:cNvCxnSpPr>
            <p:nvPr/>
          </p:nvCxnSpPr>
          <p:spPr>
            <a:xfrm rot="10800000">
              <a:off x="5608027" y="5295200"/>
              <a:ext cx="0" cy="156000"/>
            </a:xfrm>
            <a:prstGeom prst="straightConnector1">
              <a:avLst/>
            </a:prstGeom>
            <a:noFill/>
            <a:ln cap="flat" cmpd="sng" w="19050">
              <a:solidFill>
                <a:srgbClr val="FF9900"/>
              </a:solidFill>
              <a:prstDash val="solid"/>
              <a:round/>
              <a:headEnd len="med" w="med" type="none"/>
              <a:tailEnd len="med" w="med" type="none"/>
            </a:ln>
          </p:spPr>
        </p:cxnSp>
        <p:cxnSp>
          <p:nvCxnSpPr>
            <p:cNvPr id="320" name="Google Shape;320;p20"/>
            <p:cNvCxnSpPr/>
            <p:nvPr/>
          </p:nvCxnSpPr>
          <p:spPr>
            <a:xfrm rot="10800000">
              <a:off x="4459577" y="5295200"/>
              <a:ext cx="0" cy="156000"/>
            </a:xfrm>
            <a:prstGeom prst="straightConnector1">
              <a:avLst/>
            </a:prstGeom>
            <a:noFill/>
            <a:ln cap="flat" cmpd="sng" w="19050">
              <a:solidFill>
                <a:srgbClr val="FF9900"/>
              </a:solidFill>
              <a:prstDash val="solid"/>
              <a:round/>
              <a:headEnd len="med" w="med" type="stealth"/>
              <a:tailEnd len="med" w="med" type="none"/>
            </a:ln>
          </p:spPr>
        </p:cxnSp>
        <p:cxnSp>
          <p:nvCxnSpPr>
            <p:cNvPr id="321" name="Google Shape;321;p20"/>
            <p:cNvCxnSpPr/>
            <p:nvPr/>
          </p:nvCxnSpPr>
          <p:spPr>
            <a:xfrm>
              <a:off x="4456475" y="5300292"/>
              <a:ext cx="1153500" cy="0"/>
            </a:xfrm>
            <a:prstGeom prst="straightConnector1">
              <a:avLst/>
            </a:prstGeom>
            <a:noFill/>
            <a:ln cap="flat" cmpd="sng" w="19050">
              <a:solidFill>
                <a:srgbClr val="FF9900"/>
              </a:solidFill>
              <a:prstDash val="solid"/>
              <a:round/>
              <a:headEnd len="med" w="med" type="none"/>
              <a:tailEnd len="med" w="med" type="none"/>
            </a:ln>
          </p:spPr>
        </p:cxnSp>
        <p:sp>
          <p:nvSpPr>
            <p:cNvPr id="322" name="Google Shape;322;p20"/>
            <p:cNvSpPr txBox="1"/>
            <p:nvPr/>
          </p:nvSpPr>
          <p:spPr>
            <a:xfrm>
              <a:off x="4187625" y="5021725"/>
              <a:ext cx="1714800" cy="2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Nunito"/>
                  <a:ea typeface="Nunito"/>
                  <a:cs typeface="Nunito"/>
                  <a:sym typeface="Nunito"/>
                </a:rPr>
                <a:t>feedback loop</a:t>
              </a:r>
              <a:endParaRPr>
                <a:solidFill>
                  <a:srgbClr val="FF9900"/>
                </a:solidFill>
                <a:latin typeface="Nunito"/>
                <a:ea typeface="Nunito"/>
                <a:cs typeface="Nunito"/>
                <a:sym typeface="Nunito"/>
              </a:endParaRPr>
            </a:p>
          </p:txBody>
        </p:sp>
      </p:grpSp>
      <p:sp>
        <p:nvSpPr>
          <p:cNvPr id="323" name="Google Shape;323;p20"/>
          <p:cNvSpPr txBox="1"/>
          <p:nvPr/>
        </p:nvSpPr>
        <p:spPr>
          <a:xfrm>
            <a:off x="233004" y="7203146"/>
            <a:ext cx="2916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Image created by finalist.</a:t>
            </a:r>
            <a:endParaRPr i="1" sz="12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358725" y="1945825"/>
            <a:ext cx="9294300" cy="5580600"/>
          </a:xfrm>
          <a:prstGeom prst="rect">
            <a:avLst/>
          </a:prstGeom>
        </p:spPr>
        <p:txBody>
          <a:bodyPr anchorCtr="0" anchor="ctr" bIns="113100" lIns="113100" spcFirstLastPara="1" rIns="113100" wrap="square" tIns="113100">
            <a:noAutofit/>
          </a:bodyPr>
          <a:lstStyle/>
          <a:p>
            <a:pPr indent="0" lvl="0" marL="0" rtl="0" algn="l">
              <a:spcBef>
                <a:spcPts val="0"/>
              </a:spcBef>
              <a:spcAft>
                <a:spcPts val="2000"/>
              </a:spcAft>
              <a:buNone/>
            </a:pPr>
            <a:r>
              <a:rPr lang="en" sz="3700"/>
              <a:t>If different artificial intelligence models are compared for detecting network intrusions, then the Recurrent Neural Network will provide the best performance because network packets are sequential in nature and RNNs are designed to make accurate predictions given sequential data.</a:t>
            </a:r>
            <a:endParaRPr sz="3700"/>
          </a:p>
        </p:txBody>
      </p:sp>
      <p:sp>
        <p:nvSpPr>
          <p:cNvPr id="329" name="Google Shape;329;p21"/>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Hypothesis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p>
            <a:pPr indent="0" lvl="0" marL="0" rtl="0" algn="l">
              <a:spcBef>
                <a:spcPts val="0"/>
              </a:spcBef>
              <a:spcAft>
                <a:spcPts val="2000"/>
              </a:spcAft>
              <a:buNone/>
            </a:pPr>
            <a:r>
              <a:rPr lang="en" sz="3700"/>
              <a:t>This project required a programming language installed on a personal computer that utilizes a graphics processing unit (GPU) and 16 gigabytes of random access memory. The GPU was used to train the neural network models. The dataset used for analysis was downloaded from an online source.</a:t>
            </a:r>
            <a:endParaRPr sz="3700"/>
          </a:p>
        </p:txBody>
      </p:sp>
      <p:sp>
        <p:nvSpPr>
          <p:cNvPr id="335" name="Google Shape;335;p22"/>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Materials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1" type="body"/>
          </p:nvPr>
        </p:nvSpPr>
        <p:spPr>
          <a:xfrm>
            <a:off x="358725" y="1881050"/>
            <a:ext cx="9294300" cy="5606100"/>
          </a:xfrm>
          <a:prstGeom prst="rect">
            <a:avLst/>
          </a:prstGeom>
        </p:spPr>
        <p:txBody>
          <a:bodyPr anchorCtr="0" anchor="ctr" bIns="113100" lIns="113100" spcFirstLastPara="1" rIns="113100" wrap="square" tIns="113100">
            <a:noAutofit/>
          </a:bodyPr>
          <a:lstStyle/>
          <a:p>
            <a:pPr indent="-368300" lvl="0" marL="457200" rtl="0" algn="l">
              <a:lnSpc>
                <a:spcPct val="112000"/>
              </a:lnSpc>
              <a:spcBef>
                <a:spcPts val="0"/>
              </a:spcBef>
              <a:spcAft>
                <a:spcPts val="0"/>
              </a:spcAft>
              <a:buSzPts val="2200"/>
              <a:buChar char="●"/>
            </a:pPr>
            <a:r>
              <a:rPr lang="en" sz="2200"/>
              <a:t>Download cyber intrusion dataset (see Dataset for details)</a:t>
            </a:r>
            <a:endParaRPr sz="2200"/>
          </a:p>
          <a:p>
            <a:pPr indent="-368300" lvl="0" marL="457200" rtl="0" algn="l">
              <a:lnSpc>
                <a:spcPct val="112000"/>
              </a:lnSpc>
              <a:spcBef>
                <a:spcPts val="500"/>
              </a:spcBef>
              <a:spcAft>
                <a:spcPts val="0"/>
              </a:spcAft>
              <a:buSzPts val="2200"/>
              <a:buChar char="●"/>
            </a:pPr>
            <a:r>
              <a:rPr lang="en" sz="2200"/>
              <a:t>Read in and preprocess the data (see Data Preprocessing for details)</a:t>
            </a:r>
            <a:endParaRPr sz="2200"/>
          </a:p>
          <a:p>
            <a:pPr indent="-368300" lvl="0" marL="457200" rtl="0" algn="l">
              <a:lnSpc>
                <a:spcPct val="112000"/>
              </a:lnSpc>
              <a:spcBef>
                <a:spcPts val="500"/>
              </a:spcBef>
              <a:spcAft>
                <a:spcPts val="0"/>
              </a:spcAft>
              <a:buSzPts val="2200"/>
              <a:buChar char="●"/>
            </a:pPr>
            <a:r>
              <a:rPr lang="en" sz="2200"/>
              <a:t>Train each model on the training split of the processed data</a:t>
            </a:r>
            <a:endParaRPr sz="2200"/>
          </a:p>
          <a:p>
            <a:pPr indent="-368300" lvl="0" marL="457200" rtl="0" algn="l">
              <a:lnSpc>
                <a:spcPct val="112000"/>
              </a:lnSpc>
              <a:spcBef>
                <a:spcPts val="500"/>
              </a:spcBef>
              <a:spcAft>
                <a:spcPts val="0"/>
              </a:spcAft>
              <a:buSzPts val="2200"/>
              <a:buChar char="●"/>
            </a:pPr>
            <a:r>
              <a:rPr lang="en" sz="2200"/>
              <a:t>For neural network models, choose the best epoch based on validation split scores</a:t>
            </a:r>
            <a:endParaRPr sz="2200"/>
          </a:p>
          <a:p>
            <a:pPr indent="-368300" lvl="0" marL="457200" rtl="0" algn="l">
              <a:lnSpc>
                <a:spcPct val="112000"/>
              </a:lnSpc>
              <a:spcBef>
                <a:spcPts val="500"/>
              </a:spcBef>
              <a:spcAft>
                <a:spcPts val="0"/>
              </a:spcAft>
              <a:buSzPts val="2200"/>
              <a:buChar char="●"/>
            </a:pPr>
            <a:r>
              <a:rPr lang="en" sz="2200"/>
              <a:t>Evaluate each model on the validation split of the data by generating predictions from each model and gathering the precision, recall, and F1 scores (see Evaluation Metrics for details)</a:t>
            </a:r>
            <a:endParaRPr sz="2200"/>
          </a:p>
          <a:p>
            <a:pPr indent="-368300" lvl="0" marL="457200" rtl="0" algn="l">
              <a:lnSpc>
                <a:spcPct val="112000"/>
              </a:lnSpc>
              <a:spcBef>
                <a:spcPts val="500"/>
              </a:spcBef>
              <a:spcAft>
                <a:spcPts val="0"/>
              </a:spcAft>
              <a:buSzPts val="2200"/>
              <a:buChar char="●"/>
            </a:pPr>
            <a:r>
              <a:rPr lang="en" sz="2200"/>
              <a:t>Repeat training and evaluation of each model, trying different hyperparameters to get the best performance from each model</a:t>
            </a:r>
            <a:endParaRPr sz="2200"/>
          </a:p>
          <a:p>
            <a:pPr indent="-368300" lvl="0" marL="457200" rtl="0" algn="l">
              <a:lnSpc>
                <a:spcPct val="112000"/>
              </a:lnSpc>
              <a:spcBef>
                <a:spcPts val="500"/>
              </a:spcBef>
              <a:spcAft>
                <a:spcPts val="0"/>
              </a:spcAft>
              <a:buSzPts val="2200"/>
              <a:buChar char="●"/>
            </a:pPr>
            <a:r>
              <a:rPr lang="en" sz="2200"/>
              <a:t>Evaluate the final version of each model on the test split of the data</a:t>
            </a:r>
            <a:endParaRPr sz="2200"/>
          </a:p>
          <a:p>
            <a:pPr indent="-368300" lvl="0" marL="457200" rtl="0" algn="l">
              <a:lnSpc>
                <a:spcPct val="112000"/>
              </a:lnSpc>
              <a:spcBef>
                <a:spcPts val="500"/>
              </a:spcBef>
              <a:spcAft>
                <a:spcPts val="0"/>
              </a:spcAft>
              <a:buSzPts val="2200"/>
              <a:buChar char="●"/>
            </a:pPr>
            <a:r>
              <a:rPr lang="en" sz="2200"/>
              <a:t>Compare the F1 scores for the best of each model</a:t>
            </a:r>
            <a:endParaRPr sz="2200"/>
          </a:p>
          <a:p>
            <a:pPr indent="-368300" lvl="0" marL="457200" rtl="0" algn="l">
              <a:lnSpc>
                <a:spcPct val="112000"/>
              </a:lnSpc>
              <a:spcBef>
                <a:spcPts val="500"/>
              </a:spcBef>
              <a:spcAft>
                <a:spcPts val="500"/>
              </a:spcAft>
              <a:buSzPts val="2200"/>
              <a:buChar char="●"/>
            </a:pPr>
            <a:r>
              <a:rPr lang="en" sz="2200"/>
              <a:t>Create tables and graphs to display results of the comparison</a:t>
            </a:r>
            <a:endParaRPr sz="2200"/>
          </a:p>
        </p:txBody>
      </p:sp>
      <p:sp>
        <p:nvSpPr>
          <p:cNvPr id="341" name="Google Shape;341;p23"/>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Procedures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Importance</a:t>
            </a:r>
            <a:endParaRPr>
              <a:solidFill>
                <a:schemeClr val="dk1"/>
              </a:solidFill>
            </a:endParaRPr>
          </a:p>
        </p:txBody>
      </p:sp>
      <p:sp>
        <p:nvSpPr>
          <p:cNvPr id="31" name="Google Shape;31;p6"/>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idx="1" type="body"/>
          </p:nvPr>
        </p:nvSpPr>
        <p:spPr>
          <a:xfrm>
            <a:off x="280425" y="1840350"/>
            <a:ext cx="9493800" cy="5562600"/>
          </a:xfrm>
          <a:prstGeom prst="rect">
            <a:avLst/>
          </a:prstGeom>
        </p:spPr>
        <p:txBody>
          <a:bodyPr anchorCtr="0" anchor="t" bIns="113100" lIns="113100" spcFirstLastPara="1" rIns="113100" wrap="square" tIns="113100">
            <a:noAutofit/>
          </a:bodyPr>
          <a:lstStyle/>
          <a:p>
            <a:pPr indent="0" lvl="0" marL="0" rtl="0" algn="l">
              <a:spcBef>
                <a:spcPts val="0"/>
              </a:spcBef>
              <a:spcAft>
                <a:spcPts val="2000"/>
              </a:spcAft>
              <a:buNone/>
            </a:pPr>
            <a:r>
              <a:rPr lang="en" sz="2100"/>
              <a:t>Cyber attacks are rapidly increasing in frequency and severity. In March 2019, Accenture Security reported a 67% increase in security breaches over the last five years. Some of the largest security breaches have occurred over this period, impacting many millions (sometimes billions) of people.  Businesses and governments across the globe spend an ever-increasing amount of funds protecting their electronic data. Contributing to the above trends and the complexity of cyber security is the daily growth in the number and type of devices making use of the internet. The number of household appliances connected to the internet, commonly referred to as the Internet of Things, provides hackers with an increasing number of opportunities to breach systems (Paul, 2019). Companies lack the necessary cybersecurity staff to defend against all possible threats. According to (ISC)</a:t>
            </a:r>
            <a:r>
              <a:rPr baseline="30000" lang="en" sz="2100"/>
              <a:t>2</a:t>
            </a:r>
            <a:r>
              <a:rPr lang="en" sz="2100"/>
              <a:t>, there is currently a shortage of almost 3 million cybersecurity jobs worldwide (Ackerman, 2019). The increasing complexity of attacks and scarcity of experts to defend against them are why effective automated systems have become essential.</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p:nvPr/>
        </p:nvSpPr>
        <p:spPr>
          <a:xfrm>
            <a:off x="330950" y="2035875"/>
            <a:ext cx="9294300" cy="1604700"/>
          </a:xfrm>
          <a:prstGeom prst="roundRect">
            <a:avLst>
              <a:gd fmla="val 16667" name="adj"/>
            </a:avLst>
          </a:prstGeom>
          <a:solidFill>
            <a:srgbClr val="87DDFF"/>
          </a:solid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2800">
                <a:solidFill>
                  <a:schemeClr val="dk2"/>
                </a:solidFill>
                <a:latin typeface="Nunito"/>
                <a:ea typeface="Nunito"/>
                <a:cs typeface="Nunito"/>
                <a:sym typeface="Nunito"/>
              </a:rPr>
              <a:t>Independent:</a:t>
            </a:r>
            <a:r>
              <a:rPr lang="en" sz="2800">
                <a:solidFill>
                  <a:schemeClr val="dk2"/>
                </a:solidFill>
                <a:latin typeface="Nunito"/>
                <a:ea typeface="Nunito"/>
                <a:cs typeface="Nunito"/>
                <a:sym typeface="Nunito"/>
              </a:rPr>
              <a:t> the artificial intelligence model used </a:t>
            </a:r>
            <a:endParaRPr sz="2800">
              <a:solidFill>
                <a:schemeClr val="dk2"/>
              </a:solidFill>
              <a:latin typeface="Nunito"/>
              <a:ea typeface="Nunito"/>
              <a:cs typeface="Nunito"/>
              <a:sym typeface="Nunito"/>
            </a:endParaRPr>
          </a:p>
          <a:p>
            <a:pPr indent="0" lvl="0" marL="0" rtl="0" algn="l">
              <a:lnSpc>
                <a:spcPct val="115000"/>
              </a:lnSpc>
              <a:spcBef>
                <a:spcPts val="0"/>
              </a:spcBef>
              <a:spcAft>
                <a:spcPts val="2000"/>
              </a:spcAft>
              <a:buClr>
                <a:schemeClr val="dk2"/>
              </a:buClr>
              <a:buSzPts val="1100"/>
              <a:buFont typeface="Arial"/>
              <a:buNone/>
            </a:pPr>
            <a:r>
              <a:rPr lang="en" sz="2800">
                <a:solidFill>
                  <a:schemeClr val="dk2"/>
                </a:solidFill>
                <a:latin typeface="Nunito"/>
                <a:ea typeface="Nunito"/>
                <a:cs typeface="Nunito"/>
                <a:sym typeface="Nunito"/>
              </a:rPr>
              <a:t>(SVM, KNN, DT, RF, GBT, MLP, CNN, or RNN)</a:t>
            </a:r>
            <a:endParaRPr>
              <a:latin typeface="Nunito"/>
              <a:ea typeface="Nunito"/>
              <a:cs typeface="Nunito"/>
              <a:sym typeface="Nunito"/>
            </a:endParaRPr>
          </a:p>
        </p:txBody>
      </p:sp>
      <p:sp>
        <p:nvSpPr>
          <p:cNvPr id="347" name="Google Shape;347;p24"/>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Variables</a:t>
            </a:r>
            <a:endParaRPr>
              <a:solidFill>
                <a:schemeClr val="dk1"/>
              </a:solidFill>
            </a:endParaRPr>
          </a:p>
        </p:txBody>
      </p:sp>
      <p:sp>
        <p:nvSpPr>
          <p:cNvPr id="348" name="Google Shape;348;p24"/>
          <p:cNvSpPr/>
          <p:nvPr/>
        </p:nvSpPr>
        <p:spPr>
          <a:xfrm>
            <a:off x="330950" y="3893200"/>
            <a:ext cx="9294300" cy="1604700"/>
          </a:xfrm>
          <a:prstGeom prst="roundRect">
            <a:avLst>
              <a:gd fmla="val 16667" name="adj"/>
            </a:avLst>
          </a:prstGeom>
          <a:solidFill>
            <a:srgbClr val="70CDFF"/>
          </a:solidFill>
          <a:ln>
            <a:noFill/>
          </a:ln>
        </p:spPr>
        <p:txBody>
          <a:bodyPr anchorCtr="0" anchor="b" bIns="91425" lIns="91425" spcFirstLastPara="1" rIns="91425" wrap="square" tIns="91425">
            <a:noAutofit/>
          </a:bodyPr>
          <a:lstStyle/>
          <a:p>
            <a:pPr indent="0" lvl="0" marL="0" rtl="0" algn="l">
              <a:lnSpc>
                <a:spcPct val="115000"/>
              </a:lnSpc>
              <a:spcBef>
                <a:spcPts val="0"/>
              </a:spcBef>
              <a:spcAft>
                <a:spcPts val="2000"/>
              </a:spcAft>
              <a:buNone/>
            </a:pPr>
            <a:r>
              <a:rPr b="1" lang="en" sz="2800">
                <a:solidFill>
                  <a:schemeClr val="dk2"/>
                </a:solidFill>
                <a:latin typeface="Nunito"/>
                <a:ea typeface="Nunito"/>
                <a:cs typeface="Nunito"/>
                <a:sym typeface="Nunito"/>
              </a:rPr>
              <a:t>Dependent:</a:t>
            </a:r>
            <a:r>
              <a:rPr lang="en" sz="2800">
                <a:solidFill>
                  <a:schemeClr val="dk2"/>
                </a:solidFill>
                <a:latin typeface="Nunito"/>
                <a:ea typeface="Nunito"/>
                <a:cs typeface="Nunito"/>
                <a:sym typeface="Nunito"/>
              </a:rPr>
              <a:t> F1 scores (see Evaluation Metrics for details)</a:t>
            </a:r>
            <a:endParaRPr b="1" sz="2800">
              <a:solidFill>
                <a:schemeClr val="dk2"/>
              </a:solidFill>
              <a:latin typeface="Nunito"/>
              <a:ea typeface="Nunito"/>
              <a:cs typeface="Nunito"/>
              <a:sym typeface="Nunito"/>
            </a:endParaRPr>
          </a:p>
        </p:txBody>
      </p:sp>
      <p:sp>
        <p:nvSpPr>
          <p:cNvPr id="349" name="Google Shape;349;p24"/>
          <p:cNvSpPr/>
          <p:nvPr/>
        </p:nvSpPr>
        <p:spPr>
          <a:xfrm>
            <a:off x="330950" y="5750525"/>
            <a:ext cx="9294300" cy="1604700"/>
          </a:xfrm>
          <a:prstGeom prst="roundRect">
            <a:avLst>
              <a:gd fmla="val 16667" name="adj"/>
            </a:avLst>
          </a:prstGeom>
          <a:solidFill>
            <a:srgbClr val="64C8FF"/>
          </a:solidFill>
          <a:ln>
            <a:noFill/>
          </a:ln>
        </p:spPr>
        <p:txBody>
          <a:bodyPr anchorCtr="0" anchor="b" bIns="91425" lIns="91425" spcFirstLastPara="1" rIns="91425" wrap="square" tIns="91425">
            <a:noAutofit/>
          </a:bodyPr>
          <a:lstStyle/>
          <a:p>
            <a:pPr indent="0" lvl="0" marL="0" rtl="0" algn="l">
              <a:lnSpc>
                <a:spcPct val="115000"/>
              </a:lnSpc>
              <a:spcBef>
                <a:spcPts val="0"/>
              </a:spcBef>
              <a:spcAft>
                <a:spcPts val="2000"/>
              </a:spcAft>
              <a:buNone/>
            </a:pPr>
            <a:r>
              <a:rPr b="1" lang="en" sz="2800">
                <a:solidFill>
                  <a:schemeClr val="dk2"/>
                </a:solidFill>
                <a:latin typeface="Nunito"/>
                <a:ea typeface="Nunito"/>
                <a:cs typeface="Nunito"/>
                <a:sym typeface="Nunito"/>
              </a:rPr>
              <a:t>Constants:</a:t>
            </a:r>
            <a:r>
              <a:rPr lang="en" sz="2800">
                <a:solidFill>
                  <a:schemeClr val="dk2"/>
                </a:solidFill>
                <a:latin typeface="Nunito"/>
                <a:ea typeface="Nunito"/>
                <a:cs typeface="Nunito"/>
                <a:sym typeface="Nunito"/>
              </a:rPr>
              <a:t> Dataset, data preprocessing, computer used, programming language used</a:t>
            </a:r>
            <a:endParaRPr b="1" sz="28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5"/>
          <p:cNvPicPr preferRelativeResize="0"/>
          <p:nvPr/>
        </p:nvPicPr>
        <p:blipFill>
          <a:blip r:embed="rId3">
            <a:alphaModFix/>
          </a:blip>
          <a:stretch>
            <a:fillRect/>
          </a:stretch>
        </p:blipFill>
        <p:spPr>
          <a:xfrm>
            <a:off x="1425290" y="1838266"/>
            <a:ext cx="7188376" cy="2760375"/>
          </a:xfrm>
          <a:prstGeom prst="rect">
            <a:avLst/>
          </a:prstGeom>
          <a:noFill/>
          <a:ln>
            <a:noFill/>
          </a:ln>
        </p:spPr>
      </p:pic>
      <p:sp>
        <p:nvSpPr>
          <p:cNvPr id="355" name="Google Shape;355;p25"/>
          <p:cNvSpPr/>
          <p:nvPr/>
        </p:nvSpPr>
        <p:spPr>
          <a:xfrm>
            <a:off x="6644150" y="4756875"/>
            <a:ext cx="3144000" cy="2660100"/>
          </a:xfrm>
          <a:prstGeom prst="roundRect">
            <a:avLst>
              <a:gd fmla="val 6726" name="adj"/>
            </a:avLst>
          </a:prstGeom>
          <a:solidFill>
            <a:srgbClr val="B4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6701301" y="5553350"/>
            <a:ext cx="3018900" cy="70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3458425" y="4756875"/>
            <a:ext cx="3144000" cy="2660100"/>
          </a:xfrm>
          <a:prstGeom prst="roundRect">
            <a:avLst>
              <a:gd fmla="val 6726" name="adj"/>
            </a:avLst>
          </a:prstGeom>
          <a:solidFill>
            <a:srgbClr val="B4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3604219" y="5553362"/>
            <a:ext cx="2865300" cy="70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272700" y="4756875"/>
            <a:ext cx="3144000" cy="2660100"/>
          </a:xfrm>
          <a:prstGeom prst="roundRect">
            <a:avLst>
              <a:gd fmla="val 6726" name="adj"/>
            </a:avLst>
          </a:prstGeom>
          <a:solidFill>
            <a:srgbClr val="B4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393550" y="5565100"/>
            <a:ext cx="2916000" cy="70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Evaluation Metrics</a:t>
            </a:r>
            <a:endParaRPr>
              <a:solidFill>
                <a:schemeClr val="dk1"/>
              </a:solidFill>
            </a:endParaRPr>
          </a:p>
        </p:txBody>
      </p:sp>
      <p:sp>
        <p:nvSpPr>
          <p:cNvPr id="362" name="Google Shape;362;p25"/>
          <p:cNvSpPr txBox="1"/>
          <p:nvPr>
            <p:ph idx="1" type="body"/>
          </p:nvPr>
        </p:nvSpPr>
        <p:spPr>
          <a:xfrm>
            <a:off x="223549" y="4784217"/>
            <a:ext cx="3286500" cy="6036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u="sng"/>
              <a:t>Precision</a:t>
            </a:r>
            <a:endParaRPr u="sng"/>
          </a:p>
        </p:txBody>
      </p:sp>
      <p:sp>
        <p:nvSpPr>
          <p:cNvPr id="363" name="Google Shape;363;p25"/>
          <p:cNvSpPr txBox="1"/>
          <p:nvPr>
            <p:ph idx="1" type="body"/>
          </p:nvPr>
        </p:nvSpPr>
        <p:spPr>
          <a:xfrm>
            <a:off x="3139042" y="4784217"/>
            <a:ext cx="3780300" cy="6036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u="sng"/>
              <a:t>Recall</a:t>
            </a:r>
            <a:endParaRPr u="sng"/>
          </a:p>
        </p:txBody>
      </p:sp>
      <p:sp>
        <p:nvSpPr>
          <p:cNvPr id="364" name="Google Shape;364;p25"/>
          <p:cNvSpPr txBox="1"/>
          <p:nvPr>
            <p:ph idx="1" type="body"/>
          </p:nvPr>
        </p:nvSpPr>
        <p:spPr>
          <a:xfrm>
            <a:off x="6341992" y="4784217"/>
            <a:ext cx="3780300" cy="6036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u="sng"/>
              <a:t>F1 Score</a:t>
            </a:r>
            <a:endParaRPr u="sng"/>
          </a:p>
        </p:txBody>
      </p:sp>
      <p:pic>
        <p:nvPicPr>
          <p:cNvPr id="365" name="Google Shape;365;p25"/>
          <p:cNvPicPr preferRelativeResize="0"/>
          <p:nvPr/>
        </p:nvPicPr>
        <p:blipFill rotWithShape="1">
          <a:blip r:embed="rId4">
            <a:alphaModFix/>
          </a:blip>
          <a:srcRect b="0" l="0" r="0" t="8466"/>
          <a:stretch/>
        </p:blipFill>
        <p:spPr>
          <a:xfrm>
            <a:off x="1693892" y="5631866"/>
            <a:ext cx="1574399" cy="591043"/>
          </a:xfrm>
          <a:prstGeom prst="rect">
            <a:avLst/>
          </a:prstGeom>
          <a:noFill/>
          <a:ln>
            <a:noFill/>
          </a:ln>
        </p:spPr>
      </p:pic>
      <p:sp>
        <p:nvSpPr>
          <p:cNvPr id="366" name="Google Shape;366;p25"/>
          <p:cNvSpPr txBox="1"/>
          <p:nvPr/>
        </p:nvSpPr>
        <p:spPr>
          <a:xfrm>
            <a:off x="396100" y="5634662"/>
            <a:ext cx="1333800" cy="59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2300">
                <a:latin typeface="Times New Roman"/>
                <a:ea typeface="Times New Roman"/>
                <a:cs typeface="Times New Roman"/>
                <a:sym typeface="Times New Roman"/>
              </a:rPr>
              <a:t>Precision</a:t>
            </a:r>
            <a:endParaRPr i="1" sz="2300">
              <a:latin typeface="Times New Roman"/>
              <a:ea typeface="Times New Roman"/>
              <a:cs typeface="Times New Roman"/>
              <a:sym typeface="Times New Roman"/>
            </a:endParaRPr>
          </a:p>
        </p:txBody>
      </p:sp>
      <p:pic>
        <p:nvPicPr>
          <p:cNvPr id="367" name="Google Shape;367;p25"/>
          <p:cNvPicPr preferRelativeResize="0"/>
          <p:nvPr/>
        </p:nvPicPr>
        <p:blipFill>
          <a:blip r:embed="rId5">
            <a:alphaModFix/>
          </a:blip>
          <a:stretch>
            <a:fillRect/>
          </a:stretch>
        </p:blipFill>
        <p:spPr>
          <a:xfrm>
            <a:off x="4819587" y="5613364"/>
            <a:ext cx="1471612" cy="582006"/>
          </a:xfrm>
          <a:prstGeom prst="rect">
            <a:avLst/>
          </a:prstGeom>
          <a:noFill/>
          <a:ln>
            <a:noFill/>
          </a:ln>
        </p:spPr>
      </p:pic>
      <p:sp>
        <p:nvSpPr>
          <p:cNvPr id="368" name="Google Shape;368;p25"/>
          <p:cNvSpPr txBox="1"/>
          <p:nvPr/>
        </p:nvSpPr>
        <p:spPr>
          <a:xfrm>
            <a:off x="3603230" y="5523275"/>
            <a:ext cx="1079400" cy="70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2500">
                <a:latin typeface="Times New Roman"/>
                <a:ea typeface="Times New Roman"/>
                <a:cs typeface="Times New Roman"/>
                <a:sym typeface="Times New Roman"/>
              </a:rPr>
              <a:t>Recall</a:t>
            </a:r>
            <a:endParaRPr i="1" sz="2500">
              <a:latin typeface="Times New Roman"/>
              <a:ea typeface="Times New Roman"/>
              <a:cs typeface="Times New Roman"/>
              <a:sym typeface="Times New Roman"/>
            </a:endParaRPr>
          </a:p>
        </p:txBody>
      </p:sp>
      <p:pic>
        <p:nvPicPr>
          <p:cNvPr id="369" name="Google Shape;369;p25"/>
          <p:cNvPicPr preferRelativeResize="0"/>
          <p:nvPr/>
        </p:nvPicPr>
        <p:blipFill>
          <a:blip r:embed="rId6">
            <a:alphaModFix/>
          </a:blip>
          <a:stretch>
            <a:fillRect/>
          </a:stretch>
        </p:blipFill>
        <p:spPr>
          <a:xfrm>
            <a:off x="7228412" y="5674883"/>
            <a:ext cx="2461738" cy="501090"/>
          </a:xfrm>
          <a:prstGeom prst="rect">
            <a:avLst/>
          </a:prstGeom>
          <a:noFill/>
          <a:ln>
            <a:noFill/>
          </a:ln>
        </p:spPr>
      </p:pic>
      <p:sp>
        <p:nvSpPr>
          <p:cNvPr id="370" name="Google Shape;370;p25"/>
          <p:cNvSpPr txBox="1"/>
          <p:nvPr/>
        </p:nvSpPr>
        <p:spPr>
          <a:xfrm>
            <a:off x="6619075" y="5558950"/>
            <a:ext cx="590700" cy="70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2600">
                <a:latin typeface="Times New Roman"/>
                <a:ea typeface="Times New Roman"/>
                <a:cs typeface="Times New Roman"/>
                <a:sym typeface="Times New Roman"/>
              </a:rPr>
              <a:t>F1</a:t>
            </a:r>
            <a:endParaRPr i="1" sz="2600">
              <a:latin typeface="Times New Roman"/>
              <a:ea typeface="Times New Roman"/>
              <a:cs typeface="Times New Roman"/>
              <a:sym typeface="Times New Roman"/>
            </a:endParaRPr>
          </a:p>
        </p:txBody>
      </p:sp>
      <p:sp>
        <p:nvSpPr>
          <p:cNvPr id="371" name="Google Shape;371;p25"/>
          <p:cNvSpPr txBox="1"/>
          <p:nvPr/>
        </p:nvSpPr>
        <p:spPr>
          <a:xfrm>
            <a:off x="282827" y="6676600"/>
            <a:ext cx="3144000" cy="5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unito"/>
                <a:ea typeface="Nunito"/>
                <a:cs typeface="Nunito"/>
                <a:sym typeface="Nunito"/>
              </a:rPr>
              <a:t>Penalizes false positives</a:t>
            </a:r>
            <a:endParaRPr sz="1900">
              <a:latin typeface="Nunito"/>
              <a:ea typeface="Nunito"/>
              <a:cs typeface="Nunito"/>
              <a:sym typeface="Nunito"/>
            </a:endParaRPr>
          </a:p>
        </p:txBody>
      </p:sp>
      <p:sp>
        <p:nvSpPr>
          <p:cNvPr id="372" name="Google Shape;372;p25"/>
          <p:cNvSpPr txBox="1"/>
          <p:nvPr/>
        </p:nvSpPr>
        <p:spPr>
          <a:xfrm>
            <a:off x="3487105" y="6676600"/>
            <a:ext cx="3214200" cy="5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unito"/>
                <a:ea typeface="Nunito"/>
                <a:cs typeface="Nunito"/>
                <a:sym typeface="Nunito"/>
              </a:rPr>
              <a:t>Penalizes false negatives</a:t>
            </a:r>
            <a:endParaRPr sz="1900">
              <a:latin typeface="Nunito"/>
              <a:ea typeface="Nunito"/>
              <a:cs typeface="Nunito"/>
              <a:sym typeface="Nunito"/>
            </a:endParaRPr>
          </a:p>
        </p:txBody>
      </p:sp>
      <p:sp>
        <p:nvSpPr>
          <p:cNvPr id="373" name="Google Shape;373;p25"/>
          <p:cNvSpPr txBox="1"/>
          <p:nvPr/>
        </p:nvSpPr>
        <p:spPr>
          <a:xfrm>
            <a:off x="6799600" y="6676600"/>
            <a:ext cx="2865300" cy="5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Nunito"/>
                <a:ea typeface="Nunito"/>
                <a:cs typeface="Nunito"/>
                <a:sym typeface="Nunito"/>
              </a:rPr>
              <a:t>Harmonic mean of Precision and Recall</a:t>
            </a:r>
            <a:endParaRPr sz="1900">
              <a:latin typeface="Nunito"/>
              <a:ea typeface="Nunito"/>
              <a:cs typeface="Nunito"/>
              <a:sym typeface="Nunito"/>
            </a:endParaRPr>
          </a:p>
        </p:txBody>
      </p:sp>
      <p:sp>
        <p:nvSpPr>
          <p:cNvPr id="374" name="Google Shape;374;p25"/>
          <p:cNvSpPr txBox="1"/>
          <p:nvPr/>
        </p:nvSpPr>
        <p:spPr>
          <a:xfrm>
            <a:off x="-3186850" y="3292652"/>
            <a:ext cx="2916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Lato"/>
                <a:ea typeface="Lato"/>
                <a:cs typeface="Lato"/>
                <a:sym typeface="Lato"/>
              </a:rPr>
              <a:t>Image created by finalist.</a:t>
            </a:r>
            <a:endParaRPr i="1" sz="1100">
              <a:latin typeface="Lato"/>
              <a:ea typeface="Lato"/>
              <a:cs typeface="Lato"/>
              <a:sym typeface="Lato"/>
            </a:endParaRPr>
          </a:p>
        </p:txBody>
      </p:sp>
      <p:sp>
        <p:nvSpPr>
          <p:cNvPr id="375" name="Google Shape;375;p25"/>
          <p:cNvSpPr txBox="1"/>
          <p:nvPr>
            <p:ph idx="1" type="body"/>
          </p:nvPr>
        </p:nvSpPr>
        <p:spPr>
          <a:xfrm>
            <a:off x="396100" y="2146400"/>
            <a:ext cx="2916000" cy="6036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t>Confusion Matrix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6000"/>
              <a:t>Adjusted Hyperparameters</a:t>
            </a:r>
            <a:endParaRPr sz="6000"/>
          </a:p>
        </p:txBody>
      </p:sp>
      <p:sp>
        <p:nvSpPr>
          <p:cNvPr id="381" name="Google Shape;381;p26"/>
          <p:cNvSpPr txBox="1"/>
          <p:nvPr>
            <p:ph idx="1" type="body"/>
          </p:nvPr>
        </p:nvSpPr>
        <p:spPr>
          <a:xfrm>
            <a:off x="358725" y="1945825"/>
            <a:ext cx="4822800" cy="54570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b="1" lang="en"/>
              <a:t>Support Vector Machine:</a:t>
            </a:r>
            <a:endParaRPr b="1"/>
          </a:p>
          <a:p>
            <a:pPr indent="-381000" lvl="0" marL="457200" rtl="0" algn="l">
              <a:spcBef>
                <a:spcPts val="0"/>
              </a:spcBef>
              <a:spcAft>
                <a:spcPts val="0"/>
              </a:spcAft>
              <a:buSzPts val="2400"/>
              <a:buChar char="●"/>
            </a:pPr>
            <a:r>
              <a:rPr lang="en"/>
              <a:t>Regularization constant (</a:t>
            </a:r>
            <a:r>
              <a:rPr lang="en"/>
              <a:t>𝐶</a:t>
            </a:r>
            <a:r>
              <a:rPr lang="en"/>
              <a:t>)</a:t>
            </a:r>
            <a:endParaRPr/>
          </a:p>
          <a:p>
            <a:pPr indent="-381000" lvl="0" marL="457200" rtl="0" algn="l">
              <a:spcBef>
                <a:spcPts val="0"/>
              </a:spcBef>
              <a:spcAft>
                <a:spcPts val="0"/>
              </a:spcAft>
              <a:buSzPts val="2400"/>
              <a:buChar char="●"/>
            </a:pPr>
            <a:r>
              <a:rPr lang="en"/>
              <a:t>Gamma value</a:t>
            </a:r>
            <a:endParaRPr/>
          </a:p>
          <a:p>
            <a:pPr indent="0" lvl="0" marL="0" rtl="0" algn="l">
              <a:spcBef>
                <a:spcPts val="1000"/>
              </a:spcBef>
              <a:spcAft>
                <a:spcPts val="0"/>
              </a:spcAft>
              <a:buNone/>
            </a:pPr>
            <a:r>
              <a:rPr b="1" lang="en"/>
              <a:t>K-Nearest Neighbors:</a:t>
            </a:r>
            <a:endParaRPr b="1"/>
          </a:p>
          <a:p>
            <a:pPr indent="-381000" lvl="0" marL="457200" rtl="0" algn="l">
              <a:spcBef>
                <a:spcPts val="0"/>
              </a:spcBef>
              <a:spcAft>
                <a:spcPts val="0"/>
              </a:spcAft>
              <a:buSzPts val="2400"/>
              <a:buChar char="●"/>
            </a:pPr>
            <a:r>
              <a:rPr lang="en"/>
              <a:t>𝑘 value</a:t>
            </a:r>
            <a:endParaRPr/>
          </a:p>
          <a:p>
            <a:pPr indent="-381000" lvl="0" marL="457200" rtl="0" algn="l">
              <a:spcBef>
                <a:spcPts val="0"/>
              </a:spcBef>
              <a:spcAft>
                <a:spcPts val="0"/>
              </a:spcAft>
              <a:buSzPts val="2400"/>
              <a:buChar char="●"/>
            </a:pPr>
            <a:r>
              <a:rPr lang="en"/>
              <a:t>Distance or uniform weighted neighbors</a:t>
            </a:r>
            <a:endParaRPr/>
          </a:p>
          <a:p>
            <a:pPr indent="0" lvl="0" marL="0" rtl="0" algn="l">
              <a:spcBef>
                <a:spcPts val="1000"/>
              </a:spcBef>
              <a:spcAft>
                <a:spcPts val="0"/>
              </a:spcAft>
              <a:buNone/>
            </a:pPr>
            <a:r>
              <a:rPr b="1" lang="en"/>
              <a:t>Random Forests and GBTs:</a:t>
            </a:r>
            <a:endParaRPr b="1"/>
          </a:p>
          <a:p>
            <a:pPr indent="-381000" lvl="0" marL="457200" rtl="0" algn="l">
              <a:spcBef>
                <a:spcPts val="0"/>
              </a:spcBef>
              <a:spcAft>
                <a:spcPts val="0"/>
              </a:spcAft>
              <a:buSzPts val="2400"/>
              <a:buChar char="●"/>
            </a:pPr>
            <a:r>
              <a:rPr lang="en"/>
              <a:t>Number of trees</a:t>
            </a:r>
            <a:endParaRPr/>
          </a:p>
          <a:p>
            <a:pPr indent="-381000" lvl="0" marL="457200" rtl="0" algn="l">
              <a:spcBef>
                <a:spcPts val="0"/>
              </a:spcBef>
              <a:spcAft>
                <a:spcPts val="0"/>
              </a:spcAft>
              <a:buSzPts val="2400"/>
              <a:buChar char="●"/>
            </a:pPr>
            <a:r>
              <a:rPr lang="en"/>
              <a:t>Maximum depth of trees</a:t>
            </a:r>
            <a:endParaRPr/>
          </a:p>
          <a:p>
            <a:pPr indent="-381000" lvl="0" marL="457200" rtl="0" algn="l">
              <a:spcBef>
                <a:spcPts val="0"/>
              </a:spcBef>
              <a:spcAft>
                <a:spcPts val="0"/>
              </a:spcAft>
              <a:buSzPts val="2400"/>
              <a:buChar char="●"/>
            </a:pPr>
            <a:r>
              <a:rPr lang="en"/>
              <a:t>Number of features used per tree</a:t>
            </a:r>
            <a:endParaRPr/>
          </a:p>
          <a:p>
            <a:pPr indent="0" lvl="0" marL="457200" rtl="0" algn="l">
              <a:spcBef>
                <a:spcPts val="0"/>
              </a:spcBef>
              <a:spcAft>
                <a:spcPts val="0"/>
              </a:spcAft>
              <a:buNone/>
            </a:pPr>
            <a:r>
              <a:t/>
            </a:r>
            <a:endParaRPr/>
          </a:p>
        </p:txBody>
      </p:sp>
      <p:sp>
        <p:nvSpPr>
          <p:cNvPr id="382" name="Google Shape;382;p26"/>
          <p:cNvSpPr txBox="1"/>
          <p:nvPr>
            <p:ph idx="1" type="body"/>
          </p:nvPr>
        </p:nvSpPr>
        <p:spPr>
          <a:xfrm>
            <a:off x="5130000" y="1945825"/>
            <a:ext cx="4662900" cy="55578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b="1" lang="en"/>
              <a:t>Neural Networks:</a:t>
            </a:r>
            <a:endParaRPr b="1"/>
          </a:p>
          <a:p>
            <a:pPr indent="-381000" lvl="0" marL="457200" rtl="0" algn="l">
              <a:spcBef>
                <a:spcPts val="0"/>
              </a:spcBef>
              <a:spcAft>
                <a:spcPts val="0"/>
              </a:spcAft>
              <a:buSzPts val="2400"/>
              <a:buChar char="●"/>
            </a:pPr>
            <a:r>
              <a:rPr lang="en"/>
              <a:t>Number of hidden layers</a:t>
            </a:r>
            <a:endParaRPr/>
          </a:p>
          <a:p>
            <a:pPr indent="-381000" lvl="0" marL="457200" rtl="0" algn="l">
              <a:spcBef>
                <a:spcPts val="0"/>
              </a:spcBef>
              <a:spcAft>
                <a:spcPts val="0"/>
              </a:spcAft>
              <a:buSzPts val="2400"/>
              <a:buChar char="●"/>
            </a:pPr>
            <a:r>
              <a:rPr lang="en"/>
              <a:t>Number of neurons per layer</a:t>
            </a:r>
            <a:endParaRPr/>
          </a:p>
          <a:p>
            <a:pPr indent="-381000" lvl="0" marL="457200" rtl="0" algn="l">
              <a:spcBef>
                <a:spcPts val="0"/>
              </a:spcBef>
              <a:spcAft>
                <a:spcPts val="0"/>
              </a:spcAft>
              <a:buSzPts val="2400"/>
              <a:buChar char="●"/>
            </a:pPr>
            <a:r>
              <a:rPr lang="en"/>
              <a:t>Batch size</a:t>
            </a:r>
            <a:endParaRPr/>
          </a:p>
          <a:p>
            <a:pPr indent="-381000" lvl="0" marL="457200" rtl="0" algn="l">
              <a:spcBef>
                <a:spcPts val="0"/>
              </a:spcBef>
              <a:spcAft>
                <a:spcPts val="0"/>
              </a:spcAft>
              <a:buSzPts val="2400"/>
              <a:buChar char="●"/>
            </a:pPr>
            <a:r>
              <a:rPr lang="en"/>
              <a:t>Optimizer</a:t>
            </a:r>
            <a:endParaRPr/>
          </a:p>
          <a:p>
            <a:pPr indent="-381000" lvl="0" marL="457200" rtl="0" algn="l">
              <a:spcBef>
                <a:spcPts val="0"/>
              </a:spcBef>
              <a:spcAft>
                <a:spcPts val="0"/>
              </a:spcAft>
              <a:buSzPts val="2400"/>
              <a:buChar char="●"/>
            </a:pPr>
            <a:r>
              <a:rPr lang="en"/>
              <a:t>Learning rate</a:t>
            </a:r>
            <a:endParaRPr/>
          </a:p>
          <a:p>
            <a:pPr indent="-381000" lvl="0" marL="457200" rtl="0" algn="l">
              <a:spcBef>
                <a:spcPts val="0"/>
              </a:spcBef>
              <a:spcAft>
                <a:spcPts val="0"/>
              </a:spcAft>
              <a:buSzPts val="2400"/>
              <a:buChar char="●"/>
            </a:pPr>
            <a:r>
              <a:rPr lang="en"/>
              <a:t>Activation function</a:t>
            </a:r>
            <a:endParaRPr/>
          </a:p>
          <a:p>
            <a:pPr indent="-381000" lvl="0" marL="457200" rtl="0" algn="l">
              <a:spcBef>
                <a:spcPts val="0"/>
              </a:spcBef>
              <a:spcAft>
                <a:spcPts val="0"/>
              </a:spcAft>
              <a:buSzPts val="2400"/>
              <a:buChar char="●"/>
            </a:pPr>
            <a:r>
              <a:rPr lang="en"/>
              <a:t>Weight initialization</a:t>
            </a:r>
            <a:endParaRPr/>
          </a:p>
          <a:p>
            <a:pPr indent="-381000" lvl="0" marL="457200" rtl="0" algn="l">
              <a:spcBef>
                <a:spcPts val="0"/>
              </a:spcBef>
              <a:spcAft>
                <a:spcPts val="0"/>
              </a:spcAft>
              <a:buSzPts val="2400"/>
              <a:buChar char="●"/>
            </a:pPr>
            <a:r>
              <a:rPr lang="en"/>
              <a:t>Dropout</a:t>
            </a:r>
            <a:endParaRPr/>
          </a:p>
          <a:p>
            <a:pPr indent="-381000" lvl="0" marL="457200" rtl="0" algn="l">
              <a:spcBef>
                <a:spcPts val="0"/>
              </a:spcBef>
              <a:spcAft>
                <a:spcPts val="0"/>
              </a:spcAft>
              <a:buSzPts val="2400"/>
              <a:buChar char="●"/>
            </a:pPr>
            <a:r>
              <a:rPr lang="en"/>
              <a:t>Batch normalization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Data Table</a:t>
            </a:r>
            <a:endParaRPr>
              <a:solidFill>
                <a:schemeClr val="dk1"/>
              </a:solidFill>
            </a:endParaRPr>
          </a:p>
        </p:txBody>
      </p:sp>
      <p:sp>
        <p:nvSpPr>
          <p:cNvPr id="388" name="Google Shape;388;p27"/>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txBox="1"/>
          <p:nvPr/>
        </p:nvSpPr>
        <p:spPr>
          <a:xfrm>
            <a:off x="6939467" y="7233167"/>
            <a:ext cx="2916000" cy="33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latin typeface="Lato"/>
                <a:ea typeface="Lato"/>
                <a:cs typeface="Lato"/>
                <a:sym typeface="Lato"/>
              </a:rPr>
              <a:t>Table </a:t>
            </a:r>
            <a:r>
              <a:rPr i="1" lang="en">
                <a:latin typeface="Lato"/>
                <a:ea typeface="Lato"/>
                <a:cs typeface="Lato"/>
                <a:sym typeface="Lato"/>
              </a:rPr>
              <a:t>created by finalist.</a:t>
            </a:r>
            <a:endParaRPr i="1">
              <a:latin typeface="Lato"/>
              <a:ea typeface="Lato"/>
              <a:cs typeface="Lato"/>
              <a:sym typeface="Lato"/>
            </a:endParaRPr>
          </a:p>
        </p:txBody>
      </p:sp>
      <p:pic>
        <p:nvPicPr>
          <p:cNvPr id="390" name="Google Shape;390;p27"/>
          <p:cNvPicPr preferRelativeResize="0"/>
          <p:nvPr/>
        </p:nvPicPr>
        <p:blipFill>
          <a:blip r:embed="rId3">
            <a:alphaModFix/>
          </a:blip>
          <a:stretch>
            <a:fillRect/>
          </a:stretch>
        </p:blipFill>
        <p:spPr>
          <a:xfrm>
            <a:off x="261700" y="2387825"/>
            <a:ext cx="9535000" cy="457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nvSpPr>
        <p:spPr>
          <a:xfrm>
            <a:off x="342875" y="1923675"/>
            <a:ext cx="46704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t>Data Graphs</a:t>
            </a:r>
            <a:endParaRPr/>
          </a:p>
        </p:txBody>
      </p:sp>
      <p:pic>
        <p:nvPicPr>
          <p:cNvPr id="397" name="Google Shape;397;p28"/>
          <p:cNvPicPr preferRelativeResize="0"/>
          <p:nvPr/>
        </p:nvPicPr>
        <p:blipFill rotWithShape="1">
          <a:blip r:embed="rId3">
            <a:alphaModFix/>
          </a:blip>
          <a:srcRect b="0" l="0" r="0" t="2524"/>
          <a:stretch/>
        </p:blipFill>
        <p:spPr>
          <a:xfrm>
            <a:off x="296875" y="2265984"/>
            <a:ext cx="4732250" cy="5184274"/>
          </a:xfrm>
          <a:prstGeom prst="rect">
            <a:avLst/>
          </a:prstGeom>
          <a:noFill/>
          <a:ln>
            <a:noFill/>
          </a:ln>
        </p:spPr>
      </p:pic>
      <p:pic>
        <p:nvPicPr>
          <p:cNvPr id="398" name="Google Shape;398;p28"/>
          <p:cNvPicPr preferRelativeResize="0"/>
          <p:nvPr/>
        </p:nvPicPr>
        <p:blipFill rotWithShape="1">
          <a:blip r:embed="rId4">
            <a:alphaModFix/>
          </a:blip>
          <a:srcRect b="3368" l="3334" r="0" t="4583"/>
          <a:stretch/>
        </p:blipFill>
        <p:spPr>
          <a:xfrm>
            <a:off x="5088700" y="2235905"/>
            <a:ext cx="4732250" cy="5329259"/>
          </a:xfrm>
          <a:prstGeom prst="rect">
            <a:avLst/>
          </a:prstGeom>
          <a:noFill/>
          <a:ln>
            <a:noFill/>
          </a:ln>
        </p:spPr>
      </p:pic>
      <p:sp>
        <p:nvSpPr>
          <p:cNvPr id="399" name="Google Shape;399;p28"/>
          <p:cNvSpPr txBox="1"/>
          <p:nvPr>
            <p:ph idx="1" type="body"/>
          </p:nvPr>
        </p:nvSpPr>
        <p:spPr>
          <a:xfrm>
            <a:off x="358725" y="1828800"/>
            <a:ext cx="4670400" cy="4773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b="1" lang="en"/>
              <a:t>Binary F1 Scores</a:t>
            </a:r>
            <a:endParaRPr b="1"/>
          </a:p>
        </p:txBody>
      </p:sp>
      <p:sp>
        <p:nvSpPr>
          <p:cNvPr id="400" name="Google Shape;400;p28"/>
          <p:cNvSpPr txBox="1"/>
          <p:nvPr>
            <p:ph idx="1" type="body"/>
          </p:nvPr>
        </p:nvSpPr>
        <p:spPr>
          <a:xfrm>
            <a:off x="5013275" y="1828800"/>
            <a:ext cx="4883100" cy="4773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b="1" lang="en"/>
              <a:t>Multiclass F1 Scores</a:t>
            </a:r>
            <a:endParaRPr b="1"/>
          </a:p>
        </p:txBody>
      </p:sp>
      <p:sp>
        <p:nvSpPr>
          <p:cNvPr id="401" name="Google Shape;401;p28"/>
          <p:cNvSpPr txBox="1"/>
          <p:nvPr/>
        </p:nvSpPr>
        <p:spPr>
          <a:xfrm>
            <a:off x="182875" y="7291025"/>
            <a:ext cx="29160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latin typeface="Lato"/>
                <a:ea typeface="Lato"/>
                <a:cs typeface="Lato"/>
                <a:sym typeface="Lato"/>
              </a:rPr>
              <a:t>Graphs </a:t>
            </a:r>
            <a:r>
              <a:rPr i="1" lang="en" sz="1100">
                <a:latin typeface="Lato"/>
                <a:ea typeface="Lato"/>
                <a:cs typeface="Lato"/>
                <a:sym typeface="Lato"/>
              </a:rPr>
              <a:t>created by finalist.</a:t>
            </a:r>
            <a:endParaRPr i="1" sz="1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Data</a:t>
            </a:r>
            <a:r>
              <a:rPr lang="en">
                <a:solidFill>
                  <a:schemeClr val="dk1"/>
                </a:solidFill>
              </a:rPr>
              <a:t> Analysis</a:t>
            </a:r>
            <a:endParaRPr>
              <a:solidFill>
                <a:schemeClr val="dk1"/>
              </a:solidFill>
            </a:endParaRPr>
          </a:p>
        </p:txBody>
      </p:sp>
      <p:sp>
        <p:nvSpPr>
          <p:cNvPr id="407" name="Google Shape;407;p29"/>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100"/>
              <a:t>The models were tested with both a binary classification task (benign or malicious traffic) and a multiclass identification task (individual attacks need to be distinguished). For comparing models’ performance on the multiclass task, the F1 macro-averaged score was used for comparison because it better captures how well all classes are predicted (compared to F1 micro).</a:t>
            </a:r>
            <a:endParaRPr sz="2100"/>
          </a:p>
          <a:p>
            <a:pPr indent="-361950" lvl="0" marL="457200" rtl="0" algn="l">
              <a:spcBef>
                <a:spcPts val="2000"/>
              </a:spcBef>
              <a:spcAft>
                <a:spcPts val="0"/>
              </a:spcAft>
              <a:buSzPts val="2100"/>
              <a:buChar char="●"/>
            </a:pPr>
            <a:r>
              <a:rPr lang="en" sz="2100"/>
              <a:t>The </a:t>
            </a:r>
            <a:r>
              <a:rPr b="1" lang="en" sz="2100">
                <a:solidFill>
                  <a:srgbClr val="3955FF"/>
                </a:solidFill>
              </a:rPr>
              <a:t>R</a:t>
            </a:r>
            <a:r>
              <a:rPr b="1" lang="en" sz="2100">
                <a:solidFill>
                  <a:srgbClr val="3955FF"/>
                </a:solidFill>
              </a:rPr>
              <a:t>andom Forest</a:t>
            </a:r>
            <a:r>
              <a:rPr lang="en" sz="2100"/>
              <a:t> model was the strongest performing model overall because it scored the highest for both </a:t>
            </a:r>
            <a:r>
              <a:rPr lang="en" sz="2100">
                <a:solidFill>
                  <a:srgbClr val="00A5FF"/>
                </a:solidFill>
              </a:rPr>
              <a:t>binary </a:t>
            </a:r>
            <a:r>
              <a:rPr lang="en" sz="2100"/>
              <a:t>and </a:t>
            </a:r>
            <a:r>
              <a:rPr lang="en" sz="2100">
                <a:solidFill>
                  <a:srgbClr val="00C95A"/>
                </a:solidFill>
              </a:rPr>
              <a:t>multiclass </a:t>
            </a:r>
            <a:r>
              <a:rPr lang="en" sz="2100"/>
              <a:t>tasks. </a:t>
            </a:r>
            <a:endParaRPr sz="2100"/>
          </a:p>
          <a:p>
            <a:pPr indent="-361950" lvl="0" marL="457200" rtl="0" algn="l">
              <a:spcBef>
                <a:spcPts val="0"/>
              </a:spcBef>
              <a:spcAft>
                <a:spcPts val="0"/>
              </a:spcAft>
              <a:buSzPts val="2100"/>
              <a:buChar char="●"/>
            </a:pPr>
            <a:r>
              <a:rPr lang="en" sz="2100"/>
              <a:t>The </a:t>
            </a:r>
            <a:r>
              <a:rPr b="1" lang="en" sz="2100">
                <a:solidFill>
                  <a:srgbClr val="3955FF"/>
                </a:solidFill>
              </a:rPr>
              <a:t>individual Decision Tree</a:t>
            </a:r>
            <a:r>
              <a:rPr lang="en" sz="2100"/>
              <a:t> was the second best model overall because it scored the next best for both </a:t>
            </a:r>
            <a:r>
              <a:rPr lang="en" sz="2100">
                <a:solidFill>
                  <a:srgbClr val="00A5FF"/>
                </a:solidFill>
              </a:rPr>
              <a:t>binary </a:t>
            </a:r>
            <a:r>
              <a:rPr lang="en" sz="2100"/>
              <a:t>and </a:t>
            </a:r>
            <a:r>
              <a:rPr lang="en" sz="2100">
                <a:solidFill>
                  <a:srgbClr val="00C95A"/>
                </a:solidFill>
              </a:rPr>
              <a:t>multiclass</a:t>
            </a:r>
            <a:r>
              <a:rPr lang="en" sz="2100"/>
              <a:t>. </a:t>
            </a:r>
            <a:endParaRPr sz="2100"/>
          </a:p>
          <a:p>
            <a:pPr indent="-361950" lvl="0" marL="457200" rtl="0" algn="l">
              <a:spcBef>
                <a:spcPts val="0"/>
              </a:spcBef>
              <a:spcAft>
                <a:spcPts val="0"/>
              </a:spcAft>
              <a:buSzPts val="2100"/>
              <a:buChar char="●"/>
            </a:pPr>
            <a:r>
              <a:rPr lang="en" sz="2100"/>
              <a:t>The third best model for the </a:t>
            </a:r>
            <a:r>
              <a:rPr lang="en" sz="2100">
                <a:solidFill>
                  <a:srgbClr val="00A5FF"/>
                </a:solidFill>
              </a:rPr>
              <a:t>binary </a:t>
            </a:r>
            <a:r>
              <a:rPr lang="en" sz="2100"/>
              <a:t>task was the </a:t>
            </a:r>
            <a:r>
              <a:rPr b="1" lang="en" sz="2100">
                <a:solidFill>
                  <a:srgbClr val="3955FF"/>
                </a:solidFill>
              </a:rPr>
              <a:t>M</a:t>
            </a:r>
            <a:r>
              <a:rPr b="1" lang="en" sz="2100">
                <a:solidFill>
                  <a:srgbClr val="3955FF"/>
                </a:solidFill>
              </a:rPr>
              <a:t>ultilayer Perceptron Network</a:t>
            </a:r>
            <a:r>
              <a:rPr lang="en" sz="2100"/>
              <a:t>. </a:t>
            </a:r>
            <a:endParaRPr sz="2100"/>
          </a:p>
          <a:p>
            <a:pPr indent="-361950" lvl="0" marL="457200" rtl="0" algn="l">
              <a:spcBef>
                <a:spcPts val="0"/>
              </a:spcBef>
              <a:spcAft>
                <a:spcPts val="0"/>
              </a:spcAft>
              <a:buSzPts val="2100"/>
              <a:buChar char="●"/>
            </a:pPr>
            <a:r>
              <a:rPr lang="en" sz="2100"/>
              <a:t>The third best score for the </a:t>
            </a:r>
            <a:r>
              <a:rPr lang="en" sz="2100">
                <a:solidFill>
                  <a:srgbClr val="00C95A"/>
                </a:solidFill>
              </a:rPr>
              <a:t>multiclass </a:t>
            </a:r>
            <a:r>
              <a:rPr lang="en" sz="2100"/>
              <a:t>task was from the </a:t>
            </a:r>
            <a:r>
              <a:rPr b="1" lang="en" sz="2100">
                <a:solidFill>
                  <a:srgbClr val="3955FF"/>
                </a:solidFill>
              </a:rPr>
              <a:t>G</a:t>
            </a:r>
            <a:r>
              <a:rPr b="1" lang="en" sz="2100">
                <a:solidFill>
                  <a:srgbClr val="3955FF"/>
                </a:solidFill>
              </a:rPr>
              <a:t>radient Boosted Trees</a:t>
            </a:r>
            <a:r>
              <a:rPr lang="en" sz="2100"/>
              <a:t> model.</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Conclusion</a:t>
            </a:r>
            <a:endParaRPr>
              <a:solidFill>
                <a:schemeClr val="dk1"/>
              </a:solidFill>
            </a:endParaRPr>
          </a:p>
        </p:txBody>
      </p:sp>
      <p:sp>
        <p:nvSpPr>
          <p:cNvPr id="414" name="Google Shape;414;p30"/>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p>
            <a:pPr indent="0" lvl="0" marL="0" rtl="0" algn="l">
              <a:spcBef>
                <a:spcPts val="0"/>
              </a:spcBef>
              <a:spcAft>
                <a:spcPts val="2000"/>
              </a:spcAft>
              <a:buNone/>
            </a:pPr>
            <a:r>
              <a:rPr lang="en" sz="2500"/>
              <a:t>My experiment found that the Random Forest was the most effective artificial intelligence model for detecting and identifying cyber attacks. The hypothesis that a Recurrent Neural Network would have the best performance was invalidated because the F1 scores for the Recurrent Neural Network were lower than most of the other models tested in this project. The results instead show that simpler models such as K Nearest Neighbors and Decision Trees were better at detecting cyber attacks overall. The Random Forest, which is an ensemble method of combining Decision Trees, was the winner in distinguishing benign from malicious attacks as well as discriminating between different types of cyber attacks.</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5700">
                <a:solidFill>
                  <a:schemeClr val="dk1"/>
                </a:solidFill>
              </a:rPr>
              <a:t>Implications and Next Steps</a:t>
            </a:r>
            <a:endParaRPr sz="5700">
              <a:solidFill>
                <a:schemeClr val="dk1"/>
              </a:solidFill>
            </a:endParaRPr>
          </a:p>
        </p:txBody>
      </p:sp>
      <p:sp>
        <p:nvSpPr>
          <p:cNvPr id="421" name="Google Shape;421;p31"/>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txBox="1"/>
          <p:nvPr>
            <p:ph idx="1" type="body"/>
          </p:nvPr>
        </p:nvSpPr>
        <p:spPr>
          <a:xfrm>
            <a:off x="358725" y="1790775"/>
            <a:ext cx="9294300" cy="5612100"/>
          </a:xfrm>
          <a:prstGeom prst="rect">
            <a:avLst/>
          </a:prstGeom>
        </p:spPr>
        <p:txBody>
          <a:bodyPr anchorCtr="0" anchor="t" bIns="113100" lIns="113100" spcFirstLastPara="1" rIns="113100" wrap="square" tIns="113100">
            <a:noAutofit/>
          </a:bodyPr>
          <a:lstStyle/>
          <a:p>
            <a:pPr indent="0" lvl="0" marL="0" rtl="0" algn="l">
              <a:spcBef>
                <a:spcPts val="0"/>
              </a:spcBef>
              <a:spcAft>
                <a:spcPts val="0"/>
              </a:spcAft>
              <a:buNone/>
            </a:pPr>
            <a:r>
              <a:rPr lang="en" sz="2200"/>
              <a:t>The outcome of this project demonstrates the viability of using artificial intelligence to detect cyber attacks with great accuracy and a low false alarm rate. The development and deployment of artificial intelligence enhanced network intrusion detection systems show great promise for minimizing critical personnel gaps and reducing the frequency of destructive and costly security breaches.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Further research on AI NIDS models can be carried out by:</a:t>
            </a:r>
            <a:endParaRPr sz="2200"/>
          </a:p>
          <a:p>
            <a:pPr indent="-368300" lvl="0" marL="457200" rtl="0" algn="l">
              <a:spcBef>
                <a:spcPts val="0"/>
              </a:spcBef>
              <a:spcAft>
                <a:spcPts val="0"/>
              </a:spcAft>
              <a:buSzPts val="2200"/>
              <a:buChar char="●"/>
            </a:pPr>
            <a:r>
              <a:rPr lang="en" sz="2200"/>
              <a:t>Utilizing t</a:t>
            </a:r>
            <a:r>
              <a:rPr lang="en" sz="2200"/>
              <a:t>ransfer learning (weights that have been pre-trained on other cyber attack datasets)</a:t>
            </a:r>
            <a:endParaRPr sz="2200"/>
          </a:p>
          <a:p>
            <a:pPr indent="-368300" lvl="0" marL="457200" rtl="0" algn="l">
              <a:spcBef>
                <a:spcPts val="0"/>
              </a:spcBef>
              <a:spcAft>
                <a:spcPts val="0"/>
              </a:spcAft>
              <a:buSzPts val="2200"/>
              <a:buChar char="●"/>
            </a:pPr>
            <a:r>
              <a:rPr lang="en" sz="2200"/>
              <a:t>Ensembling different types of models together</a:t>
            </a:r>
            <a:endParaRPr sz="2200"/>
          </a:p>
          <a:p>
            <a:pPr indent="-368300" lvl="0" marL="457200" rtl="0" algn="l">
              <a:spcBef>
                <a:spcPts val="0"/>
              </a:spcBef>
              <a:spcAft>
                <a:spcPts val="0"/>
              </a:spcAft>
              <a:buSzPts val="2200"/>
              <a:buChar char="●"/>
            </a:pPr>
            <a:r>
              <a:rPr lang="en" sz="2200"/>
              <a:t>Use different ensembling techniques (e.g. stacking)</a:t>
            </a:r>
            <a:endParaRPr sz="2200"/>
          </a:p>
          <a:p>
            <a:pPr indent="-368300" lvl="0" marL="457200" rtl="0" algn="l">
              <a:spcBef>
                <a:spcPts val="0"/>
              </a:spcBef>
              <a:spcAft>
                <a:spcPts val="0"/>
              </a:spcAft>
              <a:buSzPts val="2200"/>
              <a:buChar char="●"/>
            </a:pPr>
            <a:r>
              <a:rPr lang="en" sz="2200"/>
              <a:t>Investigating unsupervised learning methods (such as clustering)</a:t>
            </a:r>
            <a:endParaRPr sz="2200"/>
          </a:p>
          <a:p>
            <a:pPr indent="0" lvl="0" marL="457200" rtl="0" algn="l">
              <a:spcBef>
                <a:spcPts val="0"/>
              </a:spcBef>
              <a:spcAft>
                <a:spcPts val="0"/>
              </a:spcAft>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2"/>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References</a:t>
            </a:r>
            <a:endParaRPr>
              <a:solidFill>
                <a:schemeClr val="dk1"/>
              </a:solidFill>
            </a:endParaRPr>
          </a:p>
        </p:txBody>
      </p:sp>
      <p:sp>
        <p:nvSpPr>
          <p:cNvPr id="428" name="Google Shape;428;p32"/>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txBox="1"/>
          <p:nvPr>
            <p:ph idx="1" type="body"/>
          </p:nvPr>
        </p:nvSpPr>
        <p:spPr>
          <a:xfrm>
            <a:off x="234850" y="1795625"/>
            <a:ext cx="9640800" cy="5793900"/>
          </a:xfrm>
          <a:prstGeom prst="rect">
            <a:avLst/>
          </a:prstGeom>
        </p:spPr>
        <p:txBody>
          <a:bodyPr anchorCtr="0" anchor="t" bIns="113100" lIns="113100" spcFirstLastPara="1" rIns="113100" wrap="square" tIns="113100">
            <a:noAutofit/>
          </a:bodyPr>
          <a:lstStyle/>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Accenture Security. (2019, March 6). The cost of cybercrime. Retrieved from https://www.accenture.com/us-en/insights/security/cost-cybercrime-study</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 sz="1300">
                <a:latin typeface="Times New Roman"/>
                <a:ea typeface="Times New Roman"/>
                <a:cs typeface="Times New Roman"/>
                <a:sym typeface="Times New Roman"/>
              </a:rPr>
              <a:t>Ackerman, R. (2019, January 27). Too few cybersecurity professionals is a gigantic problem for 2019. Retrieved from https://techcrunch.com/2019/01/27/too-few-cybersecurity-professionals-is-a-gigantic-problem-for-2019/</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Federal Bureau of Investigation. (2019, April 22). IC3 annual report released: Report shows cyber-enabled crimes and costs rose in 2018. Retrieved from https://www.fbi.gov/news/stories/ic3-releases-2018-internet-crime-report-042219</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Ford, M. (2018). </a:t>
            </a:r>
            <a:r>
              <a:rPr i="1" lang="en" sz="1300">
                <a:latin typeface="Times New Roman"/>
                <a:ea typeface="Times New Roman"/>
                <a:cs typeface="Times New Roman"/>
                <a:sym typeface="Times New Roman"/>
              </a:rPr>
              <a:t>Architects of intelligence: The truth about AI from the people building it.</a:t>
            </a:r>
            <a:r>
              <a:rPr lang="en" sz="1300">
                <a:latin typeface="Times New Roman"/>
                <a:ea typeface="Times New Roman"/>
                <a:cs typeface="Times New Roman"/>
                <a:sym typeface="Times New Roman"/>
              </a:rPr>
              <a:t> Birmingham, UK: Packt Publishing</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Karn, U. (2016, August 11). An intuitive explanation of convolutional neural networks</a:t>
            </a:r>
            <a:r>
              <a:rPr i="1"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https://ujjwalkarn.me/2016/08/11/intuitive-explanation-convnets/</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Marr, B. (2018, September 24). What are artificial neural networks – A simple explanation for absolutely anyone. Retrieved from https://www. forbes.com/sites/bernardmarr/2018/09/24/what-are-artificial-neural-networks-a-simple-explanation-for-absolutely-anyone/#479ca8031245</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Olah, C. (2015, August 27). Understanding LSTM Networks. Retrieved from https://colah.github.io/posts/2015-08-Understanding-LSTMs/</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Paul, F. (2019, January 14). Top 10 IoT vulnerabilities. Retrieved from https://www.networkworld.com/article/3332032/top-10-iot-vulnerabilities.html</a:t>
            </a:r>
            <a:endParaRPr sz="1300">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Shinder, D. (2005, July 13). SolutionBase: Understanding how an intrusion detection system (IDS) works. Retrieved from https://www.techrepublic.com/ article/solutionbase-understanding-how-an-intrusion-detection-system-ids-works/</a:t>
            </a: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id="37" name="Google Shape;37;p7"/>
          <p:cNvPicPr preferRelativeResize="0"/>
          <p:nvPr/>
        </p:nvPicPr>
        <p:blipFill>
          <a:blip r:embed="rId3">
            <a:alphaModFix/>
          </a:blip>
          <a:stretch>
            <a:fillRect/>
          </a:stretch>
        </p:blipFill>
        <p:spPr>
          <a:xfrm>
            <a:off x="182875" y="192598"/>
            <a:ext cx="9692650" cy="6392303"/>
          </a:xfrm>
          <a:prstGeom prst="rect">
            <a:avLst/>
          </a:prstGeom>
          <a:noFill/>
          <a:ln>
            <a:noFill/>
          </a:ln>
        </p:spPr>
      </p:pic>
      <p:sp>
        <p:nvSpPr>
          <p:cNvPr id="38" name="Google Shape;38;p7"/>
          <p:cNvSpPr txBox="1"/>
          <p:nvPr/>
        </p:nvSpPr>
        <p:spPr>
          <a:xfrm>
            <a:off x="6862775" y="7246375"/>
            <a:ext cx="2851800" cy="25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300">
                <a:latin typeface="Lato"/>
                <a:ea typeface="Lato"/>
                <a:cs typeface="Lato"/>
                <a:sym typeface="Lato"/>
              </a:rPr>
              <a:t>Image taken from FBI.gov</a:t>
            </a:r>
            <a:endParaRPr i="1" sz="1300">
              <a:latin typeface="Lato"/>
              <a:ea typeface="Lato"/>
              <a:cs typeface="Lato"/>
              <a:sym typeface="Lato"/>
            </a:endParaRPr>
          </a:p>
        </p:txBody>
      </p:sp>
      <p:sp>
        <p:nvSpPr>
          <p:cNvPr id="39" name="Google Shape;39;p7"/>
          <p:cNvSpPr txBox="1"/>
          <p:nvPr/>
        </p:nvSpPr>
        <p:spPr>
          <a:xfrm>
            <a:off x="238800" y="6584900"/>
            <a:ext cx="74553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statistics gathered by the FBI’s Internet Crime Complaint Center (IC3) for 2018 show Internet-enabled theft, fraud, and exploitation remain pervasive and were responsible for a staggering $2.7 billion in financial losses in 2018” (Federal Bureau of Investigation, 2019).</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Dataset</a:t>
            </a:r>
            <a:endParaRPr>
              <a:solidFill>
                <a:schemeClr val="dk1"/>
              </a:solidFill>
            </a:endParaRPr>
          </a:p>
        </p:txBody>
      </p:sp>
      <p:sp>
        <p:nvSpPr>
          <p:cNvPr id="45" name="Google Shape;45;p8"/>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a:t>Dataset contains </a:t>
            </a:r>
            <a:r>
              <a:rPr b="1" lang="en"/>
              <a:t>2,830,743 instances</a:t>
            </a:r>
            <a:r>
              <a:rPr lang="en"/>
              <a:t> of network traffic collected in 2017</a:t>
            </a:r>
            <a:endParaRPr/>
          </a:p>
          <a:p>
            <a:pPr indent="-381000" lvl="0" marL="457200" rtl="0" algn="l">
              <a:spcBef>
                <a:spcPts val="0"/>
              </a:spcBef>
              <a:spcAft>
                <a:spcPts val="0"/>
              </a:spcAft>
              <a:buSzPts val="2400"/>
              <a:buChar char="●"/>
            </a:pPr>
            <a:r>
              <a:rPr lang="en"/>
              <a:t>Contains network traffic information for both </a:t>
            </a:r>
            <a:r>
              <a:rPr b="1" lang="en"/>
              <a:t>benign activity</a:t>
            </a:r>
            <a:r>
              <a:rPr lang="en"/>
              <a:t> and the most </a:t>
            </a:r>
            <a:r>
              <a:rPr b="1" lang="en"/>
              <a:t>up-to-date common cyber attacks</a:t>
            </a:r>
            <a:r>
              <a:rPr lang="en"/>
              <a:t>. </a:t>
            </a:r>
            <a:endParaRPr/>
          </a:p>
          <a:p>
            <a:pPr indent="-381000" lvl="0" marL="457200" rtl="0" algn="l">
              <a:spcBef>
                <a:spcPts val="0"/>
              </a:spcBef>
              <a:spcAft>
                <a:spcPts val="0"/>
              </a:spcAft>
              <a:buSzPts val="2400"/>
              <a:buChar char="●"/>
            </a:pPr>
            <a:r>
              <a:rPr lang="en"/>
              <a:t>Attacks include Brute Force FTP, Brute Force SSH, DDoS, DoS, Web Attacks, Infiltration, and Botnets </a:t>
            </a:r>
            <a:r>
              <a:rPr lang="en">
                <a:solidFill>
                  <a:srgbClr val="666666"/>
                </a:solidFill>
              </a:rPr>
              <a:t>(see Attack Types for details)</a:t>
            </a:r>
            <a:endParaRPr>
              <a:solidFill>
                <a:srgbClr val="666666"/>
              </a:solidFill>
            </a:endParaRPr>
          </a:p>
          <a:p>
            <a:pPr indent="-381000" lvl="0" marL="457200" rtl="0" algn="l">
              <a:spcBef>
                <a:spcPts val="0"/>
              </a:spcBef>
              <a:spcAft>
                <a:spcPts val="0"/>
              </a:spcAft>
              <a:buSzPts val="2400"/>
              <a:buChar char="●"/>
            </a:pPr>
            <a:r>
              <a:rPr lang="en"/>
              <a:t>Over </a:t>
            </a:r>
            <a:r>
              <a:rPr b="1" lang="en"/>
              <a:t>50 GB</a:t>
            </a:r>
            <a:r>
              <a:rPr lang="en"/>
              <a:t> of data were collected over 5 days</a:t>
            </a:r>
            <a:endParaRPr/>
          </a:p>
          <a:p>
            <a:pPr indent="-381000" lvl="0" marL="457200" rtl="0" algn="l">
              <a:spcBef>
                <a:spcPts val="0"/>
              </a:spcBef>
              <a:spcAft>
                <a:spcPts val="0"/>
              </a:spcAft>
              <a:buSzPts val="2400"/>
              <a:buChar char="●"/>
            </a:pPr>
            <a:r>
              <a:rPr b="1" lang="en"/>
              <a:t>84 features</a:t>
            </a:r>
            <a:r>
              <a:rPr lang="en"/>
              <a:t> were extracted </a:t>
            </a:r>
            <a:r>
              <a:rPr lang="en"/>
              <a:t>from the network traffic</a:t>
            </a:r>
            <a:endParaRPr/>
          </a:p>
          <a:p>
            <a:pPr indent="-381000" lvl="0" marL="457200" rtl="0" algn="l">
              <a:spcBef>
                <a:spcPts val="0"/>
              </a:spcBef>
              <a:spcAft>
                <a:spcPts val="0"/>
              </a:spcAft>
              <a:buSzPts val="2400"/>
              <a:buChar char="●"/>
            </a:pPr>
            <a:r>
              <a:rPr lang="en"/>
              <a:t>Data is available in both </a:t>
            </a:r>
            <a:r>
              <a:rPr b="1" lang="en"/>
              <a:t>CSV</a:t>
            </a:r>
            <a:r>
              <a:rPr lang="en"/>
              <a:t> files with extracted features and class labels and </a:t>
            </a:r>
            <a:r>
              <a:rPr b="1" lang="en"/>
              <a:t>raw PCAPs</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Attack Types</a:t>
            </a:r>
            <a:endParaRPr>
              <a:solidFill>
                <a:schemeClr val="dk1"/>
              </a:solidFill>
            </a:endParaRPr>
          </a:p>
        </p:txBody>
      </p:sp>
      <p:sp>
        <p:nvSpPr>
          <p:cNvPr id="52" name="Google Shape;52;p9"/>
          <p:cNvSpPr txBox="1"/>
          <p:nvPr/>
        </p:nvSpPr>
        <p:spPr>
          <a:xfrm>
            <a:off x="342875" y="192367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idx="1" type="body"/>
          </p:nvPr>
        </p:nvSpPr>
        <p:spPr>
          <a:xfrm>
            <a:off x="358725" y="1945825"/>
            <a:ext cx="9294300" cy="5457000"/>
          </a:xfrm>
          <a:prstGeom prst="rect">
            <a:avLst/>
          </a:prstGeom>
        </p:spPr>
        <p:txBody>
          <a:bodyPr anchorCtr="0" anchor="t" bIns="113100" lIns="113100" spcFirstLastPara="1" rIns="113100" wrap="square" tIns="113100">
            <a:noAutofit/>
          </a:bodyPr>
          <a:lstStyle/>
          <a:p>
            <a:pPr indent="-349250" lvl="0" marL="457200" rtl="0" algn="l">
              <a:spcBef>
                <a:spcPts val="0"/>
              </a:spcBef>
              <a:spcAft>
                <a:spcPts val="0"/>
              </a:spcAft>
              <a:buSzPts val="1900"/>
              <a:buChar char="●"/>
            </a:pPr>
            <a:r>
              <a:rPr b="1" lang="en" sz="1900"/>
              <a:t>DOS/DDOS</a:t>
            </a:r>
            <a:r>
              <a:rPr lang="en" sz="1900"/>
              <a:t> </a:t>
            </a:r>
            <a:r>
              <a:rPr b="1" lang="en" sz="1900"/>
              <a:t>(Distributed) Denial of Service</a:t>
            </a:r>
            <a:r>
              <a:rPr lang="en" sz="1900"/>
              <a:t>: A denial-of-service attack floods systems, servers or networks with traffic to exhaust resources and block access. A DDOS attack is launched from many host machines that are infected by malicious software controlled by a hacker.</a:t>
            </a:r>
            <a:endParaRPr sz="1900"/>
          </a:p>
          <a:p>
            <a:pPr indent="-349250" lvl="0" marL="457200" rtl="0" algn="l">
              <a:spcBef>
                <a:spcPts val="0"/>
              </a:spcBef>
              <a:spcAft>
                <a:spcPts val="0"/>
              </a:spcAft>
              <a:buSzPts val="1900"/>
              <a:buChar char="●"/>
            </a:pPr>
            <a:r>
              <a:rPr b="1" lang="en" sz="1900"/>
              <a:t>Botnet</a:t>
            </a:r>
            <a:r>
              <a:rPr lang="en" sz="1900"/>
              <a:t>: A botnet is a network of devices that have been infected with malicious software and under the control of a hacker for carrying out attacks (such as DOS).</a:t>
            </a:r>
            <a:endParaRPr sz="1900"/>
          </a:p>
          <a:p>
            <a:pPr indent="-349250" lvl="0" marL="457200" rtl="0" algn="l">
              <a:spcBef>
                <a:spcPts val="0"/>
              </a:spcBef>
              <a:spcAft>
                <a:spcPts val="0"/>
              </a:spcAft>
              <a:buSzPts val="1900"/>
              <a:buChar char="●"/>
            </a:pPr>
            <a:r>
              <a:rPr b="1" lang="en" sz="1900"/>
              <a:t>Brute Force</a:t>
            </a:r>
            <a:r>
              <a:rPr lang="en" sz="1900"/>
              <a:t> </a:t>
            </a:r>
            <a:r>
              <a:rPr b="1" lang="en" sz="1900"/>
              <a:t>(SSH and FTP)</a:t>
            </a:r>
            <a:r>
              <a:rPr lang="en" sz="1900"/>
              <a:t>: a hacker uses code to guess all possible passwords for an administrator to gain unwarranted entrance to a system. </a:t>
            </a:r>
            <a:endParaRPr sz="1900"/>
          </a:p>
          <a:p>
            <a:pPr indent="-349250" lvl="0" marL="457200" rtl="0" algn="l">
              <a:spcBef>
                <a:spcPts val="0"/>
              </a:spcBef>
              <a:spcAft>
                <a:spcPts val="0"/>
              </a:spcAft>
              <a:buSzPts val="1900"/>
              <a:buChar char="●"/>
            </a:pPr>
            <a:r>
              <a:rPr b="1" lang="en" sz="1900"/>
              <a:t>Infiltration</a:t>
            </a:r>
            <a:r>
              <a:rPr lang="en" sz="1900"/>
              <a:t>: Infiltration attacks exploit vulnerable software to open a backdoor on a victim’s computer and carry out a variety of attacks including IP sweep and full port scans.</a:t>
            </a:r>
            <a:endParaRPr sz="1900"/>
          </a:p>
          <a:p>
            <a:pPr indent="-349250" lvl="0" marL="457200" rtl="0" algn="l">
              <a:spcBef>
                <a:spcPts val="0"/>
              </a:spcBef>
              <a:spcAft>
                <a:spcPts val="0"/>
              </a:spcAft>
              <a:buSzPts val="1900"/>
              <a:buChar char="●"/>
            </a:pPr>
            <a:r>
              <a:rPr b="1" lang="en" sz="1900"/>
              <a:t>Port Scan</a:t>
            </a:r>
            <a:r>
              <a:rPr lang="en" sz="1900"/>
              <a:t>: A hacker uses specialized software to scan for vulnerable ports in a system that can be exploited with malicious software.  </a:t>
            </a:r>
            <a:endParaRPr sz="1900"/>
          </a:p>
          <a:p>
            <a:pPr indent="-349250" lvl="0" marL="457200" rtl="0" algn="l">
              <a:spcBef>
                <a:spcPts val="0"/>
              </a:spcBef>
              <a:spcAft>
                <a:spcPts val="0"/>
              </a:spcAft>
              <a:buSzPts val="1900"/>
              <a:buChar char="●"/>
            </a:pPr>
            <a:r>
              <a:rPr b="1" lang="en" sz="1900"/>
              <a:t>Web Attack (SQL Injection, Brute Force, XSS)</a:t>
            </a:r>
            <a:r>
              <a:rPr lang="en" sz="1900"/>
              <a:t>: an attacker inserts malicious code into a server and forces it to reveal information it normally would not.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ph idx="1" type="body"/>
          </p:nvPr>
        </p:nvSpPr>
        <p:spPr>
          <a:xfrm>
            <a:off x="217964" y="1856375"/>
            <a:ext cx="4653000" cy="22878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b="1" lang="en" sz="1800" u="sng"/>
              <a:t>Cleaning</a:t>
            </a:r>
            <a:endParaRPr b="1" sz="1800" u="sng"/>
          </a:p>
          <a:p>
            <a:pPr indent="-342900" lvl="0" marL="457200" rtl="0" algn="l">
              <a:spcBef>
                <a:spcPts val="0"/>
              </a:spcBef>
              <a:spcAft>
                <a:spcPts val="0"/>
              </a:spcAft>
              <a:buSzPts val="1800"/>
              <a:buChar char="●"/>
            </a:pPr>
            <a:r>
              <a:rPr lang="en" sz="1800"/>
              <a:t>Eight f</a:t>
            </a:r>
            <a:r>
              <a:rPr lang="en" sz="1800"/>
              <a:t>eatures that contained no variance were removed</a:t>
            </a:r>
            <a:endParaRPr sz="1800"/>
          </a:p>
          <a:p>
            <a:pPr indent="-342900" lvl="0" marL="457200" rtl="0" algn="l">
              <a:spcBef>
                <a:spcPts val="0"/>
              </a:spcBef>
              <a:spcAft>
                <a:spcPts val="0"/>
              </a:spcAft>
              <a:buSzPts val="1800"/>
              <a:buChar char="●"/>
            </a:pPr>
            <a:r>
              <a:rPr lang="en" sz="1800"/>
              <a:t>Two features that contained missing values were removed</a:t>
            </a:r>
            <a:endParaRPr sz="1800"/>
          </a:p>
          <a:p>
            <a:pPr indent="0" lvl="0" marL="0" rtl="0" algn="l">
              <a:spcBef>
                <a:spcPts val="2000"/>
              </a:spcBef>
              <a:spcAft>
                <a:spcPts val="0"/>
              </a:spcAft>
              <a:buClr>
                <a:schemeClr val="dk2"/>
              </a:buClr>
              <a:buSzPts val="1100"/>
              <a:buFont typeface="Arial"/>
              <a:buNone/>
            </a:pPr>
            <a:r>
              <a:t/>
            </a:r>
            <a:endParaRPr sz="1800"/>
          </a:p>
          <a:p>
            <a:pPr indent="0" lvl="0" marL="0" rtl="0" algn="l">
              <a:spcBef>
                <a:spcPts val="2000"/>
              </a:spcBef>
              <a:spcAft>
                <a:spcPts val="2000"/>
              </a:spcAft>
              <a:buNone/>
            </a:pPr>
            <a:r>
              <a:t/>
            </a:r>
            <a:endParaRPr sz="1800"/>
          </a:p>
        </p:txBody>
      </p:sp>
      <p:sp>
        <p:nvSpPr>
          <p:cNvPr id="59" name="Google Shape;59;p10"/>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Data Preprocessing</a:t>
            </a:r>
            <a:endParaRPr>
              <a:solidFill>
                <a:schemeClr val="dk1"/>
              </a:solidFill>
            </a:endParaRPr>
          </a:p>
        </p:txBody>
      </p:sp>
      <p:sp>
        <p:nvSpPr>
          <p:cNvPr id="60" name="Google Shape;60;p10"/>
          <p:cNvSpPr txBox="1"/>
          <p:nvPr>
            <p:ph idx="1" type="body"/>
          </p:nvPr>
        </p:nvSpPr>
        <p:spPr>
          <a:xfrm>
            <a:off x="4717464" y="1856375"/>
            <a:ext cx="5148900" cy="22878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Clr>
                <a:schemeClr val="dk2"/>
              </a:buClr>
              <a:buSzPts val="1100"/>
              <a:buFont typeface="Arial"/>
              <a:buNone/>
            </a:pPr>
            <a:r>
              <a:rPr b="1" lang="en" sz="1800" u="sng"/>
              <a:t>Class </a:t>
            </a:r>
            <a:r>
              <a:rPr b="1" lang="en" sz="1800" u="sng"/>
              <a:t>Grouping</a:t>
            </a:r>
            <a:endParaRPr b="1" sz="1800" u="sng"/>
          </a:p>
          <a:p>
            <a:pPr indent="-342900" lvl="0" marL="457200" rtl="0" algn="l">
              <a:spcBef>
                <a:spcPts val="0"/>
              </a:spcBef>
              <a:spcAft>
                <a:spcPts val="0"/>
              </a:spcAft>
              <a:buSzPts val="1800"/>
              <a:buChar char="●"/>
            </a:pPr>
            <a:r>
              <a:rPr lang="en" sz="1800"/>
              <a:t>For multiclass identification, attacks that were similar were grouped into larger categories (e.g. different DoS tools were grouped into a single DoS/DDoS category)</a:t>
            </a:r>
            <a:endParaRPr b="1" sz="1800" u="sng"/>
          </a:p>
        </p:txBody>
      </p:sp>
      <p:sp>
        <p:nvSpPr>
          <p:cNvPr id="61" name="Google Shape;61;p10"/>
          <p:cNvSpPr txBox="1"/>
          <p:nvPr>
            <p:ph idx="1" type="body"/>
          </p:nvPr>
        </p:nvSpPr>
        <p:spPr>
          <a:xfrm>
            <a:off x="217964" y="3551725"/>
            <a:ext cx="4653000" cy="28800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b="1" lang="en" sz="1800" u="sng"/>
              <a:t>Encoding</a:t>
            </a:r>
            <a:endParaRPr b="1" sz="1800" u="sng"/>
          </a:p>
          <a:p>
            <a:pPr indent="-342900" lvl="0" marL="457200" rtl="0" algn="l">
              <a:spcBef>
                <a:spcPts val="0"/>
              </a:spcBef>
              <a:spcAft>
                <a:spcPts val="0"/>
              </a:spcAft>
              <a:buSzPts val="1800"/>
              <a:buChar char="●"/>
            </a:pPr>
            <a:r>
              <a:rPr lang="en" sz="1800"/>
              <a:t>All continuous features were standardized, adjusting means to zero and standard deviations to one</a:t>
            </a:r>
            <a:endParaRPr sz="1800"/>
          </a:p>
          <a:p>
            <a:pPr indent="-342900" lvl="0" marL="457200" rtl="0" algn="l">
              <a:spcBef>
                <a:spcPts val="0"/>
              </a:spcBef>
              <a:spcAft>
                <a:spcPts val="0"/>
              </a:spcAft>
              <a:buSzPts val="1800"/>
              <a:buChar char="●"/>
            </a:pPr>
            <a:r>
              <a:rPr lang="en" sz="1800"/>
              <a:t>Categorical features were “one hot” encoded to allow them to be input as numeric values without falsely implying an order between categories</a:t>
            </a:r>
            <a:endParaRPr sz="1800"/>
          </a:p>
          <a:p>
            <a:pPr indent="0" lvl="0" marL="0" rtl="0" algn="l">
              <a:spcBef>
                <a:spcPts val="2000"/>
              </a:spcBef>
              <a:spcAft>
                <a:spcPts val="0"/>
              </a:spcAft>
              <a:buClr>
                <a:schemeClr val="dk2"/>
              </a:buClr>
              <a:buSzPts val="1100"/>
              <a:buFont typeface="Arial"/>
              <a:buNone/>
            </a:pPr>
            <a:r>
              <a:t/>
            </a:r>
            <a:endParaRPr sz="1800"/>
          </a:p>
          <a:p>
            <a:pPr indent="0" lvl="0" marL="0" rtl="0" algn="l">
              <a:spcBef>
                <a:spcPts val="2000"/>
              </a:spcBef>
              <a:spcAft>
                <a:spcPts val="2000"/>
              </a:spcAft>
              <a:buNone/>
            </a:pPr>
            <a:r>
              <a:t/>
            </a:r>
            <a:endParaRPr sz="1800"/>
          </a:p>
        </p:txBody>
      </p:sp>
      <p:grpSp>
        <p:nvGrpSpPr>
          <p:cNvPr id="62" name="Google Shape;62;p10"/>
          <p:cNvGrpSpPr/>
          <p:nvPr/>
        </p:nvGrpSpPr>
        <p:grpSpPr>
          <a:xfrm>
            <a:off x="410032" y="6566700"/>
            <a:ext cx="770050" cy="939600"/>
            <a:chOff x="410000" y="6566700"/>
            <a:chExt cx="972900" cy="939600"/>
          </a:xfrm>
        </p:grpSpPr>
        <p:sp>
          <p:nvSpPr>
            <p:cNvPr id="63" name="Google Shape;63;p10"/>
            <p:cNvSpPr/>
            <p:nvPr/>
          </p:nvSpPr>
          <p:spPr>
            <a:xfrm>
              <a:off x="410000" y="6566700"/>
              <a:ext cx="972900" cy="234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Feature</a:t>
              </a:r>
              <a:endParaRPr sz="1200">
                <a:latin typeface="Lato"/>
                <a:ea typeface="Lato"/>
                <a:cs typeface="Lato"/>
                <a:sym typeface="Lato"/>
              </a:endParaRPr>
            </a:p>
          </p:txBody>
        </p:sp>
        <p:sp>
          <p:nvSpPr>
            <p:cNvPr id="64" name="Google Shape;64;p10"/>
            <p:cNvSpPr/>
            <p:nvPr/>
          </p:nvSpPr>
          <p:spPr>
            <a:xfrm>
              <a:off x="410000" y="6801600"/>
              <a:ext cx="972900" cy="2349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65" name="Google Shape;65;p10"/>
            <p:cNvSpPr/>
            <p:nvPr/>
          </p:nvSpPr>
          <p:spPr>
            <a:xfrm>
              <a:off x="410000" y="7036500"/>
              <a:ext cx="972900" cy="234900"/>
            </a:xfrm>
            <a:prstGeom prst="rect">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66" name="Google Shape;66;p10"/>
            <p:cNvSpPr/>
            <p:nvPr/>
          </p:nvSpPr>
          <p:spPr>
            <a:xfrm>
              <a:off x="410000" y="7271400"/>
              <a:ext cx="972900" cy="2349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grpSp>
      <p:grpSp>
        <p:nvGrpSpPr>
          <p:cNvPr id="67" name="Google Shape;67;p10"/>
          <p:cNvGrpSpPr/>
          <p:nvPr/>
        </p:nvGrpSpPr>
        <p:grpSpPr>
          <a:xfrm>
            <a:off x="1888033" y="6566700"/>
            <a:ext cx="2857800" cy="939600"/>
            <a:chOff x="2150675" y="6566700"/>
            <a:chExt cx="3213900" cy="939600"/>
          </a:xfrm>
        </p:grpSpPr>
        <p:sp>
          <p:nvSpPr>
            <p:cNvPr id="68" name="Google Shape;68;p10"/>
            <p:cNvSpPr/>
            <p:nvPr/>
          </p:nvSpPr>
          <p:spPr>
            <a:xfrm>
              <a:off x="2150675" y="6566700"/>
              <a:ext cx="1071300" cy="234900"/>
            </a:xfrm>
            <a:prstGeom prst="rect">
              <a:avLst/>
            </a:prstGeom>
            <a:solidFill>
              <a:srgbClr val="C4EAB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Feature0</a:t>
              </a:r>
              <a:endParaRPr sz="1200">
                <a:latin typeface="Lato"/>
                <a:ea typeface="Lato"/>
                <a:cs typeface="Lato"/>
                <a:sym typeface="Lato"/>
              </a:endParaRPr>
            </a:p>
          </p:txBody>
        </p:sp>
        <p:sp>
          <p:nvSpPr>
            <p:cNvPr id="69" name="Google Shape;69;p10"/>
            <p:cNvSpPr/>
            <p:nvPr/>
          </p:nvSpPr>
          <p:spPr>
            <a:xfrm>
              <a:off x="2150675" y="6801600"/>
              <a:ext cx="1071300" cy="2349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70" name="Google Shape;70;p10"/>
            <p:cNvSpPr/>
            <p:nvPr/>
          </p:nvSpPr>
          <p:spPr>
            <a:xfrm>
              <a:off x="2150675" y="7036500"/>
              <a:ext cx="1071300" cy="2349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1" name="Google Shape;71;p10"/>
            <p:cNvSpPr/>
            <p:nvPr/>
          </p:nvSpPr>
          <p:spPr>
            <a:xfrm>
              <a:off x="2150675" y="7271400"/>
              <a:ext cx="1071300" cy="234900"/>
            </a:xfrm>
            <a:prstGeom prst="rect">
              <a:avLst/>
            </a:prstGeom>
            <a:solidFill>
              <a:srgbClr val="D9EAD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2" name="Google Shape;72;p10"/>
            <p:cNvSpPr/>
            <p:nvPr/>
          </p:nvSpPr>
          <p:spPr>
            <a:xfrm>
              <a:off x="3221975" y="6566700"/>
              <a:ext cx="1071300" cy="234900"/>
            </a:xfrm>
            <a:prstGeom prst="rect">
              <a:avLst/>
            </a:prstGeom>
            <a:solidFill>
              <a:srgbClr val="FFD4A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Feature1</a:t>
              </a:r>
              <a:endParaRPr sz="1200">
                <a:latin typeface="Lato"/>
                <a:ea typeface="Lato"/>
                <a:cs typeface="Lato"/>
                <a:sym typeface="Lato"/>
              </a:endParaRPr>
            </a:p>
          </p:txBody>
        </p:sp>
        <p:sp>
          <p:nvSpPr>
            <p:cNvPr id="73" name="Google Shape;73;p10"/>
            <p:cNvSpPr/>
            <p:nvPr/>
          </p:nvSpPr>
          <p:spPr>
            <a:xfrm>
              <a:off x="3221975" y="6801600"/>
              <a:ext cx="1071300" cy="234900"/>
            </a:xfrm>
            <a:prstGeom prst="rect">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4" name="Google Shape;74;p10"/>
            <p:cNvSpPr/>
            <p:nvPr/>
          </p:nvSpPr>
          <p:spPr>
            <a:xfrm>
              <a:off x="3221975" y="7036500"/>
              <a:ext cx="1071300" cy="234900"/>
            </a:xfrm>
            <a:prstGeom prst="rect">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sp>
          <p:nvSpPr>
            <p:cNvPr id="75" name="Google Shape;75;p10"/>
            <p:cNvSpPr/>
            <p:nvPr/>
          </p:nvSpPr>
          <p:spPr>
            <a:xfrm>
              <a:off x="3221975" y="7271400"/>
              <a:ext cx="1071300" cy="234900"/>
            </a:xfrm>
            <a:prstGeom prst="rect">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6" name="Google Shape;76;p10"/>
            <p:cNvSpPr/>
            <p:nvPr/>
          </p:nvSpPr>
          <p:spPr>
            <a:xfrm>
              <a:off x="4293275" y="6566700"/>
              <a:ext cx="1071300" cy="234900"/>
            </a:xfrm>
            <a:prstGeom prst="rect">
              <a:avLst/>
            </a:prstGeom>
            <a:solidFill>
              <a:srgbClr val="F99F9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Feature2</a:t>
              </a:r>
              <a:endParaRPr sz="1200">
                <a:latin typeface="Lato"/>
                <a:ea typeface="Lato"/>
                <a:cs typeface="Lato"/>
                <a:sym typeface="Lato"/>
              </a:endParaRPr>
            </a:p>
          </p:txBody>
        </p:sp>
        <p:sp>
          <p:nvSpPr>
            <p:cNvPr id="77" name="Google Shape;77;p10"/>
            <p:cNvSpPr/>
            <p:nvPr/>
          </p:nvSpPr>
          <p:spPr>
            <a:xfrm>
              <a:off x="4293275" y="6801600"/>
              <a:ext cx="1071300" cy="2349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8" name="Google Shape;78;p10"/>
            <p:cNvSpPr/>
            <p:nvPr/>
          </p:nvSpPr>
          <p:spPr>
            <a:xfrm>
              <a:off x="4293275" y="7036500"/>
              <a:ext cx="1071300" cy="2349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sp>
          <p:nvSpPr>
            <p:cNvPr id="79" name="Google Shape;79;p10"/>
            <p:cNvSpPr/>
            <p:nvPr/>
          </p:nvSpPr>
          <p:spPr>
            <a:xfrm>
              <a:off x="4293275" y="7271400"/>
              <a:ext cx="1071300" cy="2349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p:txBody>
        </p:sp>
      </p:grpSp>
      <p:sp>
        <p:nvSpPr>
          <p:cNvPr id="80" name="Google Shape;80;p10"/>
          <p:cNvSpPr/>
          <p:nvPr/>
        </p:nvSpPr>
        <p:spPr>
          <a:xfrm>
            <a:off x="1278761" y="6889200"/>
            <a:ext cx="510600" cy="294600"/>
          </a:xfrm>
          <a:prstGeom prst="rightArrow">
            <a:avLst>
              <a:gd fmla="val 50000" name="adj1"/>
              <a:gd fmla="val 82136" name="adj2"/>
            </a:avLst>
          </a:prstGeom>
          <a:solidFill>
            <a:srgbClr val="FFFF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p>
        </p:txBody>
      </p:sp>
      <p:sp>
        <p:nvSpPr>
          <p:cNvPr id="81" name="Google Shape;81;p10"/>
          <p:cNvSpPr txBox="1"/>
          <p:nvPr>
            <p:ph idx="1" type="body"/>
          </p:nvPr>
        </p:nvSpPr>
        <p:spPr>
          <a:xfrm>
            <a:off x="4717475" y="3551725"/>
            <a:ext cx="4998000" cy="3867000"/>
          </a:xfrm>
          <a:prstGeom prst="rect">
            <a:avLst/>
          </a:prstGeom>
        </p:spPr>
        <p:txBody>
          <a:bodyPr anchorCtr="0" anchor="t" bIns="113100" lIns="113100" spcFirstLastPara="1" rIns="113100" wrap="square" tIns="113100">
            <a:noAutofit/>
          </a:bodyPr>
          <a:lstStyle/>
          <a:p>
            <a:pPr indent="0" lvl="0" marL="0" rtl="0" algn="ctr">
              <a:spcBef>
                <a:spcPts val="0"/>
              </a:spcBef>
              <a:spcAft>
                <a:spcPts val="0"/>
              </a:spcAft>
              <a:buNone/>
            </a:pPr>
            <a:r>
              <a:rPr b="1" lang="en" sz="1800" u="sng"/>
              <a:t>Train/Validation/Test Split</a:t>
            </a:r>
            <a:endParaRPr b="1" sz="1800" u="sng"/>
          </a:p>
          <a:p>
            <a:pPr indent="-342900" lvl="0" marL="457200" rtl="0" algn="l">
              <a:spcBef>
                <a:spcPts val="0"/>
              </a:spcBef>
              <a:spcAft>
                <a:spcPts val="0"/>
              </a:spcAft>
              <a:buSzPts val="1800"/>
              <a:buChar char="●"/>
            </a:pPr>
            <a:r>
              <a:rPr lang="en" sz="1800"/>
              <a:t>The dataset was split into a 60% training set, 20% validation set, and 20% test set</a:t>
            </a:r>
            <a:endParaRPr sz="1800"/>
          </a:p>
          <a:p>
            <a:pPr indent="-342900" lvl="0" marL="457200" rtl="0" algn="l">
              <a:spcBef>
                <a:spcPts val="0"/>
              </a:spcBef>
              <a:spcAft>
                <a:spcPts val="0"/>
              </a:spcAft>
              <a:buSzPts val="1800"/>
              <a:buChar char="●"/>
            </a:pPr>
            <a:r>
              <a:rPr lang="en" sz="1800"/>
              <a:t>The training set is what the models are fitted on.</a:t>
            </a:r>
            <a:endParaRPr sz="1800"/>
          </a:p>
          <a:p>
            <a:pPr indent="-342900" lvl="0" marL="457200" rtl="0" algn="l">
              <a:spcBef>
                <a:spcPts val="0"/>
              </a:spcBef>
              <a:spcAft>
                <a:spcPts val="0"/>
              </a:spcAft>
              <a:buSzPts val="1800"/>
              <a:buChar char="●"/>
            </a:pPr>
            <a:r>
              <a:rPr lang="en" sz="1800"/>
              <a:t>The validation set is used to tune model hyperparameters (such as which epoch should be used)</a:t>
            </a:r>
            <a:endParaRPr sz="1800"/>
          </a:p>
          <a:p>
            <a:pPr indent="-342900" lvl="0" marL="457200" rtl="0" algn="l">
              <a:spcBef>
                <a:spcPts val="0"/>
              </a:spcBef>
              <a:spcAft>
                <a:spcPts val="0"/>
              </a:spcAft>
              <a:buSzPts val="1800"/>
              <a:buChar char="●"/>
            </a:pPr>
            <a:r>
              <a:rPr lang="en" sz="1800"/>
              <a:t>The test set is used to evaluate the models’ performance on data it has not seen before.</a:t>
            </a:r>
            <a:endParaRPr sz="1800"/>
          </a:p>
        </p:txBody>
      </p:sp>
      <p:sp>
        <p:nvSpPr>
          <p:cNvPr id="82" name="Google Shape;82;p10"/>
          <p:cNvSpPr txBox="1"/>
          <p:nvPr/>
        </p:nvSpPr>
        <p:spPr>
          <a:xfrm>
            <a:off x="1180075" y="6640400"/>
            <a:ext cx="708000" cy="24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OHE</a:t>
            </a:r>
            <a:endParaRPr>
              <a:latin typeface="Lato"/>
              <a:ea typeface="Lato"/>
              <a:cs typeface="Lato"/>
              <a:sym typeface="Lato"/>
            </a:endParaRPr>
          </a:p>
        </p:txBody>
      </p:sp>
      <p:sp>
        <p:nvSpPr>
          <p:cNvPr id="83" name="Google Shape;83;p10"/>
          <p:cNvSpPr txBox="1"/>
          <p:nvPr/>
        </p:nvSpPr>
        <p:spPr>
          <a:xfrm>
            <a:off x="4870975" y="7312367"/>
            <a:ext cx="2851800" cy="2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Lato"/>
                <a:ea typeface="Lato"/>
                <a:cs typeface="Lato"/>
                <a:sym typeface="Lato"/>
              </a:rPr>
              <a:t>Image created by finalist.</a:t>
            </a:r>
            <a:endParaRPr i="1"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4800"/>
              <a:t>Coping with Imbalanced Classes</a:t>
            </a:r>
            <a:endParaRPr/>
          </a:p>
        </p:txBody>
      </p:sp>
      <p:sp>
        <p:nvSpPr>
          <p:cNvPr id="89" name="Google Shape;89;p11"/>
          <p:cNvSpPr txBox="1"/>
          <p:nvPr>
            <p:ph idx="1" type="body"/>
          </p:nvPr>
        </p:nvSpPr>
        <p:spPr>
          <a:xfrm>
            <a:off x="4551600" y="1945825"/>
            <a:ext cx="5323800" cy="5457000"/>
          </a:xfrm>
          <a:prstGeom prst="rect">
            <a:avLst/>
          </a:prstGeom>
        </p:spPr>
        <p:txBody>
          <a:bodyPr anchorCtr="0" anchor="ctr" bIns="113100" lIns="113100" spcFirstLastPara="1" rIns="113100" wrap="square" tIns="113100">
            <a:noAutofit/>
          </a:bodyPr>
          <a:lstStyle/>
          <a:p>
            <a:pPr indent="-361950" lvl="0" marL="457200" rtl="0" algn="l">
              <a:spcBef>
                <a:spcPts val="0"/>
              </a:spcBef>
              <a:spcAft>
                <a:spcPts val="0"/>
              </a:spcAft>
              <a:buSzPts val="2100"/>
              <a:buChar char="●"/>
            </a:pPr>
            <a:r>
              <a:rPr lang="en" sz="2100"/>
              <a:t>Classifiers have trouble learning from highly imbalanced datasets</a:t>
            </a:r>
            <a:endParaRPr sz="2100"/>
          </a:p>
          <a:p>
            <a:pPr indent="-361950" lvl="0" marL="457200" rtl="0" algn="l">
              <a:spcBef>
                <a:spcPts val="0"/>
              </a:spcBef>
              <a:spcAft>
                <a:spcPts val="0"/>
              </a:spcAft>
              <a:buSzPts val="2100"/>
              <a:buChar char="●"/>
            </a:pPr>
            <a:r>
              <a:rPr lang="en" sz="2100"/>
              <a:t>Adaptive Synthetic Sampling Method (ADASYN) was used to perform oversampling of minority classes</a:t>
            </a:r>
            <a:endParaRPr sz="2100"/>
          </a:p>
          <a:p>
            <a:pPr indent="-361950" lvl="1" marL="914400" rtl="0" algn="l">
              <a:spcBef>
                <a:spcPts val="0"/>
              </a:spcBef>
              <a:spcAft>
                <a:spcPts val="0"/>
              </a:spcAft>
              <a:buSzPts val="2100"/>
              <a:buChar char="○"/>
            </a:pPr>
            <a:r>
              <a:rPr lang="en" sz="2100"/>
              <a:t>ADASYN utilizes interpolation to add synthetic data points between existing data groups</a:t>
            </a:r>
            <a:endParaRPr sz="2100"/>
          </a:p>
          <a:p>
            <a:pPr indent="-361950" lvl="1" marL="914400" rtl="0" algn="l">
              <a:spcBef>
                <a:spcPts val="0"/>
              </a:spcBef>
              <a:spcAft>
                <a:spcPts val="0"/>
              </a:spcAft>
              <a:buSzPts val="2100"/>
              <a:buChar char="○"/>
            </a:pPr>
            <a:r>
              <a:rPr lang="en" sz="2100"/>
              <a:t>ADASYN will synthesize more data in areas where it is difficult to distinguish classes.</a:t>
            </a:r>
            <a:endParaRPr sz="2100"/>
          </a:p>
          <a:p>
            <a:pPr indent="-361950" lvl="1" marL="914400" rtl="0" algn="l">
              <a:spcBef>
                <a:spcPts val="0"/>
              </a:spcBef>
              <a:spcAft>
                <a:spcPts val="0"/>
              </a:spcAft>
              <a:buSzPts val="2100"/>
              <a:buChar char="○"/>
            </a:pPr>
            <a:r>
              <a:rPr lang="en" sz="2100"/>
              <a:t>Oversampling was only applied on the training split.</a:t>
            </a:r>
            <a:endParaRPr sz="2100"/>
          </a:p>
        </p:txBody>
      </p:sp>
      <p:pic>
        <p:nvPicPr>
          <p:cNvPr id="90" name="Google Shape;90;p11"/>
          <p:cNvPicPr preferRelativeResize="0"/>
          <p:nvPr/>
        </p:nvPicPr>
        <p:blipFill rotWithShape="1">
          <a:blip r:embed="rId3">
            <a:alphaModFix/>
          </a:blip>
          <a:srcRect b="0" l="0" r="7680" t="11205"/>
          <a:stretch/>
        </p:blipFill>
        <p:spPr>
          <a:xfrm>
            <a:off x="342900" y="2549525"/>
            <a:ext cx="4208700" cy="4048102"/>
          </a:xfrm>
          <a:prstGeom prst="rect">
            <a:avLst/>
          </a:prstGeom>
          <a:noFill/>
          <a:ln>
            <a:noFill/>
          </a:ln>
        </p:spPr>
      </p:pic>
      <p:sp>
        <p:nvSpPr>
          <p:cNvPr id="91" name="Google Shape;91;p11"/>
          <p:cNvSpPr txBox="1"/>
          <p:nvPr/>
        </p:nvSpPr>
        <p:spPr>
          <a:xfrm>
            <a:off x="342900" y="7201650"/>
            <a:ext cx="28518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Lato"/>
                <a:ea typeface="Lato"/>
                <a:cs typeface="Lato"/>
                <a:sym typeface="Lato"/>
              </a:rPr>
              <a:t>Graph created by finalist.</a:t>
            </a:r>
            <a:endParaRPr i="1" sz="1200">
              <a:latin typeface="Lato"/>
              <a:ea typeface="Lato"/>
              <a:cs typeface="Lato"/>
              <a:sym typeface="Lato"/>
            </a:endParaRPr>
          </a:p>
        </p:txBody>
      </p:sp>
      <p:sp>
        <p:nvSpPr>
          <p:cNvPr id="92" name="Google Shape;92;p11"/>
          <p:cNvSpPr txBox="1"/>
          <p:nvPr/>
        </p:nvSpPr>
        <p:spPr>
          <a:xfrm>
            <a:off x="932700" y="2216400"/>
            <a:ext cx="3510000" cy="33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Nunito"/>
                <a:ea typeface="Nunito"/>
                <a:cs typeface="Nunito"/>
                <a:sym typeface="Nunito"/>
              </a:rPr>
              <a:t>Types of Network Traffic</a:t>
            </a:r>
            <a:endParaRPr sz="16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sz="5900"/>
              <a:t>Feature Importance: Top 10</a:t>
            </a:r>
            <a:endParaRPr sz="5900"/>
          </a:p>
        </p:txBody>
      </p:sp>
      <p:sp>
        <p:nvSpPr>
          <p:cNvPr id="98" name="Google Shape;98;p12"/>
          <p:cNvSpPr txBox="1"/>
          <p:nvPr>
            <p:ph idx="1" type="body"/>
          </p:nvPr>
        </p:nvSpPr>
        <p:spPr>
          <a:xfrm>
            <a:off x="358725" y="1830900"/>
            <a:ext cx="9294300" cy="5571900"/>
          </a:xfrm>
          <a:prstGeom prst="rect">
            <a:avLst/>
          </a:prstGeom>
        </p:spPr>
        <p:txBody>
          <a:bodyPr anchorCtr="0" anchor="t" bIns="113100" lIns="113100" spcFirstLastPara="1" rIns="113100" wrap="square" tIns="113100">
            <a:noAutofit/>
          </a:bodyPr>
          <a:lstStyle/>
          <a:p>
            <a:pPr indent="-1200150" lvl="0" marL="1200150" rtl="0" algn="l">
              <a:spcBef>
                <a:spcPts val="0"/>
              </a:spcBef>
              <a:spcAft>
                <a:spcPts val="0"/>
              </a:spcAft>
              <a:buNone/>
            </a:pPr>
            <a:r>
              <a:rPr b="1" lang="en" sz="2300" u="sng"/>
              <a:t>Importance</a:t>
            </a:r>
            <a:endParaRPr b="1" sz="2300" u="sng"/>
          </a:p>
          <a:p>
            <a:pPr indent="-1200150" lvl="0" marL="1200150" rtl="0" algn="l">
              <a:spcBef>
                <a:spcPts val="0"/>
              </a:spcBef>
              <a:spcAft>
                <a:spcPts val="0"/>
              </a:spcAft>
              <a:buNone/>
            </a:pPr>
            <a:r>
              <a:rPr lang="en" sz="2300"/>
              <a:t>7.27% - Destination port</a:t>
            </a:r>
            <a:endParaRPr sz="2300"/>
          </a:p>
          <a:p>
            <a:pPr indent="-1200150" lvl="0" marL="1200150" rtl="0" algn="l">
              <a:spcBef>
                <a:spcPts val="0"/>
              </a:spcBef>
              <a:spcAft>
                <a:spcPts val="0"/>
              </a:spcAft>
              <a:buNone/>
            </a:pPr>
            <a:r>
              <a:rPr lang="en" sz="2300"/>
              <a:t>5.47% - The total number of bytes sent in initial window in the forward direction</a:t>
            </a:r>
            <a:endParaRPr sz="2300"/>
          </a:p>
          <a:p>
            <a:pPr indent="-1200150" lvl="0" marL="1200150" rtl="0" algn="l">
              <a:spcBef>
                <a:spcPts val="0"/>
              </a:spcBef>
              <a:spcAft>
                <a:spcPts val="0"/>
              </a:spcAft>
              <a:buNone/>
            </a:pPr>
            <a:r>
              <a:rPr lang="en" sz="2300"/>
              <a:t>5.42% - Average segment size observed in the forward direction</a:t>
            </a:r>
            <a:endParaRPr sz="2300"/>
          </a:p>
          <a:p>
            <a:pPr indent="-1200150" lvl="0" marL="1200150" rtl="0" algn="l">
              <a:spcBef>
                <a:spcPts val="0"/>
              </a:spcBef>
              <a:spcAft>
                <a:spcPts val="0"/>
              </a:spcAft>
              <a:buNone/>
            </a:pPr>
            <a:r>
              <a:rPr lang="en" sz="2300"/>
              <a:t>4.91% - The average number of bytes in a sub flow in the forward direction</a:t>
            </a:r>
            <a:endParaRPr sz="2300"/>
          </a:p>
          <a:p>
            <a:pPr indent="-1200150" lvl="0" marL="1200150" rtl="0" algn="l">
              <a:spcBef>
                <a:spcPts val="0"/>
              </a:spcBef>
              <a:spcAft>
                <a:spcPts val="0"/>
              </a:spcAft>
              <a:buNone/>
            </a:pPr>
            <a:r>
              <a:rPr lang="en" sz="2300"/>
              <a:t>4.89% - Standard deviation length of a packet</a:t>
            </a:r>
            <a:endParaRPr sz="2300"/>
          </a:p>
          <a:p>
            <a:pPr indent="-1200150" lvl="0" marL="1200150" rtl="0" algn="l">
              <a:spcBef>
                <a:spcPts val="0"/>
              </a:spcBef>
              <a:spcAft>
                <a:spcPts val="0"/>
              </a:spcAft>
              <a:buNone/>
            </a:pPr>
            <a:r>
              <a:rPr lang="en" sz="2300"/>
              <a:t>4.20% - Variance length of a packet</a:t>
            </a:r>
            <a:endParaRPr sz="2300"/>
          </a:p>
          <a:p>
            <a:pPr indent="-1200150" lvl="0" marL="1200150" rtl="0" algn="l">
              <a:spcBef>
                <a:spcPts val="0"/>
              </a:spcBef>
              <a:spcAft>
                <a:spcPts val="0"/>
              </a:spcAft>
              <a:buNone/>
            </a:pPr>
            <a:r>
              <a:rPr lang="en" sz="2300"/>
              <a:t>4.08% - Mean size of packet in forward direction</a:t>
            </a:r>
            <a:endParaRPr sz="2300"/>
          </a:p>
          <a:p>
            <a:pPr indent="-1200150" lvl="0" marL="1200150" rtl="0" algn="l">
              <a:spcBef>
                <a:spcPts val="0"/>
              </a:spcBef>
              <a:spcAft>
                <a:spcPts val="0"/>
              </a:spcAft>
              <a:buNone/>
            </a:pPr>
            <a:r>
              <a:rPr lang="en" sz="2300"/>
              <a:t>4.00% - The total number of bytes sent in initial window in the forward direction</a:t>
            </a:r>
            <a:endParaRPr sz="2300"/>
          </a:p>
          <a:p>
            <a:pPr indent="-1200150" lvl="0" marL="1200150" rtl="0" algn="l">
              <a:spcBef>
                <a:spcPts val="0"/>
              </a:spcBef>
              <a:spcAft>
                <a:spcPts val="0"/>
              </a:spcAft>
              <a:buNone/>
            </a:pPr>
            <a:r>
              <a:rPr lang="en" sz="2300"/>
              <a:t>3.89% - Maximum size of packet in forward direction</a:t>
            </a:r>
            <a:endParaRPr sz="2300"/>
          </a:p>
          <a:p>
            <a:pPr indent="-1200150" lvl="0" marL="1200150" rtl="0" algn="l">
              <a:spcBef>
                <a:spcPts val="0"/>
              </a:spcBef>
              <a:spcAft>
                <a:spcPts val="0"/>
              </a:spcAft>
              <a:buNone/>
            </a:pPr>
            <a:r>
              <a:rPr lang="en" sz="2300"/>
              <a:t>3.75% - Mean length of a packet</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ctrTitle"/>
          </p:nvPr>
        </p:nvSpPr>
        <p:spPr>
          <a:xfrm>
            <a:off x="342900" y="277225"/>
            <a:ext cx="9372600" cy="1472700"/>
          </a:xfrm>
          <a:prstGeom prst="rect">
            <a:avLst/>
          </a:prstGeom>
        </p:spPr>
        <p:txBody>
          <a:bodyPr anchorCtr="0" anchor="ctr" bIns="113100" lIns="113100" spcFirstLastPara="1" rIns="113100" wrap="square" tIns="113100">
            <a:noAutofit/>
          </a:bodyPr>
          <a:lstStyle/>
          <a:p>
            <a:pPr indent="0" lvl="0" marL="0" rtl="0" algn="ctr">
              <a:spcBef>
                <a:spcPts val="0"/>
              </a:spcBef>
              <a:spcAft>
                <a:spcPts val="0"/>
              </a:spcAft>
              <a:buNone/>
            </a:pPr>
            <a:r>
              <a:rPr lang="en">
                <a:solidFill>
                  <a:schemeClr val="dk1"/>
                </a:solidFill>
              </a:rPr>
              <a:t>Support Vector Machine</a:t>
            </a:r>
            <a:endParaRPr>
              <a:solidFill>
                <a:schemeClr val="dk1"/>
              </a:solidFill>
            </a:endParaRPr>
          </a:p>
        </p:txBody>
      </p:sp>
      <p:sp>
        <p:nvSpPr>
          <p:cNvPr id="104" name="Google Shape;104;p13"/>
          <p:cNvSpPr txBox="1"/>
          <p:nvPr/>
        </p:nvSpPr>
        <p:spPr>
          <a:xfrm>
            <a:off x="264575" y="2090525"/>
            <a:ext cx="9372600" cy="54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 type="body"/>
          </p:nvPr>
        </p:nvSpPr>
        <p:spPr>
          <a:xfrm>
            <a:off x="358725" y="1945825"/>
            <a:ext cx="5087700" cy="5457000"/>
          </a:xfrm>
          <a:prstGeom prst="rect">
            <a:avLst/>
          </a:prstGeom>
        </p:spPr>
        <p:txBody>
          <a:bodyPr anchorCtr="0" anchor="t" bIns="113100" lIns="113100" spcFirstLastPara="1" rIns="113100" wrap="square" tIns="113100">
            <a:noAutofit/>
          </a:bodyPr>
          <a:lstStyle/>
          <a:p>
            <a:pPr indent="-381000" lvl="0" marL="457200" rtl="0" algn="l">
              <a:spcBef>
                <a:spcPts val="0"/>
              </a:spcBef>
              <a:spcAft>
                <a:spcPts val="0"/>
              </a:spcAft>
              <a:buSzPts val="2400"/>
              <a:buChar char="●"/>
            </a:pPr>
            <a:r>
              <a:rPr lang="en"/>
              <a:t>SVMs find a hyperplane in N-dimensional space (where N equals the number of features) that distinctly classifies data points. </a:t>
            </a:r>
            <a:endParaRPr/>
          </a:p>
          <a:p>
            <a:pPr indent="-381000" lvl="0" marL="457200" rtl="0" algn="l">
              <a:spcBef>
                <a:spcPts val="0"/>
              </a:spcBef>
              <a:spcAft>
                <a:spcPts val="0"/>
              </a:spcAft>
              <a:buSzPts val="2400"/>
              <a:buChar char="●"/>
            </a:pPr>
            <a:r>
              <a:rPr lang="en"/>
              <a:t>SVMs maximize the margin between the hyperplane and class data points closest to the hyperplane.</a:t>
            </a:r>
            <a:endParaRPr/>
          </a:p>
          <a:p>
            <a:pPr indent="-381000" lvl="0" marL="457200" rtl="0" algn="l">
              <a:spcBef>
                <a:spcPts val="0"/>
              </a:spcBef>
              <a:spcAft>
                <a:spcPts val="0"/>
              </a:spcAft>
              <a:buSzPts val="2400"/>
              <a:buChar char="●"/>
            </a:pPr>
            <a:r>
              <a:rPr lang="en"/>
              <a:t>Support vectors are data points that are closer to the hyperplane and influence the position and orientation of the hyperplane. </a:t>
            </a:r>
            <a:endParaRPr/>
          </a:p>
          <a:p>
            <a:pPr indent="0" lvl="0" marL="457200" rtl="0" algn="l">
              <a:spcBef>
                <a:spcPts val="2000"/>
              </a:spcBef>
              <a:spcAft>
                <a:spcPts val="2000"/>
              </a:spcAft>
              <a:buNone/>
            </a:pPr>
            <a:r>
              <a:t/>
            </a:r>
            <a:endParaRPr/>
          </a:p>
        </p:txBody>
      </p:sp>
      <p:pic>
        <p:nvPicPr>
          <p:cNvPr id="106" name="Google Shape;106;p13"/>
          <p:cNvPicPr preferRelativeResize="0"/>
          <p:nvPr/>
        </p:nvPicPr>
        <p:blipFill rotWithShape="1">
          <a:blip r:embed="rId3">
            <a:alphaModFix/>
          </a:blip>
          <a:srcRect b="4478" l="2400" r="1969" t="3176"/>
          <a:stretch/>
        </p:blipFill>
        <p:spPr>
          <a:xfrm>
            <a:off x="5312075" y="2576695"/>
            <a:ext cx="4563450" cy="3583880"/>
          </a:xfrm>
          <a:prstGeom prst="rect">
            <a:avLst/>
          </a:prstGeom>
          <a:noFill/>
          <a:ln>
            <a:noFill/>
          </a:ln>
        </p:spPr>
      </p:pic>
      <p:sp>
        <p:nvSpPr>
          <p:cNvPr id="107" name="Google Shape;107;p13"/>
          <p:cNvSpPr txBox="1"/>
          <p:nvPr/>
        </p:nvSpPr>
        <p:spPr>
          <a:xfrm>
            <a:off x="6631650" y="7162525"/>
            <a:ext cx="2949600" cy="240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1200">
                <a:latin typeface="Lato"/>
                <a:ea typeface="Lato"/>
                <a:cs typeface="Lato"/>
                <a:sym typeface="Lato"/>
              </a:rPr>
              <a:t>Image taken from DataCamp</a:t>
            </a:r>
            <a:endParaRPr i="1"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FFFFF"/>
      </a:dk1>
      <a:lt1>
        <a:srgbClr val="FFFFFF"/>
      </a:lt1>
      <a:dk2>
        <a:srgbClr val="000000"/>
      </a:dk2>
      <a:lt2>
        <a:srgbClr val="EEEEEE"/>
      </a:lt2>
      <a:accent1>
        <a:srgbClr val="00C1FF"/>
      </a:accent1>
      <a:accent2>
        <a:srgbClr val="00ECF2"/>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