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360" r:id="rId3"/>
    <p:sldId id="430" r:id="rId4"/>
    <p:sldId id="431" r:id="rId5"/>
    <p:sldId id="432" r:id="rId6"/>
    <p:sldId id="433" r:id="rId7"/>
    <p:sldId id="434" r:id="rId8"/>
    <p:sldId id="439" r:id="rId9"/>
    <p:sldId id="435" r:id="rId10"/>
    <p:sldId id="440" r:id="rId11"/>
    <p:sldId id="413" r:id="rId12"/>
    <p:sldId id="420" r:id="rId13"/>
    <p:sldId id="429" r:id="rId1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69" autoAdjust="0"/>
    <p:restoredTop sz="93052" autoAdjust="0"/>
  </p:normalViewPr>
  <p:slideViewPr>
    <p:cSldViewPr>
      <p:cViewPr varScale="1">
        <p:scale>
          <a:sx n="79" d="100"/>
          <a:sy n="79" d="100"/>
        </p:scale>
        <p:origin x="109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02.ExLayout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 구성 해보기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A4AC7DE2-9DE8-D138-0C7D-F4380FEC47BE}"/>
              </a:ext>
            </a:extLst>
          </p:cNvPr>
          <p:cNvSpPr txBox="1">
            <a:spLocks/>
          </p:cNvSpPr>
          <p:nvPr/>
        </p:nvSpPr>
        <p:spPr bwMode="auto">
          <a:xfrm>
            <a:off x="1979712" y="4044140"/>
            <a:ext cx="4682317" cy="258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kumimoji="0"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위의 화면을 구현해보기</a:t>
            </a:r>
            <a:endParaRPr kumimoji="0"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latinLnBrk="1">
              <a:lnSpc>
                <a:spcPct val="120000"/>
              </a:lnSpc>
              <a:spcAft>
                <a:spcPct val="25000"/>
              </a:spcAft>
              <a:defRPr/>
            </a:pPr>
            <a:br>
              <a:rPr kumimoji="0"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</a:br>
            <a:r>
              <a:rPr kumimoji="0"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 </a:t>
            </a:r>
            <a:r>
              <a:rPr kumimoji="0"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화면을 구현하는 방법 두가지</a:t>
            </a:r>
            <a:endParaRPr kumimoji="0"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AutoNum type="arabicPeriod"/>
              <a:defRPr/>
            </a:pPr>
            <a:r>
              <a:rPr kumimoji="0" lang="en-US" altLang="ko-KR" sz="1700" dirty="0" err="1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JavaCode</a:t>
            </a:r>
            <a:r>
              <a:rPr kumimoji="0"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를 이용한 구현</a:t>
            </a:r>
            <a:endParaRPr kumimoji="0"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AutoNum type="arabicPeriod"/>
              <a:defRPr/>
            </a:pPr>
            <a:r>
              <a:rPr kumimoji="0"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Android Xml</a:t>
            </a:r>
            <a:r>
              <a:rPr kumimoji="0"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을 이용한 구현</a:t>
            </a:r>
            <a:br>
              <a:rPr kumimoji="0"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</a:br>
            <a:endParaRPr kumimoji="0"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0F4C9B2-1426-CB4C-66E8-60008ACAD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757958"/>
            <a:ext cx="3247970" cy="328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86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Pallete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16A184-9192-4F1E-8719-D09C9649E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09329"/>
            <a:ext cx="7285510" cy="5255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151A5C-55AB-48B6-9882-769B2A454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18510"/>
            <a:ext cx="2191439" cy="3637612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5242CC8-225A-46A7-ADEA-A84EB60F2606}"/>
              </a:ext>
            </a:extLst>
          </p:cNvPr>
          <p:cNvCxnSpPr>
            <a:cxnSpLocks/>
          </p:cNvCxnSpPr>
          <p:nvPr/>
        </p:nvCxnSpPr>
        <p:spPr>
          <a:xfrm flipH="1">
            <a:off x="1835696" y="1628800"/>
            <a:ext cx="584626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81AFE2-5B0C-4E30-B549-574ADE61EEC3}"/>
              </a:ext>
            </a:extLst>
          </p:cNvPr>
          <p:cNvSpPr/>
          <p:nvPr/>
        </p:nvSpPr>
        <p:spPr>
          <a:xfrm>
            <a:off x="1043608" y="2839213"/>
            <a:ext cx="3725845" cy="151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Palette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여러가지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있는데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중에 눈에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보이는것은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위젯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눈에 보이지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않는것을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레이아웃이라고 부른다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파렛트에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있는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들을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드래그하여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엑티비티에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간편하게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추가할수있다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위젯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Button ,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ImageView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EditText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등ㅇ레이아웃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LiniarLayout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RerativeLayout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등등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14706C1-FAF0-460E-8A77-9EDAEA5DD6F5}"/>
              </a:ext>
            </a:extLst>
          </p:cNvPr>
          <p:cNvCxnSpPr>
            <a:cxnSpLocks/>
          </p:cNvCxnSpPr>
          <p:nvPr/>
        </p:nvCxnSpPr>
        <p:spPr>
          <a:xfrm>
            <a:off x="2771800" y="2234723"/>
            <a:ext cx="1207190" cy="4041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2">
            <a:extLst>
              <a:ext uri="{FF2B5EF4-FFF2-40B4-BE49-F238E27FC236}">
                <a16:creationId xmlns:a16="http://schemas.microsoft.com/office/drawing/2014/main" id="{40F7F7C4-F585-4976-B06A-204044F78AB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707545" y="1883489"/>
            <a:ext cx="2263447" cy="558674"/>
            <a:chOff x="785782" y="3176578"/>
            <a:chExt cx="1904986" cy="651201"/>
          </a:xfrm>
        </p:grpSpPr>
        <p:sp>
          <p:nvSpPr>
            <p:cNvPr id="22" name="AutoShape 44">
              <a:extLst>
                <a:ext uri="{FF2B5EF4-FFF2-40B4-BE49-F238E27FC236}">
                  <a16:creationId xmlns:a16="http://schemas.microsoft.com/office/drawing/2014/main" id="{22EB5039-A080-4C54-8BFC-FEE9612EB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176578"/>
              <a:ext cx="1904986" cy="640164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 cap="flat">
              <a:solidFill>
                <a:srgbClr val="AAAAA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216000" eaLnBrk="1" fontAlgn="b" latinLnBrk="1" hangingPunct="1">
                <a:defRPr/>
              </a:pPr>
              <a:r>
                <a:rPr 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	Button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을 </a:t>
              </a:r>
              <a:r>
                <a:rPr lang="ko-KR" altLang="en-US" sz="1000" b="1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드래그하여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	</a:t>
              </a:r>
              <a:r>
                <a:rPr lang="ko-KR" altLang="en-US" sz="1000" b="1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엑티비티에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추가</a:t>
              </a:r>
              <a:endParaRPr lang="en-US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3" name="Line 45">
              <a:extLst>
                <a:ext uri="{FF2B5EF4-FFF2-40B4-BE49-F238E27FC236}">
                  <a16:creationId xmlns:a16="http://schemas.microsoft.com/office/drawing/2014/main" id="{CEAF6F13-D2FD-4F90-8BE1-6D6741DC4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715" y="3176579"/>
              <a:ext cx="1411" cy="651200"/>
            </a:xfrm>
            <a:prstGeom prst="line">
              <a:avLst/>
            </a:prstGeom>
            <a:noFill/>
            <a:ln w="44450" cap="flat">
              <a:solidFill>
                <a:srgbClr val="0066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fontAlgn="b" latinLnBrk="1" hangingPunct="1">
                <a:defRPr/>
              </a:pPr>
              <a:endParaRPr lang="en-US" sz="1000" b="1" dirty="0">
                <a:latin typeface="+mj-ea"/>
                <a:ea typeface="+mj-ea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520B11-8E49-4A13-AFFF-787376D7C671}"/>
              </a:ext>
            </a:extLst>
          </p:cNvPr>
          <p:cNvSpPr/>
          <p:nvPr/>
        </p:nvSpPr>
        <p:spPr>
          <a:xfrm>
            <a:off x="4720810" y="2967498"/>
            <a:ext cx="2731510" cy="7940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r>
              <a:rPr lang="en-US" altLang="ko-KR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(View)</a:t>
            </a:r>
            <a:r>
              <a:rPr lang="ko-KR" altLang="en-US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000" b="0" i="0" dirty="0">
              <a:solidFill>
                <a:srgbClr val="30303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UI</a:t>
            </a: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구성하는 핵심 컴포넌트</a:t>
            </a:r>
          </a:p>
          <a:p>
            <a:pPr algn="l"/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사각영역에 자신의 모양을 나타냄</a:t>
            </a:r>
          </a:p>
          <a:p>
            <a:pPr algn="l"/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파생 뷰들을 이용해 다양한 기능을 제공</a:t>
            </a:r>
          </a:p>
        </p:txBody>
      </p:sp>
    </p:spTree>
    <p:extLst>
      <p:ext uri="{BB962C8B-B14F-4D97-AF65-F5344CB8AC3E}">
        <p14:creationId xmlns:p14="http://schemas.microsoft.com/office/powerpoint/2010/main" val="233419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뷰 속성</a:t>
            </a:r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E2CF7AF9-849D-49E6-9120-D33D53E0D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674749"/>
              </p:ext>
            </p:extLst>
          </p:nvPr>
        </p:nvGraphicFramePr>
        <p:xfrm>
          <a:off x="304646" y="917151"/>
          <a:ext cx="8587834" cy="294389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55186">
                  <a:extLst>
                    <a:ext uri="{9D8B030D-6E8A-4147-A177-3AD203B41FA5}">
                      <a16:colId xmlns:a16="http://schemas.microsoft.com/office/drawing/2014/main" val="4122087348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3795548534"/>
                    </a:ext>
                  </a:extLst>
                </a:gridCol>
              </a:tblGrid>
              <a:tr h="30033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</a:rPr>
                        <a:t>id 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뷰 </a:t>
                      </a:r>
                      <a:r>
                        <a:rPr lang="ko-KR" altLang="en-US" sz="1000" dirty="0" err="1"/>
                        <a:t>참조시</a:t>
                      </a:r>
                      <a:r>
                        <a:rPr lang="ko-KR" altLang="en-US" sz="1000" dirty="0"/>
                        <a:t> 사용 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36728"/>
                  </a:ext>
                </a:extLst>
              </a:tr>
              <a:tr h="675745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layout_width</a:t>
                      </a:r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en-US" altLang="ko-KR" sz="1000" b="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layout_height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000" b="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match_parent</a:t>
                      </a:r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  </a:t>
                      </a:r>
                      <a:r>
                        <a:rPr kumimoji="0"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크기에 맞춤</a:t>
                      </a:r>
                    </a:p>
                    <a:p>
                      <a:r>
                        <a:rPr kumimoji="0" lang="en-US" altLang="ko-KR" sz="1000" b="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wrap_content</a:t>
                      </a:r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kumimoji="0"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내용물 크기만큼 채움</a:t>
                      </a:r>
                    </a:p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사용하여 직접 크기 조절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679306"/>
                  </a:ext>
                </a:extLst>
              </a:tr>
              <a:tr h="488038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background  , background  tint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 배경색 설정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버튼의경우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backgroundtint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 뷰들은 </a:t>
                      </a:r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backround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959361"/>
                  </a:ext>
                </a:extLst>
              </a:tr>
              <a:tr h="31600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padding 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뷰와 </a:t>
                      </a:r>
                      <a:r>
                        <a:rPr kumimoji="0" lang="ko-KR" alt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내용물간의</a:t>
                      </a:r>
                      <a:r>
                        <a:rPr kumimoji="0"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내부 여백 지정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088752"/>
                  </a:ext>
                </a:extLst>
              </a:tr>
              <a:tr h="488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kumimoji="0" lang="en-US" altLang="ko-KR" sz="1000" b="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layout_margin</a:t>
                      </a:r>
                      <a:endParaRPr kumimoji="0" lang="ko-KR" altLang="en-US" sz="1000" b="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0"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여백 지정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784515"/>
                  </a:ext>
                </a:extLst>
              </a:tr>
              <a:tr h="675745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visibility 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visible : </a:t>
                      </a:r>
                      <a:r>
                        <a:rPr kumimoji="0"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보이는 상태</a:t>
                      </a:r>
                    </a:p>
                    <a:p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invisible : </a:t>
                      </a:r>
                      <a:r>
                        <a:rPr kumimoji="0"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자리를 차지하며 숨긴 상태</a:t>
                      </a:r>
                    </a:p>
                    <a:p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gone : </a:t>
                      </a:r>
                      <a:r>
                        <a:rPr kumimoji="0"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자리를 차지하지 않으며 숨긴 상태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107268"/>
                  </a:ext>
                </a:extLst>
              </a:tr>
            </a:tbl>
          </a:graphicData>
        </a:graphic>
      </p:graphicFrame>
      <p:pic>
        <p:nvPicPr>
          <p:cNvPr id="6" name="_x43384208" descr="P02_S001_049">
            <a:extLst>
              <a:ext uri="{FF2B5EF4-FFF2-40B4-BE49-F238E27FC236}">
                <a16:creationId xmlns:a16="http://schemas.microsoft.com/office/drawing/2014/main" id="{78E66575-EC53-496F-A61E-A86D64024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77072"/>
            <a:ext cx="423545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16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뷰의 크기 지정에 사용되는 단위</a:t>
            </a:r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E2CF7AF9-849D-49E6-9120-D33D53E0D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93063"/>
              </p:ext>
            </p:extLst>
          </p:nvPr>
        </p:nvGraphicFramePr>
        <p:xfrm>
          <a:off x="304646" y="980728"/>
          <a:ext cx="8587833" cy="499703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5959">
                  <a:extLst>
                    <a:ext uri="{9D8B030D-6E8A-4147-A177-3AD203B41FA5}">
                      <a16:colId xmlns:a16="http://schemas.microsoft.com/office/drawing/2014/main" val="4122087348"/>
                    </a:ext>
                  </a:extLst>
                </a:gridCol>
                <a:gridCol w="2085959">
                  <a:extLst>
                    <a:ext uri="{9D8B030D-6E8A-4147-A177-3AD203B41FA5}">
                      <a16:colId xmlns:a16="http://schemas.microsoft.com/office/drawing/2014/main" val="3815375782"/>
                    </a:ext>
                  </a:extLst>
                </a:gridCol>
                <a:gridCol w="4415915">
                  <a:extLst>
                    <a:ext uri="{9D8B030D-6E8A-4147-A177-3AD203B41FA5}">
                      <a16:colId xmlns:a16="http://schemas.microsoft.com/office/drawing/2014/main" val="3795548534"/>
                    </a:ext>
                  </a:extLst>
                </a:gridCol>
              </a:tblGrid>
              <a:tr h="236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endParaRPr lang="ko-KR" alt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표현</a:t>
                      </a:r>
                      <a:endParaRPr lang="ko-KR" alt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7" marB="45727" anchor="ctr"/>
                </a:tc>
                <a:extLst>
                  <a:ext uri="{0D108BD9-81ED-4DB2-BD59-A6C34878D82A}">
                    <a16:rowId xmlns:a16="http://schemas.microsoft.com/office/drawing/2014/main" val="426736728"/>
                  </a:ext>
                </a:extLst>
              </a:tr>
              <a:tr h="236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픽셀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픽셀</a:t>
                      </a:r>
                    </a:p>
                  </a:txBody>
                  <a:tcPr marL="91439" marR="91439" marT="45727" marB="45727" anchor="ctr"/>
                </a:tc>
                <a:extLst>
                  <a:ext uri="{0D108BD9-81ED-4DB2-BD59-A6C34878D82A}">
                    <a16:rowId xmlns:a16="http://schemas.microsoft.com/office/drawing/2014/main" val="1220890279"/>
                  </a:ext>
                </a:extLst>
              </a:tr>
              <a:tr h="675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dip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밀도 독립적 픽셀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density independent pixel)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160dpi 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화면을 기준으로 한 픽셀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1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인치 당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점이 있는 디스플레이 화면에서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1dp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1px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같음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1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인치 당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점이 있는 디스플레이 화면에서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1dp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2px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같음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7" marB="45727" anchor="ctr"/>
                </a:tc>
                <a:extLst>
                  <a:ext uri="{0D108BD9-81ED-4DB2-BD59-A6C34878D82A}">
                    <a16:rowId xmlns:a16="http://schemas.microsoft.com/office/drawing/2014/main" val="2444679306"/>
                  </a:ext>
                </a:extLst>
              </a:tr>
              <a:tr h="4880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sip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축척 독립적 픽셀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scale independent pixel)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가변 글꼴을 기준으로 한 픽셀로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유사하나 글꼴의 설정에 따라 달라짐</a:t>
                      </a:r>
                    </a:p>
                  </a:txBody>
                  <a:tcPr marL="91439" marR="91439" marT="45727" marB="45727" anchor="ctr"/>
                </a:tc>
                <a:extLst>
                  <a:ext uri="{0D108BD9-81ED-4DB2-BD59-A6C34878D82A}">
                    <a16:rowId xmlns:a16="http://schemas.microsoft.com/office/drawing/2014/main" val="1114959361"/>
                  </a:ext>
                </a:extLst>
              </a:tr>
              <a:tr h="3160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인치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인치로 된 물리적 길이</a:t>
                      </a:r>
                    </a:p>
                  </a:txBody>
                  <a:tcPr marL="91439" marR="91439" marT="45727" marB="45727" anchor="ctr"/>
                </a:tc>
                <a:extLst>
                  <a:ext uri="{0D108BD9-81ED-4DB2-BD59-A6C34878D82A}">
                    <a16:rowId xmlns:a16="http://schemas.microsoft.com/office/drawing/2014/main" val="1044088752"/>
                  </a:ext>
                </a:extLst>
              </a:tr>
              <a:tr h="4880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밀리미터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밀리미터로 된 물리적 길이</a:t>
                      </a:r>
                    </a:p>
                  </a:txBody>
                  <a:tcPr marL="91439" marR="91439" marT="45727" marB="45727" anchor="ctr"/>
                </a:tc>
                <a:extLst>
                  <a:ext uri="{0D108BD9-81ED-4DB2-BD59-A6C34878D82A}">
                    <a16:rowId xmlns:a16="http://schemas.microsoft.com/office/drawing/2014/main" val="841784515"/>
                  </a:ext>
                </a:extLst>
              </a:tr>
              <a:tr h="675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크기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글꼴과 상관없이 동일한 텍스트 크기 표시</a:t>
                      </a:r>
                    </a:p>
                  </a:txBody>
                  <a:tcPr marL="91439" marR="91439" marT="45727" marB="45727" anchor="ctr"/>
                </a:tc>
                <a:extLst>
                  <a:ext uri="{0D108BD9-81ED-4DB2-BD59-A6C34878D82A}">
                    <a16:rowId xmlns:a16="http://schemas.microsoft.com/office/drawing/2014/main" val="480107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66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FDEFC3E-8FE7-42EA-A706-14B36803D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76" y="980728"/>
            <a:ext cx="7668344" cy="5532163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코드 경로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5F693B-6E3A-4123-8F9D-5F10FA465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77" y="1268760"/>
            <a:ext cx="2874246" cy="4731990"/>
          </a:xfrm>
          <a:prstGeom prst="rect">
            <a:avLst/>
          </a:prstGeom>
        </p:spPr>
      </p:pic>
      <p:grpSp>
        <p:nvGrpSpPr>
          <p:cNvPr id="12" name="그룹 22">
            <a:extLst>
              <a:ext uri="{FF2B5EF4-FFF2-40B4-BE49-F238E27FC236}">
                <a16:creationId xmlns:a16="http://schemas.microsoft.com/office/drawing/2014/main" id="{B4C4BDB7-2DC7-49E7-9E99-D718A5A0658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68217" y="1916833"/>
            <a:ext cx="3312368" cy="470601"/>
            <a:chOff x="258692" y="3176579"/>
            <a:chExt cx="1904986" cy="1104448"/>
          </a:xfrm>
        </p:grpSpPr>
        <p:sp>
          <p:nvSpPr>
            <p:cNvPr id="13" name="AutoShape 44">
              <a:extLst>
                <a:ext uri="{FF2B5EF4-FFF2-40B4-BE49-F238E27FC236}">
                  <a16:creationId xmlns:a16="http://schemas.microsoft.com/office/drawing/2014/main" id="{27A50A23-3863-45E7-8D19-04BC4822F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92" y="3640863"/>
              <a:ext cx="1904986" cy="640164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 cap="flat">
              <a:solidFill>
                <a:srgbClr val="AAAAA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216000" eaLnBrk="1" fontAlgn="b" latinLnBrk="1" hangingPunct="1">
                <a:defRPr/>
              </a:pPr>
              <a:r>
                <a:rPr 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	app/java/</a:t>
              </a:r>
              <a:r>
                <a:rPr lang="en-US" sz="1000" b="1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packagename</a:t>
              </a:r>
              <a:r>
                <a:rPr 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/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자바코드 경로</a:t>
              </a:r>
              <a:endParaRPr lang="en-US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4" name="Line 45">
              <a:extLst>
                <a:ext uri="{FF2B5EF4-FFF2-40B4-BE49-F238E27FC236}">
                  <a16:creationId xmlns:a16="http://schemas.microsoft.com/office/drawing/2014/main" id="{9C248A46-39D2-471C-B64F-7EBE26404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715" y="3176579"/>
              <a:ext cx="1411" cy="651200"/>
            </a:xfrm>
            <a:prstGeom prst="line">
              <a:avLst/>
            </a:prstGeom>
            <a:noFill/>
            <a:ln w="44450" cap="flat">
              <a:solidFill>
                <a:srgbClr val="0066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fontAlgn="b" latinLnBrk="1" hangingPunct="1">
                <a:defRPr/>
              </a:pPr>
              <a:endParaRPr lang="en-US" sz="1000" b="1" dirty="0">
                <a:latin typeface="+mj-ea"/>
                <a:ea typeface="+mj-ea"/>
              </a:endParaRPr>
            </a:p>
          </p:txBody>
        </p:sp>
      </p:grpSp>
      <p:grpSp>
        <p:nvGrpSpPr>
          <p:cNvPr id="15" name="그룹 22">
            <a:extLst>
              <a:ext uri="{FF2B5EF4-FFF2-40B4-BE49-F238E27FC236}">
                <a16:creationId xmlns:a16="http://schemas.microsoft.com/office/drawing/2014/main" id="{59E3F570-43C7-4902-BA25-FCD557E9DA9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43808" y="2924945"/>
            <a:ext cx="2736304" cy="947050"/>
            <a:chOff x="234338" y="3176579"/>
            <a:chExt cx="1904986" cy="3071864"/>
          </a:xfrm>
        </p:grpSpPr>
        <p:sp>
          <p:nvSpPr>
            <p:cNvPr id="16" name="AutoShape 44">
              <a:extLst>
                <a:ext uri="{FF2B5EF4-FFF2-40B4-BE49-F238E27FC236}">
                  <a16:creationId xmlns:a16="http://schemas.microsoft.com/office/drawing/2014/main" id="{070437ED-4509-4530-A575-690DD9E64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338" y="5608280"/>
              <a:ext cx="1904986" cy="640163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 cap="flat">
              <a:solidFill>
                <a:srgbClr val="AAAAA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216000" eaLnBrk="1" fontAlgn="b" latinLnBrk="1" hangingPunct="1">
                <a:defRPr/>
              </a:pPr>
              <a:r>
                <a:rPr 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	app/res/layout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레이아웃 경로</a:t>
              </a:r>
              <a:endParaRPr lang="en-US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7" name="Line 45">
              <a:extLst>
                <a:ext uri="{FF2B5EF4-FFF2-40B4-BE49-F238E27FC236}">
                  <a16:creationId xmlns:a16="http://schemas.microsoft.com/office/drawing/2014/main" id="{EFF9A787-6A6E-4B23-BA93-66D2C5022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715" y="3176579"/>
              <a:ext cx="1411" cy="651200"/>
            </a:xfrm>
            <a:prstGeom prst="line">
              <a:avLst/>
            </a:prstGeom>
            <a:noFill/>
            <a:ln w="44450" cap="flat">
              <a:solidFill>
                <a:srgbClr val="0066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fontAlgn="b" latinLnBrk="1" hangingPunct="1">
                <a:defRPr/>
              </a:pPr>
              <a:endParaRPr lang="en-US" sz="1000" b="1" dirty="0">
                <a:latin typeface="+mj-ea"/>
                <a:ea typeface="+mj-ea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814B45-8642-46FB-9359-75449DF967AA}"/>
              </a:ext>
            </a:extLst>
          </p:cNvPr>
          <p:cNvSpPr/>
          <p:nvPr/>
        </p:nvSpPr>
        <p:spPr>
          <a:xfrm>
            <a:off x="2543279" y="4364351"/>
            <a:ext cx="1668682" cy="504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Activity main.xml 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더블 클릭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ctr">
              <a:buFont typeface="Wingdings" panose="05000000000000000000" pitchFamily="2" charset="2"/>
              <a:buChar char="v"/>
            </a:pP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1BF000-8DCC-4ECC-A5AA-8F95CE672A0B}"/>
              </a:ext>
            </a:extLst>
          </p:cNvPr>
          <p:cNvSpPr/>
          <p:nvPr/>
        </p:nvSpPr>
        <p:spPr>
          <a:xfrm>
            <a:off x="4169554" y="4304043"/>
            <a:ext cx="3013459" cy="10925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</a:t>
            </a:r>
            <a:r>
              <a:rPr lang="en-US" altLang="ko-KR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(Activity)</a:t>
            </a:r>
            <a:r>
              <a:rPr lang="ko-KR" altLang="en-US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000" b="0" i="0" dirty="0">
              <a:solidFill>
                <a:srgbClr val="30303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응용 프로그램을 구성하는 주요 단위</a:t>
            </a:r>
          </a:p>
          <a:p>
            <a:pPr algn="l"/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하나의 </a:t>
            </a:r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구성하는 기본 단위 </a:t>
            </a:r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 응용 프로그램은 다수의 액티비티를 가질 수 있다</a:t>
            </a:r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뷰가 모여 하나의 액티비티를 구성</a:t>
            </a:r>
            <a:endParaRPr lang="en-US" altLang="ko-KR" sz="1000" b="0" i="0" dirty="0">
              <a:solidFill>
                <a:srgbClr val="30303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액티비티에는 </a:t>
            </a:r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파일과 </a:t>
            </a:r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xml</a:t>
            </a: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존재함</a:t>
            </a:r>
          </a:p>
        </p:txBody>
      </p:sp>
    </p:spTree>
    <p:extLst>
      <p:ext uri="{BB962C8B-B14F-4D97-AF65-F5344CB8AC3E}">
        <p14:creationId xmlns:p14="http://schemas.microsoft.com/office/powerpoint/2010/main" val="169355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코드 경로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A3BBDA89-6DFE-4C4D-9970-A8050CA865D1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Project Tree</a:t>
            </a:r>
            <a:r>
              <a:rPr lang="ko-KR" altLang="en-US" dirty="0"/>
              <a:t>의 구성 살펴보기</a:t>
            </a:r>
          </a:p>
          <a:p>
            <a:endParaRPr lang="ko-KR" altLang="en-US" dirty="0"/>
          </a:p>
        </p:txBody>
      </p:sp>
      <p:pic>
        <p:nvPicPr>
          <p:cNvPr id="22" name="Picture 1">
            <a:extLst>
              <a:ext uri="{FF2B5EF4-FFF2-40B4-BE49-F238E27FC236}">
                <a16:creationId xmlns:a16="http://schemas.microsoft.com/office/drawing/2014/main" id="{0606B5B3-1CD0-447B-AAEF-27C8E8846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356" y="1400126"/>
            <a:ext cx="5345272" cy="408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4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코드 경로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B83FDA8-100D-4E43-9203-DFF134C48C54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java </a:t>
            </a:r>
            <a:r>
              <a:rPr lang="ko-KR" altLang="en-US" dirty="0"/>
              <a:t>폴더</a:t>
            </a:r>
          </a:p>
          <a:p>
            <a:pPr lvl="1"/>
            <a:r>
              <a:rPr lang="ko-KR" altLang="en-US" dirty="0"/>
              <a:t>하위에 패키지명의 하위 폴더가 존재</a:t>
            </a:r>
            <a:endParaRPr lang="en-US" altLang="ko-KR" dirty="0"/>
          </a:p>
          <a:p>
            <a:pPr lvl="2"/>
            <a:r>
              <a:rPr lang="ko-KR" altLang="en-US" dirty="0" err="1"/>
              <a:t>안드로이드</a:t>
            </a:r>
            <a:r>
              <a:rPr lang="ko-KR" altLang="en-US" dirty="0"/>
              <a:t> 프로젝트를 생성할 때 입력한 패키지 이름과 동일</a:t>
            </a:r>
            <a:endParaRPr lang="en-US" altLang="ko-KR" dirty="0"/>
          </a:p>
          <a:p>
            <a:pPr lvl="1"/>
            <a:r>
              <a:rPr lang="ko-KR" altLang="en-US" dirty="0"/>
              <a:t>패키지 이름 아래에 </a:t>
            </a:r>
            <a:r>
              <a:rPr lang="en-US" altLang="ko-KR" dirty="0"/>
              <a:t>MainActivity.java</a:t>
            </a:r>
            <a:r>
              <a:rPr lang="ko-KR" altLang="en-US" dirty="0"/>
              <a:t>로 메인 </a:t>
            </a:r>
            <a:r>
              <a:rPr lang="en-US" altLang="ko-KR" dirty="0"/>
              <a:t>Java </a:t>
            </a:r>
            <a:r>
              <a:rPr lang="ko-KR" altLang="en-US" dirty="0"/>
              <a:t>소스가 들어 있음</a:t>
            </a:r>
            <a:endParaRPr lang="en-US" altLang="ko-KR" dirty="0"/>
          </a:p>
          <a:p>
            <a:pPr lvl="2"/>
            <a:r>
              <a:rPr lang="ko-KR" altLang="en-US" dirty="0"/>
              <a:t>주로 </a:t>
            </a:r>
            <a:r>
              <a:rPr lang="ko-KR" altLang="en-US" dirty="0" err="1"/>
              <a:t>액티비티에서</a:t>
            </a:r>
            <a:r>
              <a:rPr lang="ko-KR" altLang="en-US" dirty="0"/>
              <a:t> 할 일을 프로그래밍</a:t>
            </a:r>
          </a:p>
          <a:p>
            <a:endParaRPr lang="ko-KR" altLang="en-US" dirty="0"/>
          </a:p>
          <a:p>
            <a:r>
              <a:rPr lang="en-US" altLang="ko-KR" dirty="0"/>
              <a:t>java (generated) </a:t>
            </a:r>
            <a:r>
              <a:rPr lang="ko-KR" altLang="en-US" dirty="0"/>
              <a:t>폴더</a:t>
            </a:r>
          </a:p>
          <a:p>
            <a:pPr lvl="1"/>
            <a:r>
              <a:rPr lang="en-US" altLang="ko-KR" dirty="0"/>
              <a:t>Android Studio 3.2</a:t>
            </a:r>
            <a:r>
              <a:rPr lang="ko-KR" altLang="en-US" dirty="0"/>
              <a:t>부터 제공되는 폴더</a:t>
            </a:r>
            <a:endParaRPr lang="en-US" altLang="ko-KR" dirty="0"/>
          </a:p>
          <a:p>
            <a:pPr lvl="2"/>
            <a:r>
              <a:rPr lang="ko-KR" altLang="en-US" dirty="0"/>
              <a:t>내부적으로 사용 </a:t>
            </a:r>
          </a:p>
        </p:txBody>
      </p:sp>
    </p:spTree>
    <p:extLst>
      <p:ext uri="{BB962C8B-B14F-4D97-AF65-F5344CB8AC3E}">
        <p14:creationId xmlns:p14="http://schemas.microsoft.com/office/powerpoint/2010/main" val="368408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코드 경로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4918624-9B0F-41F9-8A9C-E1322390F1C7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res </a:t>
            </a:r>
            <a:r>
              <a:rPr lang="ko-KR" altLang="en-US" dirty="0"/>
              <a:t>폴더</a:t>
            </a:r>
          </a:p>
          <a:p>
            <a:pPr lvl="1"/>
            <a:r>
              <a:rPr lang="ko-KR" altLang="en-US" dirty="0" err="1"/>
              <a:t>앱</a:t>
            </a:r>
            <a:r>
              <a:rPr lang="ko-KR" altLang="en-US" dirty="0"/>
              <a:t> 개발에 사용되는 이미지</a:t>
            </a:r>
            <a:r>
              <a:rPr lang="en-US" altLang="ko-KR" dirty="0"/>
              <a:t>, </a:t>
            </a:r>
            <a:r>
              <a:rPr lang="ko-KR" altLang="en-US" dirty="0"/>
              <a:t>레이아웃</a:t>
            </a:r>
            <a:r>
              <a:rPr lang="en-US" altLang="ko-KR" dirty="0"/>
              <a:t>, </a:t>
            </a:r>
            <a:r>
              <a:rPr lang="ko-KR" altLang="en-US" dirty="0"/>
              <a:t>문자열 등이 들어가는 폴더</a:t>
            </a:r>
          </a:p>
          <a:p>
            <a:pPr lvl="1"/>
            <a:r>
              <a:rPr lang="en-US" altLang="ko-KR" dirty="0" err="1"/>
              <a:t>drawable</a:t>
            </a:r>
            <a:r>
              <a:rPr lang="en-US" altLang="ko-KR" dirty="0"/>
              <a:t> </a:t>
            </a:r>
            <a:r>
              <a:rPr lang="ko-KR" altLang="en-US" dirty="0"/>
              <a:t>폴더 </a:t>
            </a:r>
            <a:r>
              <a:rPr lang="en-US" altLang="ko-KR" dirty="0"/>
              <a:t>: </a:t>
            </a:r>
            <a:r>
              <a:rPr lang="ko-KR" altLang="en-US" dirty="0"/>
              <a:t>이미지 파일 저장</a:t>
            </a:r>
          </a:p>
          <a:p>
            <a:pPr lvl="1"/>
            <a:r>
              <a:rPr lang="en-US" altLang="ko-KR" dirty="0"/>
              <a:t>layout </a:t>
            </a:r>
            <a:r>
              <a:rPr lang="ko-KR" altLang="en-US" dirty="0"/>
              <a:t>폴더 </a:t>
            </a:r>
            <a:r>
              <a:rPr lang="en-US" altLang="ko-KR" dirty="0"/>
              <a:t>: </a:t>
            </a:r>
            <a:r>
              <a:rPr lang="ko-KR" altLang="en-US" dirty="0" err="1"/>
              <a:t>액티비티</a:t>
            </a:r>
            <a:r>
              <a:rPr lang="en-US" altLang="ko-KR" dirty="0"/>
              <a:t>(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  <a:r>
              <a:rPr lang="ko-KR" altLang="en-US" dirty="0"/>
              <a:t>을 구성하는 </a:t>
            </a:r>
            <a:r>
              <a:rPr lang="en-US" altLang="ko-KR" dirty="0"/>
              <a:t>xml </a:t>
            </a:r>
            <a:r>
              <a:rPr lang="ko-KR" altLang="en-US" dirty="0"/>
              <a:t>파일을 넣으면 됨</a:t>
            </a:r>
          </a:p>
          <a:p>
            <a:pPr lvl="1"/>
            <a:r>
              <a:rPr lang="en-US" altLang="ko-KR" dirty="0"/>
              <a:t>values  </a:t>
            </a:r>
            <a:r>
              <a:rPr lang="ko-KR" altLang="en-US" dirty="0"/>
              <a:t>폴더 </a:t>
            </a:r>
            <a:r>
              <a:rPr lang="en-US" altLang="ko-KR" dirty="0"/>
              <a:t>: </a:t>
            </a:r>
            <a:r>
              <a:rPr lang="ko-KR" altLang="en-US" dirty="0"/>
              <a:t>문자열을 저장하는 </a:t>
            </a:r>
            <a:r>
              <a:rPr lang="en-US" altLang="ko-KR" dirty="0"/>
              <a:t>string.xml, </a:t>
            </a:r>
            <a:r>
              <a:rPr lang="ko-KR" altLang="en-US" dirty="0"/>
              <a:t>색상표를 저장하는 </a:t>
            </a:r>
            <a:r>
              <a:rPr lang="en-US" altLang="ko-KR" dirty="0"/>
              <a:t>colors.xml, </a:t>
            </a:r>
            <a:r>
              <a:rPr lang="ko-KR" altLang="en-US" dirty="0"/>
              <a:t>스타일을 저장하는 </a:t>
            </a:r>
            <a:r>
              <a:rPr lang="en-US" altLang="ko-KR" dirty="0"/>
              <a:t>themes.xml </a:t>
            </a:r>
            <a:r>
              <a:rPr lang="ko-KR" altLang="en-US" dirty="0"/>
              <a:t>등이 들어 있음</a:t>
            </a:r>
            <a:r>
              <a:rPr lang="en-US" altLang="ko-KR" dirty="0"/>
              <a:t>	</a:t>
            </a:r>
            <a:endParaRPr lang="ko-KR" altLang="en-US" dirty="0"/>
          </a:p>
          <a:p>
            <a:pPr lvl="1"/>
            <a:r>
              <a:rPr lang="en-US" altLang="ko-KR" dirty="0"/>
              <a:t>menu </a:t>
            </a:r>
            <a:r>
              <a:rPr lang="ko-KR" altLang="en-US" dirty="0"/>
              <a:t>폴더 </a:t>
            </a:r>
            <a:r>
              <a:rPr lang="en-US" altLang="ko-KR" dirty="0"/>
              <a:t>: </a:t>
            </a:r>
            <a:r>
              <a:rPr lang="ko-KR" altLang="en-US" dirty="0"/>
              <a:t>메뉴 </a:t>
            </a:r>
            <a:r>
              <a:rPr lang="en-US" altLang="ko-KR" dirty="0"/>
              <a:t>XML </a:t>
            </a:r>
            <a:r>
              <a:rPr lang="ko-KR" altLang="en-US" dirty="0"/>
              <a:t>파일이 저장되어 있음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res(generated) </a:t>
            </a:r>
            <a:r>
              <a:rPr lang="ko-KR" altLang="en-US" dirty="0"/>
              <a:t>폴더</a:t>
            </a:r>
          </a:p>
          <a:p>
            <a:pPr lvl="1"/>
            <a:r>
              <a:rPr lang="en-US" altLang="ko-KR" dirty="0"/>
              <a:t>Android Studio 3.5</a:t>
            </a:r>
            <a:r>
              <a:rPr lang="ko-KR" altLang="en-US" dirty="0"/>
              <a:t>부터 제공</a:t>
            </a:r>
            <a:endParaRPr lang="en-US" altLang="ko-KR" dirty="0"/>
          </a:p>
          <a:p>
            <a:pPr lvl="2"/>
            <a:r>
              <a:rPr lang="ko-KR" altLang="en-US" dirty="0"/>
              <a:t>내부적으로 사용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00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코드 경로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A3FD6DD-E599-42E9-B285-2D99D2EBAE33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manifests </a:t>
            </a:r>
            <a:r>
              <a:rPr lang="ko-KR" altLang="en-US" dirty="0"/>
              <a:t>폴더</a:t>
            </a:r>
          </a:p>
          <a:p>
            <a:pPr lvl="1"/>
            <a:r>
              <a:rPr lang="en-US" altLang="ko-KR" dirty="0"/>
              <a:t>AndroidManifest.xml </a:t>
            </a:r>
            <a:r>
              <a:rPr lang="ko-KR" altLang="en-US" dirty="0"/>
              <a:t>파일이 들어 있음</a:t>
            </a:r>
          </a:p>
          <a:p>
            <a:pPr lvl="1"/>
            <a:r>
              <a:rPr lang="ko-KR" altLang="en-US" dirty="0" err="1"/>
              <a:t>앱의</a:t>
            </a:r>
            <a:r>
              <a:rPr lang="ko-KR" altLang="en-US" dirty="0"/>
              <a:t> 여러 가지 정보를 담고 있음</a:t>
            </a:r>
          </a:p>
          <a:p>
            <a:endParaRPr lang="ko-KR" altLang="en-US" dirty="0"/>
          </a:p>
          <a:p>
            <a:r>
              <a:rPr lang="en-US" altLang="ko-KR" dirty="0" err="1"/>
              <a:t>Gradle</a:t>
            </a:r>
            <a:r>
              <a:rPr lang="en-US" altLang="ko-KR" dirty="0"/>
              <a:t> Scripts </a:t>
            </a:r>
            <a:r>
              <a:rPr lang="ko-KR" altLang="en-US" dirty="0"/>
              <a:t>폴더</a:t>
            </a:r>
          </a:p>
          <a:p>
            <a:pPr lvl="1"/>
            <a:r>
              <a:rPr lang="en-US" altLang="ko-KR" dirty="0" err="1"/>
              <a:t>build.gradle</a:t>
            </a:r>
            <a:r>
              <a:rPr lang="en-US" altLang="ko-KR" dirty="0"/>
              <a:t> (Module: app) : </a:t>
            </a:r>
            <a:r>
              <a:rPr lang="ko-KR" altLang="en-US" dirty="0" err="1"/>
              <a:t>빌드</a:t>
            </a:r>
            <a:r>
              <a:rPr lang="ko-KR" altLang="en-US" dirty="0"/>
              <a:t> 스크립트 핵심 파일</a:t>
            </a:r>
          </a:p>
          <a:p>
            <a:pPr lvl="1"/>
            <a:r>
              <a:rPr lang="en-US" altLang="ko-KR" dirty="0" err="1"/>
              <a:t>local.properties</a:t>
            </a:r>
            <a:r>
              <a:rPr lang="en-US" altLang="ko-KR" dirty="0"/>
              <a:t> : </a:t>
            </a:r>
            <a:r>
              <a:rPr lang="ko-KR" altLang="en-US" dirty="0" err="1"/>
              <a:t>컴파일되는</a:t>
            </a:r>
            <a:r>
              <a:rPr lang="ko-KR" altLang="en-US" dirty="0"/>
              <a:t> </a:t>
            </a:r>
            <a:r>
              <a:rPr lang="en-US" altLang="ko-KR" dirty="0"/>
              <a:t>SDK</a:t>
            </a:r>
            <a:r>
              <a:rPr lang="ko-KR" altLang="en-US" dirty="0"/>
              <a:t>의 경로가 들어 있음</a:t>
            </a:r>
          </a:p>
          <a:p>
            <a:pPr lvl="1"/>
            <a:r>
              <a:rPr lang="en-US" altLang="ko-KR" dirty="0" err="1"/>
              <a:t>gradle.properties</a:t>
            </a:r>
            <a:r>
              <a:rPr lang="en-US" altLang="ko-KR" dirty="0"/>
              <a:t>: JVM </a:t>
            </a:r>
            <a:r>
              <a:rPr lang="ko-KR" altLang="en-US" dirty="0"/>
              <a:t>관련 메모리가 설정되어 있음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05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뷰와 </a:t>
            </a:r>
            <a:r>
              <a:rPr lang="ko-KR" altLang="en-US" dirty="0" err="1"/>
              <a:t>뷰그룹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77777E9-14B5-4723-956B-D9A102D2EACF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View </a:t>
            </a:r>
            <a:r>
              <a:rPr lang="ko-KR" altLang="en-US" dirty="0"/>
              <a:t>클래스</a:t>
            </a:r>
          </a:p>
          <a:p>
            <a:pPr lvl="1"/>
            <a:r>
              <a:rPr lang="ko-KR" altLang="en-US" dirty="0" err="1"/>
              <a:t>안드로이드</a:t>
            </a:r>
            <a:r>
              <a:rPr lang="ko-KR" altLang="en-US" dirty="0"/>
              <a:t> 화면에서 실제로 사용되는 것들은 모두 </a:t>
            </a:r>
            <a:r>
              <a:rPr lang="en-US" altLang="ko-KR" dirty="0"/>
              <a:t>View </a:t>
            </a:r>
            <a:r>
              <a:rPr lang="ko-KR" altLang="en-US" dirty="0"/>
              <a:t>클래스 상속을 받음</a:t>
            </a:r>
          </a:p>
          <a:p>
            <a:pPr lvl="1"/>
            <a:r>
              <a:rPr lang="ko-KR" altLang="en-US" dirty="0"/>
              <a:t>다른 말로 </a:t>
            </a:r>
            <a:r>
              <a:rPr lang="en-US" altLang="ko-KR" dirty="0"/>
              <a:t>‘</a:t>
            </a:r>
            <a:r>
              <a:rPr lang="ko-KR" altLang="en-US" dirty="0" err="1"/>
              <a:t>위젯</a:t>
            </a:r>
            <a:r>
              <a:rPr lang="en-US" altLang="ko-KR" dirty="0"/>
              <a:t>’</a:t>
            </a:r>
            <a:r>
              <a:rPr lang="ko-KR" altLang="en-US" dirty="0"/>
              <a:t>이라고도 함</a:t>
            </a:r>
            <a:endParaRPr lang="en-US" altLang="ko-KR" dirty="0"/>
          </a:p>
          <a:p>
            <a:pPr lvl="2"/>
            <a:r>
              <a:rPr lang="ko-KR" altLang="en-US" dirty="0"/>
              <a:t>화면에서 버튼 </a:t>
            </a:r>
            <a:r>
              <a:rPr lang="ko-KR" altLang="en-US" dirty="0">
                <a:latin typeface="함초롬돋움"/>
                <a:ea typeface="함초롬돋움"/>
                <a:cs typeface="함초롬돋움"/>
              </a:rPr>
              <a:t>→ </a:t>
            </a:r>
            <a:r>
              <a:rPr lang="ko-KR" altLang="en-US" dirty="0">
                <a:sym typeface="Wingdings" pitchFamily="2" charset="2"/>
              </a:rPr>
              <a:t>버튼 </a:t>
            </a:r>
            <a:r>
              <a:rPr lang="ko-KR" altLang="en-US" dirty="0" err="1">
                <a:sym typeface="Wingdings" pitchFamily="2" charset="2"/>
              </a:rPr>
              <a:t>위젯</a:t>
            </a:r>
            <a:r>
              <a:rPr lang="en-US" altLang="ko-KR" dirty="0">
                <a:sym typeface="Wingdings" pitchFamily="2" charset="2"/>
              </a:rPr>
              <a:t> / </a:t>
            </a:r>
            <a:r>
              <a:rPr lang="ko-KR" altLang="en-US" dirty="0">
                <a:sym typeface="Wingdings" pitchFamily="2" charset="2"/>
              </a:rPr>
              <a:t>실제 코드에서 버튼 </a:t>
            </a:r>
            <a:r>
              <a:rPr lang="ko-KR" altLang="en-US" dirty="0">
                <a:latin typeface="함초롬돋움"/>
                <a:ea typeface="함초롬돋움"/>
                <a:cs typeface="함초롬돋움"/>
              </a:rPr>
              <a:t>→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버튼 클래스</a:t>
            </a:r>
            <a:endParaRPr lang="ko-KR" altLang="en-US" dirty="0"/>
          </a:p>
          <a:p>
            <a:pPr lvl="1"/>
            <a:r>
              <a:rPr lang="ko-KR" altLang="en-US" dirty="0"/>
              <a:t>다른 </a:t>
            </a:r>
            <a:r>
              <a:rPr lang="ko-KR" altLang="en-US" dirty="0" err="1"/>
              <a:t>위젯을</a:t>
            </a:r>
            <a:r>
              <a:rPr lang="ko-KR" altLang="en-US" dirty="0"/>
              <a:t> 담을 수 있는 </a:t>
            </a:r>
            <a:r>
              <a:rPr lang="ko-KR" altLang="en-US" dirty="0" err="1"/>
              <a:t>위젯은</a:t>
            </a:r>
            <a:r>
              <a:rPr lang="ko-KR" altLang="en-US" dirty="0"/>
              <a:t> 레이아웃이라고 함 </a:t>
            </a:r>
          </a:p>
          <a:p>
            <a:pPr lvl="1"/>
            <a:r>
              <a:rPr lang="ko-KR" altLang="en-US" dirty="0"/>
              <a:t>레이아웃은 </a:t>
            </a:r>
            <a:r>
              <a:rPr lang="en-US" altLang="ko-KR" dirty="0" err="1"/>
              <a:t>ViewGroup</a:t>
            </a:r>
            <a:r>
              <a:rPr lang="en-US" altLang="ko-KR" dirty="0"/>
              <a:t> </a:t>
            </a:r>
            <a:r>
              <a:rPr lang="ko-KR" altLang="en-US" dirty="0"/>
              <a:t>클래스 아래 존재 </a:t>
            </a:r>
            <a:endParaRPr lang="en-US" altLang="ko-KR" dirty="0"/>
          </a:p>
          <a:p>
            <a:pPr lvl="1"/>
            <a:r>
              <a:rPr lang="ko-KR" altLang="en-US" dirty="0"/>
              <a:t>레이아웃도 크게 보면 </a:t>
            </a:r>
            <a:r>
              <a:rPr lang="ko-KR" altLang="en-US" dirty="0" err="1"/>
              <a:t>위젯에</a:t>
            </a:r>
            <a:r>
              <a:rPr lang="ko-KR" altLang="en-US" dirty="0"/>
              <a:t> 포함됨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1B4478-7B40-4314-B964-88D7405C4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239" y="3310801"/>
            <a:ext cx="5101507" cy="279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91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뷰와 </a:t>
            </a:r>
            <a:r>
              <a:rPr lang="ko-KR" altLang="en-US" dirty="0" err="1"/>
              <a:t>뷰그룹</a:t>
            </a:r>
            <a:endParaRPr lang="ko-KR" altLang="en-US" dirty="0"/>
          </a:p>
        </p:txBody>
      </p:sp>
      <p:sp>
        <p:nvSpPr>
          <p:cNvPr id="9" name="모서리가 둥근 직사각형 11">
            <a:extLst>
              <a:ext uri="{FF2B5EF4-FFF2-40B4-BE49-F238E27FC236}">
                <a16:creationId xmlns:a16="http://schemas.microsoft.com/office/drawing/2014/main" id="{BE5D6150-FD5C-D961-8BA2-EA7E7E415C26}"/>
              </a:ext>
            </a:extLst>
          </p:cNvPr>
          <p:cNvSpPr/>
          <p:nvPr/>
        </p:nvSpPr>
        <p:spPr>
          <a:xfrm>
            <a:off x="137159" y="1061203"/>
            <a:ext cx="3959225" cy="2447925"/>
          </a:xfrm>
          <a:prstGeom prst="roundRect">
            <a:avLst>
              <a:gd name="adj" fmla="val 4578"/>
            </a:avLst>
          </a:prstGeom>
          <a:solidFill>
            <a:schemeClr val="bg1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모서리가 둥근 직사각형 12">
            <a:extLst>
              <a:ext uri="{FF2B5EF4-FFF2-40B4-BE49-F238E27FC236}">
                <a16:creationId xmlns:a16="http://schemas.microsoft.com/office/drawing/2014/main" id="{15523945-3B8D-A736-7740-76F316717EB3}"/>
              </a:ext>
            </a:extLst>
          </p:cNvPr>
          <p:cNvSpPr/>
          <p:nvPr/>
        </p:nvSpPr>
        <p:spPr>
          <a:xfrm>
            <a:off x="137159" y="3580566"/>
            <a:ext cx="3959225" cy="2881312"/>
          </a:xfrm>
          <a:prstGeom prst="roundRect">
            <a:avLst>
              <a:gd name="adj" fmla="val 4578"/>
            </a:avLst>
          </a:prstGeom>
          <a:solidFill>
            <a:schemeClr val="bg1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_x43384128" descr="P02_S001_044">
            <a:extLst>
              <a:ext uri="{FF2B5EF4-FFF2-40B4-BE49-F238E27FC236}">
                <a16:creationId xmlns:a16="http://schemas.microsoft.com/office/drawing/2014/main" id="{08805EA1-D7E1-CF41-5EAB-B90CAB49A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4" y="1129466"/>
            <a:ext cx="2792413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_x43383248" descr="P02_S001_045">
            <a:extLst>
              <a:ext uri="{FF2B5EF4-FFF2-40B4-BE49-F238E27FC236}">
                <a16:creationId xmlns:a16="http://schemas.microsoft.com/office/drawing/2014/main" id="{46BB35E2-EC86-D158-A2C0-64D6E3035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4" y="3678991"/>
            <a:ext cx="32766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BEB303-CF8B-E2F4-B07F-90B142A0B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872" y="3148766"/>
            <a:ext cx="1909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>
                <a:solidFill>
                  <a:schemeClr val="tx2"/>
                </a:solidFill>
                <a:latin typeface="나눔고딕" pitchFamily="2" charset="-127"/>
                <a:ea typeface="나눔고딕" pitchFamily="2" charset="-127"/>
              </a:rPr>
              <a:t>[ </a:t>
            </a:r>
            <a:r>
              <a:rPr lang="ko-KR" altLang="en-US" sz="1400" b="1">
                <a:solidFill>
                  <a:schemeClr val="tx2"/>
                </a:solidFill>
                <a:latin typeface="나눔고딕" pitchFamily="2" charset="-127"/>
                <a:ea typeface="나눔고딕" pitchFamily="2" charset="-127"/>
              </a:rPr>
              <a:t>뷰와 뷰 그룹의 관계 </a:t>
            </a:r>
            <a:r>
              <a:rPr lang="en-US" altLang="ko-KR" sz="1400" b="1">
                <a:solidFill>
                  <a:schemeClr val="tx2"/>
                </a:solidFill>
                <a:latin typeface="나눔고딕" pitchFamily="2" charset="-127"/>
                <a:ea typeface="나눔고딕" pitchFamily="2" charset="-127"/>
              </a:rPr>
              <a:t>]</a:t>
            </a:r>
            <a:endParaRPr lang="ko-KR" altLang="en-US" sz="1400" b="1">
              <a:solidFill>
                <a:schemeClr val="tx2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0B9E91-1714-420F-8D4F-5DBE3E830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4" y="6101516"/>
            <a:ext cx="3289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>
                <a:solidFill>
                  <a:schemeClr val="tx2"/>
                </a:solidFill>
                <a:latin typeface="나눔고딕" pitchFamily="2" charset="-127"/>
                <a:ea typeface="나눔고딕" pitchFamily="2" charset="-127"/>
              </a:rPr>
              <a:t>[</a:t>
            </a:r>
            <a:r>
              <a:rPr lang="ko-KR" altLang="en-US" sz="1400" b="1">
                <a:solidFill>
                  <a:schemeClr val="tx2"/>
                </a:solidFill>
                <a:latin typeface="나눔고딕" pitchFamily="2" charset="-127"/>
                <a:ea typeface="나눔고딕" pitchFamily="2" charset="-127"/>
              </a:rPr>
              <a:t>버튼과 리니어 레이아웃의 계층도</a:t>
            </a:r>
            <a:r>
              <a:rPr lang="en-US" altLang="ko-KR" sz="1400" b="1">
                <a:solidFill>
                  <a:schemeClr val="tx2"/>
                </a:solidFill>
                <a:latin typeface="나눔고딕" pitchFamily="2" charset="-127"/>
                <a:ea typeface="나눔고딕" pitchFamily="2" charset="-127"/>
              </a:rPr>
              <a:t>]</a:t>
            </a:r>
            <a:endParaRPr lang="ko-KR" altLang="en-US" sz="1400" b="1">
              <a:solidFill>
                <a:schemeClr val="tx2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A4AC7DE2-9DE8-D138-0C7D-F4380FEC47BE}"/>
              </a:ext>
            </a:extLst>
          </p:cNvPr>
          <p:cNvSpPr txBox="1">
            <a:spLocks/>
          </p:cNvSpPr>
          <p:nvPr/>
        </p:nvSpPr>
        <p:spPr bwMode="auto">
          <a:xfrm>
            <a:off x="4130950" y="666478"/>
            <a:ext cx="4682317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kumimoji="0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뷰</a:t>
            </a:r>
            <a:r>
              <a:rPr kumimoji="0"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(View) 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kumimoji="0"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- </a:t>
            </a:r>
            <a:r>
              <a:rPr kumimoji="0"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화면에 보이는 각각의 것들 </a:t>
            </a:r>
            <a:r>
              <a:rPr kumimoji="0"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(</a:t>
            </a:r>
            <a:r>
              <a:rPr kumimoji="0"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버튼</a:t>
            </a:r>
            <a:r>
              <a:rPr kumimoji="0"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, </a:t>
            </a:r>
            <a:r>
              <a:rPr kumimoji="0"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텍스트</a:t>
            </a:r>
            <a:r>
              <a:rPr kumimoji="0"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</a:t>
            </a:r>
            <a:r>
              <a:rPr kumimoji="0"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등등</a:t>
            </a:r>
            <a:r>
              <a:rPr kumimoji="0"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)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kumimoji="0"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- </a:t>
            </a:r>
            <a:r>
              <a:rPr kumimoji="0"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흔히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콘트롤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(Control)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이나 위젯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(Widget)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 불리는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구성 요소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endParaRPr kumimoji="0"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kumimoji="0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뷰 그룹</a:t>
            </a:r>
            <a:r>
              <a:rPr kumimoji="0"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(View Group) 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kumimoji="0"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뷰들을 여러 개 포함하고 있는 것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뷰 그룹도 뷰에서 상속하여 뷰가 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위의 뷰는 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뿐만 아니라 이것들을 포함하는 눈에 보이지 않는 영역을 포함함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위젯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(Widget)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뷰 중에서 일반적인 컨트롤의 역할을 하고 있는 것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등등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(Layout)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뷰 그룹 중에서 내부에 뷰들을 포함하고 있으면서 그것들을 배치하는 역할을 하는 것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endParaRPr kumimoji="0"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57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코드 경로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259A99E-2FE7-48DB-A0CE-B4C59A4C455C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View </a:t>
            </a:r>
            <a:r>
              <a:rPr lang="ko-KR" altLang="en-US" dirty="0"/>
              <a:t>클래스의 상속을 받은 클래스</a:t>
            </a:r>
            <a:r>
              <a:rPr lang="en-US" altLang="ko-KR" dirty="0"/>
              <a:t>(</a:t>
            </a:r>
            <a:r>
              <a:rPr lang="ko-KR" altLang="en-US" dirty="0" err="1"/>
              <a:t>위젯</a:t>
            </a:r>
            <a:r>
              <a:rPr lang="en-US" altLang="ko-KR" dirty="0"/>
              <a:t>) </a:t>
            </a:r>
            <a:r>
              <a:rPr lang="ko-KR" altLang="en-US" dirty="0"/>
              <a:t>계층도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1A05AA-63C5-4ECF-ADAA-FB78FB1F9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18" y="1612275"/>
            <a:ext cx="5221948" cy="412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084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9548</TotalTime>
  <Words>736</Words>
  <Application>Microsoft Office PowerPoint</Application>
  <PresentationFormat>화면 슬라이드 쇼(4:3)</PresentationFormat>
  <Paragraphs>148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HY나무M</vt:lpstr>
      <vt:lpstr>나눔고딕</vt:lpstr>
      <vt:lpstr>맑은 고딕</vt:lpstr>
      <vt:lpstr>함초롬돋움</vt:lpstr>
      <vt:lpstr>휴먼편지체</vt:lpstr>
      <vt:lpstr>Arial</vt:lpstr>
      <vt:lpstr>Tw Cen MT</vt:lpstr>
      <vt:lpstr>Wingdings</vt:lpstr>
      <vt:lpstr>Wingdings 2</vt:lpstr>
      <vt:lpstr>가을</vt:lpstr>
      <vt:lpstr>02.ExLayout</vt:lpstr>
      <vt:lpstr>코드 경로</vt:lpstr>
      <vt:lpstr>코드 경로</vt:lpstr>
      <vt:lpstr>코드 경로</vt:lpstr>
      <vt:lpstr>코드 경로</vt:lpstr>
      <vt:lpstr>코드 경로</vt:lpstr>
      <vt:lpstr>뷰와 뷰그룹</vt:lpstr>
      <vt:lpstr>뷰와 뷰그룹</vt:lpstr>
      <vt:lpstr>코드 경로</vt:lpstr>
      <vt:lpstr>화면 구성 해보기</vt:lpstr>
      <vt:lpstr>Pallete</vt:lpstr>
      <vt:lpstr>뷰 속성</vt:lpstr>
      <vt:lpstr>뷰의 크기 지정에 사용되는 단위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</cp:lastModifiedBy>
  <cp:revision>1250</cp:revision>
  <dcterms:created xsi:type="dcterms:W3CDTF">2009-09-01T01:24:33Z</dcterms:created>
  <dcterms:modified xsi:type="dcterms:W3CDTF">2022-06-02T06:16:43Z</dcterms:modified>
</cp:coreProperties>
</file>