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256" r:id="rId2"/>
    <p:sldId id="360" r:id="rId3"/>
    <p:sldId id="452" r:id="rId4"/>
    <p:sldId id="453" r:id="rId5"/>
    <p:sldId id="449" r:id="rId6"/>
    <p:sldId id="447" r:id="rId7"/>
    <p:sldId id="448" r:id="rId8"/>
    <p:sldId id="454" r:id="rId9"/>
    <p:sldId id="451" r:id="rId10"/>
    <p:sldId id="445" r:id="rId11"/>
    <p:sldId id="455" r:id="rId12"/>
    <p:sldId id="446" r:id="rId13"/>
    <p:sldId id="456" r:id="rId14"/>
    <p:sldId id="457" r:id="rId15"/>
    <p:sldId id="756" r:id="rId16"/>
    <p:sldId id="790" r:id="rId17"/>
    <p:sldId id="792" r:id="rId18"/>
    <p:sldId id="791" r:id="rId19"/>
    <p:sldId id="760" r:id="rId20"/>
    <p:sldId id="450" r:id="rId21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moon525 Kim" initials="yK" lastIdx="2" clrIdx="0">
    <p:extLst>
      <p:ext uri="{19B8F6BF-5375-455C-9EA6-DF929625EA0E}">
        <p15:presenceInfo xmlns:p15="http://schemas.microsoft.com/office/powerpoint/2012/main" userId="youngmoon525 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B3041"/>
    <a:srgbClr val="DCE6F0"/>
    <a:srgbClr val="FDFDA9"/>
    <a:srgbClr val="AD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969" autoAdjust="0"/>
    <p:restoredTop sz="93052" autoAdjust="0"/>
  </p:normalViewPr>
  <p:slideViewPr>
    <p:cSldViewPr>
      <p:cViewPr varScale="1">
        <p:scale>
          <a:sx n="108" d="100"/>
          <a:sy n="108" d="100"/>
        </p:scale>
        <p:origin x="130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2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D53C5-3C3C-43B4-AFAC-C35FD686CA77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418D0-BB20-47FB-96AE-FF254696C1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141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E446F-B1BB-4F1B-9106-CF51FACD1E39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CA48A-C2EC-40C8-B749-566CD4BBC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99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/>
          </p:cNvSpPr>
          <p:nvPr userDrawn="1"/>
        </p:nvSpPr>
        <p:spPr bwMode="auto">
          <a:xfrm>
            <a:off x="-15246" y="5023261"/>
            <a:ext cx="9159246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7"/>
          <p:cNvSpPr>
            <a:spLocks/>
          </p:cNvSpPr>
          <p:nvPr userDrawn="1"/>
        </p:nvSpPr>
        <p:spPr bwMode="auto">
          <a:xfrm>
            <a:off x="-15246" y="4753844"/>
            <a:ext cx="9159246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555776" y="2492896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accent1">
                    <a:lumMod val="50000"/>
                  </a:schemeClr>
                </a:solidFill>
                <a:latin typeface="HY나무M" pitchFamily="18" charset="-127"/>
                <a:ea typeface="HY나무M" pitchFamily="18" charset="-127"/>
              </a:defRPr>
            </a:lvl1pPr>
          </a:lstStyle>
          <a:p>
            <a:r>
              <a:rPr lang="en-US" altLang="ko-KR" dirty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32008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51520" y="775166"/>
            <a:ext cx="8514528" cy="57971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5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 marL="320040" indent="-32004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"/>
              <a:defRPr/>
            </a:lvl1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13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슬라이드 번호 개체 틀 5"/>
          <p:cNvSpPr txBox="1">
            <a:spLocks/>
          </p:cNvSpPr>
          <p:nvPr userDrawn="1"/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800" b="1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809625" indent="-180975">
              <a:spcAft>
                <a:spcPts val="300"/>
              </a:spcAft>
              <a:buSzPct val="96000"/>
              <a:defRPr sz="12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990600" indent="-180975">
              <a:defRPr sz="11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61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790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42910" y="142852"/>
            <a:ext cx="8153400" cy="70007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357298"/>
            <a:ext cx="8153400" cy="52149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954388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휴먼편지체" pitchFamily="18" charset="-127"/>
          <a:ea typeface="휴먼편지체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5320" y="3573016"/>
            <a:ext cx="7863880" cy="748680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cap="none" dirty="0"/>
              <a:t>10.IntentResult</a:t>
            </a:r>
            <a:endParaRPr lang="en-US" altLang="ko-KR" cap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Android Programming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인텐트의 방법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B3E8399A-75B7-42E0-921F-44CD6F876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028700"/>
            <a:ext cx="3423866" cy="34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인텐트의 방법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1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명시적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Intent</a:t>
            </a: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994C87A0-FF1F-4B37-9FE3-0C13727DE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4221088"/>
            <a:ext cx="3423866" cy="34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인텐트의 방법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2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암시적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Intent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749DFC-27AF-431E-B917-839033938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262" y="1460248"/>
            <a:ext cx="7921968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보내느쪽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Intent 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객체를 생성           </a:t>
            </a:r>
            <a:r>
              <a:rPr kumimoji="0" lang="ko-KR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보내는쪽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</a:t>
            </a:r>
            <a:r>
              <a:rPr kumimoji="0" lang="ko-KR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받는쪽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MainActivity.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SubActivity.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intent.putExtra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//</a:t>
            </a:r>
            <a:r>
              <a:rPr kumimoji="0" lang="ko-KR" altLang="en-U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보낼값들을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put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시킴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intent.putExtra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1234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intent.putExtra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"person1"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person1)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startActivityForResult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Sub_Code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//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200" dirty="0">
              <a:solidFill>
                <a:srgbClr val="CC783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err="1">
                <a:solidFill>
                  <a:srgbClr val="CC783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받는쪽</a:t>
            </a:r>
            <a:endParaRPr lang="en-US" altLang="ko-KR" sz="1200" dirty="0">
              <a:solidFill>
                <a:srgbClr val="CC783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Intent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getIntent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intent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.getStringExtra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8DFC018-D54E-40BA-9535-8A64141FF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189" y="5114523"/>
            <a:ext cx="7087163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Intent intent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Intent(Intent.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ACTION_VIEW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Uri.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parse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"http://m.naver.com"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startActivity(intent)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406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인텐트의 응답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84E910C-626E-4C63-8F10-5E395BA46E8B}"/>
              </a:ext>
            </a:extLst>
          </p:cNvPr>
          <p:cNvSpPr>
            <a:spLocks noGrp="1"/>
          </p:cNvSpPr>
          <p:nvPr/>
        </p:nvSpPr>
        <p:spPr bwMode="auto">
          <a:xfrm>
            <a:off x="467544" y="728700"/>
            <a:ext cx="8208912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양방향 </a:t>
            </a:r>
            <a:r>
              <a:rPr lang="ko-KR" altLang="en-US" dirty="0" err="1"/>
              <a:t>액티비티와</a:t>
            </a:r>
            <a:r>
              <a:rPr lang="ko-KR" altLang="en-US" dirty="0"/>
              <a:t> 데이터의 전달</a:t>
            </a:r>
          </a:p>
          <a:p>
            <a:pPr lvl="1"/>
            <a:r>
              <a:rPr lang="ko-KR" altLang="en-US" dirty="0"/>
              <a:t>메인 </a:t>
            </a:r>
            <a:r>
              <a:rPr lang="ko-KR" altLang="en-US" dirty="0" err="1"/>
              <a:t>액티비티에서</a:t>
            </a:r>
            <a:r>
              <a:rPr lang="ko-KR" altLang="en-US" dirty="0"/>
              <a:t> 세컨드 </a:t>
            </a:r>
            <a:r>
              <a:rPr lang="ko-KR" altLang="en-US" dirty="0" err="1"/>
              <a:t>액티비티로</a:t>
            </a:r>
            <a:r>
              <a:rPr lang="ko-KR" altLang="en-US" dirty="0"/>
              <a:t> 데이터를 넘긴 후에 다시 세컨드</a:t>
            </a:r>
            <a:r>
              <a:rPr lang="en-US" altLang="ko-KR" dirty="0"/>
              <a:t> </a:t>
            </a:r>
            <a:r>
              <a:rPr lang="ko-KR" altLang="en-US" dirty="0" err="1"/>
              <a:t>액티비티에서</a:t>
            </a:r>
            <a:r>
              <a:rPr lang="ko-KR" altLang="en-US" dirty="0"/>
              <a:t> 메인 </a:t>
            </a:r>
            <a:r>
              <a:rPr lang="ko-KR" altLang="en-US" dirty="0" err="1"/>
              <a:t>액티비티로</a:t>
            </a:r>
            <a:r>
              <a:rPr lang="ko-KR" altLang="en-US" dirty="0"/>
              <a:t> 데이터를 돌려주는 경우도 있음</a:t>
            </a:r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C24CAFA-DA7B-494D-858D-9F52882A5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176" y="2189799"/>
            <a:ext cx="5061632" cy="354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06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인텐트의 응답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C6A86A-1420-43F0-AC5C-F8CB57060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980728"/>
            <a:ext cx="6381750" cy="3248025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9C3D67D6-36BE-4CD2-B8E8-E7DDF2BD8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3534024"/>
            <a:ext cx="4464496" cy="184665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보내는쪽에서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응답코드용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sub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생성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Sub_Code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lang="en-US" altLang="ko-KR" sz="1200" dirty="0">
                <a:solidFill>
                  <a:srgbClr val="6897BB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startActivityForResult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Sub_Code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를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통해 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sub_code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를  </a:t>
            </a:r>
            <a:r>
              <a:rPr lang="en-US" altLang="ko-KR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inten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와 함께 같이 넘김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200" dirty="0">
              <a:solidFill>
                <a:srgbClr val="CC783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9516910D-C1E1-4F7C-A876-279282C96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4797152"/>
            <a:ext cx="9071992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@Override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protected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onActivityResult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requestCode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resultCode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@Nullable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super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.onActivityResult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requestCode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resultCode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requestCode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==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key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data.getStringExtra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key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textView1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.setText(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key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Toast.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makeText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requestCode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Toast.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LENGTH_SHORT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show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en-US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onActivityResult</a:t>
            </a:r>
            <a:r>
              <a:rPr lang="ko-KR" altLang="en-US" sz="1200" dirty="0">
                <a:solidFill>
                  <a:srgbClr val="A9B7C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통해 결과값을 </a:t>
            </a:r>
            <a:r>
              <a:rPr lang="ko-KR" altLang="en-US" sz="1200" dirty="0" err="1">
                <a:solidFill>
                  <a:srgbClr val="A9B7C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받을수있다</a:t>
            </a:r>
            <a:r>
              <a:rPr lang="en-US" altLang="ko-KR" sz="1200" dirty="0">
                <a:solidFill>
                  <a:srgbClr val="A9B7C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20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암시적 </a:t>
            </a:r>
            <a:r>
              <a:rPr lang="ko-KR" altLang="en-US" dirty="0" err="1"/>
              <a:t>인텐트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D1D12CE-2F0F-4C10-B729-2AD3950C97A9}"/>
              </a:ext>
            </a:extLst>
          </p:cNvPr>
          <p:cNvSpPr>
            <a:spLocks noGrp="1"/>
          </p:cNvSpPr>
          <p:nvPr/>
        </p:nvSpPr>
        <p:spPr bwMode="auto">
          <a:xfrm>
            <a:off x="467544" y="728700"/>
            <a:ext cx="8208912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암시적 </a:t>
            </a:r>
            <a:r>
              <a:rPr lang="ko-KR" altLang="en-US" dirty="0" err="1"/>
              <a:t>인텐트</a:t>
            </a:r>
            <a:r>
              <a:rPr lang="ko-KR" altLang="en-US" dirty="0"/>
              <a:t> </a:t>
            </a:r>
            <a:r>
              <a:rPr lang="en-US" altLang="ko-KR" dirty="0"/>
              <a:t>(Implicit Intent, </a:t>
            </a:r>
            <a:r>
              <a:rPr lang="ko-KR" altLang="en-US" dirty="0"/>
              <a:t>묵시적 </a:t>
            </a:r>
            <a:r>
              <a:rPr lang="ko-KR" altLang="en-US" dirty="0" err="1"/>
              <a:t>인텐트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약속된 액션</a:t>
            </a:r>
            <a:r>
              <a:rPr lang="en-US" altLang="ko-KR" dirty="0"/>
              <a:t>(Action)</a:t>
            </a:r>
            <a:r>
              <a:rPr lang="ko-KR" altLang="en-US" dirty="0"/>
              <a:t>을 지정하여 </a:t>
            </a:r>
            <a:r>
              <a:rPr lang="ko-KR" altLang="en-US" dirty="0" err="1"/>
              <a:t>안드로이드에서</a:t>
            </a:r>
            <a:r>
              <a:rPr lang="ko-KR" altLang="en-US" dirty="0"/>
              <a:t> 제공하는 기존 응용 프로그램을 실행하는 것</a:t>
            </a:r>
          </a:p>
          <a:p>
            <a:pPr lvl="1"/>
            <a:r>
              <a:rPr lang="ko-KR" altLang="en-US" dirty="0"/>
              <a:t>암시적 </a:t>
            </a:r>
            <a:r>
              <a:rPr lang="ko-KR" altLang="en-US" dirty="0" err="1"/>
              <a:t>인텐트의</a:t>
            </a:r>
            <a:r>
              <a:rPr lang="ko-KR" altLang="en-US" dirty="0"/>
              <a:t> 예시 </a:t>
            </a:r>
            <a:r>
              <a:rPr lang="en-US" altLang="ko-KR" dirty="0"/>
              <a:t>: </a:t>
            </a:r>
            <a:r>
              <a:rPr lang="ko-KR" altLang="en-US" dirty="0"/>
              <a:t>전화 걸기</a:t>
            </a:r>
            <a:endParaRPr lang="en-US" altLang="ko-KR" dirty="0"/>
          </a:p>
          <a:p>
            <a:pPr lvl="2"/>
            <a:r>
              <a:rPr lang="ko-KR" altLang="en-US" dirty="0"/>
              <a:t>전화번호를 </a:t>
            </a:r>
            <a:r>
              <a:rPr lang="ko-KR" altLang="en-US" dirty="0" err="1"/>
              <a:t>인텐트로</a:t>
            </a:r>
            <a:r>
              <a:rPr lang="ko-KR" altLang="en-US" dirty="0"/>
              <a:t> 넘긴 후에 전화 걸기 응용 프로그램이 실행되는 것과 같음</a:t>
            </a:r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AB178D3-6441-4CC6-85B1-D061EC087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424" y="2745992"/>
            <a:ext cx="4797136" cy="240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635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암시적 </a:t>
            </a:r>
            <a:r>
              <a:rPr lang="ko-KR" altLang="en-US" dirty="0" err="1"/>
              <a:t>인텐트</a:t>
            </a:r>
            <a:endParaRPr lang="ko-KR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E0A0C83-889D-465D-A727-F734F5E31D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10" y="1904335"/>
            <a:ext cx="6682781" cy="865181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B5F168EF-4E8D-4A2D-808F-9D90962C72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027" y="3836591"/>
            <a:ext cx="6709946" cy="111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662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sz="2400" dirty="0"/>
              <a:t>암시적 </a:t>
            </a:r>
            <a:r>
              <a:rPr lang="ko-KR" altLang="en-US" sz="2400" dirty="0" err="1"/>
              <a:t>인텐트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556" y="1263080"/>
            <a:ext cx="5794888" cy="459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6781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sz="2400" dirty="0"/>
              <a:t>암시적 </a:t>
            </a:r>
            <a:r>
              <a:rPr lang="ko-KR" altLang="en-US" sz="2400" dirty="0" err="1"/>
              <a:t>인텐트</a:t>
            </a:r>
            <a:endParaRPr lang="ko-KR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27" t="29337"/>
          <a:stretch/>
        </p:blipFill>
        <p:spPr bwMode="auto">
          <a:xfrm>
            <a:off x="6313713" y="5599612"/>
            <a:ext cx="683624" cy="930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1579142" y="1054885"/>
            <a:ext cx="5991628" cy="5581253"/>
            <a:chOff x="1799752" y="1054885"/>
            <a:chExt cx="5991628" cy="5581253"/>
          </a:xfrm>
        </p:grpSpPr>
        <p:grpSp>
          <p:nvGrpSpPr>
            <p:cNvPr id="3" name="그룹 2"/>
            <p:cNvGrpSpPr/>
            <p:nvPr/>
          </p:nvGrpSpPr>
          <p:grpSpPr>
            <a:xfrm>
              <a:off x="1799752" y="1054885"/>
              <a:ext cx="5405133" cy="5581253"/>
              <a:chOff x="1825878" y="1316142"/>
              <a:chExt cx="5405133" cy="5581253"/>
            </a:xfrm>
          </p:grpSpPr>
          <p:pic>
            <p:nvPicPr>
              <p:cNvPr id="1331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6519" y="1316142"/>
                <a:ext cx="5394492" cy="13170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317" name="Picture 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5878" y="2642863"/>
                <a:ext cx="4482026" cy="42545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3318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9091" y="2459942"/>
              <a:ext cx="1492289" cy="3418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53132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sz="2400" dirty="0"/>
              <a:t>암시적 </a:t>
            </a:r>
            <a:r>
              <a:rPr lang="ko-KR" altLang="en-US" sz="2400" dirty="0" err="1"/>
              <a:t>인텐트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327921" y="1486090"/>
            <a:ext cx="6488158" cy="4234162"/>
            <a:chOff x="1140396" y="1486090"/>
            <a:chExt cx="6488158" cy="4234162"/>
          </a:xfrm>
        </p:grpSpPr>
        <p:pic>
          <p:nvPicPr>
            <p:cNvPr id="1433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0396" y="1514294"/>
              <a:ext cx="4825402" cy="3473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9070" y="1486090"/>
              <a:ext cx="1619484" cy="4234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94420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sz="2400" dirty="0"/>
              <a:t>암시적 </a:t>
            </a:r>
            <a:r>
              <a:rPr lang="ko-KR" altLang="en-US" sz="2400" dirty="0" err="1"/>
              <a:t>인텐트</a:t>
            </a:r>
            <a:endParaRPr lang="ko-KR" altLang="en-US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071" y="1278291"/>
            <a:ext cx="6209859" cy="4458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3340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sz="2400" dirty="0" err="1"/>
              <a:t>액티비티</a:t>
            </a:r>
            <a:r>
              <a:rPr lang="ko-KR" altLang="en-US" sz="2400" dirty="0"/>
              <a:t> 생명주기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액티비티</a:t>
            </a:r>
            <a:r>
              <a:rPr lang="ko-KR" altLang="en-US" dirty="0"/>
              <a:t> 생명주기</a:t>
            </a:r>
          </a:p>
          <a:p>
            <a:pPr lvl="1"/>
            <a:r>
              <a:rPr lang="ko-KR" altLang="en-US" dirty="0" err="1"/>
              <a:t>액티비티의</a:t>
            </a:r>
            <a:r>
              <a:rPr lang="ko-KR" altLang="en-US" dirty="0"/>
              <a:t> 생성부터 소멸까지의 주기를 뜻함</a:t>
            </a:r>
          </a:p>
          <a:p>
            <a:pPr lvl="1"/>
            <a:r>
              <a:rPr lang="ko-KR" altLang="en-US" dirty="0" err="1"/>
              <a:t>안드로이드</a:t>
            </a:r>
            <a:r>
              <a:rPr lang="ko-KR" altLang="en-US" dirty="0"/>
              <a:t> 응용프로그램은 화면이 작아 동시에 여러 개의 </a:t>
            </a:r>
            <a:r>
              <a:rPr lang="ko-KR" altLang="en-US" dirty="0" err="1"/>
              <a:t>액티비티</a:t>
            </a:r>
            <a:r>
              <a:rPr lang="en-US" altLang="ko-KR" dirty="0"/>
              <a:t>(</a:t>
            </a:r>
            <a:r>
              <a:rPr lang="ko-KR" altLang="en-US" dirty="0"/>
              <a:t>화면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br>
              <a:rPr lang="ko-KR" altLang="en-US" dirty="0"/>
            </a:br>
            <a:r>
              <a:rPr lang="ko-KR" altLang="en-US" dirty="0"/>
              <a:t>나올 수 없음</a:t>
            </a:r>
          </a:p>
          <a:p>
            <a:pPr lvl="1"/>
            <a:r>
              <a:rPr lang="ko-KR" altLang="en-US" dirty="0"/>
              <a:t>앞에 나오는 화면 하나만 활성화된 상태이고 나머지는 모두 비활성화된 상태로 남게 됨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85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화면 구성과 화면 간 전환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B3E8399A-75B7-42E0-921F-44CD6F876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028700"/>
            <a:ext cx="3423866" cy="34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Activity (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액티비티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)</a:t>
            </a:r>
          </a:p>
        </p:txBody>
      </p:sp>
      <p:pic>
        <p:nvPicPr>
          <p:cNvPr id="12" name="_x69540648" descr="P02_004">
            <a:extLst>
              <a:ext uri="{FF2B5EF4-FFF2-40B4-BE49-F238E27FC236}">
                <a16:creationId xmlns:a16="http://schemas.microsoft.com/office/drawing/2014/main" id="{CFA1918A-6E6E-4706-B8F8-144EDA3E9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87" y="1350381"/>
            <a:ext cx="5042373" cy="4543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0">
            <a:extLst>
              <a:ext uri="{FF2B5EF4-FFF2-40B4-BE49-F238E27FC236}">
                <a16:creationId xmlns:a16="http://schemas.microsoft.com/office/drawing/2014/main" id="{5AB386BE-E117-42A7-B6A4-418C76253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54" y="5991420"/>
            <a:ext cx="7421898" cy="119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lnSpc>
                <a:spcPct val="160000"/>
              </a:lnSpc>
              <a:spcBef>
                <a:spcPct val="0"/>
              </a:spcBef>
              <a:buFontTx/>
              <a:buNone/>
            </a:pP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[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안드로이드 애플리케이션을 구성하는 네 가지 구성요소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컴포넌트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간의 통신을 </a:t>
            </a:r>
            <a:r>
              <a:rPr lang="ko-KR" alt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맡고있는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것이 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Intent 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제일 중요한 개념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]</a:t>
            </a:r>
          </a:p>
          <a:p>
            <a:pPr algn="ctr" eaLnBrk="1" fontAlgn="b" hangingPunct="1">
              <a:lnSpc>
                <a:spcPct val="160000"/>
              </a:lnSpc>
              <a:spcBef>
                <a:spcPct val="0"/>
              </a:spcBef>
              <a:buFontTx/>
              <a:buNone/>
            </a:pPr>
            <a:endParaRPr lang="ko-KR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5804D60-0D52-4891-88AC-19CE23D4B3E9}"/>
              </a:ext>
            </a:extLst>
          </p:cNvPr>
          <p:cNvCxnSpPr/>
          <p:nvPr/>
        </p:nvCxnSpPr>
        <p:spPr>
          <a:xfrm>
            <a:off x="5450228" y="2668459"/>
            <a:ext cx="1214438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565520D9-D67C-4312-B97F-D516F4FD5736}"/>
              </a:ext>
            </a:extLst>
          </p:cNvPr>
          <p:cNvSpPr txBox="1">
            <a:spLocks/>
          </p:cNvSpPr>
          <p:nvPr/>
        </p:nvSpPr>
        <p:spPr bwMode="auto">
          <a:xfrm>
            <a:off x="6664666" y="2454148"/>
            <a:ext cx="2714625" cy="419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  <a:buFontTx/>
              <a:buNone/>
            </a:pP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하나의 화면으로 구성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3553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인텐트</a:t>
            </a:r>
            <a:r>
              <a:rPr lang="ko-KR" altLang="en-US" dirty="0"/>
              <a:t> 예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8074735-A37B-437F-B26D-98BB8A89E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2" y="1028700"/>
            <a:ext cx="10407423" cy="3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latin typeface="+mj-lt"/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latin typeface="+mj-lt"/>
                <a:cs typeface="Tahoma" panose="020B0604030504040204" pitchFamily="34" charset="0"/>
              </a:rPr>
              <a:t>액션과 데이터를 사용하는 대표적인 예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latin typeface="+mj-lt"/>
              <a:cs typeface="Tahoma" panose="020B0604030504040204" pitchFamily="34" charset="0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08AC401-5FCF-41FE-925F-334DEB179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853098"/>
              </p:ext>
            </p:extLst>
          </p:nvPr>
        </p:nvGraphicFramePr>
        <p:xfrm>
          <a:off x="107504" y="1756098"/>
          <a:ext cx="8856984" cy="4193182"/>
        </p:xfrm>
        <a:graphic>
          <a:graphicData uri="http://schemas.openxmlformats.org/drawingml/2006/table">
            <a:tbl>
              <a:tblPr/>
              <a:tblGrid>
                <a:gridCol w="3254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2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49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FF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4" marB="4571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FF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 명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4" marB="457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96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ACTION_DIAL tel:01077881234</a:t>
                      </a:r>
                      <a:endParaRPr 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4" marB="4571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주어진 전화번호를 이용해 전화 걸기 화면을 보여줌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4" marB="457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2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ACTION_VIEW tel:01077881234</a:t>
                      </a:r>
                      <a:endParaRPr 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4" marB="4571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주어진 전화번호를 이용해 전화 걸기 화면을 보여줌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URI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값의 유형에 따라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액션이 다른 기능을 수행함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4" marB="457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62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ACTION_EDIT content://contacts/people/2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4" marB="4571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전화번호부 데이터베이스에 있는 정보 중에서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값이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정보를 편집하기 위한 화면을 표시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4" marB="457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60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ACTION_VIEW content://contacts/people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4" marB="4571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전화번호부 데이터베이스의 내용을 보여줌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4" marB="457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354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화면 구성과 화면 간 전환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3B7E602B-604D-4C01-B5E6-C9DB80FF884C}"/>
              </a:ext>
            </a:extLst>
          </p:cNvPr>
          <p:cNvSpPr>
            <a:spLocks noGrp="1"/>
          </p:cNvSpPr>
          <p:nvPr/>
        </p:nvSpPr>
        <p:spPr bwMode="auto">
          <a:xfrm>
            <a:off x="467544" y="728700"/>
            <a:ext cx="8208912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err="1"/>
              <a:t>액티비티</a:t>
            </a:r>
            <a:r>
              <a:rPr lang="en-US" altLang="ko-KR" b="1" dirty="0"/>
              <a:t>(Activity) </a:t>
            </a:r>
            <a:endParaRPr lang="en-US" altLang="ko-KR" dirty="0"/>
          </a:p>
          <a:p>
            <a:pPr lvl="1"/>
            <a:r>
              <a:rPr lang="ko-KR" altLang="en-US" dirty="0"/>
              <a:t>화면을 구성하는 가장 기본적인 컴포넌트</a:t>
            </a:r>
            <a:endParaRPr lang="en-US" altLang="ko-KR" dirty="0"/>
          </a:p>
          <a:p>
            <a:pPr lvl="1"/>
            <a:endParaRPr lang="ko-KR" altLang="en-US" dirty="0"/>
          </a:p>
          <a:p>
            <a:r>
              <a:rPr lang="ko-KR" altLang="en-US" b="1" dirty="0"/>
              <a:t>서비스</a:t>
            </a:r>
            <a:r>
              <a:rPr lang="en-US" altLang="ko-KR" b="1" dirty="0"/>
              <a:t>(Service)</a:t>
            </a:r>
          </a:p>
          <a:p>
            <a:pPr lvl="1"/>
            <a:r>
              <a:rPr lang="ko-KR" altLang="en-US" dirty="0" err="1"/>
              <a:t>액티비티와</a:t>
            </a:r>
            <a:r>
              <a:rPr lang="ko-KR" altLang="en-US" dirty="0"/>
              <a:t> 상관없이 백그라운드에서 동작하는 컴포넌트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  <a:p>
            <a:pPr lvl="1"/>
            <a:endParaRPr lang="ko-KR" altLang="en-US" dirty="0"/>
          </a:p>
          <a:p>
            <a:r>
              <a:rPr lang="ko-KR" altLang="en-US" b="1" dirty="0" err="1"/>
              <a:t>브로드캐스트</a:t>
            </a:r>
            <a:r>
              <a:rPr lang="ko-KR" altLang="en-US" b="1" dirty="0"/>
              <a:t> 리시버</a:t>
            </a:r>
            <a:r>
              <a:rPr lang="en-US" altLang="ko-KR" b="1" dirty="0"/>
              <a:t>(Broadcast Receiver)</a:t>
            </a:r>
            <a:endParaRPr lang="en-US" altLang="ko-KR" dirty="0"/>
          </a:p>
          <a:p>
            <a:pPr lvl="1"/>
            <a:r>
              <a:rPr lang="ko-KR" altLang="en-US" dirty="0"/>
              <a:t>문자 메시지 도착</a:t>
            </a:r>
            <a:r>
              <a:rPr lang="en-US" altLang="ko-KR" dirty="0"/>
              <a:t>, </a:t>
            </a:r>
            <a:r>
              <a:rPr lang="ko-KR" altLang="en-US" dirty="0"/>
              <a:t>배터리 방전</a:t>
            </a:r>
            <a:r>
              <a:rPr lang="en-US" altLang="ko-KR" dirty="0"/>
              <a:t>, SD </a:t>
            </a:r>
            <a:r>
              <a:rPr lang="ko-KR" altLang="en-US" dirty="0"/>
              <a:t>카드 </a:t>
            </a:r>
            <a:r>
              <a:rPr lang="ko-KR" altLang="en-US" dirty="0" err="1"/>
              <a:t>탈부착</a:t>
            </a:r>
            <a:r>
              <a:rPr lang="en-US" altLang="ko-KR" dirty="0"/>
              <a:t>, </a:t>
            </a:r>
            <a:r>
              <a:rPr lang="ko-KR" altLang="en-US" dirty="0"/>
              <a:t>네트워크 환경 변화 등이 발생하면 전체 응용프로그램이 들을 수 있도록 방송 신호 보냄 </a:t>
            </a:r>
            <a:r>
              <a:rPr lang="en-US" altLang="ko-KR" dirty="0"/>
              <a:t>(14</a:t>
            </a:r>
            <a:r>
              <a:rPr lang="ko-KR" altLang="en-US" dirty="0"/>
              <a:t>장에서 더 자세히 다룰 예정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D061653E-9BA1-4C68-B41C-B4EF76C2B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523" y="2783313"/>
            <a:ext cx="6824938" cy="59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4397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화면 구성과 화면 간 전환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766D2B9-04E6-4414-98D3-AC0E0424814B}"/>
              </a:ext>
            </a:extLst>
          </p:cNvPr>
          <p:cNvSpPr>
            <a:spLocks noGrp="1"/>
          </p:cNvSpPr>
          <p:nvPr/>
        </p:nvSpPr>
        <p:spPr bwMode="auto">
          <a:xfrm>
            <a:off x="467544" y="728700"/>
            <a:ext cx="8208912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콘텐트 </a:t>
            </a:r>
            <a:r>
              <a:rPr lang="ko-KR" altLang="en-US" b="1" dirty="0" err="1"/>
              <a:t>프로바이더</a:t>
            </a:r>
            <a:r>
              <a:rPr lang="en-US" altLang="ko-KR" b="1" dirty="0"/>
              <a:t>(Content Provider)</a:t>
            </a:r>
          </a:p>
          <a:p>
            <a:pPr lvl="1"/>
            <a:r>
              <a:rPr lang="ko-KR" altLang="en-US" dirty="0"/>
              <a:t>응용프로그램 사이에 데이터를 상호 공유하기 위한 컴포넌트</a:t>
            </a:r>
          </a:p>
          <a:p>
            <a:pPr lvl="1"/>
            <a:r>
              <a:rPr lang="ko-KR" altLang="en-US" dirty="0"/>
              <a:t>콘텐트 </a:t>
            </a:r>
            <a:r>
              <a:rPr lang="ko-KR" altLang="en-US" dirty="0" err="1"/>
              <a:t>프로바이더의</a:t>
            </a:r>
            <a:r>
              <a:rPr lang="ko-KR" altLang="en-US" dirty="0"/>
              <a:t> 정보를 제공하는 방법으로는 </a:t>
            </a:r>
            <a:r>
              <a:rPr lang="en-US" altLang="ko-KR" b="1" dirty="0"/>
              <a:t>URI(Uniform Resource Identifier)</a:t>
            </a:r>
            <a:r>
              <a:rPr lang="ko-KR" altLang="en-US" dirty="0"/>
              <a:t>가 있음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4EAA56-2004-461B-81D2-DAB19329F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902" y="2545088"/>
            <a:ext cx="5220181" cy="201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1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화면 구성과 화면 간 전환</a:t>
            </a:r>
          </a:p>
        </p:txBody>
      </p:sp>
      <p:sp>
        <p:nvSpPr>
          <p:cNvPr id="20" name="TextBox 4">
            <a:extLst>
              <a:ext uri="{FF2B5EF4-FFF2-40B4-BE49-F238E27FC236}">
                <a16:creationId xmlns:a16="http://schemas.microsoft.com/office/drawing/2014/main" id="{438565E2-7476-445B-9A22-F8DF857A7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7" y="1028700"/>
            <a:ext cx="4670426" cy="34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인텐트와 데이터 전달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</p:txBody>
      </p:sp>
      <p:sp>
        <p:nvSpPr>
          <p:cNvPr id="21" name="모서리가 둥근 직사각형 124">
            <a:extLst>
              <a:ext uri="{FF2B5EF4-FFF2-40B4-BE49-F238E27FC236}">
                <a16:creationId xmlns:a16="http://schemas.microsoft.com/office/drawing/2014/main" id="{C12BFDD8-CADF-4533-9723-37BC895BB3B7}"/>
              </a:ext>
            </a:extLst>
          </p:cNvPr>
          <p:cNvSpPr/>
          <p:nvPr/>
        </p:nvSpPr>
        <p:spPr>
          <a:xfrm>
            <a:off x="419672" y="3746500"/>
            <a:ext cx="7715250" cy="2714625"/>
          </a:xfrm>
          <a:prstGeom prst="roundRect">
            <a:avLst>
              <a:gd name="adj" fmla="val 6527"/>
            </a:avLst>
          </a:prstGeom>
          <a:solidFill>
            <a:srgbClr val="FFFFCC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AutoShape 606">
            <a:extLst>
              <a:ext uri="{FF2B5EF4-FFF2-40B4-BE49-F238E27FC236}">
                <a16:creationId xmlns:a16="http://schemas.microsoft.com/office/drawing/2014/main" id="{B2168C52-C517-4DD8-ACE6-5FB5A6FA6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7730" y="933450"/>
            <a:ext cx="3714750" cy="2647950"/>
          </a:xfrm>
          <a:prstGeom prst="roundRect">
            <a:avLst>
              <a:gd name="adj" fmla="val 4380"/>
            </a:avLst>
          </a:prstGeom>
          <a:solidFill>
            <a:srgbClr val="336699"/>
          </a:solidFill>
          <a:ln w="12700" algn="ctr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>
            <a:lvl1pPr defTabSz="995363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95363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9536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95363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953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endParaRPr lang="ko-KR" altLang="ko-KR" sz="1400">
              <a:solidFill>
                <a:srgbClr val="CCFF99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AutoShape 607">
            <a:extLst>
              <a:ext uri="{FF2B5EF4-FFF2-40B4-BE49-F238E27FC236}">
                <a16:creationId xmlns:a16="http://schemas.microsoft.com/office/drawing/2014/main" id="{C52A7560-2F4F-4DC2-9F4F-A156D7AC9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9480" y="1343025"/>
            <a:ext cx="3651250" cy="2200275"/>
          </a:xfrm>
          <a:prstGeom prst="roundRect">
            <a:avLst>
              <a:gd name="adj" fmla="val 6134"/>
            </a:avLst>
          </a:prstGeom>
          <a:solidFill>
            <a:srgbClr val="FFFFFF"/>
          </a:solidFill>
          <a:ln>
            <a:noFill/>
          </a:ln>
          <a:effectLst>
            <a:prstShdw prst="shdw17" dist="17961" dir="13500000">
              <a:srgbClr val="246C98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9200" tIns="39200" rIns="39200" bIns="39200" anchor="ctr"/>
          <a:lstStyle>
            <a:lvl1pPr marL="92075" indent="-92075" defTabSz="995363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95363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9536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95363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953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endParaRPr lang="ko-KR" altLang="ko-KR" sz="70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Rectangle 609">
            <a:extLst>
              <a:ext uri="{FF2B5EF4-FFF2-40B4-BE49-F238E27FC236}">
                <a16:creationId xmlns:a16="http://schemas.microsoft.com/office/drawing/2014/main" id="{FFA03FF0-0EA3-43C2-8E7B-965401EA9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167" y="1016000"/>
            <a:ext cx="2173288" cy="2460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 defTabSz="995363" eaLnBrk="1" fontAlgn="b" latinLnBrk="1" hangingPunct="1">
              <a:spcBef>
                <a:spcPct val="80000"/>
              </a:spcBef>
              <a:defRPr/>
            </a:pP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애플리케이션</a:t>
            </a:r>
            <a:endParaRPr lang="en-US" altLang="ko-K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5" name="Group 720">
            <a:extLst>
              <a:ext uri="{FF2B5EF4-FFF2-40B4-BE49-F238E27FC236}">
                <a16:creationId xmlns:a16="http://schemas.microsoft.com/office/drawing/2014/main" id="{AA5AD255-95C3-44D2-948D-69C41DAD9F0C}"/>
              </a:ext>
            </a:extLst>
          </p:cNvPr>
          <p:cNvGrpSpPr>
            <a:grpSpLocks/>
          </p:cNvGrpSpPr>
          <p:nvPr/>
        </p:nvGrpSpPr>
        <p:grpSpPr bwMode="auto">
          <a:xfrm>
            <a:off x="5546030" y="1471613"/>
            <a:ext cx="3038475" cy="571500"/>
            <a:chOff x="-1514" y="1623"/>
            <a:chExt cx="693" cy="302"/>
          </a:xfrm>
        </p:grpSpPr>
        <p:sp>
          <p:nvSpPr>
            <p:cNvPr id="26" name="AutoShape 721">
              <a:extLst>
                <a:ext uri="{FF2B5EF4-FFF2-40B4-BE49-F238E27FC236}">
                  <a16:creationId xmlns:a16="http://schemas.microsoft.com/office/drawing/2014/main" id="{DA5AE0E8-610C-401E-B894-DECD4AF38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14" y="1623"/>
              <a:ext cx="693" cy="302"/>
            </a:xfrm>
            <a:prstGeom prst="roundRect">
              <a:avLst>
                <a:gd name="adj" fmla="val 10060"/>
              </a:avLst>
            </a:prstGeom>
            <a:gradFill rotWithShape="1">
              <a:gsLst>
                <a:gs pos="0">
                  <a:srgbClr val="84C4E4"/>
                </a:gs>
                <a:gs pos="100000">
                  <a:srgbClr val="D4EAF6"/>
                </a:gs>
              </a:gsLst>
              <a:lin ang="5400000" scaled="1"/>
            </a:gradFill>
            <a:ln w="12700" algn="ctr">
              <a:solidFill>
                <a:srgbClr val="318FCF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fontAlgn="b" hangingPunct="1">
                <a:spcBef>
                  <a:spcPct val="0"/>
                </a:spcBef>
                <a:buFontTx/>
                <a:buNone/>
              </a:pPr>
              <a:endParaRPr lang="ko-KR" altLang="en-US" sz="120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27" name="Group 722">
              <a:extLst>
                <a:ext uri="{FF2B5EF4-FFF2-40B4-BE49-F238E27FC236}">
                  <a16:creationId xmlns:a16="http://schemas.microsoft.com/office/drawing/2014/main" id="{DA7643CA-55E9-41C9-ACE9-50AC719ADC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500" y="1629"/>
              <a:ext cx="664" cy="108"/>
              <a:chOff x="-1505" y="1629"/>
              <a:chExt cx="675" cy="108"/>
            </a:xfrm>
          </p:grpSpPr>
          <p:sp>
            <p:nvSpPr>
              <p:cNvPr id="28" name="AutoShape 723">
                <a:extLst>
                  <a:ext uri="{FF2B5EF4-FFF2-40B4-BE49-F238E27FC236}">
                    <a16:creationId xmlns:a16="http://schemas.microsoft.com/office/drawing/2014/main" id="{28E557A8-CD89-420F-8E1A-BF1455084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505" y="1629"/>
                <a:ext cx="675" cy="108"/>
              </a:xfrm>
              <a:prstGeom prst="roundRect">
                <a:avLst>
                  <a:gd name="adj" fmla="val 20176"/>
                </a:avLst>
              </a:prstGeom>
              <a:gradFill rotWithShape="1">
                <a:gsLst>
                  <a:gs pos="0">
                    <a:srgbClr val="D1E8F8"/>
                  </a:gs>
                  <a:gs pos="100000">
                    <a:srgbClr val="C0E0F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fontAlgn="b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9" name="AutoShape 724">
                <a:extLst>
                  <a:ext uri="{FF2B5EF4-FFF2-40B4-BE49-F238E27FC236}">
                    <a16:creationId xmlns:a16="http://schemas.microsoft.com/office/drawing/2014/main" id="{D637A393-69DB-4CBA-B8F9-727CCA0D13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91" y="1630"/>
                <a:ext cx="657" cy="1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fontAlgn="b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1D97591-94E8-4EFC-BBF0-00338699E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7555" y="1584325"/>
            <a:ext cx="1428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latinLnBrk="1" hangingPunct="1"/>
            <a:r>
              <a:rPr lang="ko-KR" altLang="en-US" sz="1600">
                <a:solidFill>
                  <a:srgbClr val="002060"/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액티비티</a:t>
            </a:r>
            <a:endParaRPr lang="en-US" altLang="ko-KR" sz="1200">
              <a:solidFill>
                <a:srgbClr val="002060"/>
              </a:solidFill>
              <a:latin typeface="나눔고딕" pitchFamily="50" charset="-127"/>
              <a:ea typeface="나눔고딕" pitchFamily="50" charset="-127"/>
              <a:cs typeface="Tahoma" panose="020B0604030504040204" pitchFamily="34" charset="0"/>
            </a:endParaRPr>
          </a:p>
        </p:txBody>
      </p:sp>
      <p:grpSp>
        <p:nvGrpSpPr>
          <p:cNvPr id="31" name="Group 720">
            <a:extLst>
              <a:ext uri="{FF2B5EF4-FFF2-40B4-BE49-F238E27FC236}">
                <a16:creationId xmlns:a16="http://schemas.microsoft.com/office/drawing/2014/main" id="{D5660322-90F9-4672-B0A9-A469267C360C}"/>
              </a:ext>
            </a:extLst>
          </p:cNvPr>
          <p:cNvGrpSpPr>
            <a:grpSpLocks/>
          </p:cNvGrpSpPr>
          <p:nvPr/>
        </p:nvGrpSpPr>
        <p:grpSpPr bwMode="auto">
          <a:xfrm>
            <a:off x="5546030" y="2146300"/>
            <a:ext cx="3038475" cy="571500"/>
            <a:chOff x="-1514" y="1623"/>
            <a:chExt cx="693" cy="302"/>
          </a:xfrm>
        </p:grpSpPr>
        <p:sp>
          <p:nvSpPr>
            <p:cNvPr id="32" name="AutoShape 721">
              <a:extLst>
                <a:ext uri="{FF2B5EF4-FFF2-40B4-BE49-F238E27FC236}">
                  <a16:creationId xmlns:a16="http://schemas.microsoft.com/office/drawing/2014/main" id="{C501F2CA-5AEA-4729-B93D-709B10DD0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14" y="1623"/>
              <a:ext cx="693" cy="302"/>
            </a:xfrm>
            <a:prstGeom prst="roundRect">
              <a:avLst>
                <a:gd name="adj" fmla="val 10060"/>
              </a:avLst>
            </a:prstGeom>
            <a:gradFill rotWithShape="1">
              <a:gsLst>
                <a:gs pos="0">
                  <a:srgbClr val="84C4E4"/>
                </a:gs>
                <a:gs pos="100000">
                  <a:srgbClr val="D4EAF6"/>
                </a:gs>
              </a:gsLst>
              <a:lin ang="5400000" scaled="1"/>
            </a:gradFill>
            <a:ln w="12700" algn="ctr">
              <a:solidFill>
                <a:srgbClr val="318FCF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fontAlgn="b" hangingPunct="1">
                <a:spcBef>
                  <a:spcPct val="0"/>
                </a:spcBef>
                <a:buFontTx/>
                <a:buNone/>
              </a:pPr>
              <a:endParaRPr lang="ko-KR" altLang="en-US" sz="120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33" name="Group 722">
              <a:extLst>
                <a:ext uri="{FF2B5EF4-FFF2-40B4-BE49-F238E27FC236}">
                  <a16:creationId xmlns:a16="http://schemas.microsoft.com/office/drawing/2014/main" id="{E3E4AADD-5F78-45E4-B24F-634F64F268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500" y="1629"/>
              <a:ext cx="664" cy="108"/>
              <a:chOff x="-1505" y="1629"/>
              <a:chExt cx="675" cy="108"/>
            </a:xfrm>
          </p:grpSpPr>
          <p:sp>
            <p:nvSpPr>
              <p:cNvPr id="34" name="AutoShape 723">
                <a:extLst>
                  <a:ext uri="{FF2B5EF4-FFF2-40B4-BE49-F238E27FC236}">
                    <a16:creationId xmlns:a16="http://schemas.microsoft.com/office/drawing/2014/main" id="{FE4A0198-E8BA-4545-9197-024ED1901C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505" y="1629"/>
                <a:ext cx="675" cy="108"/>
              </a:xfrm>
              <a:prstGeom prst="roundRect">
                <a:avLst>
                  <a:gd name="adj" fmla="val 20176"/>
                </a:avLst>
              </a:prstGeom>
              <a:gradFill rotWithShape="1">
                <a:gsLst>
                  <a:gs pos="0">
                    <a:srgbClr val="D1E8F8"/>
                  </a:gs>
                  <a:gs pos="100000">
                    <a:srgbClr val="C0E0F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fontAlgn="b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35" name="AutoShape 724">
                <a:extLst>
                  <a:ext uri="{FF2B5EF4-FFF2-40B4-BE49-F238E27FC236}">
                    <a16:creationId xmlns:a16="http://schemas.microsoft.com/office/drawing/2014/main" id="{CCB51CCC-B743-4FBB-9442-1BC9312F5D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91" y="1630"/>
                <a:ext cx="657" cy="1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fontAlgn="b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734138D-37EB-4E53-850A-6E8105C17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7555" y="2259013"/>
            <a:ext cx="1428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latinLnBrk="1" hangingPunct="1"/>
            <a:r>
              <a:rPr lang="ko-KR" altLang="en-US" sz="1600">
                <a:solidFill>
                  <a:srgbClr val="002060"/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서비스</a:t>
            </a:r>
            <a:endParaRPr lang="en-US" altLang="ko-KR" sz="1200">
              <a:solidFill>
                <a:srgbClr val="002060"/>
              </a:solidFill>
              <a:latin typeface="나눔고딕" pitchFamily="50" charset="-127"/>
              <a:ea typeface="나눔고딕" pitchFamily="50" charset="-127"/>
              <a:cs typeface="Tahoma" panose="020B0604030504040204" pitchFamily="34" charset="0"/>
            </a:endParaRPr>
          </a:p>
        </p:txBody>
      </p:sp>
      <p:grpSp>
        <p:nvGrpSpPr>
          <p:cNvPr id="37" name="Group 720">
            <a:extLst>
              <a:ext uri="{FF2B5EF4-FFF2-40B4-BE49-F238E27FC236}">
                <a16:creationId xmlns:a16="http://schemas.microsoft.com/office/drawing/2014/main" id="{63B38C79-5596-44B1-B2B4-1BC632AE5AFC}"/>
              </a:ext>
            </a:extLst>
          </p:cNvPr>
          <p:cNvGrpSpPr>
            <a:grpSpLocks/>
          </p:cNvGrpSpPr>
          <p:nvPr/>
        </p:nvGrpSpPr>
        <p:grpSpPr bwMode="auto">
          <a:xfrm>
            <a:off x="5546030" y="2820988"/>
            <a:ext cx="3038475" cy="571500"/>
            <a:chOff x="-1514" y="1623"/>
            <a:chExt cx="693" cy="302"/>
          </a:xfrm>
        </p:grpSpPr>
        <p:sp>
          <p:nvSpPr>
            <p:cNvPr id="38" name="AutoShape 721">
              <a:extLst>
                <a:ext uri="{FF2B5EF4-FFF2-40B4-BE49-F238E27FC236}">
                  <a16:creationId xmlns:a16="http://schemas.microsoft.com/office/drawing/2014/main" id="{0A7B3339-7B75-48C4-9D97-EFE6273FC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14" y="1623"/>
              <a:ext cx="693" cy="302"/>
            </a:xfrm>
            <a:prstGeom prst="roundRect">
              <a:avLst>
                <a:gd name="adj" fmla="val 10060"/>
              </a:avLst>
            </a:prstGeom>
            <a:gradFill rotWithShape="1">
              <a:gsLst>
                <a:gs pos="0">
                  <a:srgbClr val="84C4E4"/>
                </a:gs>
                <a:gs pos="100000">
                  <a:srgbClr val="D4EAF6"/>
                </a:gs>
              </a:gsLst>
              <a:lin ang="5400000" scaled="1"/>
            </a:gradFill>
            <a:ln w="12700" algn="ctr">
              <a:solidFill>
                <a:srgbClr val="318FCF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fontAlgn="b" hangingPunct="1">
                <a:spcBef>
                  <a:spcPct val="0"/>
                </a:spcBef>
                <a:buFontTx/>
                <a:buNone/>
              </a:pPr>
              <a:endParaRPr lang="ko-KR" altLang="en-US" sz="120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39" name="Group 722">
              <a:extLst>
                <a:ext uri="{FF2B5EF4-FFF2-40B4-BE49-F238E27FC236}">
                  <a16:creationId xmlns:a16="http://schemas.microsoft.com/office/drawing/2014/main" id="{0C1712C2-CDB8-47A0-873F-D29B8D7493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500" y="1629"/>
              <a:ext cx="664" cy="108"/>
              <a:chOff x="-1505" y="1629"/>
              <a:chExt cx="675" cy="108"/>
            </a:xfrm>
          </p:grpSpPr>
          <p:sp>
            <p:nvSpPr>
              <p:cNvPr id="40" name="AutoShape 723">
                <a:extLst>
                  <a:ext uri="{FF2B5EF4-FFF2-40B4-BE49-F238E27FC236}">
                    <a16:creationId xmlns:a16="http://schemas.microsoft.com/office/drawing/2014/main" id="{E12BD9AF-0EDD-47E0-8AAF-7A7D527D6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505" y="1629"/>
                <a:ext cx="675" cy="108"/>
              </a:xfrm>
              <a:prstGeom prst="roundRect">
                <a:avLst>
                  <a:gd name="adj" fmla="val 20176"/>
                </a:avLst>
              </a:prstGeom>
              <a:gradFill rotWithShape="1">
                <a:gsLst>
                  <a:gs pos="0">
                    <a:srgbClr val="D1E8F8"/>
                  </a:gs>
                  <a:gs pos="100000">
                    <a:srgbClr val="C0E0F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fontAlgn="b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41" name="AutoShape 724">
                <a:extLst>
                  <a:ext uri="{FF2B5EF4-FFF2-40B4-BE49-F238E27FC236}">
                    <a16:creationId xmlns:a16="http://schemas.microsoft.com/office/drawing/2014/main" id="{6302A3E7-7D0F-4744-ACD3-189244677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91" y="1630"/>
                <a:ext cx="657" cy="1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fontAlgn="b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42" name="직사각형 27">
            <a:extLst>
              <a:ext uri="{FF2B5EF4-FFF2-40B4-BE49-F238E27FC236}">
                <a16:creationId xmlns:a16="http://schemas.microsoft.com/office/drawing/2014/main" id="{0330C45A-A4C3-4DCC-975B-E15B7F972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7555" y="2933700"/>
            <a:ext cx="2286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latinLnBrk="1" hangingPunct="1"/>
            <a:r>
              <a:rPr lang="ko-KR" altLang="en-US" sz="1600">
                <a:solidFill>
                  <a:srgbClr val="002060"/>
                </a:solidFill>
                <a:latin typeface="나눔고딕" pitchFamily="50" charset="-127"/>
                <a:ea typeface="나눔고딕" pitchFamily="50" charset="-127"/>
              </a:rPr>
              <a:t>브로드캐스트 수신자</a:t>
            </a:r>
            <a:endParaRPr lang="en-US" altLang="ko-KR" sz="1600">
              <a:solidFill>
                <a:srgbClr val="0020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3" name="그림 40" descr="activity.gif">
            <a:extLst>
              <a:ext uri="{FF2B5EF4-FFF2-40B4-BE49-F238E27FC236}">
                <a16:creationId xmlns:a16="http://schemas.microsoft.com/office/drawing/2014/main" id="{A339C4A1-B8CF-436F-B9B2-0905590E94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230" y="1566863"/>
            <a:ext cx="3492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9">
            <a:extLst>
              <a:ext uri="{FF2B5EF4-FFF2-40B4-BE49-F238E27FC236}">
                <a16:creationId xmlns:a16="http://schemas.microsoft.com/office/drawing/2014/main" id="{EB57B5DB-AA4D-4914-BF28-866235326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917" y="2871788"/>
            <a:ext cx="500063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그림 3" descr="service.gif">
            <a:extLst>
              <a:ext uri="{FF2B5EF4-FFF2-40B4-BE49-F238E27FC236}">
                <a16:creationId xmlns:a16="http://schemas.microsoft.com/office/drawing/2014/main" id="{85DB0015-B2F8-433F-A5CD-8BFADD2D32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780" y="2171700"/>
            <a:ext cx="43021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" name="Group 720">
            <a:extLst>
              <a:ext uri="{FF2B5EF4-FFF2-40B4-BE49-F238E27FC236}">
                <a16:creationId xmlns:a16="http://schemas.microsoft.com/office/drawing/2014/main" id="{87A607AE-58E2-43F3-BE03-68D1A62A0694}"/>
              </a:ext>
            </a:extLst>
          </p:cNvPr>
          <p:cNvGrpSpPr>
            <a:grpSpLocks/>
          </p:cNvGrpSpPr>
          <p:nvPr/>
        </p:nvGrpSpPr>
        <p:grpSpPr bwMode="auto">
          <a:xfrm>
            <a:off x="695897" y="3873500"/>
            <a:ext cx="1785937" cy="571500"/>
            <a:chOff x="-1514" y="1623"/>
            <a:chExt cx="693" cy="302"/>
          </a:xfrm>
        </p:grpSpPr>
        <p:sp>
          <p:nvSpPr>
            <p:cNvPr id="47" name="AutoShape 721">
              <a:extLst>
                <a:ext uri="{FF2B5EF4-FFF2-40B4-BE49-F238E27FC236}">
                  <a16:creationId xmlns:a16="http://schemas.microsoft.com/office/drawing/2014/main" id="{71526B92-C3C0-4F05-B70C-8D6EC1D33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14" y="1623"/>
              <a:ext cx="693" cy="302"/>
            </a:xfrm>
            <a:prstGeom prst="roundRect">
              <a:avLst>
                <a:gd name="adj" fmla="val 10060"/>
              </a:avLst>
            </a:prstGeom>
            <a:gradFill rotWithShape="1">
              <a:gsLst>
                <a:gs pos="0">
                  <a:srgbClr val="84C4E4"/>
                </a:gs>
                <a:gs pos="100000">
                  <a:srgbClr val="D4EAF6"/>
                </a:gs>
              </a:gsLst>
              <a:lin ang="5400000" scaled="1"/>
            </a:gradFill>
            <a:ln w="12700" algn="ctr">
              <a:solidFill>
                <a:srgbClr val="318FCF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fontAlgn="b" hangingPunct="1">
                <a:spcBef>
                  <a:spcPct val="0"/>
                </a:spcBef>
                <a:buFontTx/>
                <a:buNone/>
              </a:pPr>
              <a:endParaRPr lang="ko-KR" altLang="en-US" sz="120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48" name="Group 722">
              <a:extLst>
                <a:ext uri="{FF2B5EF4-FFF2-40B4-BE49-F238E27FC236}">
                  <a16:creationId xmlns:a16="http://schemas.microsoft.com/office/drawing/2014/main" id="{2D4DABC9-2844-4D0B-BE7F-FF169390C8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500" y="1629"/>
              <a:ext cx="664" cy="108"/>
              <a:chOff x="-1505" y="1629"/>
              <a:chExt cx="675" cy="108"/>
            </a:xfrm>
          </p:grpSpPr>
          <p:sp>
            <p:nvSpPr>
              <p:cNvPr id="49" name="AutoShape 723">
                <a:extLst>
                  <a:ext uri="{FF2B5EF4-FFF2-40B4-BE49-F238E27FC236}">
                    <a16:creationId xmlns:a16="http://schemas.microsoft.com/office/drawing/2014/main" id="{A311AD44-868B-4327-96F5-B6DA6760F8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505" y="1629"/>
                <a:ext cx="675" cy="108"/>
              </a:xfrm>
              <a:prstGeom prst="roundRect">
                <a:avLst>
                  <a:gd name="adj" fmla="val 20176"/>
                </a:avLst>
              </a:prstGeom>
              <a:gradFill rotWithShape="1">
                <a:gsLst>
                  <a:gs pos="0">
                    <a:srgbClr val="D1E8F8"/>
                  </a:gs>
                  <a:gs pos="100000">
                    <a:srgbClr val="C0E0F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fontAlgn="b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50" name="AutoShape 724">
                <a:extLst>
                  <a:ext uri="{FF2B5EF4-FFF2-40B4-BE49-F238E27FC236}">
                    <a16:creationId xmlns:a16="http://schemas.microsoft.com/office/drawing/2014/main" id="{76014EF4-B186-4686-876E-B39B7DABFE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91" y="1630"/>
                <a:ext cx="657" cy="1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fontAlgn="b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51" name="직사각형 51">
            <a:extLst>
              <a:ext uri="{FF2B5EF4-FFF2-40B4-BE49-F238E27FC236}">
                <a16:creationId xmlns:a16="http://schemas.microsoft.com/office/drawing/2014/main" id="{8A769D22-38C5-42B7-9A37-0BC0CB361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059" y="3986213"/>
            <a:ext cx="1428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latinLnBrk="1" hangingPunct="1"/>
            <a:r>
              <a:rPr lang="ko-KR" altLang="en-US" sz="1600">
                <a:solidFill>
                  <a:srgbClr val="002060"/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액티비티</a:t>
            </a:r>
            <a:endParaRPr lang="en-US" altLang="ko-KR" sz="1200">
              <a:solidFill>
                <a:srgbClr val="002060"/>
              </a:solidFill>
              <a:latin typeface="나눔고딕" pitchFamily="50" charset="-127"/>
              <a:ea typeface="나눔고딕" pitchFamily="50" charset="-127"/>
              <a:cs typeface="Tahoma" panose="020B0604030504040204" pitchFamily="34" charset="0"/>
            </a:endParaRPr>
          </a:p>
        </p:txBody>
      </p:sp>
      <p:pic>
        <p:nvPicPr>
          <p:cNvPr id="52" name="그림 52" descr="activity.gif">
            <a:extLst>
              <a:ext uri="{FF2B5EF4-FFF2-40B4-BE49-F238E27FC236}">
                <a16:creationId xmlns:a16="http://schemas.microsoft.com/office/drawing/2014/main" id="{DD8DFE7C-6E2F-4DD3-8A84-6C91132E30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22" y="3968750"/>
            <a:ext cx="34925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3" name="Group 720">
            <a:extLst>
              <a:ext uri="{FF2B5EF4-FFF2-40B4-BE49-F238E27FC236}">
                <a16:creationId xmlns:a16="http://schemas.microsoft.com/office/drawing/2014/main" id="{4EED7C2F-1D9B-461A-AC83-882A7EF19F38}"/>
              </a:ext>
            </a:extLst>
          </p:cNvPr>
          <p:cNvGrpSpPr>
            <a:grpSpLocks/>
          </p:cNvGrpSpPr>
          <p:nvPr/>
        </p:nvGrpSpPr>
        <p:grpSpPr bwMode="auto">
          <a:xfrm>
            <a:off x="6126734" y="3873500"/>
            <a:ext cx="1785938" cy="571500"/>
            <a:chOff x="-1514" y="1623"/>
            <a:chExt cx="693" cy="302"/>
          </a:xfrm>
        </p:grpSpPr>
        <p:sp>
          <p:nvSpPr>
            <p:cNvPr id="54" name="AutoShape 721">
              <a:extLst>
                <a:ext uri="{FF2B5EF4-FFF2-40B4-BE49-F238E27FC236}">
                  <a16:creationId xmlns:a16="http://schemas.microsoft.com/office/drawing/2014/main" id="{0DC05F07-943F-438F-A52D-E90395EBB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14" y="1623"/>
              <a:ext cx="693" cy="302"/>
            </a:xfrm>
            <a:prstGeom prst="roundRect">
              <a:avLst>
                <a:gd name="adj" fmla="val 10060"/>
              </a:avLst>
            </a:prstGeom>
            <a:gradFill rotWithShape="1">
              <a:gsLst>
                <a:gs pos="0">
                  <a:srgbClr val="84C4E4"/>
                </a:gs>
                <a:gs pos="100000">
                  <a:srgbClr val="D4EAF6"/>
                </a:gs>
              </a:gsLst>
              <a:lin ang="5400000" scaled="1"/>
            </a:gradFill>
            <a:ln w="12700" algn="ctr">
              <a:solidFill>
                <a:srgbClr val="318FCF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fontAlgn="b" hangingPunct="1">
                <a:spcBef>
                  <a:spcPct val="0"/>
                </a:spcBef>
                <a:buFontTx/>
                <a:buNone/>
              </a:pPr>
              <a:endParaRPr lang="ko-KR" altLang="en-US" sz="120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55" name="Group 722">
              <a:extLst>
                <a:ext uri="{FF2B5EF4-FFF2-40B4-BE49-F238E27FC236}">
                  <a16:creationId xmlns:a16="http://schemas.microsoft.com/office/drawing/2014/main" id="{1AAF1589-83E3-4D4F-A406-080C3E4B8B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500" y="1629"/>
              <a:ext cx="664" cy="108"/>
              <a:chOff x="-1505" y="1629"/>
              <a:chExt cx="675" cy="108"/>
            </a:xfrm>
          </p:grpSpPr>
          <p:sp>
            <p:nvSpPr>
              <p:cNvPr id="56" name="AutoShape 723">
                <a:extLst>
                  <a:ext uri="{FF2B5EF4-FFF2-40B4-BE49-F238E27FC236}">
                    <a16:creationId xmlns:a16="http://schemas.microsoft.com/office/drawing/2014/main" id="{73DE6C7C-9C54-4377-AD75-1BB62FE58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505" y="1629"/>
                <a:ext cx="675" cy="108"/>
              </a:xfrm>
              <a:prstGeom prst="roundRect">
                <a:avLst>
                  <a:gd name="adj" fmla="val 20176"/>
                </a:avLst>
              </a:prstGeom>
              <a:gradFill rotWithShape="1">
                <a:gsLst>
                  <a:gs pos="0">
                    <a:srgbClr val="D1E8F8"/>
                  </a:gs>
                  <a:gs pos="100000">
                    <a:srgbClr val="C0E0F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fontAlgn="b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57" name="AutoShape 724">
                <a:extLst>
                  <a:ext uri="{FF2B5EF4-FFF2-40B4-BE49-F238E27FC236}">
                    <a16:creationId xmlns:a16="http://schemas.microsoft.com/office/drawing/2014/main" id="{830881D3-A666-4B5F-8057-811554C9E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91" y="1630"/>
                <a:ext cx="657" cy="1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fontAlgn="b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58" name="직사각형 58">
            <a:extLst>
              <a:ext uri="{FF2B5EF4-FFF2-40B4-BE49-F238E27FC236}">
                <a16:creationId xmlns:a16="http://schemas.microsoft.com/office/drawing/2014/main" id="{C04C9907-C4EB-4483-B9AF-D022B9A5B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7897" y="3986213"/>
            <a:ext cx="1428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latinLnBrk="1" hangingPunct="1"/>
            <a:r>
              <a:rPr lang="ko-KR" altLang="en-US" sz="1600">
                <a:solidFill>
                  <a:srgbClr val="002060"/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액티비티</a:t>
            </a:r>
            <a:endParaRPr lang="en-US" altLang="ko-KR" sz="1200">
              <a:solidFill>
                <a:srgbClr val="002060"/>
              </a:solidFill>
              <a:latin typeface="나눔고딕" pitchFamily="50" charset="-127"/>
              <a:ea typeface="나눔고딕" pitchFamily="50" charset="-127"/>
              <a:cs typeface="Tahoma" panose="020B0604030504040204" pitchFamily="34" charset="0"/>
            </a:endParaRPr>
          </a:p>
        </p:txBody>
      </p:sp>
      <p:pic>
        <p:nvPicPr>
          <p:cNvPr id="59" name="그림 59" descr="activity.gif">
            <a:extLst>
              <a:ext uri="{FF2B5EF4-FFF2-40B4-BE49-F238E27FC236}">
                <a16:creationId xmlns:a16="http://schemas.microsoft.com/office/drawing/2014/main" id="{4FB701E1-D6BF-40D8-AB7B-715CAF225A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759" y="3968750"/>
            <a:ext cx="34925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0" name="Group 720">
            <a:extLst>
              <a:ext uri="{FF2B5EF4-FFF2-40B4-BE49-F238E27FC236}">
                <a16:creationId xmlns:a16="http://schemas.microsoft.com/office/drawing/2014/main" id="{A444D181-D157-4C5B-A287-61E3250072A1}"/>
              </a:ext>
            </a:extLst>
          </p:cNvPr>
          <p:cNvGrpSpPr>
            <a:grpSpLocks/>
          </p:cNvGrpSpPr>
          <p:nvPr/>
        </p:nvGrpSpPr>
        <p:grpSpPr bwMode="auto">
          <a:xfrm>
            <a:off x="6110859" y="5770563"/>
            <a:ext cx="1785938" cy="571500"/>
            <a:chOff x="-1514" y="1623"/>
            <a:chExt cx="693" cy="302"/>
          </a:xfrm>
        </p:grpSpPr>
        <p:sp>
          <p:nvSpPr>
            <p:cNvPr id="61" name="AutoShape 721">
              <a:extLst>
                <a:ext uri="{FF2B5EF4-FFF2-40B4-BE49-F238E27FC236}">
                  <a16:creationId xmlns:a16="http://schemas.microsoft.com/office/drawing/2014/main" id="{FBED76EF-943D-4A03-813F-2DE89FB48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14" y="1623"/>
              <a:ext cx="693" cy="302"/>
            </a:xfrm>
            <a:prstGeom prst="roundRect">
              <a:avLst>
                <a:gd name="adj" fmla="val 10060"/>
              </a:avLst>
            </a:prstGeom>
            <a:gradFill rotWithShape="1">
              <a:gsLst>
                <a:gs pos="0">
                  <a:srgbClr val="84C4E4"/>
                </a:gs>
                <a:gs pos="100000">
                  <a:srgbClr val="D4EAF6"/>
                </a:gs>
              </a:gsLst>
              <a:lin ang="5400000" scaled="1"/>
            </a:gradFill>
            <a:ln w="12700" algn="ctr">
              <a:solidFill>
                <a:srgbClr val="318FCF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fontAlgn="b" hangingPunct="1">
                <a:spcBef>
                  <a:spcPct val="0"/>
                </a:spcBef>
                <a:buFontTx/>
                <a:buNone/>
              </a:pPr>
              <a:endParaRPr lang="ko-KR" altLang="en-US" sz="120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62" name="Group 722">
              <a:extLst>
                <a:ext uri="{FF2B5EF4-FFF2-40B4-BE49-F238E27FC236}">
                  <a16:creationId xmlns:a16="http://schemas.microsoft.com/office/drawing/2014/main" id="{BCFACD49-CDF7-4FC7-AAB3-C23062864D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500" y="1629"/>
              <a:ext cx="664" cy="108"/>
              <a:chOff x="-1505" y="1629"/>
              <a:chExt cx="675" cy="108"/>
            </a:xfrm>
          </p:grpSpPr>
          <p:sp>
            <p:nvSpPr>
              <p:cNvPr id="63" name="AutoShape 723">
                <a:extLst>
                  <a:ext uri="{FF2B5EF4-FFF2-40B4-BE49-F238E27FC236}">
                    <a16:creationId xmlns:a16="http://schemas.microsoft.com/office/drawing/2014/main" id="{FE37B602-25ED-487B-9C08-1D107A4B7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505" y="1629"/>
                <a:ext cx="675" cy="108"/>
              </a:xfrm>
              <a:prstGeom prst="roundRect">
                <a:avLst>
                  <a:gd name="adj" fmla="val 20176"/>
                </a:avLst>
              </a:prstGeom>
              <a:gradFill rotWithShape="1">
                <a:gsLst>
                  <a:gs pos="0">
                    <a:srgbClr val="D1E8F8"/>
                  </a:gs>
                  <a:gs pos="100000">
                    <a:srgbClr val="C0E0F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fontAlgn="b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64" name="AutoShape 724">
                <a:extLst>
                  <a:ext uri="{FF2B5EF4-FFF2-40B4-BE49-F238E27FC236}">
                    <a16:creationId xmlns:a16="http://schemas.microsoft.com/office/drawing/2014/main" id="{417EC4ED-427B-4259-A8BB-92D4D2DD12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91" y="1630"/>
                <a:ext cx="657" cy="1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fontAlgn="b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65" name="직사각형 65">
            <a:extLst>
              <a:ext uri="{FF2B5EF4-FFF2-40B4-BE49-F238E27FC236}">
                <a16:creationId xmlns:a16="http://schemas.microsoft.com/office/drawing/2014/main" id="{5109A72B-7507-47CA-BFC2-124018E9C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872" y="5883275"/>
            <a:ext cx="1428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latinLnBrk="1" hangingPunct="1"/>
            <a:r>
              <a:rPr lang="ko-KR" altLang="en-US" sz="1600">
                <a:solidFill>
                  <a:srgbClr val="002060"/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서비스</a:t>
            </a:r>
            <a:endParaRPr lang="en-US" altLang="ko-KR" sz="1200">
              <a:solidFill>
                <a:srgbClr val="002060"/>
              </a:solidFill>
              <a:latin typeface="나눔고딕" pitchFamily="50" charset="-127"/>
              <a:ea typeface="나눔고딕" pitchFamily="50" charset="-127"/>
              <a:cs typeface="Tahoma" panose="020B0604030504040204" pitchFamily="34" charset="0"/>
            </a:endParaRPr>
          </a:p>
        </p:txBody>
      </p:sp>
      <p:pic>
        <p:nvPicPr>
          <p:cNvPr id="66" name="그림 3" descr="service.gif">
            <a:extLst>
              <a:ext uri="{FF2B5EF4-FFF2-40B4-BE49-F238E27FC236}">
                <a16:creationId xmlns:a16="http://schemas.microsoft.com/office/drawing/2014/main" id="{475E848E-B6B3-4818-A32E-37B8576D36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434" y="5794375"/>
            <a:ext cx="431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7" name="Group 720">
            <a:extLst>
              <a:ext uri="{FF2B5EF4-FFF2-40B4-BE49-F238E27FC236}">
                <a16:creationId xmlns:a16="http://schemas.microsoft.com/office/drawing/2014/main" id="{CD30BEE5-F2ED-4BA1-AE57-191D77F45CED}"/>
              </a:ext>
            </a:extLst>
          </p:cNvPr>
          <p:cNvGrpSpPr>
            <a:grpSpLocks/>
          </p:cNvGrpSpPr>
          <p:nvPr/>
        </p:nvGrpSpPr>
        <p:grpSpPr bwMode="auto">
          <a:xfrm>
            <a:off x="626047" y="5770563"/>
            <a:ext cx="2784475" cy="571500"/>
            <a:chOff x="-1514" y="1623"/>
            <a:chExt cx="693" cy="302"/>
          </a:xfrm>
        </p:grpSpPr>
        <p:sp>
          <p:nvSpPr>
            <p:cNvPr id="68" name="AutoShape 721">
              <a:extLst>
                <a:ext uri="{FF2B5EF4-FFF2-40B4-BE49-F238E27FC236}">
                  <a16:creationId xmlns:a16="http://schemas.microsoft.com/office/drawing/2014/main" id="{263081D4-F5B6-4E76-A665-D364A7546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14" y="1623"/>
              <a:ext cx="693" cy="302"/>
            </a:xfrm>
            <a:prstGeom prst="roundRect">
              <a:avLst>
                <a:gd name="adj" fmla="val 10060"/>
              </a:avLst>
            </a:prstGeom>
            <a:gradFill rotWithShape="1">
              <a:gsLst>
                <a:gs pos="0">
                  <a:srgbClr val="84C4E4"/>
                </a:gs>
                <a:gs pos="100000">
                  <a:srgbClr val="D4EAF6"/>
                </a:gs>
              </a:gsLst>
              <a:lin ang="5400000" scaled="1"/>
            </a:gradFill>
            <a:ln w="12700" algn="ctr">
              <a:solidFill>
                <a:srgbClr val="318FCF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fontAlgn="b" hangingPunct="1">
                <a:spcBef>
                  <a:spcPct val="0"/>
                </a:spcBef>
                <a:buFontTx/>
                <a:buNone/>
              </a:pPr>
              <a:endParaRPr lang="ko-KR" altLang="en-US" sz="120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69" name="Group 722">
              <a:extLst>
                <a:ext uri="{FF2B5EF4-FFF2-40B4-BE49-F238E27FC236}">
                  <a16:creationId xmlns:a16="http://schemas.microsoft.com/office/drawing/2014/main" id="{5E6B1E8A-94CC-4F5D-ACF9-A81D478FE6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500" y="1629"/>
              <a:ext cx="664" cy="108"/>
              <a:chOff x="-1505" y="1629"/>
              <a:chExt cx="675" cy="108"/>
            </a:xfrm>
          </p:grpSpPr>
          <p:sp>
            <p:nvSpPr>
              <p:cNvPr id="70" name="AutoShape 723">
                <a:extLst>
                  <a:ext uri="{FF2B5EF4-FFF2-40B4-BE49-F238E27FC236}">
                    <a16:creationId xmlns:a16="http://schemas.microsoft.com/office/drawing/2014/main" id="{09BAEEB7-8303-4C37-A8B0-4EEA03F5B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505" y="1629"/>
                <a:ext cx="675" cy="108"/>
              </a:xfrm>
              <a:prstGeom prst="roundRect">
                <a:avLst>
                  <a:gd name="adj" fmla="val 20176"/>
                </a:avLst>
              </a:prstGeom>
              <a:gradFill rotWithShape="1">
                <a:gsLst>
                  <a:gs pos="0">
                    <a:srgbClr val="D1E8F8"/>
                  </a:gs>
                  <a:gs pos="100000">
                    <a:srgbClr val="C0E0F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fontAlgn="b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1" name="AutoShape 724">
                <a:extLst>
                  <a:ext uri="{FF2B5EF4-FFF2-40B4-BE49-F238E27FC236}">
                    <a16:creationId xmlns:a16="http://schemas.microsoft.com/office/drawing/2014/main" id="{6181D5FA-2EDB-4A19-BBBE-BF618051A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91" y="1630"/>
                <a:ext cx="657" cy="1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fontAlgn="b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72" name="직사각형 79">
            <a:extLst>
              <a:ext uri="{FF2B5EF4-FFF2-40B4-BE49-F238E27FC236}">
                <a16:creationId xmlns:a16="http://schemas.microsoft.com/office/drawing/2014/main" id="{89467D87-22AC-4093-8254-3E34EBAD5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497" y="5883275"/>
            <a:ext cx="2286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latinLnBrk="1" hangingPunct="1"/>
            <a:r>
              <a:rPr lang="ko-KR" altLang="en-US" sz="1600">
                <a:solidFill>
                  <a:srgbClr val="002060"/>
                </a:solidFill>
                <a:latin typeface="나눔고딕" pitchFamily="50" charset="-127"/>
                <a:ea typeface="나눔고딕" pitchFamily="50" charset="-127"/>
              </a:rPr>
              <a:t>브로드캐스트 수신자</a:t>
            </a:r>
            <a:endParaRPr lang="en-US" altLang="ko-KR" sz="1600">
              <a:solidFill>
                <a:srgbClr val="0020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835CAE47-5022-4F4E-B343-415E205D6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47" y="5822950"/>
            <a:ext cx="50006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4" name="Shape 106">
            <a:extLst>
              <a:ext uri="{FF2B5EF4-FFF2-40B4-BE49-F238E27FC236}">
                <a16:creationId xmlns:a16="http://schemas.microsoft.com/office/drawing/2014/main" id="{86785D0A-FDAE-40E3-AB5A-4290F0D5D61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348190" y="5112544"/>
            <a:ext cx="1338263" cy="317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4A7EBB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Shape 106">
            <a:extLst>
              <a:ext uri="{FF2B5EF4-FFF2-40B4-BE49-F238E27FC236}">
                <a16:creationId xmlns:a16="http://schemas.microsoft.com/office/drawing/2014/main" id="{99261311-8199-4CC3-95CD-4584BF17F894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2481834" y="4159250"/>
            <a:ext cx="3644900" cy="1588"/>
          </a:xfrm>
          <a:prstGeom prst="straightConnector1">
            <a:avLst/>
          </a:prstGeom>
          <a:noFill/>
          <a:ln w="28575" algn="ctr">
            <a:solidFill>
              <a:srgbClr val="4A7EBB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6" name="Picture 25">
            <a:extLst>
              <a:ext uri="{FF2B5EF4-FFF2-40B4-BE49-F238E27FC236}">
                <a16:creationId xmlns:a16="http://schemas.microsoft.com/office/drawing/2014/main" id="{DC67B400-0CAF-4990-B6AB-04C9B9EAE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709" y="3873500"/>
            <a:ext cx="1057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 Box 26">
            <a:extLst>
              <a:ext uri="{FF2B5EF4-FFF2-40B4-BE49-F238E27FC236}">
                <a16:creationId xmlns:a16="http://schemas.microsoft.com/office/drawing/2014/main" id="{32083C3A-2278-4A3D-9C87-856867984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2959" y="4011613"/>
            <a:ext cx="842963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latinLnBrk="1" hangingPunct="1">
              <a:lnSpc>
                <a:spcPct val="95000"/>
              </a:lnSpc>
            </a:pPr>
            <a:r>
              <a:rPr lang="ko-KR" altLang="en-US" sz="160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인텐트</a:t>
            </a:r>
            <a:endParaRPr lang="en-US" altLang="ko-KR" sz="1600">
              <a:solidFill>
                <a:srgbClr val="FFFFF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8" name="Picture 25">
            <a:extLst>
              <a:ext uri="{FF2B5EF4-FFF2-40B4-BE49-F238E27FC236}">
                <a16:creationId xmlns:a16="http://schemas.microsoft.com/office/drawing/2014/main" id="{63CF625A-F538-41EE-ADDC-A310409C9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747" y="4841875"/>
            <a:ext cx="1057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 Box 26">
            <a:extLst>
              <a:ext uri="{FF2B5EF4-FFF2-40B4-BE49-F238E27FC236}">
                <a16:creationId xmlns:a16="http://schemas.microsoft.com/office/drawing/2014/main" id="{6AF4A37F-1876-48E4-BF19-87428AE8F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5997" y="4979988"/>
            <a:ext cx="842962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latinLnBrk="1" hangingPunct="1">
              <a:lnSpc>
                <a:spcPct val="95000"/>
              </a:lnSpc>
            </a:pPr>
            <a:r>
              <a:rPr lang="ko-KR" altLang="en-US" sz="160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인텐트</a:t>
            </a:r>
            <a:endParaRPr lang="en-US" altLang="ko-KR" sz="1600">
              <a:solidFill>
                <a:srgbClr val="FFFFF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0" name="Shape 106">
            <a:extLst>
              <a:ext uri="{FF2B5EF4-FFF2-40B4-BE49-F238E27FC236}">
                <a16:creationId xmlns:a16="http://schemas.microsoft.com/office/drawing/2014/main" id="{71E77E30-9603-4E2E-8614-D7566D0BDC2C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924497" y="5108575"/>
            <a:ext cx="1327150" cy="0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4A7EBB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1" name="Picture 25">
            <a:extLst>
              <a:ext uri="{FF2B5EF4-FFF2-40B4-BE49-F238E27FC236}">
                <a16:creationId xmlns:a16="http://schemas.microsoft.com/office/drawing/2014/main" id="{28FA2007-FB7C-4888-B339-E000704DC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647" y="4841875"/>
            <a:ext cx="1057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 Box 26">
            <a:extLst>
              <a:ext uri="{FF2B5EF4-FFF2-40B4-BE49-F238E27FC236}">
                <a16:creationId xmlns:a16="http://schemas.microsoft.com/office/drawing/2014/main" id="{D8604468-267B-43E8-94F5-8B36238AD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897" y="4979988"/>
            <a:ext cx="842962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latinLnBrk="1" hangingPunct="1">
              <a:lnSpc>
                <a:spcPct val="95000"/>
              </a:lnSpc>
            </a:pPr>
            <a:r>
              <a:rPr lang="ko-KR" altLang="en-US" sz="160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인텐트</a:t>
            </a:r>
            <a:endParaRPr lang="en-US" altLang="ko-KR" sz="1600">
              <a:solidFill>
                <a:srgbClr val="FFFFF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3" name="Shape 106">
            <a:extLst>
              <a:ext uri="{FF2B5EF4-FFF2-40B4-BE49-F238E27FC236}">
                <a16:creationId xmlns:a16="http://schemas.microsoft.com/office/drawing/2014/main" id="{3A31CC79-E3EB-43DD-A698-4368B4890A8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410522" y="6056313"/>
            <a:ext cx="2700337" cy="0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4A7EBB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4" name="Picture 25">
            <a:extLst>
              <a:ext uri="{FF2B5EF4-FFF2-40B4-BE49-F238E27FC236}">
                <a16:creationId xmlns:a16="http://schemas.microsoft.com/office/drawing/2014/main" id="{A6E90229-9AC7-4E5C-BAFD-70C557AC8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122" y="5762625"/>
            <a:ext cx="1057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 Box 26">
            <a:extLst>
              <a:ext uri="{FF2B5EF4-FFF2-40B4-BE49-F238E27FC236}">
                <a16:creationId xmlns:a16="http://schemas.microsoft.com/office/drawing/2014/main" id="{A8E39B72-D705-4AB3-A981-8A806CFB5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9372" y="5899150"/>
            <a:ext cx="842962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latinLnBrk="1" hangingPunct="1">
              <a:lnSpc>
                <a:spcPct val="95000"/>
              </a:lnSpc>
            </a:pPr>
            <a:r>
              <a:rPr lang="ko-KR" altLang="en-US" sz="160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인텐트</a:t>
            </a:r>
            <a:endParaRPr lang="en-US" altLang="ko-KR" sz="1600">
              <a:solidFill>
                <a:srgbClr val="FFFFF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6" name="굽은 화살표 126">
            <a:extLst>
              <a:ext uri="{FF2B5EF4-FFF2-40B4-BE49-F238E27FC236}">
                <a16:creationId xmlns:a16="http://schemas.microsoft.com/office/drawing/2014/main" id="{55DF5045-6528-44C1-8410-4E9A37F4333B}"/>
              </a:ext>
            </a:extLst>
          </p:cNvPr>
          <p:cNvSpPr/>
          <p:nvPr/>
        </p:nvSpPr>
        <p:spPr>
          <a:xfrm rot="16200000" flipH="1">
            <a:off x="3835972" y="2219326"/>
            <a:ext cx="1608137" cy="1382713"/>
          </a:xfrm>
          <a:prstGeom prst="bentArrow">
            <a:avLst>
              <a:gd name="adj1" fmla="val 17153"/>
              <a:gd name="adj2" fmla="val 20586"/>
              <a:gd name="adj3" fmla="val 25000"/>
              <a:gd name="adj4" fmla="val 44731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871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9" grpId="0"/>
      <p:bldP spid="82" grpId="0"/>
      <p:bldP spid="8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화면 구성과 화면 간 전환</a:t>
            </a:r>
          </a:p>
        </p:txBody>
      </p:sp>
      <p:pic>
        <p:nvPicPr>
          <p:cNvPr id="16" name="_x189688808" descr="P02_S003_017">
            <a:extLst>
              <a:ext uri="{FF2B5EF4-FFF2-40B4-BE49-F238E27FC236}">
                <a16:creationId xmlns:a16="http://schemas.microsoft.com/office/drawing/2014/main" id="{440AB49A-EBE6-43C4-9F2B-5D36DF493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191" y="1377193"/>
            <a:ext cx="5726113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670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화면 구성과 화면 간 전환</a:t>
            </a:r>
          </a:p>
        </p:txBody>
      </p:sp>
      <p:sp>
        <p:nvSpPr>
          <p:cNvPr id="6" name="모서리가 둥근 직사각형 19">
            <a:extLst>
              <a:ext uri="{FF2B5EF4-FFF2-40B4-BE49-F238E27FC236}">
                <a16:creationId xmlns:a16="http://schemas.microsoft.com/office/drawing/2014/main" id="{938BDF2B-26FE-4A46-9411-F4B8193BDEC2}"/>
              </a:ext>
            </a:extLst>
          </p:cNvPr>
          <p:cNvSpPr/>
          <p:nvPr/>
        </p:nvSpPr>
        <p:spPr>
          <a:xfrm>
            <a:off x="1818631" y="1385131"/>
            <a:ext cx="1908175" cy="2671762"/>
          </a:xfrm>
          <a:prstGeom prst="roundRect">
            <a:avLst>
              <a:gd name="adj" fmla="val 4578"/>
            </a:avLst>
          </a:prstGeom>
          <a:solidFill>
            <a:schemeClr val="bg1">
              <a:lumMod val="95000"/>
            </a:schemeClr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ko-KR" altLang="en-US" sz="1600" b="1" dirty="0">
                <a:solidFill>
                  <a:srgbClr val="3E6CA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 액티비티</a:t>
            </a:r>
            <a:endParaRPr lang="en-US" altLang="ko-KR" sz="1600" b="1" dirty="0">
              <a:solidFill>
                <a:srgbClr val="3E6CA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모서리가 둥근 직사각형 12">
            <a:extLst>
              <a:ext uri="{FF2B5EF4-FFF2-40B4-BE49-F238E27FC236}">
                <a16:creationId xmlns:a16="http://schemas.microsoft.com/office/drawing/2014/main" id="{BE7EE78C-6287-4E65-A126-3503A0937E24}"/>
              </a:ext>
            </a:extLst>
          </p:cNvPr>
          <p:cNvSpPr/>
          <p:nvPr/>
        </p:nvSpPr>
        <p:spPr>
          <a:xfrm>
            <a:off x="683568" y="4985581"/>
            <a:ext cx="8066088" cy="927100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endParaRPr lang="en-US" altLang="ko-KR" sz="16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모서리가 둥근 직사각형 13">
            <a:extLst>
              <a:ext uri="{FF2B5EF4-FFF2-40B4-BE49-F238E27FC236}">
                <a16:creationId xmlns:a16="http://schemas.microsoft.com/office/drawing/2014/main" id="{11C49936-FCAC-4168-B59C-423806FF3CB6}"/>
              </a:ext>
            </a:extLst>
          </p:cNvPr>
          <p:cNvSpPr/>
          <p:nvPr/>
        </p:nvSpPr>
        <p:spPr>
          <a:xfrm>
            <a:off x="5725468" y="1377193"/>
            <a:ext cx="1908175" cy="2673350"/>
          </a:xfrm>
          <a:prstGeom prst="roundRect">
            <a:avLst>
              <a:gd name="adj" fmla="val 4578"/>
            </a:avLst>
          </a:prstGeom>
          <a:solidFill>
            <a:schemeClr val="bg1">
              <a:lumMod val="95000"/>
            </a:schemeClr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ko-KR" altLang="en-US" sz="1600" b="1" dirty="0">
                <a:solidFill>
                  <a:srgbClr val="3E6CA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 액티비티</a:t>
            </a:r>
            <a:endParaRPr lang="en-US" altLang="ko-KR" sz="1600" b="1" dirty="0">
              <a:solidFill>
                <a:srgbClr val="3E6CA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구부러진 연결선 2">
            <a:extLst>
              <a:ext uri="{FF2B5EF4-FFF2-40B4-BE49-F238E27FC236}">
                <a16:creationId xmlns:a16="http://schemas.microsoft.com/office/drawing/2014/main" id="{5846FE58-2D86-41C2-ABE4-020B88D04CC6}"/>
              </a:ext>
            </a:extLst>
          </p:cNvPr>
          <p:cNvCxnSpPr>
            <a:stCxn id="6" idx="2"/>
            <a:endCxn id="8" idx="2"/>
          </p:cNvCxnSpPr>
          <p:nvPr/>
        </p:nvCxnSpPr>
        <p:spPr>
          <a:xfrm rot="5400000" flipH="1" flipV="1">
            <a:off x="4722962" y="2100299"/>
            <a:ext cx="6350" cy="3906838"/>
          </a:xfrm>
          <a:prstGeom prst="curvedConnector3">
            <a:avLst>
              <a:gd name="adj1" fmla="val -14823096"/>
            </a:avLst>
          </a:prstGeom>
          <a:ln w="28575">
            <a:solidFill>
              <a:srgbClr val="FF66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16">
            <a:extLst>
              <a:ext uri="{FF2B5EF4-FFF2-40B4-BE49-F238E27FC236}">
                <a16:creationId xmlns:a16="http://schemas.microsoft.com/office/drawing/2014/main" id="{F45B6204-FD07-4C5F-8104-5E917BEA15AC}"/>
              </a:ext>
            </a:extLst>
          </p:cNvPr>
          <p:cNvSpPr/>
          <p:nvPr/>
        </p:nvSpPr>
        <p:spPr>
          <a:xfrm>
            <a:off x="4258618" y="4382331"/>
            <a:ext cx="935038" cy="461962"/>
          </a:xfrm>
          <a:prstGeom prst="roundRect">
            <a:avLst>
              <a:gd name="adj" fmla="val 4578"/>
            </a:avLst>
          </a:prstGeom>
          <a:solidFill>
            <a:schemeClr val="bg1">
              <a:lumMod val="95000"/>
            </a:schemeClr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ko-KR" altLang="en-US" sz="1600" b="1" dirty="0">
                <a:solidFill>
                  <a:srgbClr val="3E6CA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인텐트</a:t>
            </a:r>
            <a:endParaRPr lang="en-US" altLang="ko-KR" sz="1600" b="1" dirty="0">
              <a:solidFill>
                <a:srgbClr val="3E6CA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4939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화면 구성과 화면 간 전환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46F4E54-6909-429F-B48B-072C9A68C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290" y="1849517"/>
            <a:ext cx="5057421" cy="3158967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E60447CE-F6ED-4227-B187-6BC2F9CACFF7}"/>
              </a:ext>
            </a:extLst>
          </p:cNvPr>
          <p:cNvSpPr>
            <a:spLocks noGrp="1"/>
          </p:cNvSpPr>
          <p:nvPr/>
        </p:nvSpPr>
        <p:spPr bwMode="auto">
          <a:xfrm>
            <a:off x="467544" y="728700"/>
            <a:ext cx="8208912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명시적 </a:t>
            </a:r>
            <a:r>
              <a:rPr lang="ko-KR" altLang="en-US" dirty="0" err="1"/>
              <a:t>인텐트와</a:t>
            </a:r>
            <a:r>
              <a:rPr lang="ko-KR" altLang="en-US" dirty="0"/>
              <a:t> 데이터의 전달</a:t>
            </a:r>
            <a:endParaRPr lang="en-US" altLang="ko-KR" dirty="0"/>
          </a:p>
          <a:p>
            <a:pPr lvl="1"/>
            <a:r>
              <a:rPr lang="ko-KR" altLang="en-US" dirty="0"/>
              <a:t>메인 </a:t>
            </a:r>
            <a:r>
              <a:rPr lang="ko-KR" altLang="en-US" dirty="0" err="1"/>
              <a:t>액티비디에서</a:t>
            </a:r>
            <a:r>
              <a:rPr lang="ko-KR" altLang="en-US" dirty="0"/>
              <a:t> </a:t>
            </a:r>
            <a:r>
              <a:rPr lang="ko-KR" altLang="en-US" dirty="0" err="1"/>
              <a:t>인텐트에</a:t>
            </a:r>
            <a:r>
              <a:rPr lang="ko-KR" altLang="en-US" dirty="0"/>
              <a:t> 데이터를 실어서 넘긴 후</a:t>
            </a:r>
            <a:r>
              <a:rPr lang="en-US" altLang="ko-KR" dirty="0"/>
              <a:t>, </a:t>
            </a:r>
            <a:r>
              <a:rPr lang="ko-KR" altLang="en-US" dirty="0"/>
              <a:t>세컨드 </a:t>
            </a:r>
            <a:r>
              <a:rPr lang="ko-KR" altLang="en-US" dirty="0" err="1"/>
              <a:t>액티비티에서</a:t>
            </a:r>
            <a:r>
              <a:rPr lang="ko-KR" altLang="en-US" dirty="0"/>
              <a:t> 받은 데이터 처리하는 방식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2220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화면 구성과 화면 간 전환</a:t>
            </a:r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15AD2FF0-A58D-4557-860E-3C581A603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028700"/>
            <a:ext cx="10407423" cy="3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latin typeface="+mj-lt"/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latin typeface="+mj-lt"/>
                <a:cs typeface="Tahoma" panose="020B0604030504040204" pitchFamily="34" charset="0"/>
              </a:rPr>
              <a:t>데이터 전달 예제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latin typeface="+mj-lt"/>
              <a:cs typeface="Tahoma" panose="020B0604030504040204" pitchFamily="34" charset="0"/>
            </a:endParaRPr>
          </a:p>
        </p:txBody>
      </p:sp>
      <p:grpSp>
        <p:nvGrpSpPr>
          <p:cNvPr id="13" name="그룹 22">
            <a:extLst>
              <a:ext uri="{FF2B5EF4-FFF2-40B4-BE49-F238E27FC236}">
                <a16:creationId xmlns:a16="http://schemas.microsoft.com/office/drawing/2014/main" id="{A7BF797B-2B87-42D1-B146-9FC218BD2883}"/>
              </a:ext>
            </a:extLst>
          </p:cNvPr>
          <p:cNvGrpSpPr>
            <a:grpSpLocks/>
          </p:cNvGrpSpPr>
          <p:nvPr/>
        </p:nvGrpSpPr>
        <p:grpSpPr bwMode="auto">
          <a:xfrm>
            <a:off x="311916" y="5242771"/>
            <a:ext cx="2786062" cy="1000125"/>
            <a:chOff x="785782" y="3000372"/>
            <a:chExt cx="2857520" cy="822325"/>
          </a:xfrm>
        </p:grpSpPr>
        <p:sp>
          <p:nvSpPr>
            <p:cNvPr id="14" name="AutoShape 44">
              <a:extLst>
                <a:ext uri="{FF2B5EF4-FFF2-40B4-BE49-F238E27FC236}">
                  <a16:creationId xmlns:a16="http://schemas.microsoft.com/office/drawing/2014/main" id="{B58EF20C-B2E7-4B4F-AB2C-A39513BA0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b" latinLnBrk="1" hangingPunct="1"/>
              <a:r>
                <a:rPr lang="en-US" altLang="ko-KR" sz="1600" b="1">
                  <a:solidFill>
                    <a:schemeClr val="bg2">
                      <a:lumMod val="10000"/>
                    </a:schemeClr>
                  </a:solidFill>
                </a:rPr>
                <a:t>XML </a:t>
              </a:r>
              <a:r>
                <a:rPr lang="ko-KR" altLang="en-US" sz="1600" b="1">
                  <a:solidFill>
                    <a:schemeClr val="bg2">
                      <a:lumMod val="10000"/>
                    </a:schemeClr>
                  </a:solidFill>
                </a:rPr>
                <a:t>레이아웃 정의</a:t>
              </a:r>
              <a:endParaRPr lang="en-US" altLang="ko-KR" sz="1600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5" name="Line 45">
              <a:extLst>
                <a:ext uri="{FF2B5EF4-FFF2-40B4-BE49-F238E27FC236}">
                  <a16:creationId xmlns:a16="http://schemas.microsoft.com/office/drawing/2014/main" id="{C57F3037-B8B7-4892-8990-E02711267B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>
                <a:solidFill>
                  <a:schemeClr val="bg2">
                    <a:lumMod val="10000"/>
                  </a:schemeClr>
                </a:soli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16" name="그룹 25">
            <a:extLst>
              <a:ext uri="{FF2B5EF4-FFF2-40B4-BE49-F238E27FC236}">
                <a16:creationId xmlns:a16="http://schemas.microsoft.com/office/drawing/2014/main" id="{E52726AF-ECC5-4F6F-975C-FD91A544FBB3}"/>
              </a:ext>
            </a:extLst>
          </p:cNvPr>
          <p:cNvGrpSpPr>
            <a:grpSpLocks/>
          </p:cNvGrpSpPr>
          <p:nvPr/>
        </p:nvGrpSpPr>
        <p:grpSpPr bwMode="auto">
          <a:xfrm>
            <a:off x="3626315" y="5232298"/>
            <a:ext cx="2786062" cy="1000125"/>
            <a:chOff x="785782" y="3000372"/>
            <a:chExt cx="2857520" cy="822325"/>
          </a:xfrm>
        </p:grpSpPr>
        <p:sp>
          <p:nvSpPr>
            <p:cNvPr id="17" name="AutoShape 44">
              <a:extLst>
                <a:ext uri="{FF2B5EF4-FFF2-40B4-BE49-F238E27FC236}">
                  <a16:creationId xmlns:a16="http://schemas.microsoft.com/office/drawing/2014/main" id="{838F2595-536C-4CD0-813A-74397C894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b" latinLnBrk="1" hangingPunct="1"/>
              <a:r>
                <a:rPr lang="ko-KR" altLang="en-US" sz="1600" b="1">
                  <a:solidFill>
                    <a:schemeClr val="bg2">
                      <a:lumMod val="10000"/>
                    </a:schemeClr>
                  </a:solidFill>
                </a:rPr>
                <a:t>메인 액티비티 코드 작성</a:t>
              </a:r>
            </a:p>
          </p:txBody>
        </p:sp>
        <p:sp>
          <p:nvSpPr>
            <p:cNvPr id="18" name="Line 45">
              <a:extLst>
                <a:ext uri="{FF2B5EF4-FFF2-40B4-BE49-F238E27FC236}">
                  <a16:creationId xmlns:a16="http://schemas.microsoft.com/office/drawing/2014/main" id="{CDCEABE4-BBD9-45B6-B2A9-B780A1AAB7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>
                <a:solidFill>
                  <a:schemeClr val="bg2">
                    <a:lumMod val="10000"/>
                  </a:schemeClr>
                </a:solidFill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27">
            <a:extLst>
              <a:ext uri="{FF2B5EF4-FFF2-40B4-BE49-F238E27FC236}">
                <a16:creationId xmlns:a16="http://schemas.microsoft.com/office/drawing/2014/main" id="{45997873-AAE2-4B25-BFFF-F662D7AE0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16" y="4028333"/>
            <a:ext cx="5143500" cy="67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</a:rPr>
              <a:t>액티비티 간에 인텐트로 데이터 전달</a:t>
            </a:r>
            <a:endParaRPr lang="en-US" altLang="ko-KR" sz="1400" b="1" dirty="0">
              <a:solidFill>
                <a:schemeClr val="bg2">
                  <a:lumMod val="10000"/>
                </a:schemeClr>
              </a:solidFill>
            </a:endParaRPr>
          </a:p>
          <a:p>
            <a:pPr eaLnBrk="1" fontAlgn="b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400" b="1" dirty="0" err="1">
                <a:solidFill>
                  <a:schemeClr val="bg2">
                    <a:lumMod val="10000"/>
                  </a:schemeClr>
                </a:solidFill>
              </a:rPr>
              <a:t>TextView</a:t>
            </a:r>
            <a:r>
              <a:rPr lang="en-US" altLang="ko-KR" sz="1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</a:rPr>
              <a:t>이용</a:t>
            </a:r>
            <a:endParaRPr lang="en-US" altLang="ko-KR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0" name="직사각형 27">
            <a:extLst>
              <a:ext uri="{FF2B5EF4-FFF2-40B4-BE49-F238E27FC236}">
                <a16:creationId xmlns:a16="http://schemas.microsoft.com/office/drawing/2014/main" id="{892C7529-68B5-4204-AF2A-18033FFB1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478" y="6242896"/>
            <a:ext cx="3071813" cy="35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</a:rPr>
              <a:t>메인 화면에 버튼과 </a:t>
            </a:r>
            <a:r>
              <a:rPr lang="en-US" altLang="ko-KR" sz="1400" b="1" dirty="0" err="1">
                <a:solidFill>
                  <a:schemeClr val="bg2">
                    <a:lumMod val="10000"/>
                  </a:schemeClr>
                </a:solidFill>
              </a:rPr>
              <a:t>TextView</a:t>
            </a:r>
            <a:r>
              <a:rPr lang="en-US" altLang="ko-KR" sz="1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</a:rPr>
              <a:t>구성</a:t>
            </a:r>
            <a:endParaRPr lang="en-US" altLang="ko-KR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직사각형 27">
            <a:extLst>
              <a:ext uri="{FF2B5EF4-FFF2-40B4-BE49-F238E27FC236}">
                <a16:creationId xmlns:a16="http://schemas.microsoft.com/office/drawing/2014/main" id="{E13BC3DB-11ED-42E0-8F01-E029CA321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877" y="6232423"/>
            <a:ext cx="5141913" cy="35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</a:rPr>
              <a:t>회원 정보 </a:t>
            </a:r>
            <a:r>
              <a:rPr lang="en-US" altLang="ko-KR" sz="1400" b="1" dirty="0">
                <a:solidFill>
                  <a:schemeClr val="bg2">
                    <a:lumMod val="10000"/>
                  </a:schemeClr>
                </a:solidFill>
              </a:rPr>
              <a:t>DTO</a:t>
            </a: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</a:rPr>
              <a:t>를 전달받고 응답할 </a:t>
            </a:r>
            <a:r>
              <a:rPr lang="en-US" altLang="ko-KR" sz="1400" b="1" dirty="0" err="1">
                <a:solidFill>
                  <a:schemeClr val="bg2">
                    <a:lumMod val="10000"/>
                  </a:schemeClr>
                </a:solidFill>
              </a:rPr>
              <a:t>SubActivity</a:t>
            </a: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</a:rPr>
              <a:t>구성</a:t>
            </a:r>
            <a:endParaRPr lang="en-US" altLang="ko-KR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오른쪽 화살표 24">
            <a:extLst>
              <a:ext uri="{FF2B5EF4-FFF2-40B4-BE49-F238E27FC236}">
                <a16:creationId xmlns:a16="http://schemas.microsoft.com/office/drawing/2014/main" id="{2F6DEBDC-A666-4036-B5BE-0D20604AE4BA}"/>
              </a:ext>
            </a:extLst>
          </p:cNvPr>
          <p:cNvSpPr/>
          <p:nvPr/>
        </p:nvSpPr>
        <p:spPr>
          <a:xfrm>
            <a:off x="6121375" y="2736243"/>
            <a:ext cx="250825" cy="29686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solidFill>
                <a:schemeClr val="bg2">
                  <a:lumMod val="1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9DB3E4-80F0-4873-8FBB-336356653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611" y="937183"/>
            <a:ext cx="2335330" cy="419184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F30D67C-B909-4EB6-A055-45137DEA0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937183"/>
            <a:ext cx="2335329" cy="419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7144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9808</TotalTime>
  <Words>689</Words>
  <Application>Microsoft Office PowerPoint</Application>
  <PresentationFormat>화면 슬라이드 쇼(4:3)</PresentationFormat>
  <Paragraphs>116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1" baseType="lpstr">
      <vt:lpstr>HY나무M</vt:lpstr>
      <vt:lpstr>굴림체</vt:lpstr>
      <vt:lpstr>나눔고딕</vt:lpstr>
      <vt:lpstr>나눔고딕코딩</vt:lpstr>
      <vt:lpstr>맑은 고딕</vt:lpstr>
      <vt:lpstr>함초롬돋움</vt:lpstr>
      <vt:lpstr>휴먼편지체</vt:lpstr>
      <vt:lpstr>Arial</vt:lpstr>
      <vt:lpstr>Wingdings</vt:lpstr>
      <vt:lpstr>Wingdings 2</vt:lpstr>
      <vt:lpstr>가을</vt:lpstr>
      <vt:lpstr>10.IntentResult</vt:lpstr>
      <vt:lpstr>화면 구성과 화면 간 전환</vt:lpstr>
      <vt:lpstr>화면 구성과 화면 간 전환</vt:lpstr>
      <vt:lpstr>화면 구성과 화면 간 전환</vt:lpstr>
      <vt:lpstr>화면 구성과 화면 간 전환</vt:lpstr>
      <vt:lpstr>화면 구성과 화면 간 전환</vt:lpstr>
      <vt:lpstr>화면 구성과 화면 간 전환</vt:lpstr>
      <vt:lpstr>화면 구성과 화면 간 전환</vt:lpstr>
      <vt:lpstr>화면 구성과 화면 간 전환</vt:lpstr>
      <vt:lpstr>인텐트의 방법</vt:lpstr>
      <vt:lpstr>인텐트의 응답</vt:lpstr>
      <vt:lpstr>인텐트의 응답</vt:lpstr>
      <vt:lpstr>암시적 인텐트</vt:lpstr>
      <vt:lpstr>암시적 인텐트</vt:lpstr>
      <vt:lpstr>2. 암시적 인텐트</vt:lpstr>
      <vt:lpstr>2. 암시적 인텐트</vt:lpstr>
      <vt:lpstr>2. 암시적 인텐트</vt:lpstr>
      <vt:lpstr>2. 암시적 인텐트</vt:lpstr>
      <vt:lpstr>3. 액티비티 생명주기</vt:lpstr>
      <vt:lpstr>인텐트 예</vt:lpstr>
    </vt:vector>
  </TitlesOfParts>
  <Company>한성대학교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황기태</dc:creator>
  <cp:lastModifiedBy>youngmoon525</cp:lastModifiedBy>
  <cp:revision>1259</cp:revision>
  <dcterms:created xsi:type="dcterms:W3CDTF">2009-09-01T01:24:33Z</dcterms:created>
  <dcterms:modified xsi:type="dcterms:W3CDTF">2022-06-03T08:52:27Z</dcterms:modified>
</cp:coreProperties>
</file>