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449" r:id="rId2"/>
    <p:sldId id="381" r:id="rId3"/>
    <p:sldId id="382" r:id="rId4"/>
    <p:sldId id="478" r:id="rId5"/>
    <p:sldId id="479" r:id="rId6"/>
    <p:sldId id="481" r:id="rId7"/>
    <p:sldId id="482" r:id="rId8"/>
    <p:sldId id="437" r:id="rId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DB44AF6-351F-46D9-9720-06F604480274}">
          <p14:sldIdLst>
            <p14:sldId id="449"/>
            <p14:sldId id="381"/>
            <p14:sldId id="382"/>
            <p14:sldId id="478"/>
            <p14:sldId id="479"/>
            <p14:sldId id="481"/>
            <p14:sldId id="482"/>
          </p14:sldIdLst>
        </p14:section>
        <p14:section name="제목 없는 구역" id="{6C408986-1BFC-4CD2-9035-B81C8C0D2780}">
          <p14:sldIdLst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9EADA"/>
    <a:srgbClr val="ECEDDF"/>
    <a:srgbClr val="E8EADA"/>
    <a:srgbClr val="EC606B"/>
    <a:srgbClr val="8C9818"/>
    <a:srgbClr val="E8404C"/>
    <a:srgbClr val="E2DECC"/>
    <a:srgbClr val="63D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 autoAdjust="0"/>
    <p:restoredTop sz="94660"/>
  </p:normalViewPr>
  <p:slideViewPr>
    <p:cSldViewPr>
      <p:cViewPr varScale="1">
        <p:scale>
          <a:sx n="114" d="100"/>
          <a:sy n="114" d="100"/>
        </p:scale>
        <p:origin x="18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bg>
      <p:bgPr>
        <a:pattFill prst="ltVert">
          <a:fgClr>
            <a:srgbClr val="DBD6BF"/>
          </a:fgClr>
          <a:bgClr>
            <a:srgbClr val="E5E7D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이등변 삼각형 2"/>
          <p:cNvSpPr/>
          <p:nvPr userDrawn="1"/>
        </p:nvSpPr>
        <p:spPr>
          <a:xfrm rot="10800000">
            <a:off x="0" y="0"/>
            <a:ext cx="633413" cy="735013"/>
          </a:xfrm>
          <a:prstGeom prst="triangle">
            <a:avLst>
              <a:gd name="adj" fmla="val 100000"/>
            </a:avLst>
          </a:prstGeom>
          <a:solidFill>
            <a:srgbClr val="E45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>
            <a:off x="8510588" y="6122988"/>
            <a:ext cx="633412" cy="735012"/>
          </a:xfrm>
          <a:prstGeom prst="triangle">
            <a:avLst>
              <a:gd name="adj" fmla="val 100000"/>
            </a:avLst>
          </a:prstGeom>
          <a:solidFill>
            <a:srgbClr val="E45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11797-B9BD-4919-8CE7-2EED66C606B5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A945969-B7FD-4876-96FB-492B4A9F2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500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74" r:id="rId3"/>
    <p:sldLayoutId id="2147484575" r:id="rId4"/>
  </p:sldLayoutIdLst>
  <p:transition>
    <p:fade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71600" y="1916832"/>
            <a:ext cx="7200800" cy="2032389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 w="508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254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‘</a:t>
            </a:r>
            <a:r>
              <a:rPr lang="ko-KR" altLang="en-US" sz="4000" b="1" dirty="0">
                <a:solidFill>
                  <a:schemeClr val="tx1"/>
                </a:solidFill>
              </a:rPr>
              <a:t>삼국지인간학</a:t>
            </a:r>
            <a:r>
              <a:rPr lang="en-US" altLang="ko-KR" sz="4000" b="1" dirty="0">
                <a:solidFill>
                  <a:schemeClr val="tx1"/>
                </a:solidFill>
              </a:rPr>
              <a:t>’</a:t>
            </a:r>
            <a:r>
              <a:rPr lang="ko-KR" altLang="en-US" sz="4000" b="1" dirty="0">
                <a:solidFill>
                  <a:schemeClr val="tx1"/>
                </a:solidFill>
              </a:rPr>
              <a:t> 오리엔테이션</a:t>
            </a:r>
            <a:endParaRPr lang="ko-KR" altLang="ko-KR" sz="2800" dirty="0"/>
          </a:p>
        </p:txBody>
      </p:sp>
      <p:sp>
        <p:nvSpPr>
          <p:cNvPr id="6" name="직각 삼각형 5"/>
          <p:cNvSpPr/>
          <p:nvPr/>
        </p:nvSpPr>
        <p:spPr>
          <a:xfrm rot="10800000">
            <a:off x="6357918" y="0"/>
            <a:ext cx="2786082" cy="2786058"/>
          </a:xfrm>
          <a:prstGeom prst="rtTriangle">
            <a:avLst/>
          </a:prstGeom>
          <a:gradFill>
            <a:gsLst>
              <a:gs pos="0">
                <a:srgbClr val="C00000">
                  <a:alpha val="35000"/>
                </a:srgbClr>
              </a:gs>
              <a:gs pos="100000">
                <a:srgbClr val="640000"/>
              </a:gs>
            </a:gsLst>
            <a:lin ang="162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0800000" flipH="1" flipV="1">
            <a:off x="0" y="4357694"/>
            <a:ext cx="2569783" cy="2500306"/>
          </a:xfrm>
          <a:prstGeom prst="rtTriangle">
            <a:avLst/>
          </a:prstGeom>
          <a:gradFill>
            <a:gsLst>
              <a:gs pos="0">
                <a:srgbClr val="C00000">
                  <a:alpha val="35000"/>
                </a:srgbClr>
              </a:gs>
              <a:gs pos="100000">
                <a:srgbClr val="640000"/>
              </a:gs>
            </a:gsLst>
            <a:lin ang="162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62078" y="-9318"/>
            <a:ext cx="2249769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charset="-127"/>
              </a:rPr>
              <a:t>삼국지인간학</a:t>
            </a:r>
            <a:endParaRPr lang="en-US" altLang="ja-JP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굴림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94179" y="5733256"/>
            <a:ext cx="4338061" cy="89255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latin typeface="+mj-ea"/>
                <a:ea typeface="+mj-ea"/>
              </a:rPr>
              <a:t>정운조</a:t>
            </a:r>
            <a:endParaRPr lang="en-US" altLang="ko-KR" sz="2800" b="1" dirty="0">
              <a:latin typeface="+mj-ea"/>
              <a:ea typeface="+mj-ea"/>
            </a:endParaRPr>
          </a:p>
          <a:p>
            <a:r>
              <a:rPr lang="en-US" altLang="zh-TW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조선대학교중국어문화학전공</a:t>
            </a:r>
            <a:r>
              <a:rPr lang="en-US" altLang="zh-TW" sz="2400" b="1" dirty="0">
                <a:latin typeface="+mj-ea"/>
                <a:ea typeface="+mj-ea"/>
              </a:rPr>
              <a:t>)</a:t>
            </a:r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806868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11" grpId="0" animBg="1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04664"/>
            <a:ext cx="89289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defRPr/>
            </a:pPr>
            <a:r>
              <a:rPr lang="en-US" altLang="ja-JP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rgbClr val="7DB588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Contents</a:t>
            </a:r>
            <a:endParaRPr lang="ko-KR" alt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rgbClr val="7DB588"/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eaLnBrk="1" latinLnBrk="1" hangingPunct="1">
              <a:defRPr/>
            </a:pPr>
            <a:endParaRPr lang="en-US" altLang="ja-JP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eaLnBrk="1" latinLnBrk="1" hangingPunct="1">
              <a:defRPr/>
            </a:pPr>
            <a:endParaRPr lang="en-US" altLang="ja-JP" sz="24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ja-JP" altLang="en-US" sz="2500" b="1" dirty="0">
                <a:latin typeface="+mj-ea"/>
                <a:ea typeface="+mj-ea"/>
              </a:rPr>
              <a:t>１</a:t>
            </a:r>
            <a:r>
              <a:rPr lang="en-US" altLang="ko-KR" sz="2500" b="1" dirty="0">
                <a:latin typeface="+mj-ea"/>
                <a:ea typeface="+mj-ea"/>
              </a:rPr>
              <a:t>. </a:t>
            </a:r>
            <a:r>
              <a:rPr lang="ko-KR" altLang="en-US" sz="2500" b="1" i="1" dirty="0">
                <a:latin typeface="+mj-ea"/>
                <a:ea typeface="+mj-ea"/>
              </a:rPr>
              <a:t>삼국지인간학</a:t>
            </a:r>
            <a:r>
              <a:rPr lang="ko-KR" altLang="en-US" sz="2500" b="1" dirty="0">
                <a:latin typeface="+mj-ea"/>
                <a:ea typeface="+mj-ea"/>
              </a:rPr>
              <a:t>은 어떤 교과목인가</a:t>
            </a:r>
            <a:endParaRPr lang="ko-KR" altLang="ko-KR" sz="25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ja-JP" altLang="en-US" sz="2500" b="1" dirty="0">
                <a:latin typeface="+mj-ea"/>
                <a:ea typeface="+mj-ea"/>
              </a:rPr>
              <a:t>　　</a:t>
            </a:r>
            <a:endParaRPr lang="ko-KR" altLang="ko-KR" sz="25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sz="2500" b="1" i="1" kern="0" dirty="0">
                <a:solidFill>
                  <a:srgbClr val="000000"/>
                </a:solidFill>
                <a:latin typeface="+mj-ea"/>
                <a:ea typeface="+mj-ea"/>
              </a:rPr>
              <a:t>삼국지인간학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은 어떤 내용을 교수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학습하는가</a:t>
            </a:r>
            <a:r>
              <a:rPr lang="ja-JP" altLang="ko-KR" sz="2500" b="1" dirty="0">
                <a:latin typeface="+mj-ea"/>
                <a:ea typeface="+mj-ea"/>
              </a:rPr>
              <a:t> </a:t>
            </a:r>
            <a:endParaRPr lang="en-US" altLang="ko-KR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3</a:t>
            </a:r>
            <a:r>
              <a:rPr lang="en-US" altLang="ja-JP" sz="2500" b="1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2500" b="1" i="1" kern="0" dirty="0">
                <a:solidFill>
                  <a:srgbClr val="000000"/>
                </a:solidFill>
                <a:latin typeface="+mj-ea"/>
                <a:ea typeface="+mj-ea"/>
              </a:rPr>
              <a:t>삼국지인간학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의 수업 방법 및 평가는 어떻게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…</a:t>
            </a:r>
          </a:p>
          <a:p>
            <a:pPr eaLnBrk="1" latinLnBrk="1" hangingPunct="1">
              <a:defRPr/>
            </a:pPr>
            <a:endParaRPr lang="en-US" altLang="ko-KR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sz="2500" b="1" i="1" kern="0" dirty="0">
                <a:solidFill>
                  <a:srgbClr val="000000"/>
                </a:solidFill>
                <a:latin typeface="+mj-ea"/>
                <a:ea typeface="+mj-ea"/>
              </a:rPr>
              <a:t>삼국지인간학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을 통해 학습자는 어떤 역량을 기르는가</a:t>
            </a:r>
            <a:endParaRPr lang="en-US" altLang="ko-KR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ko-KR" altLang="ko-KR" sz="2500" b="1" dirty="0">
                <a:latin typeface="+mj-ea"/>
                <a:ea typeface="+mj-ea"/>
              </a:rPr>
              <a:t> </a:t>
            </a:r>
            <a:endParaRPr lang="en-US" altLang="ja-JP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ja-JP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５</a:t>
            </a:r>
            <a:r>
              <a:rPr lang="en-US" altLang="ja-JP" sz="2500" b="1" kern="0" dirty="0">
                <a:solidFill>
                  <a:srgbClr val="000000"/>
                </a:solidFill>
                <a:latin typeface="+mj-ea"/>
                <a:ea typeface="+mj-ea"/>
              </a:rPr>
              <a:t>. </a:t>
            </a:r>
            <a:r>
              <a:rPr lang="ko-KR" altLang="en-US" sz="2500" b="1" i="1" kern="0" dirty="0">
                <a:solidFill>
                  <a:srgbClr val="000000"/>
                </a:solidFill>
                <a:latin typeface="+mj-ea"/>
                <a:ea typeface="+mj-ea"/>
              </a:rPr>
              <a:t>삼국지인간학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의 수업 전개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(15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주차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: 8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주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&amp;15</a:t>
            </a:r>
            <a:r>
              <a:rPr lang="ko-KR" altLang="en-US" sz="2500" b="1" kern="0" dirty="0">
                <a:solidFill>
                  <a:srgbClr val="000000"/>
                </a:solidFill>
                <a:latin typeface="+mj-ea"/>
                <a:ea typeface="+mj-ea"/>
              </a:rPr>
              <a:t>주 지필평가</a:t>
            </a:r>
            <a:r>
              <a:rPr lang="en-US" altLang="ko-KR" sz="2500" b="1" kern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en-US" altLang="ko-KR" sz="25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ko-KR" altLang="en-US" sz="25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kumimoji="0"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BC6F5-CAA7-40C9-9673-3270D4A36549}"/>
              </a:ext>
            </a:extLst>
          </p:cNvPr>
          <p:cNvSpPr txBox="1"/>
          <p:nvPr/>
        </p:nvSpPr>
        <p:spPr>
          <a:xfrm>
            <a:off x="8630271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-2-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75706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4624"/>
            <a:ext cx="864096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ko-KR" altLang="ko-KR" sz="2400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1. </a:t>
            </a:r>
            <a:r>
              <a:rPr lang="ko-KR" altLang="en-US" sz="3200" b="1" i="1" dirty="0">
                <a:latin typeface="+mj-ea"/>
              </a:rPr>
              <a:t>삼국지인간학</a:t>
            </a:r>
            <a:r>
              <a:rPr lang="ko-KR" altLang="en-US" sz="3200" b="1" dirty="0">
                <a:latin typeface="+mj-ea"/>
              </a:rPr>
              <a:t>은 어떤 교과목인가</a:t>
            </a:r>
            <a:endParaRPr lang="ko-KR" altLang="ko-KR" sz="3200" b="1" dirty="0">
              <a:latin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2400" kern="1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ko-KR" sz="2400" b="1" dirty="0">
                <a:latin typeface="+mj-ea"/>
                <a:ea typeface="+mj-ea"/>
              </a:rPr>
              <a:t>[1]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latin typeface="+mj-ea"/>
                <a:ea typeface="+mj-ea"/>
              </a:rPr>
              <a:t>교과요목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ko-KR" altLang="en-US" sz="2400" b="1" dirty="0">
                <a:latin typeface="+mj-ea"/>
                <a:ea typeface="+mj-ea"/>
              </a:rPr>
              <a:t>동양고전문학의 대표작품 중 하나인 삼국지의 주요 스토리를 선별하여 관련 지식을 이해한다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  <a:r>
              <a:rPr lang="ko-KR" altLang="en-US" sz="2400" b="1" i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이를</a:t>
            </a:r>
            <a:r>
              <a:rPr lang="ko-KR" altLang="en-US" sz="2400" b="1" i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21</a:t>
            </a:r>
            <a:r>
              <a:rPr lang="ko-KR" altLang="en-US" sz="2400" b="1" dirty="0">
                <a:latin typeface="+mj-ea"/>
                <a:ea typeface="+mj-ea"/>
              </a:rPr>
              <a:t>세기 리더가 지녀야할 덕목과 시민정신에 적용 토의한다</a:t>
            </a:r>
            <a:r>
              <a:rPr lang="en-US" altLang="ko-KR" sz="2400" b="1" dirty="0">
                <a:latin typeface="+mj-ea"/>
                <a:ea typeface="+mj-ea"/>
              </a:rPr>
              <a:t>.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000" b="1" dirty="0">
                <a:latin typeface="+mj-ea"/>
                <a:ea typeface="+mj-ea"/>
              </a:rPr>
              <a:t>[2] </a:t>
            </a:r>
            <a:r>
              <a:rPr lang="ko-KR" altLang="en-US" sz="2000" b="1" dirty="0">
                <a:latin typeface="+mj-ea"/>
                <a:ea typeface="+mj-ea"/>
              </a:rPr>
              <a:t>교수목표</a:t>
            </a:r>
            <a:endParaRPr lang="en-US" altLang="ko-KR" sz="2000" b="1" dirty="0">
              <a:latin typeface="+mj-ea"/>
              <a:ea typeface="+mj-ea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+mj-ea"/>
                <a:ea typeface="+mj-ea"/>
              </a:rPr>
              <a:t>  </a:t>
            </a:r>
            <a:r>
              <a:rPr lang="en-US" altLang="ko-KR" sz="2000" dirty="0">
                <a:latin typeface="+mj-ea"/>
                <a:ea typeface="+mj-ea"/>
              </a:rPr>
              <a:t>- </a:t>
            </a:r>
            <a:r>
              <a:rPr lang="ko-KR" altLang="en-US" sz="2000" dirty="0">
                <a:latin typeface="+mj-ea"/>
                <a:ea typeface="+mj-ea"/>
              </a:rPr>
              <a:t>교수자는 학습자의 창의융합역량 향상을 위한 수업을 설계 운영한다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  <a:ea typeface="+mj-ea"/>
              </a:rPr>
              <a:t>  - </a:t>
            </a:r>
            <a:r>
              <a:rPr lang="ko-KR" altLang="en-US" sz="2000" dirty="0">
                <a:latin typeface="+mj-ea"/>
                <a:ea typeface="+mj-ea"/>
              </a:rPr>
              <a:t>교수자는 </a:t>
            </a:r>
            <a:r>
              <a:rPr lang="ko-KR" altLang="en-US" sz="2000" dirty="0" err="1">
                <a:latin typeface="+mj-ea"/>
                <a:ea typeface="+mj-ea"/>
              </a:rPr>
              <a:t>챗</a:t>
            </a:r>
            <a:r>
              <a:rPr lang="en-US" altLang="ko-KR" sz="2000" dirty="0">
                <a:latin typeface="+mj-ea"/>
                <a:ea typeface="+mj-ea"/>
              </a:rPr>
              <a:t>GPT</a:t>
            </a:r>
            <a:r>
              <a:rPr lang="ko-KR" altLang="en-US" sz="2000" dirty="0">
                <a:latin typeface="+mj-ea"/>
                <a:ea typeface="+mj-ea"/>
              </a:rPr>
              <a:t>를 활용한 학습자 주도학습을 위한 수업환경을 설계 운영한다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  <a:r>
              <a:rPr lang="ko-KR" altLang="en-US" sz="2000" dirty="0">
                <a:latin typeface="+mj-ea"/>
                <a:ea typeface="+mj-ea"/>
              </a:rPr>
              <a:t>동시에 </a:t>
            </a:r>
            <a:r>
              <a:rPr lang="ko-KR" altLang="en-US" sz="2000" dirty="0" err="1">
                <a:latin typeface="+mj-ea"/>
                <a:ea typeface="+mj-ea"/>
              </a:rPr>
              <a:t>튜터로서의</a:t>
            </a:r>
            <a:r>
              <a:rPr lang="ko-KR" altLang="en-US" sz="2000" dirty="0">
                <a:latin typeface="+mj-ea"/>
                <a:ea typeface="+mj-ea"/>
              </a:rPr>
              <a:t> 역할을 수행한다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</a:t>
            </a:r>
            <a:r>
              <a:rPr lang="en-US" altLang="ko-KR" sz="2000" b="1" dirty="0">
                <a:latin typeface="+mj-ea"/>
                <a:ea typeface="+mj-ea"/>
              </a:rPr>
              <a:t>[3] </a:t>
            </a:r>
            <a:r>
              <a:rPr lang="ko-KR" altLang="en-US" sz="2000" b="1" dirty="0">
                <a:latin typeface="+mj-ea"/>
                <a:ea typeface="+mj-ea"/>
              </a:rPr>
              <a:t>학습목표</a:t>
            </a:r>
            <a:endParaRPr lang="en-US" altLang="ko-KR" sz="2000" b="1" dirty="0">
              <a:latin typeface="+mj-ea"/>
              <a:ea typeface="+mj-ea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  <a:ea typeface="+mj-ea"/>
              </a:rPr>
              <a:t>  - </a:t>
            </a:r>
            <a:r>
              <a:rPr lang="ko-KR" altLang="en-US" sz="2000" dirty="0">
                <a:latin typeface="+mj-ea"/>
                <a:ea typeface="+mj-ea"/>
              </a:rPr>
              <a:t>학습자는 </a:t>
            </a:r>
            <a:r>
              <a:rPr lang="en-US" altLang="ko-KR" sz="2000" dirty="0">
                <a:latin typeface="+mj-ea"/>
                <a:ea typeface="+mj-ea"/>
              </a:rPr>
              <a:t>21</a:t>
            </a:r>
            <a:r>
              <a:rPr lang="ko-KR" altLang="en-US" sz="2000" dirty="0">
                <a:latin typeface="+mj-ea"/>
                <a:ea typeface="+mj-ea"/>
              </a:rPr>
              <a:t>세기 리더의 덕목과 시민정신에 적용할 삼국지의 주요 스토리를 주도적으로 이해하고 정리한다</a:t>
            </a:r>
            <a:r>
              <a:rPr lang="en-US" altLang="ko-KR" sz="2000" dirty="0">
                <a:latin typeface="+mj-ea"/>
                <a:ea typeface="+mj-ea"/>
              </a:rPr>
              <a:t>. </a:t>
            </a: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  <a:ea typeface="+mj-ea"/>
              </a:rPr>
              <a:t>  - </a:t>
            </a:r>
            <a:r>
              <a:rPr lang="ko-KR" altLang="en-US" sz="2000" dirty="0">
                <a:latin typeface="+mj-ea"/>
                <a:ea typeface="+mj-ea"/>
              </a:rPr>
              <a:t>학습자는 </a:t>
            </a:r>
            <a:r>
              <a:rPr lang="ko-KR" altLang="en-US" sz="2000" dirty="0" err="1">
                <a:latin typeface="+mj-ea"/>
                <a:ea typeface="+mj-ea"/>
              </a:rPr>
              <a:t>튜터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 err="1">
                <a:latin typeface="+mj-ea"/>
                <a:ea typeface="+mj-ea"/>
              </a:rPr>
              <a:t>교수자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r>
              <a:rPr lang="ko-KR" altLang="en-US" sz="2000" dirty="0">
                <a:latin typeface="+mj-ea"/>
                <a:ea typeface="+mj-ea"/>
              </a:rPr>
              <a:t>의 도움을 받으며 </a:t>
            </a:r>
            <a:r>
              <a:rPr lang="ko-KR" altLang="en-US" sz="2000" dirty="0" err="1">
                <a:latin typeface="+mj-ea"/>
                <a:ea typeface="+mj-ea"/>
              </a:rPr>
              <a:t>매차시</a:t>
            </a:r>
            <a:r>
              <a:rPr lang="ko-KR" altLang="en-US" sz="2000" dirty="0">
                <a:latin typeface="+mj-ea"/>
                <a:ea typeface="+mj-ea"/>
              </a:rPr>
              <a:t> 학습목표를 인지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이해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분석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 적용</a:t>
            </a:r>
            <a:r>
              <a:rPr lang="en-US" altLang="ko-KR" sz="2000" dirty="0">
                <a:latin typeface="+mj-ea"/>
                <a:ea typeface="+mj-ea"/>
              </a:rPr>
              <a:t>, </a:t>
            </a:r>
            <a:r>
              <a:rPr lang="ko-KR" altLang="en-US" sz="2000" dirty="0">
                <a:latin typeface="+mj-ea"/>
                <a:ea typeface="+mj-ea"/>
              </a:rPr>
              <a:t>토의한다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44A16-BC75-4D47-9213-9D7B5049D089}"/>
              </a:ext>
            </a:extLst>
          </p:cNvPr>
          <p:cNvSpPr txBox="1"/>
          <p:nvPr/>
        </p:nvSpPr>
        <p:spPr>
          <a:xfrm>
            <a:off x="8630271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-3-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992378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752" y="0"/>
            <a:ext cx="9036496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ko-KR" altLang="ko-KR" sz="2400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2. </a:t>
            </a:r>
            <a:r>
              <a:rPr lang="ko-KR" altLang="en-US" sz="3200" b="1" i="1" dirty="0">
                <a:latin typeface="+mj-ea"/>
              </a:rPr>
              <a:t>삼국지인간학</a:t>
            </a:r>
            <a:r>
              <a:rPr lang="ko-KR" altLang="en-US" sz="3200" b="1" dirty="0">
                <a:latin typeface="+mj-ea"/>
              </a:rPr>
              <a:t>은 </a:t>
            </a:r>
            <a:r>
              <a:rPr lang="ko-KR" altLang="en-US" sz="3200" b="1" kern="0" dirty="0">
                <a:solidFill>
                  <a:srgbClr val="000000"/>
                </a:solidFill>
                <a:latin typeface="+mj-ea"/>
              </a:rPr>
              <a:t>어떤 내용을 교수</a:t>
            </a:r>
            <a:r>
              <a:rPr lang="en-US" altLang="ko-KR" sz="3200" b="1" kern="0" dirty="0">
                <a:solidFill>
                  <a:srgbClr val="000000"/>
                </a:solidFill>
                <a:latin typeface="+mj-ea"/>
              </a:rPr>
              <a:t>-</a:t>
            </a:r>
            <a:r>
              <a:rPr lang="ko-KR" altLang="en-US" sz="3200" b="1" kern="0" dirty="0">
                <a:solidFill>
                  <a:srgbClr val="000000"/>
                </a:solidFill>
                <a:latin typeface="+mj-ea"/>
              </a:rPr>
              <a:t>학습하는가</a:t>
            </a:r>
            <a:r>
              <a:rPr lang="ja-JP" altLang="ko-KR" sz="3200" b="1" dirty="0">
                <a:latin typeface="+mj-ea"/>
              </a:rPr>
              <a:t> </a:t>
            </a:r>
            <a:endParaRPr lang="ko-KR" altLang="ko-KR" sz="3200" b="1" dirty="0">
              <a:latin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en-US" altLang="ko-KR" sz="900" dirty="0">
                <a:latin typeface="+mj-ea"/>
                <a:ea typeface="+mj-ea"/>
              </a:rPr>
              <a:t>  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2400" kern="1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ko-KR" sz="2400" b="1" dirty="0">
                <a:latin typeface="+mj-ea"/>
                <a:ea typeface="+mj-ea"/>
              </a:rPr>
              <a:t>[1] </a:t>
            </a:r>
            <a:r>
              <a:rPr lang="ko-KR" altLang="en-US" sz="2400" b="1" i="1" dirty="0">
                <a:latin typeface="+mj-ea"/>
                <a:ea typeface="+mj-ea"/>
              </a:rPr>
              <a:t>삼국지</a:t>
            </a:r>
            <a:r>
              <a:rPr lang="ko-KR" altLang="en-US" sz="2400" b="1" dirty="0">
                <a:latin typeface="+mj-ea"/>
                <a:ea typeface="+mj-ea"/>
              </a:rPr>
              <a:t> 관련 주요 스토리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-</a:t>
            </a:r>
            <a:r>
              <a:rPr lang="ko-KR" altLang="en-US" sz="2400" b="1" dirty="0">
                <a:latin typeface="+mj-ea"/>
                <a:ea typeface="+mj-ea"/>
              </a:rPr>
              <a:t> 콘텐츠 이해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역사 삼국지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진수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400" b="1" dirty="0">
                <a:latin typeface="+mj-ea"/>
                <a:ea typeface="+mj-ea"/>
              </a:rPr>
              <a:t>와 소설 삼국지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나관중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400" b="1" dirty="0">
                <a:latin typeface="+mj-ea"/>
                <a:ea typeface="+mj-ea"/>
              </a:rPr>
              <a:t>의 차이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- </a:t>
            </a:r>
            <a:r>
              <a:rPr lang="ko-KR" altLang="en-US" sz="2400" b="1" dirty="0">
                <a:latin typeface="+mj-ea"/>
                <a:ea typeface="+mj-ea"/>
              </a:rPr>
              <a:t>스토리 이해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 err="1">
                <a:latin typeface="+mj-ea"/>
                <a:ea typeface="+mj-ea"/>
              </a:rPr>
              <a:t>반동탁연맹군</a:t>
            </a:r>
            <a:r>
              <a:rPr lang="ko-KR" altLang="en-US" sz="2400" b="1" dirty="0">
                <a:latin typeface="+mj-ea"/>
                <a:ea typeface="+mj-ea"/>
              </a:rPr>
              <a:t> 등장배경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                 (</a:t>
            </a:r>
            <a:r>
              <a:rPr lang="ko-KR" altLang="en-US" sz="2400" b="1" dirty="0">
                <a:latin typeface="+mj-ea"/>
                <a:ea typeface="+mj-ea"/>
              </a:rPr>
              <a:t>황건적의 난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십상시의 난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수도 이전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                 </a:t>
            </a:r>
            <a:r>
              <a:rPr lang="ko-KR" altLang="en-US" sz="2400" b="1" i="1" dirty="0">
                <a:latin typeface="+mj-ea"/>
                <a:ea typeface="+mj-ea"/>
              </a:rPr>
              <a:t>삼국지</a:t>
            </a:r>
            <a:r>
              <a:rPr lang="ko-KR" altLang="en-US" sz="2400" b="1" dirty="0">
                <a:latin typeface="+mj-ea"/>
                <a:ea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3</a:t>
            </a:r>
            <a:r>
              <a:rPr lang="ko-KR" altLang="en-US" sz="2400" b="1" dirty="0">
                <a:latin typeface="+mj-ea"/>
                <a:ea typeface="+mj-ea"/>
              </a:rPr>
              <a:t>대 대전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관도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 err="1">
                <a:latin typeface="+mj-ea"/>
                <a:ea typeface="+mj-ea"/>
              </a:rPr>
              <a:t>적벽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 err="1">
                <a:latin typeface="+mj-ea"/>
                <a:ea typeface="+mj-ea"/>
              </a:rPr>
              <a:t>이릉대전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>
                <a:latin typeface="+mj-ea"/>
              </a:rPr>
              <a:t>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>
                <a:latin typeface="+mj-ea"/>
                <a:ea typeface="+mj-ea"/>
              </a:rPr>
              <a:t>성어 이해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도원결의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삼고초려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계륵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 err="1">
                <a:latin typeface="+mj-ea"/>
                <a:ea typeface="+mj-ea"/>
              </a:rPr>
              <a:t>칠보지재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괄목상대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 [2] 21</a:t>
            </a:r>
            <a:r>
              <a:rPr lang="ko-KR" altLang="en-US" sz="2400" b="1" dirty="0">
                <a:latin typeface="+mj-ea"/>
                <a:ea typeface="+mj-ea"/>
              </a:rPr>
              <a:t>세기 리더의 덕목과 시민정신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- </a:t>
            </a:r>
            <a:r>
              <a:rPr lang="ko-KR" altLang="en-US" sz="2400" b="1" dirty="0">
                <a:latin typeface="+mj-ea"/>
                <a:ea typeface="+mj-ea"/>
              </a:rPr>
              <a:t>융복합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삼국지 주요 인물의 행동분석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                    </a:t>
            </a:r>
            <a:r>
              <a:rPr lang="en-US" altLang="ko-KR" sz="2400" b="1" dirty="0">
                <a:latin typeface="+mj-ea"/>
              </a:rPr>
              <a:t>+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             21</a:t>
            </a:r>
            <a:r>
              <a:rPr lang="ko-KR" altLang="en-US" sz="2400" b="1" dirty="0">
                <a:latin typeface="+mj-ea"/>
                <a:ea typeface="+mj-ea"/>
              </a:rPr>
              <a:t>세기 리더의 덕목과 시민정신</a:t>
            </a:r>
            <a:r>
              <a:rPr lang="ko-KR" altLang="en-US" dirty="0">
                <a:latin typeface="+mj-ea"/>
              </a:rPr>
              <a:t> 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2807-4284-4F84-B44A-B6F481295C79}"/>
              </a:ext>
            </a:extLst>
          </p:cNvPr>
          <p:cNvSpPr txBox="1"/>
          <p:nvPr/>
        </p:nvSpPr>
        <p:spPr>
          <a:xfrm>
            <a:off x="8630271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-4-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510656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188640"/>
            <a:ext cx="8928992" cy="6686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ko-KR" altLang="ko-KR" sz="2400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3. </a:t>
            </a:r>
            <a:r>
              <a:rPr lang="ko-KR" altLang="en-US" sz="3200" b="1" i="1" dirty="0">
                <a:latin typeface="+mj-ea"/>
              </a:rPr>
              <a:t>삼국지인간학</a:t>
            </a:r>
            <a:r>
              <a:rPr lang="ko-KR" altLang="en-US" sz="3200" b="1" dirty="0">
                <a:latin typeface="+mj-ea"/>
              </a:rPr>
              <a:t>의 수업방법 및 평가는 어떻게</a:t>
            </a:r>
            <a:r>
              <a:rPr lang="en-US" altLang="ko-KR" sz="3200" b="1" dirty="0">
                <a:latin typeface="+mj-ea"/>
              </a:rPr>
              <a:t>…</a:t>
            </a:r>
            <a:endParaRPr lang="ko-KR" altLang="ko-KR" sz="3200" b="1" dirty="0">
              <a:latin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ja-JP" altLang="en-US" sz="2400" kern="1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　</a:t>
            </a:r>
            <a:r>
              <a:rPr lang="en-US" altLang="ko-KR" sz="2400" b="1" dirty="0">
                <a:latin typeface="+mj-ea"/>
                <a:ea typeface="+mj-ea"/>
              </a:rPr>
              <a:t>[1] </a:t>
            </a:r>
            <a:r>
              <a:rPr lang="ko-KR" altLang="en-US" sz="2400" b="1" dirty="0">
                <a:latin typeface="+mj-ea"/>
                <a:ea typeface="+mj-ea"/>
              </a:rPr>
              <a:t>수업방법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400" b="1" dirty="0">
                <a:latin typeface="+mj-ea"/>
              </a:rPr>
              <a:t>-</a:t>
            </a:r>
            <a:r>
              <a:rPr lang="ko-KR" altLang="en-US" sz="2400" b="1" dirty="0">
                <a:latin typeface="+mj-ea"/>
              </a:rPr>
              <a:t> 강의 및 </a:t>
            </a:r>
            <a:r>
              <a:rPr lang="en-US" altLang="ko-KR" sz="2400" b="1" dirty="0">
                <a:latin typeface="+mj-ea"/>
              </a:rPr>
              <a:t>PBL(</a:t>
            </a:r>
            <a:r>
              <a:rPr lang="ko-KR" altLang="en-US" sz="2400" b="1" dirty="0">
                <a:latin typeface="+mj-ea"/>
              </a:rPr>
              <a:t>문제중심학</a:t>
            </a:r>
            <a:r>
              <a:rPr lang="en-US" altLang="ko-KR" sz="2400" b="1" dirty="0">
                <a:latin typeface="+mj-ea"/>
              </a:rPr>
              <a:t>E</a:t>
            </a:r>
            <a:r>
              <a:rPr lang="ko-KR" altLang="en-US" sz="2400" b="1" dirty="0">
                <a:latin typeface="+mj-ea"/>
              </a:rPr>
              <a:t>습</a:t>
            </a:r>
            <a:r>
              <a:rPr lang="en-US" altLang="ko-KR" sz="2400" b="1" dirty="0">
                <a:latin typeface="+mj-ea"/>
              </a:rPr>
              <a:t>)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</a:rPr>
              <a:t> - </a:t>
            </a:r>
            <a:r>
              <a:rPr lang="ko-KR" altLang="en-US" sz="2400" b="1" dirty="0">
                <a:latin typeface="+mj-ea"/>
              </a:rPr>
              <a:t>토의</a:t>
            </a:r>
            <a:r>
              <a:rPr lang="en-US" altLang="ko-KR" sz="2400" b="1" dirty="0">
                <a:latin typeface="+mj-ea"/>
              </a:rPr>
              <a:t>: </a:t>
            </a:r>
            <a:r>
              <a:rPr lang="ko-KR" altLang="en-US" sz="2400" b="1" dirty="0">
                <a:latin typeface="+mj-ea"/>
              </a:rPr>
              <a:t>질의 응답</a:t>
            </a:r>
            <a:endParaRPr lang="en-US" altLang="ko-KR" sz="2400" b="1" dirty="0">
              <a:latin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</a:endParaRPr>
          </a:p>
          <a:p>
            <a:pPr eaLnBrk="1" latinLnBrk="1" hangingPunct="1">
              <a:defRPr/>
            </a:pPr>
            <a:endParaRPr lang="en-US" altLang="ko-KR" sz="900" dirty="0">
              <a:latin typeface="+mj-ea"/>
            </a:endParaRPr>
          </a:p>
          <a:p>
            <a:pPr eaLnBrk="1" latinLnBrk="1" hangingPunct="1">
              <a:defRPr/>
            </a:pPr>
            <a:r>
              <a:rPr lang="en-US" altLang="ko-KR" sz="2400" b="1" dirty="0">
                <a:latin typeface="+mj-ea"/>
                <a:ea typeface="+mj-ea"/>
              </a:rPr>
              <a:t>  [2] </a:t>
            </a:r>
            <a:r>
              <a:rPr lang="ko-KR" altLang="en-US" sz="2400" b="1" dirty="0">
                <a:latin typeface="+mj-ea"/>
                <a:ea typeface="+mj-ea"/>
              </a:rPr>
              <a:t>수업평가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- </a:t>
            </a:r>
            <a:r>
              <a:rPr lang="ko-KR" altLang="en-US" sz="2400" b="1" dirty="0">
                <a:latin typeface="+mj-ea"/>
                <a:ea typeface="+mj-ea"/>
              </a:rPr>
              <a:t>출석</a:t>
            </a:r>
            <a:r>
              <a:rPr lang="en-US" altLang="ko-KR" sz="2400" b="1" dirty="0">
                <a:latin typeface="+mj-ea"/>
                <a:ea typeface="+mj-ea"/>
              </a:rPr>
              <a:t>(20%)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-</a:t>
            </a:r>
            <a:r>
              <a:rPr lang="ko-KR" altLang="en-US" sz="2400" b="1" dirty="0">
                <a:latin typeface="+mj-ea"/>
                <a:ea typeface="+mj-ea"/>
              </a:rPr>
              <a:t> 시험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중간</a:t>
            </a:r>
            <a:r>
              <a:rPr lang="en-US" altLang="ko-KR" sz="2400" b="1" dirty="0">
                <a:latin typeface="+mj-ea"/>
                <a:ea typeface="+mj-ea"/>
              </a:rPr>
              <a:t>(25%)+</a:t>
            </a:r>
            <a:r>
              <a:rPr lang="ko-KR" altLang="en-US" sz="2400" b="1" dirty="0">
                <a:latin typeface="+mj-ea"/>
                <a:ea typeface="+mj-ea"/>
              </a:rPr>
              <a:t>기말</a:t>
            </a:r>
            <a:r>
              <a:rPr lang="en-US" altLang="ko-KR" sz="2400" b="1" dirty="0">
                <a:latin typeface="+mj-ea"/>
                <a:ea typeface="+mj-ea"/>
              </a:rPr>
              <a:t>(25%)=50%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- </a:t>
            </a:r>
            <a:r>
              <a:rPr lang="ko-KR" altLang="en-US" sz="2400" b="1" dirty="0">
                <a:latin typeface="+mj-ea"/>
                <a:ea typeface="+mj-ea"/>
              </a:rPr>
              <a:t>기타</a:t>
            </a:r>
            <a:r>
              <a:rPr lang="en-US" altLang="ko-KR" sz="2400" b="1" dirty="0">
                <a:latin typeface="+mj-ea"/>
                <a:ea typeface="+mj-ea"/>
              </a:rPr>
              <a:t>: </a:t>
            </a:r>
            <a:r>
              <a:rPr lang="ko-KR" altLang="en-US" sz="2400" b="1" dirty="0">
                <a:latin typeface="+mj-ea"/>
                <a:ea typeface="+mj-ea"/>
              </a:rPr>
              <a:t>과제</a:t>
            </a:r>
            <a:r>
              <a:rPr lang="en-US" altLang="ko-KR" sz="2400" b="1" dirty="0">
                <a:latin typeface="+mj-ea"/>
                <a:ea typeface="+mj-ea"/>
              </a:rPr>
              <a:t>(10%)+</a:t>
            </a:r>
            <a:r>
              <a:rPr lang="ko-KR" altLang="en-US" sz="2400" b="1" dirty="0">
                <a:latin typeface="+mj-ea"/>
                <a:ea typeface="+mj-ea"/>
              </a:rPr>
              <a:t>토의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질의응답 </a:t>
            </a:r>
            <a:r>
              <a:rPr lang="en-US" altLang="ko-KR" sz="2400" b="1" dirty="0">
                <a:latin typeface="+mj-ea"/>
                <a:ea typeface="+mj-ea"/>
              </a:rPr>
              <a:t>10%)+</a:t>
            </a:r>
            <a:r>
              <a:rPr lang="ko-KR" altLang="en-US" sz="2400" b="1" dirty="0">
                <a:latin typeface="+mj-ea"/>
                <a:ea typeface="+mj-ea"/>
              </a:rPr>
              <a:t>수업참여도</a:t>
            </a:r>
            <a:r>
              <a:rPr lang="en-US" altLang="ko-KR" sz="2400" b="1" dirty="0">
                <a:latin typeface="+mj-ea"/>
                <a:ea typeface="+mj-ea"/>
              </a:rPr>
              <a:t>(10%)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9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latin typeface="+mj-ea"/>
                <a:ea typeface="+mj-ea"/>
              </a:rPr>
              <a:t>  [3] </a:t>
            </a:r>
            <a:r>
              <a:rPr lang="ko-KR" altLang="en-US" sz="2400" b="1" dirty="0">
                <a:latin typeface="+mj-ea"/>
                <a:ea typeface="+mj-ea"/>
              </a:rPr>
              <a:t>교재 및 참고 데이터자원</a:t>
            </a:r>
            <a:endParaRPr lang="en-US" altLang="ko-KR" sz="2400" b="1" dirty="0">
              <a:latin typeface="+mj-ea"/>
              <a:ea typeface="+mj-ea"/>
            </a:endParaRP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+mj-ea"/>
                <a:ea typeface="+mj-ea"/>
              </a:rPr>
              <a:t> - </a:t>
            </a:r>
            <a:r>
              <a:rPr lang="ko-KR" altLang="en-US" sz="2000" b="1" dirty="0" err="1">
                <a:latin typeface="+mj-ea"/>
                <a:ea typeface="+mj-ea"/>
              </a:rPr>
              <a:t>삼국지콘텐츠</a:t>
            </a:r>
            <a:r>
              <a:rPr lang="en-US" altLang="ko-KR" sz="2000" b="1" dirty="0">
                <a:latin typeface="+mj-ea"/>
                <a:ea typeface="+mj-ea"/>
              </a:rPr>
              <a:t>(E-class </a:t>
            </a:r>
            <a:r>
              <a:rPr lang="ko-KR" altLang="en-US" sz="2000" b="1" dirty="0">
                <a:latin typeface="+mj-ea"/>
                <a:ea typeface="+mj-ea"/>
              </a:rPr>
              <a:t>강의자료실 탑재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</a:p>
          <a:p>
            <a:pPr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latin typeface="+mj-ea"/>
                <a:ea typeface="+mj-ea"/>
              </a:rPr>
              <a:t> -</a:t>
            </a:r>
            <a:r>
              <a:rPr lang="ko-KR" altLang="en-US" sz="2000" b="1" dirty="0">
                <a:latin typeface="+mj-ea"/>
                <a:ea typeface="+mj-ea"/>
              </a:rPr>
              <a:t>삼국지 관련 주요 스토리</a:t>
            </a:r>
            <a:r>
              <a:rPr lang="en-US" altLang="ko-KR" sz="2000" b="1" dirty="0">
                <a:latin typeface="+mj-ea"/>
                <a:ea typeface="+mj-ea"/>
              </a:rPr>
              <a:t>(PPT </a:t>
            </a:r>
            <a:r>
              <a:rPr lang="en-US" altLang="ko-KR" sz="2000" b="1" dirty="0">
                <a:latin typeface="+mj-ea"/>
              </a:rPr>
              <a:t>E-class </a:t>
            </a:r>
            <a:r>
              <a:rPr lang="ko-KR" altLang="en-US" sz="2000" b="1" dirty="0">
                <a:latin typeface="+mj-ea"/>
              </a:rPr>
              <a:t>강의자료실 탑재</a:t>
            </a:r>
            <a:r>
              <a:rPr lang="en-US" altLang="ko-KR" sz="2000" b="1" dirty="0">
                <a:latin typeface="+mj-ea"/>
              </a:rPr>
              <a:t>)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2D7B2-7FD0-4E96-89FF-3CF3F7B96E2D}"/>
              </a:ext>
            </a:extLst>
          </p:cNvPr>
          <p:cNvSpPr txBox="1"/>
          <p:nvPr/>
        </p:nvSpPr>
        <p:spPr>
          <a:xfrm>
            <a:off x="8666783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-5-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62912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48" y="0"/>
            <a:ext cx="9108504" cy="685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endParaRPr lang="en-US" altLang="ko-KR" sz="9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r>
              <a:rPr lang="en-US" altLang="ko-KR" sz="2400" b="1" dirty="0">
                <a:latin typeface="+mj-ea"/>
                <a:ea typeface="+mj-ea"/>
              </a:rPr>
              <a:t>   4. </a:t>
            </a:r>
            <a:r>
              <a:rPr lang="ko-KR" altLang="en-US" sz="2800" b="1" i="1" dirty="0">
                <a:latin typeface="+mj-ea"/>
                <a:ea typeface="+mj-ea"/>
              </a:rPr>
              <a:t>삼국지인간학</a:t>
            </a:r>
            <a:r>
              <a:rPr lang="ko-KR" altLang="en-US" sz="2400" b="1" dirty="0">
                <a:latin typeface="+mj-ea"/>
                <a:ea typeface="+mj-ea"/>
              </a:rPr>
              <a:t>을 통해 </a:t>
            </a:r>
            <a:r>
              <a:rPr lang="ko-KR" altLang="en-US" sz="2800" b="1" dirty="0">
                <a:latin typeface="+mj-ea"/>
                <a:ea typeface="+mj-ea"/>
              </a:rPr>
              <a:t>학습자는 어떤 역량</a:t>
            </a:r>
            <a:r>
              <a:rPr lang="ko-KR" altLang="en-US" sz="2400" b="1" dirty="0">
                <a:latin typeface="+mj-ea"/>
                <a:ea typeface="+mj-ea"/>
              </a:rPr>
              <a:t>을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400" b="1" dirty="0">
                <a:latin typeface="+mj-ea"/>
                <a:ea typeface="+mj-ea"/>
              </a:rPr>
              <a:t>기르는가</a:t>
            </a:r>
            <a:endParaRPr lang="en-US" altLang="ko-KR" sz="24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b="1" dirty="0">
              <a:latin typeface="+mj-ea"/>
              <a:ea typeface="+mj-ea"/>
            </a:endParaRPr>
          </a:p>
          <a:p>
            <a:pPr eaLnBrk="1" latinLnBrk="1" hangingPunct="1">
              <a:defRPr/>
            </a:pPr>
            <a:endParaRPr lang="en-US" altLang="ko-KR" sz="900" b="1" dirty="0">
              <a:latin typeface="+mj-ea"/>
            </a:endParaRPr>
          </a:p>
          <a:p>
            <a:pPr eaLnBrk="1" latinLnBrk="1" hangingPunct="1">
              <a:defRPr/>
            </a:pPr>
            <a:r>
              <a:rPr lang="en-US" altLang="ko-KR" sz="2400" b="1" dirty="0">
                <a:latin typeface="+mj-ea"/>
              </a:rPr>
              <a:t>  </a:t>
            </a:r>
            <a:r>
              <a:rPr lang="en-US" altLang="ko-KR" sz="2400" b="1" dirty="0">
                <a:latin typeface="+mj-ea"/>
                <a:ea typeface="+mj-ea"/>
              </a:rPr>
              <a:t>[1] </a:t>
            </a:r>
            <a:r>
              <a:rPr lang="ko-KR" altLang="en-US" sz="2400" b="1" dirty="0">
                <a:latin typeface="+mj-ea"/>
                <a:ea typeface="+mj-ea"/>
              </a:rPr>
              <a:t>창의융합역량</a:t>
            </a:r>
            <a:endParaRPr lang="en-US" altLang="ko-KR" sz="2400" b="1" dirty="0">
              <a:latin typeface="+mj-ea"/>
              <a:ea typeface="+mj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2400" b="1" dirty="0">
                <a:latin typeface="+mj-ea"/>
                <a:ea typeface="+mj-ea"/>
              </a:rPr>
              <a:t>  -  PBL(</a:t>
            </a:r>
            <a:r>
              <a:rPr lang="ko-KR" altLang="en-US" sz="2400" b="1" dirty="0">
                <a:latin typeface="+mj-ea"/>
                <a:ea typeface="+mj-ea"/>
              </a:rPr>
              <a:t>문제해결중심학습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400" b="1" dirty="0">
                <a:latin typeface="+mj-ea"/>
                <a:ea typeface="+mj-ea"/>
              </a:rPr>
              <a:t>을 통해 학습자 주도의 학습을 이어가며 학습자는 창의융합역량을 기를 수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2400" b="1" dirty="0">
                <a:latin typeface="+mj-ea"/>
                <a:ea typeface="+mj-ea"/>
              </a:rPr>
              <a:t>  [2] </a:t>
            </a:r>
            <a:r>
              <a:rPr lang="ko-KR" altLang="en-US" sz="2400" b="1" dirty="0">
                <a:latin typeface="+mj-ea"/>
                <a:ea typeface="+mj-ea"/>
              </a:rPr>
              <a:t>의사소통역량</a:t>
            </a:r>
            <a:endParaRPr lang="en-US" altLang="ko-KR" sz="2400" b="1" dirty="0">
              <a:latin typeface="+mj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2400" b="1" dirty="0">
                <a:latin typeface="+mj-ea"/>
              </a:rPr>
              <a:t>  </a:t>
            </a:r>
            <a:r>
              <a:rPr lang="en-US" altLang="ko-KR" sz="2400" b="1" dirty="0">
                <a:latin typeface="+mj-ea"/>
                <a:ea typeface="+mj-ea"/>
              </a:rPr>
              <a:t>- </a:t>
            </a:r>
            <a:r>
              <a:rPr lang="ko-KR" altLang="en-US" sz="2400" b="1" dirty="0" err="1">
                <a:latin typeface="+mj-ea"/>
                <a:ea typeface="+mj-ea"/>
              </a:rPr>
              <a:t>튜터</a:t>
            </a: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 err="1">
                <a:latin typeface="+mj-ea"/>
                <a:ea typeface="+mj-ea"/>
              </a:rPr>
              <a:t>교수자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r>
              <a:rPr lang="ko-KR" altLang="en-US" sz="2400" b="1" dirty="0">
                <a:latin typeface="+mj-ea"/>
                <a:ea typeface="+mj-ea"/>
              </a:rPr>
              <a:t>의 도움을 받으며 개방형질문에 입각한 </a:t>
            </a:r>
            <a:r>
              <a:rPr lang="ko-KR" altLang="en-US" sz="2400" b="1" dirty="0" err="1">
                <a:latin typeface="+mj-ea"/>
                <a:ea typeface="+mj-ea"/>
              </a:rPr>
              <a:t>상호배려의</a:t>
            </a:r>
            <a:r>
              <a:rPr lang="ko-KR" altLang="en-US" sz="2400" b="1" dirty="0">
                <a:latin typeface="+mj-ea"/>
                <a:ea typeface="+mj-ea"/>
              </a:rPr>
              <a:t> 대화법을 익히며 학습자는 의사소통역량을 기를 수 있다</a:t>
            </a:r>
            <a:r>
              <a:rPr lang="en-US" altLang="ko-KR" sz="2400" b="1" dirty="0">
                <a:latin typeface="+mj-ea"/>
                <a:ea typeface="+mj-ea"/>
              </a:rPr>
              <a:t>.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2400" b="1" dirty="0">
              <a:latin typeface="+mj-ea"/>
              <a:ea typeface="+mj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2400" b="1" dirty="0">
                <a:latin typeface="+mj-ea"/>
                <a:ea typeface="+mj-ea"/>
              </a:rPr>
              <a:t>  [3] </a:t>
            </a:r>
            <a:r>
              <a:rPr lang="ko-KR" altLang="en-US" sz="2400" b="1" dirty="0">
                <a:latin typeface="+mj-ea"/>
                <a:ea typeface="+mj-ea"/>
              </a:rPr>
              <a:t>인문</a:t>
            </a:r>
            <a:r>
              <a:rPr lang="en-US" altLang="ko-KR" sz="2400" b="1" dirty="0">
                <a:latin typeface="+mj-ea"/>
                <a:ea typeface="+mj-ea"/>
              </a:rPr>
              <a:t>&amp;</a:t>
            </a:r>
            <a:r>
              <a:rPr lang="ko-KR" altLang="en-US" sz="2400" b="1" dirty="0">
                <a:latin typeface="+mj-ea"/>
                <a:ea typeface="+mj-ea"/>
              </a:rPr>
              <a:t>과학 융복합역량</a:t>
            </a:r>
            <a:endParaRPr lang="en-US" altLang="ko-KR" sz="2400" b="1" dirty="0">
              <a:latin typeface="+mj-ea"/>
              <a:ea typeface="+mj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ja-JP" sz="2400" b="1" kern="1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ja-JP" sz="2400" b="1" kern="100" dirty="0">
                <a:latin typeface="+mj-lt"/>
                <a:ea typeface="+mj-ea"/>
                <a:cs typeface="Times New Roman" panose="02020603050405020304" pitchFamily="18" charset="0"/>
              </a:rPr>
              <a:t>- </a:t>
            </a:r>
            <a:r>
              <a:rPr lang="ko-KR" altLang="en-US" sz="2400" b="1" kern="100" dirty="0">
                <a:latin typeface="+mj-lt"/>
                <a:ea typeface="+mj-ea"/>
                <a:cs typeface="Times New Roman" panose="02020603050405020304" pitchFamily="18" charset="0"/>
              </a:rPr>
              <a:t>삼국지의 주요 스토리를 이해 분석 적용하며 학습자는 인문</a:t>
            </a:r>
            <a:r>
              <a:rPr lang="en-US" altLang="ko-KR" sz="2400" b="1" kern="100" dirty="0">
                <a:latin typeface="+mj-lt"/>
                <a:ea typeface="+mj-ea"/>
                <a:cs typeface="Times New Roman" panose="02020603050405020304" pitchFamily="18" charset="0"/>
              </a:rPr>
              <a:t>&amp;</a:t>
            </a:r>
            <a:r>
              <a:rPr lang="ko-KR" altLang="en-US" sz="2400" b="1" kern="100" dirty="0">
                <a:latin typeface="+mj-lt"/>
                <a:ea typeface="+mj-ea"/>
                <a:cs typeface="Times New Roman" panose="02020603050405020304" pitchFamily="18" charset="0"/>
              </a:rPr>
              <a:t>과학 융복합역량을 기를 수 있다</a:t>
            </a:r>
            <a:r>
              <a:rPr lang="en-US" altLang="ko-KR" sz="2400" b="1" kern="100" dirty="0">
                <a:latin typeface="+mj-lt"/>
                <a:ea typeface="+mj-ea"/>
                <a:cs typeface="Times New Roman" panose="02020603050405020304" pitchFamily="18" charset="0"/>
              </a:rPr>
              <a:t>.</a:t>
            </a:r>
            <a:r>
              <a:rPr lang="ja-JP" altLang="en-US" sz="2400" kern="1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　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92B3-B1D7-4AFA-83B5-B7FEE8B77FE3}"/>
              </a:ext>
            </a:extLst>
          </p:cNvPr>
          <p:cNvSpPr txBox="1"/>
          <p:nvPr/>
        </p:nvSpPr>
        <p:spPr>
          <a:xfrm>
            <a:off x="8630271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-6-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66562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7736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ko-KR" altLang="ko-KR" sz="2400" dirty="0">
                <a:latin typeface="+mj-ea"/>
                <a:ea typeface="+mj-ea"/>
              </a:rPr>
              <a:t> </a:t>
            </a:r>
            <a:r>
              <a:rPr lang="en-US" altLang="ko-KR" sz="3200" b="1" dirty="0">
                <a:latin typeface="+mj-ea"/>
                <a:ea typeface="+mj-ea"/>
              </a:rPr>
              <a:t>5. </a:t>
            </a:r>
            <a:r>
              <a:rPr lang="ko-KR" altLang="en-US" sz="3200" b="1" i="1" dirty="0">
                <a:latin typeface="+mj-ea"/>
              </a:rPr>
              <a:t>삼국지인간학</a:t>
            </a:r>
            <a:r>
              <a:rPr lang="ko-KR" altLang="en-US" sz="3200" b="1" kern="0" dirty="0">
                <a:solidFill>
                  <a:srgbClr val="000000"/>
                </a:solidFill>
                <a:latin typeface="+mj-ea"/>
              </a:rPr>
              <a:t>의 수업 전개</a:t>
            </a:r>
            <a:r>
              <a:rPr lang="en-US" altLang="ko-KR" sz="3200" b="1" kern="0" dirty="0">
                <a:solidFill>
                  <a:srgbClr val="000000"/>
                </a:solidFill>
                <a:latin typeface="+mj-ea"/>
              </a:rPr>
              <a:t>(</a:t>
            </a:r>
            <a:r>
              <a:rPr lang="ko-KR" altLang="en-US" sz="3200" b="1" kern="0" dirty="0">
                <a:solidFill>
                  <a:srgbClr val="000000"/>
                </a:solidFill>
                <a:latin typeface="+mj-ea"/>
              </a:rPr>
              <a:t>총</a:t>
            </a:r>
            <a:r>
              <a:rPr lang="en-US" altLang="ko-KR" sz="3200" b="1" kern="0" dirty="0">
                <a:solidFill>
                  <a:srgbClr val="000000"/>
                </a:solidFill>
                <a:latin typeface="+mj-ea"/>
              </a:rPr>
              <a:t>15</a:t>
            </a:r>
            <a:r>
              <a:rPr lang="ko-KR" altLang="en-US" sz="3200" b="1" kern="0" dirty="0">
                <a:solidFill>
                  <a:srgbClr val="000000"/>
                </a:solidFill>
                <a:latin typeface="+mj-ea"/>
              </a:rPr>
              <a:t>주차</a:t>
            </a:r>
            <a:r>
              <a:rPr lang="en-US" altLang="ko-KR" sz="3200" b="1" kern="0" dirty="0">
                <a:solidFill>
                  <a:srgbClr val="000000"/>
                </a:solidFill>
                <a:latin typeface="+mj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A92B3-B1D7-4AFA-83B5-B7FEE8B77FE3}"/>
              </a:ext>
            </a:extLst>
          </p:cNvPr>
          <p:cNvSpPr txBox="1"/>
          <p:nvPr/>
        </p:nvSpPr>
        <p:spPr>
          <a:xfrm>
            <a:off x="8630271" y="6563621"/>
            <a:ext cx="51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-7-</a:t>
            </a:r>
            <a:endParaRPr lang="ko-KR" altLang="en-US" sz="1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F9A6C7-A9F2-4B9C-84BC-34C99E83F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02405"/>
              </p:ext>
            </p:extLst>
          </p:nvPr>
        </p:nvGraphicFramePr>
        <p:xfrm>
          <a:off x="246025" y="1196752"/>
          <a:ext cx="8640960" cy="5298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4240864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65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주요 수업 내용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주요 수업내용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0" dirty="0">
                          <a:effectLst/>
                        </a:rPr>
                        <a:t>수업 안내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전개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관도대전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원소군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대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조조군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</a:rPr>
                        <a:t>도입</a:t>
                      </a:r>
                      <a:r>
                        <a:rPr lang="en-US" altLang="ko-KR" sz="1800" b="1" kern="0" dirty="0">
                          <a:effectLst/>
                        </a:rPr>
                        <a:t>1</a:t>
                      </a:r>
                      <a:r>
                        <a:rPr lang="en-US" altLang="ko-KR" sz="1800" kern="0" dirty="0">
                          <a:effectLst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</a:rPr>
                        <a:t>삼국지 텍스트 이해</a:t>
                      </a:r>
                      <a:endParaRPr lang="en-US" altLang="ko-KR" sz="1800" kern="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1000" kern="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역사 삼국지와 소설 삼국지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전개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적벽대전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조조군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대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손권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유비연합군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</a:rPr>
                        <a:t>도입</a:t>
                      </a:r>
                      <a:r>
                        <a:rPr lang="en-US" altLang="ko-KR" sz="1800" b="1" kern="0" dirty="0">
                          <a:effectLst/>
                        </a:rPr>
                        <a:t>2</a:t>
                      </a:r>
                      <a:r>
                        <a:rPr lang="en-US" altLang="ko-KR" sz="1800" kern="0" dirty="0">
                          <a:effectLst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</a:rPr>
                        <a:t>삼국지 시대 배경</a:t>
                      </a:r>
                      <a:endParaRPr lang="en-US" altLang="ko-KR" sz="1800" kern="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1000" kern="0" dirty="0">
                        <a:effectLst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황건적의 난에서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이릉대전까지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18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전개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이릉대전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유비군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대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손권군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8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도입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삼국지 등장 인물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황제와 신하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후한말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촉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정리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리더십 및 인간 유형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행동분석을 중심으로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전개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반동탁연맹군의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등장배경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정리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전략과 전술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성어를 중심으로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</a:rPr>
                        <a:t>6</a:t>
                      </a:r>
                      <a:r>
                        <a:rPr lang="ko-KR" sz="1800" kern="0" dirty="0">
                          <a:effectLst/>
                        </a:rPr>
                        <a:t>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전개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반동탁연맹군의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800" kern="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소군웅화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정리</a:t>
                      </a:r>
                      <a:r>
                        <a:rPr lang="en-US" altLang="ko-KR" sz="1800" b="1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총정리</a:t>
                      </a:r>
                      <a:endParaRPr lang="en-US" altLang="ko-KR" sz="18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이 시대의 영웅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시민정신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7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en-US" altLang="ko-KR" sz="900" kern="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차 정리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질의 응답</a:t>
                      </a: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15</a:t>
                      </a:r>
                      <a:endParaRPr lang="ko-KR" sz="18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 err="1">
                          <a:solidFill>
                            <a:schemeClr val="tx1"/>
                          </a:solidFill>
                          <a:effectLst/>
                        </a:rPr>
                        <a:t>보강주</a:t>
                      </a:r>
                      <a:endParaRPr lang="ko-KR" sz="1800" b="1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10"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solidFill>
                            <a:schemeClr val="bg1"/>
                          </a:solidFill>
                          <a:effectLst/>
                        </a:rPr>
                        <a:t>중간시험</a:t>
                      </a:r>
                      <a:r>
                        <a:rPr lang="en-US" alt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0" dirty="0">
                          <a:solidFill>
                            <a:schemeClr val="bg1"/>
                          </a:solidFill>
                          <a:effectLst/>
                        </a:rPr>
                        <a:t>강의실</a:t>
                      </a:r>
                      <a:r>
                        <a:rPr lang="en-US" alt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1" kern="1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1" kern="0" dirty="0">
                          <a:solidFill>
                            <a:schemeClr val="bg1"/>
                          </a:solidFill>
                          <a:effectLst/>
                        </a:rPr>
                        <a:t>기말시험</a:t>
                      </a:r>
                      <a:r>
                        <a:rPr lang="en-US" alt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0" dirty="0">
                          <a:solidFill>
                            <a:schemeClr val="bg1"/>
                          </a:solidFill>
                          <a:effectLst/>
                        </a:rPr>
                        <a:t>강의실</a:t>
                      </a:r>
                      <a:r>
                        <a:rPr lang="en-US" alt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r>
                        <a:rPr lang="ko-KR" sz="1800" b="1" kern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ko-KR" sz="18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9298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B98C6-2F73-4F92-B329-7B3BF3316699}"/>
              </a:ext>
            </a:extLst>
          </p:cNvPr>
          <p:cNvSpPr txBox="1"/>
          <p:nvPr/>
        </p:nvSpPr>
        <p:spPr>
          <a:xfrm>
            <a:off x="1799692" y="2060848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...</a:t>
            </a:r>
          </a:p>
          <a:p>
            <a:r>
              <a:rPr lang="en-US" altLang="ko-KR" sz="6000" b="1" dirty="0"/>
              <a:t>Thank you...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436070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640</Words>
  <Application>Microsoft Office PowerPoint</Application>
  <PresentationFormat>화면 슬라이드 쇼(4:3)</PresentationFormat>
  <Paragraphs>148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HY견고딕</vt:lpstr>
      <vt:lpstr>ＭＳ Ｐゴシック</vt:lpstr>
      <vt:lpstr>新細明體</vt:lpstr>
      <vt:lpstr>굴림</vt:lpstr>
      <vt:lpstr>맑은 고딕</vt:lpstr>
      <vt:lpstr>Arial</vt:lpstr>
      <vt:lpstr>Times New Roman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디브리드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user</cp:lastModifiedBy>
  <cp:revision>428</cp:revision>
  <cp:lastPrinted>2019-08-26T00:12:32Z</cp:lastPrinted>
  <dcterms:created xsi:type="dcterms:W3CDTF">2011-06-13T04:09:39Z</dcterms:created>
  <dcterms:modified xsi:type="dcterms:W3CDTF">2025-01-17T01:25:39Z</dcterms:modified>
</cp:coreProperties>
</file>