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420" r:id="rId4"/>
    <p:sldId id="340" r:id="rId5"/>
    <p:sldId id="360" r:id="rId6"/>
    <p:sldId id="336" r:id="rId7"/>
    <p:sldId id="337" r:id="rId8"/>
    <p:sldId id="338" r:id="rId9"/>
    <p:sldId id="341" r:id="rId10"/>
    <p:sldId id="380" r:id="rId11"/>
    <p:sldId id="343" r:id="rId12"/>
    <p:sldId id="344" r:id="rId13"/>
    <p:sldId id="381" r:id="rId14"/>
    <p:sldId id="345" r:id="rId15"/>
    <p:sldId id="349" r:id="rId16"/>
    <p:sldId id="350" r:id="rId17"/>
    <p:sldId id="351" r:id="rId18"/>
    <p:sldId id="396" r:id="rId19"/>
    <p:sldId id="352" r:id="rId20"/>
    <p:sldId id="353" r:id="rId21"/>
    <p:sldId id="405" r:id="rId22"/>
    <p:sldId id="406" r:id="rId23"/>
    <p:sldId id="407" r:id="rId25"/>
    <p:sldId id="408" r:id="rId26"/>
    <p:sldId id="409" r:id="rId27"/>
    <p:sldId id="421" r:id="rId28"/>
    <p:sldId id="354" r:id="rId29"/>
    <p:sldId id="356" r:id="rId30"/>
    <p:sldId id="410" r:id="rId31"/>
    <p:sldId id="416" r:id="rId32"/>
    <p:sldId id="417" r:id="rId33"/>
    <p:sldId id="358" r:id="rId34"/>
    <p:sldId id="3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横向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9575" y="83820"/>
            <a:ext cx="1859915" cy="551180"/>
          </a:xfrm>
          <a:prstGeom prst="rect">
            <a:avLst/>
          </a:prstGeom>
        </p:spPr>
      </p:pic>
      <p:pic>
        <p:nvPicPr>
          <p:cNvPr id="11" name="图片 10" descr="logo2.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912110" y="6356350"/>
            <a:ext cx="6211570" cy="443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7865" y="5131435"/>
            <a:ext cx="7772400" cy="814388"/>
          </a:xfrm>
          <a:ln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40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博客系统</a:t>
            </a:r>
            <a:endParaRPr kumimoji="0" lang="zh-CN" altLang="zh-CN" sz="4400" b="0" i="0" u="none" strike="noStrike" kern="40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3" name="图片 2" descr="WechatIMG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965" y="1381125"/>
            <a:ext cx="43942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laravel5.5</a:t>
            </a:r>
            <a:r>
              <a:rPr lang="zh-CN" altLang="zh-CN"/>
              <a:t>的目录结构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掌握各目录及文件的作用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虚拟域名配置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手动方式配置</a:t>
            </a:r>
            <a:r>
              <a:rPr lang="en-US" altLang="zh-CN" sz="2800">
                <a:sym typeface="+mn-ea"/>
              </a:rPr>
              <a:t>(wamp)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可视化工具配置（</a:t>
            </a:r>
            <a:r>
              <a:rPr lang="en-US" altLang="zh-CN" sz="2800">
                <a:sym typeface="+mn-ea"/>
              </a:rPr>
              <a:t>phpstudy</a:t>
            </a:r>
            <a:r>
              <a:rPr lang="zh-CN" sz="2800">
                <a:sym typeface="+mn-ea"/>
              </a:rPr>
              <a:t>）</a:t>
            </a:r>
            <a:endParaRPr 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运行</a:t>
            </a: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项目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laravel5.5</a:t>
            </a:r>
            <a:r>
              <a:rPr lang="zh-CN" altLang="en-US"/>
              <a:t>的增删改查操作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laravel5.5</a:t>
            </a:r>
            <a:r>
              <a:rPr lang="zh-CN" altLang="zh-CN" sz="2800">
                <a:sym typeface="+mn-ea"/>
              </a:rPr>
              <a:t>框架</a:t>
            </a:r>
            <a:r>
              <a:rPr lang="zh-CN" sz="2800">
                <a:sym typeface="+mn-ea"/>
              </a:rPr>
              <a:t>进行一个用户模块的增删改查操作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后台模板搭建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x-admin</a:t>
            </a:r>
            <a:r>
              <a:rPr lang="zh-CN" altLang="en-US" sz="2800">
                <a:sym typeface="+mn-ea"/>
              </a:rPr>
              <a:t>后台框架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学习如何使用</a:t>
            </a: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blade</a:t>
            </a:r>
            <a:r>
              <a:rPr lang="zh-CN" altLang="zh-CN" sz="2800">
                <a:sym typeface="+mn-ea"/>
              </a:rPr>
              <a:t>模板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常用的后台框架模板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	H-ui.admin      Amaze UI           X-admin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zh-CN"/>
              <a:t>登录模块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表单验证</a:t>
            </a:r>
            <a:r>
              <a:rPr lang="en-US" altLang="zh-CN" sz="2800">
                <a:sym typeface="+mn-ea"/>
              </a:rPr>
              <a:t>validate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验证码</a:t>
            </a:r>
            <a:endParaRPr 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session</a:t>
            </a:r>
            <a:r>
              <a:rPr lang="zh-CN" altLang="zh-CN" sz="2800">
                <a:sym typeface="+mn-ea"/>
              </a:rPr>
              <a:t>的使用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用户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457200" lvl="1" indent="0">
              <a:buNone/>
            </a:pPr>
            <a:r>
              <a:rPr lang="zh-CN" sz="9600" b="1">
                <a:sym typeface="+mn-ea"/>
              </a:rPr>
              <a:t>学习目标：</a:t>
            </a:r>
            <a:endParaRPr lang="zh-CN" sz="9600" b="1">
              <a:sym typeface="+mn-ea"/>
            </a:endParaRPr>
          </a:p>
          <a:p>
            <a:pPr marL="457200" lvl="1" indent="0">
              <a:buNone/>
            </a:pPr>
            <a:endParaRPr lang="zh-CN" altLang="en-US" sz="6600" b="1">
              <a:sym typeface="+mn-ea"/>
            </a:endParaRPr>
          </a:p>
          <a:p>
            <a:pPr marL="457200" lvl="1" indent="0">
              <a:buNone/>
            </a:pPr>
            <a:endParaRPr lang="zh-CN" altLang="en-US" sz="66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8000" b="1">
                <a:sym typeface="+mn-ea"/>
              </a:rPr>
              <a:t>资源路由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8000" b="1">
                <a:sym typeface="+mn-ea"/>
              </a:rPr>
              <a:t>增删改查功能实现</a:t>
            </a:r>
            <a:endParaRPr lang="en-US" altLang="zh-CN" sz="80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8000" b="1">
                <a:sym typeface="+mn-ea"/>
              </a:rPr>
              <a:t>ajax</a:t>
            </a:r>
            <a:r>
              <a:rPr lang="zh-CN" altLang="zh-CN" sz="8000" b="1">
                <a:sym typeface="+mn-ea"/>
              </a:rPr>
              <a:t>的使用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sz="8000" b="1">
                <a:sym typeface="+mn-ea"/>
              </a:rPr>
              <a:t>分页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8000" b="1">
                <a:sym typeface="+mn-ea"/>
              </a:rPr>
              <a:t>多条件搜索</a:t>
            </a:r>
            <a:endParaRPr lang="zh-CN" altLang="zh-CN" sz="8000" b="1">
              <a:sym typeface="+mn-ea"/>
            </a:endParaRPr>
          </a:p>
          <a:p>
            <a:pPr marL="457200" lvl="1" indent="0">
              <a:buNone/>
            </a:pP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endParaRPr lang="zh-CN" sz="20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用户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整体思路：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form</a:t>
            </a:r>
            <a:r>
              <a:rPr lang="zh-CN" altLang="zh-CN" sz="2800">
                <a:sym typeface="+mn-ea"/>
              </a:rPr>
              <a:t>表单数据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》控制器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</a:t>
            </a:r>
            <a:r>
              <a:rPr lang="en-US" altLang="zh-CN" sz="2800">
                <a:sym typeface="+mn-ea"/>
              </a:rPr>
              <a:t>validate</a:t>
            </a:r>
            <a:r>
              <a:rPr lang="zh-CN" altLang="zh-CN" sz="2800">
                <a:sym typeface="+mn-ea"/>
              </a:rPr>
              <a:t>验证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</a:t>
            </a:r>
            <a:r>
              <a:rPr lang="en-US" altLang="zh-CN" sz="2800">
                <a:sym typeface="+mn-ea"/>
              </a:rPr>
              <a:t>model=&gt;</a:t>
            </a:r>
            <a:r>
              <a:rPr lang="zh-CN" altLang="zh-CN" sz="2800">
                <a:sym typeface="+mn-ea"/>
              </a:rPr>
              <a:t>入库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en-US" altLang="zh-CN">
                <a:sym typeface="+mn-ea"/>
              </a:rPr>
              <a:t>RBAC</a:t>
            </a:r>
            <a:r>
              <a:rPr lang="zh-CN" altLang="zh-CN"/>
              <a:t>权限管理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1. </a:t>
            </a:r>
            <a:r>
              <a:rPr lang="zh-CN" altLang="en-US" sz="2800" b="1">
                <a:sym typeface="+mn-ea"/>
              </a:rPr>
              <a:t>权限简介</a:t>
            </a:r>
            <a:endParaRPr lang="zh-CN" altLang="en-US" sz="16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2. </a:t>
            </a:r>
            <a:r>
              <a:rPr lang="zh-CN" altLang="en-US" sz="2800" b="1">
                <a:sym typeface="+mn-ea"/>
              </a:rPr>
              <a:t>权限模型介绍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3. RBAC</a:t>
            </a:r>
            <a:r>
              <a:rPr lang="zh-CN" altLang="en-US" sz="2800" b="1">
                <a:sym typeface="+mn-ea"/>
              </a:rPr>
              <a:t>模型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4. RBAC</a:t>
            </a:r>
            <a:r>
              <a:rPr lang="zh-CN" altLang="en-US" sz="2800" b="1">
                <a:sym typeface="+mn-ea"/>
              </a:rPr>
              <a:t>具体实现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zh-CN"/>
              <a:t>分类模块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格式化的分类列表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排序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文章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sz="4000" b="1">
                <a:sym typeface="+mn-ea"/>
              </a:rPr>
              <a:t>学习目标：</a:t>
            </a:r>
            <a:endParaRPr lang="zh-CN" sz="40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文件上传、图片处理组件intervention/image组件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阿里</a:t>
            </a:r>
            <a:r>
              <a:rPr lang="en-US" altLang="zh-CN" sz="2800" b="1">
                <a:sym typeface="+mn-ea"/>
              </a:rPr>
              <a:t>OSS</a:t>
            </a: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七牛云存储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百度编辑器、</a:t>
            </a:r>
            <a:r>
              <a:rPr lang="en-US" altLang="zh-CN" sz="2800" b="1">
                <a:sym typeface="+mn-ea"/>
              </a:rPr>
              <a:t>markdown</a:t>
            </a:r>
            <a:r>
              <a:rPr lang="zh-CN" altLang="zh-CN" sz="2800" b="1">
                <a:sym typeface="+mn-ea"/>
              </a:rPr>
              <a:t>编辑器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Redis</a:t>
            </a:r>
            <a:r>
              <a:rPr lang="zh-CN" altLang="en-US" sz="2800" b="1">
                <a:sym typeface="+mn-ea"/>
              </a:rPr>
              <a:t>缓存系统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4865"/>
            <a:ext cx="10515600" cy="866140"/>
          </a:xfrm>
        </p:spPr>
        <p:txBody>
          <a:bodyPr/>
          <a:p>
            <a:r>
              <a:rPr lang="zh-CN" altLang="zh-CN"/>
              <a:t>课程简介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2471420"/>
            <a:ext cx="10645140" cy="3705860"/>
          </a:xfrm>
        </p:spPr>
        <p:txBody>
          <a:bodyPr/>
          <a:p>
            <a:r>
              <a:rPr lang="zh-CN" altLang="zh-CN" sz="2400"/>
              <a:t>使用</a:t>
            </a:r>
            <a:r>
              <a:rPr lang="en-US" altLang="zh-CN" sz="2400"/>
              <a:t>laravel5.5</a:t>
            </a:r>
            <a:r>
              <a:rPr lang="zh-CN" altLang="zh-CN" sz="2400"/>
              <a:t>框架，构建一个博客项目</a:t>
            </a:r>
            <a:endParaRPr lang="zh-CN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文章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sz="4000" b="1">
                <a:sym typeface="+mn-ea"/>
              </a:rPr>
              <a:t>学习目标：</a:t>
            </a:r>
            <a:endParaRPr lang="zh-CN" sz="40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文件上传、图片处理组件intervention/image组件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阿里</a:t>
            </a:r>
            <a:r>
              <a:rPr lang="en-US" altLang="zh-CN" sz="2800" b="1">
                <a:sym typeface="+mn-ea"/>
              </a:rPr>
              <a:t>OSS</a:t>
            </a: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七牛云存储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百度编辑器、</a:t>
            </a:r>
            <a:r>
              <a:rPr lang="en-US" altLang="zh-CN" sz="2800" b="1">
                <a:sym typeface="+mn-ea"/>
              </a:rPr>
              <a:t>markdown</a:t>
            </a:r>
            <a:r>
              <a:rPr lang="zh-CN" altLang="zh-CN" sz="2800" b="1">
                <a:sym typeface="+mn-ea"/>
              </a:rPr>
              <a:t>编辑器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Redis</a:t>
            </a:r>
            <a:r>
              <a:rPr lang="zh-CN" altLang="en-US" sz="2800" b="1">
                <a:sym typeface="+mn-ea"/>
              </a:rPr>
              <a:t>缓存系统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 b="1">
                <a:sym typeface="+mn-ea"/>
              </a:rPr>
              <a:t>图片处理组件</a:t>
            </a:r>
            <a:br>
              <a:rPr lang="zh-CN" altLang="zh-CN" b="1">
                <a:sym typeface="+mn-ea"/>
              </a:rPr>
            </a:br>
            <a:r>
              <a:rPr lang="zh-CN" altLang="zh-CN" b="1">
                <a:sym typeface="+mn-ea"/>
              </a:rPr>
              <a:t>intervention/image组件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一</a:t>
            </a:r>
            <a:r>
              <a:rPr lang="en-US" altLang="zh-CN" sz="6000" b="1">
                <a:sym typeface="+mn-ea"/>
              </a:rPr>
              <a:t>. </a:t>
            </a:r>
            <a:r>
              <a:rPr lang="zh-CN" altLang="zh-CN" sz="6000" b="1">
                <a:sym typeface="+mn-ea"/>
              </a:rPr>
              <a:t>安装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composer require intervention/image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二</a:t>
            </a:r>
            <a:r>
              <a:rPr lang="en-US" altLang="zh-CN" sz="6000" b="1">
                <a:sym typeface="+mn-ea"/>
              </a:rPr>
              <a:t>.</a:t>
            </a:r>
            <a:r>
              <a:rPr lang="zh-CN" altLang="zh-CN" sz="6000" b="1">
                <a:sym typeface="+mn-ea"/>
              </a:rPr>
              <a:t>配置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在config/app.php文件中添加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Intervention\Image\ImageServiceProvider::class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'Image' =&gt; Intervention\Image\Facades\Image::class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三</a:t>
            </a:r>
            <a:r>
              <a:rPr lang="en-US" altLang="zh-CN" sz="6000" b="1">
                <a:sym typeface="+mn-ea"/>
              </a:rPr>
              <a:t>.</a:t>
            </a:r>
            <a:r>
              <a:rPr lang="zh-CN" altLang="zh-CN" sz="6000" b="1">
                <a:sym typeface="+mn-ea"/>
              </a:rPr>
              <a:t>常用方法介绍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 = Image::make('public/foo.jpg');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$img-&gt;resize(320, 240);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$img-&gt;save('public/bar.jpg');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百度富文本编辑器</a:t>
            </a:r>
            <a:r>
              <a:rPr lang="en-US" altLang="zh-CN"/>
              <a:t>Ueditor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一</a:t>
            </a:r>
            <a:r>
              <a:rPr lang="en-US" altLang="zh-CN" sz="5400" b="1">
                <a:sym typeface="+mn-ea"/>
              </a:rPr>
              <a:t>. </a:t>
            </a:r>
            <a:r>
              <a:rPr lang="zh-CN" altLang="en-US" sz="5400" b="1">
                <a:sym typeface="+mn-ea"/>
              </a:rPr>
              <a:t>下载编辑器</a:t>
            </a:r>
            <a:endParaRPr lang="zh-CN" altLang="en-US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http://ueditor.baidu.com/website/download.html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二</a:t>
            </a:r>
            <a:r>
              <a:rPr lang="en-US" altLang="zh-CN" sz="5400" b="1">
                <a:sym typeface="+mn-ea"/>
              </a:rPr>
              <a:t>.</a:t>
            </a:r>
            <a:r>
              <a:rPr lang="zh-CN" altLang="en-US" sz="5400" b="1">
                <a:sym typeface="+mn-ea"/>
              </a:rPr>
              <a:t>引入编辑器</a:t>
            </a:r>
            <a:endParaRPr lang="zh-CN" altLang="en-US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 &lt;!-- 配置文件 --&gt;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type="text/javascript" src="ueditor.config.js"&gt;&lt;/script&gt;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&lt;!-- 编辑器源码文件 --&gt;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type="text/javascript" src="ueditor.all.js"&gt;&lt;/script&gt;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三</a:t>
            </a:r>
            <a:r>
              <a:rPr lang="en-US" altLang="zh-CN" sz="5400" b="1">
                <a:sym typeface="+mn-ea"/>
              </a:rPr>
              <a:t>.</a:t>
            </a:r>
            <a:r>
              <a:rPr lang="zh-CN" altLang="zh-CN" sz="5400" b="1">
                <a:sym typeface="+mn-ea"/>
              </a:rPr>
              <a:t>加载编辑器的容器</a:t>
            </a: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id="container" name="content" type="text/plain"&gt;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    这里写你的初始化内容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四</a:t>
            </a:r>
            <a:r>
              <a:rPr lang="en-US" altLang="zh-CN" sz="5400" b="1">
                <a:sym typeface="+mn-ea"/>
              </a:rPr>
              <a:t>.实例化编辑器</a:t>
            </a:r>
            <a:endParaRPr lang="en-US" altLang="zh-CN" sz="54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5400">
                <a:sym typeface="+mn-ea"/>
              </a:rPr>
              <a:t>    var ue = UE.getEditor('container');</a:t>
            </a:r>
            <a:endParaRPr lang="en-US" altLang="zh-CN" sz="54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/>
              <a:t>markdown</a:t>
            </a:r>
            <a:r>
              <a:rPr lang="zh-CN"/>
              <a:t>编辑器</a:t>
            </a:r>
            <a:br>
              <a:rPr lang="zh-CN"/>
            </a:br>
            <a:r>
              <a:rPr lang="zh-CN"/>
              <a:t>graham-campbell/markdown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zh-CN" sz="3200" b="1">
                <a:sym typeface="+mn-ea"/>
              </a:rPr>
              <a:t>安装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composer require graham-campbell/markdown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zh-CN" sz="3200" b="1">
                <a:sym typeface="+mn-ea"/>
              </a:rPr>
              <a:t>配置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在config/app.php文件中添加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GrahamCampbell\Markdown\MarkdownServiceProvider::class,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'Markdown' =&gt; GrahamCampbell\Markdown\Facades\Markdown::class,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zh-CN" sz="3200" b="1">
                <a:sym typeface="+mn-ea"/>
              </a:rPr>
              <a:t>常用方法介绍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Markdown::convertToHtml('foo'); // &lt;p&gt;foo&lt;/p&gt;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阿里</a:t>
            </a:r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en-US" sz="3200" b="1">
                <a:sym typeface="+mn-ea"/>
              </a:rPr>
              <a:t>概念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阿里云对象存储服务（Object Storage Service，简称 OSS），是阿里云提供的海量、安全、低成本、高可靠的云存储服务。它具有与平台无关的RESTful API接口，能够提供99.999999999%的服务持久性。您可以在任何应用、任何时间、任何地点存储和访问任意类型的数据。OSS适合各种网站、开发企业及开发者使用。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文档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https://help.aliyun.com/document_detail/32101.html?spm=a2c4g.11186623.6.783.bbRKLC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使用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/>
              <a:t>七牛云存储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en-US" sz="3200" b="1">
                <a:sym typeface="+mn-ea"/>
              </a:rPr>
              <a:t>概念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专为移动时代开发者打造的数据管理平台，为互联网网站和移动App提供数据的在线托管、传输加速以及图片、音视频等富媒体的云处理服务。</a:t>
            </a: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文档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https://developer.qiniu.com/kodo/sdk/1241/php</a:t>
            </a: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使用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网站配置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网站配置表结构</a:t>
            </a:r>
            <a:endParaRPr 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添加网站配置</a:t>
            </a:r>
            <a:endParaRPr 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zh-CN">
                <a:sym typeface="+mn-ea"/>
              </a:rPr>
              <a:t>将数据表中的配置信息写入</a:t>
            </a:r>
            <a:r>
              <a:rPr lang="en-US" altLang="zh-CN">
                <a:sym typeface="+mn-ea"/>
              </a:rPr>
              <a:t>config</a:t>
            </a:r>
            <a:r>
              <a:rPr lang="zh-CN" altLang="zh-CN">
                <a:sym typeface="+mn-ea"/>
              </a:rPr>
              <a:t>文件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config</a:t>
            </a:r>
            <a:r>
              <a:rPr lang="zh-CN" altLang="zh-CN">
                <a:sym typeface="+mn-ea"/>
              </a:rPr>
              <a:t>文件中读取网站配置信息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前台</a:t>
            </a:r>
            <a:r>
              <a:rPr lang="en-US" altLang="zh-CN"/>
              <a:t>-</a:t>
            </a:r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一.模板继承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.把数据共享给所有视图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zh-CN">
                <a:sym typeface="+mn-ea"/>
              </a:rPr>
              <a:t>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文章</a:t>
            </a:r>
            <a:r>
              <a:rPr lang="zh-CN" altLang="zh-CN">
                <a:sym typeface="+mn-ea"/>
              </a:rPr>
              <a:t>收藏功能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模板继承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准备好静态页面（</a:t>
            </a:r>
            <a:r>
              <a:rPr lang="en-US" altLang="zh-CN">
                <a:sym typeface="+mn-ea"/>
              </a:rPr>
              <a:t>html , css ,js)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zh-CN">
                <a:sym typeface="+mn-ea"/>
              </a:rPr>
              <a:t>分析网页中哪些是共有部分，哪些是私有部分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将共有部分提取出成为独立模块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将共有部分组装成父模板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子视图继承父模板，实现此页面非共有部分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与所有视图共享数据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共享一段数据给应用程序的所有视图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方法一：</a:t>
            </a: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你可以在服务提供器的 boot 方法中调用视图 Facade 的 share 方法。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 b="1">
                <a:sym typeface="+mn-ea"/>
              </a:rPr>
              <a:t>方法二：</a:t>
            </a: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创建父控制器，在父控制器的构造函数里将共享变量绑定到视图的</a:t>
            </a:r>
            <a:r>
              <a:rPr lang="en-US" altLang="zh-CN">
                <a:sym typeface="+mn-ea"/>
              </a:rPr>
              <a:t>share</a:t>
            </a:r>
            <a:r>
              <a:rPr lang="zh-CN" altLang="zh-CN">
                <a:sym typeface="+mn-ea"/>
              </a:rPr>
              <a:t>方法中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030"/>
            <a:ext cx="10515600" cy="815975"/>
          </a:xfrm>
        </p:spPr>
        <p:txBody>
          <a:bodyPr/>
          <a:p>
            <a:r>
              <a:rPr lang="zh-CN" altLang="en-US"/>
              <a:t>项目涉及知识点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图形验证码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短信接口</a:t>
            </a:r>
            <a:endParaRPr lang="zh-CN" altLang="en-US"/>
          </a:p>
          <a:p>
            <a:r>
              <a:rPr lang="en-US" altLang="zh-CN"/>
              <a:t>3.RBAC</a:t>
            </a:r>
            <a:r>
              <a:rPr lang="zh-CN" altLang="en-US"/>
              <a:t>权限系统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邮件服务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百度编辑器、</a:t>
            </a:r>
            <a:r>
              <a:rPr lang="en-US" altLang="zh-CN"/>
              <a:t>markdown</a:t>
            </a:r>
            <a:r>
              <a:rPr lang="zh-CN" altLang="zh-CN"/>
              <a:t>编辑器</a:t>
            </a:r>
            <a:endParaRPr lang="zh-CN" altLang="zh-CN"/>
          </a:p>
          <a:p>
            <a:r>
              <a:rPr lang="en-US" altLang="zh-CN"/>
              <a:t>6.</a:t>
            </a:r>
            <a:r>
              <a:rPr lang="zh-CN" altLang="en-US"/>
              <a:t>阿里云</a:t>
            </a:r>
            <a:r>
              <a:rPr lang="en-US" altLang="zh-CN"/>
              <a:t>OSS</a:t>
            </a:r>
            <a:r>
              <a:rPr lang="zh-CN" altLang="en-US"/>
              <a:t>、七牛云文件上传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常用</a:t>
            </a:r>
            <a:r>
              <a:rPr lang="en-US" altLang="zh-CN"/>
              <a:t>composer组件</a:t>
            </a:r>
            <a:r>
              <a:rPr lang="zh-CN" altLang="en-US"/>
              <a:t>的使用</a:t>
            </a:r>
            <a:endParaRPr lang="zh-CN" altLang="en-US"/>
          </a:p>
          <a:p>
            <a:r>
              <a:rPr lang="en-US" altLang="zh-CN"/>
              <a:t>8.redis</a:t>
            </a:r>
            <a:r>
              <a:rPr lang="zh-CN" altLang="zh-CN"/>
              <a:t>缓存</a:t>
            </a:r>
            <a:endParaRPr lang="zh-CN" altLang="zh-CN"/>
          </a:p>
          <a:p>
            <a:r>
              <a:rPr lang="en-US" altLang="zh-CN"/>
              <a:t>9.</a:t>
            </a:r>
            <a:r>
              <a:rPr lang="zh-CN" altLang="en-US"/>
              <a:t>阿里云服务器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收藏功能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一</a:t>
            </a:r>
            <a:r>
              <a:rPr lang="en-US" altLang="zh-CN" sz="2800">
                <a:sym typeface="+mn-ea"/>
              </a:rPr>
              <a:t>.</a:t>
            </a:r>
            <a:r>
              <a:rPr lang="zh-CN" altLang="zh-CN" sz="2800">
                <a:sym typeface="+mn-ea"/>
              </a:rPr>
              <a:t>设计收藏表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zh-CN" altLang="zh-CN" sz="2800">
                <a:sym typeface="+mn-ea"/>
              </a:rPr>
              <a:t>前台的</a:t>
            </a:r>
            <a:r>
              <a:rPr lang="en-US" altLang="zh-CN" sz="2800">
                <a:sym typeface="+mn-ea"/>
              </a:rPr>
              <a:t>html</a:t>
            </a:r>
            <a:r>
              <a:rPr lang="zh-CN" altLang="zh-CN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css</a:t>
            </a:r>
            <a:r>
              <a:rPr lang="zh-CN" altLang="zh-CN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js</a:t>
            </a:r>
            <a:r>
              <a:rPr lang="zh-CN" altLang="zh-CN" sz="2800">
                <a:sym typeface="+mn-ea"/>
              </a:rPr>
              <a:t>的实现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三</a:t>
            </a:r>
            <a:r>
              <a:rPr lang="en-US" altLang="zh-CN" sz="2800">
                <a:sym typeface="+mn-ea"/>
              </a:rPr>
              <a:t>. </a:t>
            </a:r>
            <a:r>
              <a:rPr lang="zh-CN" altLang="zh-CN" sz="2800">
                <a:sym typeface="+mn-ea"/>
              </a:rPr>
              <a:t>后台控制器收藏方法的实现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前台</a:t>
            </a:r>
            <a:r>
              <a:rPr lang="en-US" altLang="zh-CN"/>
              <a:t>-</a:t>
            </a:r>
            <a:r>
              <a:rPr lang="zh-CN" altLang="zh-CN"/>
              <a:t>注册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 b="1">
                <a:sym typeface="+mn-ea"/>
              </a:rPr>
              <a:t>一.</a:t>
            </a:r>
            <a:r>
              <a:rPr lang="zh-CN" altLang="en-US" b="1">
                <a:sym typeface="+mn-ea"/>
              </a:rPr>
              <a:t>手机号注册</a:t>
            </a: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 发送手机验证码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 b="1">
                <a:sym typeface="+mn-ea"/>
              </a:rPr>
              <a:t>二</a:t>
            </a:r>
            <a:r>
              <a:rPr lang="en-US" altLang="zh-CN" b="1">
                <a:sym typeface="+mn-ea"/>
              </a:rPr>
              <a:t>.</a:t>
            </a:r>
            <a:r>
              <a:rPr lang="zh-CN" altLang="zh-CN" b="1">
                <a:sym typeface="+mn-ea"/>
              </a:rPr>
              <a:t>邮箱注册</a:t>
            </a: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r>
              <a:rPr lang="zh-CN" altLang="zh-CN">
                <a:sym typeface="+mn-ea"/>
              </a:rPr>
              <a:t>      发送邮件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 b="1">
                <a:sym typeface="+mn-ea"/>
              </a:rPr>
              <a:t>三</a:t>
            </a:r>
            <a:r>
              <a:rPr lang="en-US" altLang="zh-CN" b="1">
                <a:sym typeface="+mn-ea"/>
              </a:rPr>
              <a:t>.</a:t>
            </a:r>
            <a:r>
              <a:rPr lang="zh-CN" altLang="en-US" b="1">
                <a:sym typeface="+mn-ea"/>
              </a:rPr>
              <a:t>忘记密码</a:t>
            </a:r>
            <a:r>
              <a:rPr lang="zh-CN" altLang="zh-CN">
                <a:sym typeface="+mn-ea"/>
              </a:rPr>
              <a:t>      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四</a:t>
            </a:r>
            <a:r>
              <a:rPr lang="en-US" altLang="zh-CN" b="1">
                <a:sym typeface="+mn-ea"/>
              </a:rPr>
              <a:t>.</a:t>
            </a:r>
            <a:r>
              <a:rPr lang="zh-CN" altLang="zh-CN" b="1">
                <a:sym typeface="+mn-ea"/>
              </a:rPr>
              <a:t>找回密码</a:t>
            </a:r>
            <a:endParaRPr lang="en-US" altLang="zh-CN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服务器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一.</a:t>
            </a:r>
            <a:r>
              <a:rPr lang="zh-CN" altLang="en-US">
                <a:sym typeface="+mn-ea"/>
              </a:rPr>
              <a:t>申请阿里云服务器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</a:t>
            </a:r>
            <a:r>
              <a:rPr lang="zh-CN" altLang="zh-CN">
                <a:sym typeface="+mn-ea"/>
              </a:rPr>
              <a:t>搭建</a:t>
            </a:r>
            <a:r>
              <a:rPr lang="en-US" altLang="zh-CN">
                <a:sym typeface="+mn-ea"/>
              </a:rPr>
              <a:t>lnmp</a:t>
            </a:r>
            <a:r>
              <a:rPr lang="zh-CN" altLang="zh-CN">
                <a:sym typeface="+mn-ea"/>
              </a:rPr>
              <a:t>环境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zh-CN">
                <a:sym typeface="+mn-ea"/>
              </a:rPr>
              <a:t>三</a:t>
            </a:r>
            <a:r>
              <a:rPr lang="en-US" altLang="zh-CN">
                <a:sym typeface="+mn-ea"/>
              </a:rPr>
              <a:t>.</a:t>
            </a:r>
            <a:r>
              <a:rPr lang="zh-CN" altLang="zh-CN">
                <a:sym typeface="+mn-ea"/>
              </a:rPr>
              <a:t>上传</a:t>
            </a:r>
            <a:r>
              <a:rPr lang="en-US" altLang="zh-CN">
                <a:sym typeface="+mn-ea"/>
              </a:rPr>
              <a:t>laravel</a:t>
            </a:r>
            <a:r>
              <a:rPr lang="zh-CN" altLang="zh-CN">
                <a:sym typeface="+mn-ea"/>
              </a:rPr>
              <a:t>项目并访问运行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4865"/>
            <a:ext cx="10515600" cy="866140"/>
          </a:xfrm>
        </p:spPr>
        <p:txBody>
          <a:bodyPr/>
          <a:p>
            <a:r>
              <a:rPr lang="zh-CN" altLang="zh-CN"/>
              <a:t>课程安排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理论篇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需求分析  </a:t>
            </a:r>
            <a:r>
              <a:rPr lang="en-US" altLang="zh-CN"/>
              <a:t>ER</a:t>
            </a:r>
            <a:r>
              <a:rPr lang="zh-CN" altLang="en-US"/>
              <a:t>图  </a:t>
            </a:r>
            <a:r>
              <a:rPr lang="en-US" altLang="zh-CN"/>
              <a:t>Git</a:t>
            </a:r>
            <a:r>
              <a:rPr lang="zh-CN" altLang="en-US"/>
              <a:t>的使用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业务模块开发篇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前台：登录、注册、首页、列表页、详情页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后台：登录、用户、权限、分类、文章、网站配置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服务器篇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1.  </a:t>
            </a:r>
            <a:r>
              <a:rPr lang="en-US" altLang="zh-CN" sz="2400"/>
              <a:t> </a:t>
            </a:r>
            <a:r>
              <a:rPr lang="zh-CN" altLang="zh-CN" sz="2400"/>
              <a:t>搭建阿里云服务器环境，并上传运行项目</a:t>
            </a:r>
            <a:endParaRPr lang="zh-CN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495" y="899795"/>
            <a:ext cx="10441305" cy="791210"/>
          </a:xfrm>
        </p:spPr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系统两大模块</a:t>
            </a:r>
            <a:endParaRPr lang="zh-CN" altLang="en-US" b="1"/>
          </a:p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前台模块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后台模块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3455"/>
            <a:ext cx="10515600" cy="717550"/>
          </a:xfrm>
        </p:spPr>
        <p:txBody>
          <a:bodyPr>
            <a:normAutofit fontScale="90000"/>
          </a:bodyPr>
          <a:p>
            <a:r>
              <a:rPr lang="en-US" altLang="zh-CN"/>
              <a:t>ER</a:t>
            </a:r>
            <a:r>
              <a:rPr lang="zh-CN" altLang="en-US"/>
              <a:t>图、数据字典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数据库表结构设计</a:t>
            </a:r>
            <a:endParaRPr lang="zh-CN" altLang="en-US" b="1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设计表</a:t>
            </a:r>
            <a:endParaRPr lang="zh-CN" altLang="en-US"/>
          </a:p>
          <a:p>
            <a:pPr marL="971550" lvl="1" indent="-514350">
              <a:buAutoNum type="arabicPeriod"/>
            </a:pP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索引的使用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开发前准备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开发工具   </a:t>
            </a:r>
            <a:r>
              <a:rPr lang="en-US" altLang="zh-CN"/>
              <a:t>P</a:t>
            </a:r>
            <a:r>
              <a:rPr lang="zh-CN" altLang="en-US"/>
              <a:t>hp</a:t>
            </a:r>
            <a:r>
              <a:rPr lang="en-US" altLang="zh-CN"/>
              <a:t>S</a:t>
            </a:r>
            <a:r>
              <a:rPr lang="zh-CN" altLang="en-US"/>
              <a:t>t</a:t>
            </a:r>
            <a:r>
              <a:rPr lang="en-US" altLang="zh-CN"/>
              <a:t>or</a:t>
            </a:r>
            <a:r>
              <a:rPr lang="zh-CN" altLang="en-US"/>
              <a:t>m</a:t>
            </a:r>
            <a:endParaRPr lang="zh-CN" altLang="en-US"/>
          </a:p>
          <a:p>
            <a:r>
              <a:rPr lang="zh-CN" altLang="en-US"/>
              <a:t> 运行环境   </a:t>
            </a:r>
            <a:r>
              <a:rPr lang="en-US" altLang="zh-CN"/>
              <a:t>phpStudy wamp  xampp appserver</a:t>
            </a:r>
            <a:endParaRPr lang="en-US" altLang="zh-CN"/>
          </a:p>
          <a:p>
            <a:r>
              <a:rPr lang="zh-CN" altLang="en-US"/>
              <a:t> 版本控制   </a:t>
            </a:r>
            <a:r>
              <a:rPr lang="en-US" altLang="zh-CN"/>
              <a:t>Git</a:t>
            </a:r>
            <a:endParaRPr lang="en-US" altLang="zh-CN"/>
          </a:p>
          <a:p>
            <a:r>
              <a:rPr lang="zh-CN" altLang="en-US"/>
              <a:t> 服务器       </a:t>
            </a:r>
            <a:r>
              <a:rPr lang="en-US" altLang="zh-CN"/>
              <a:t>window 7 </a:t>
            </a:r>
            <a:endParaRPr lang="zh-CN" altLang="zh-CN"/>
          </a:p>
          <a:p>
            <a:r>
              <a:rPr lang="zh-CN" altLang="zh-CN"/>
              <a:t> 线上服务器 阿里云 </a:t>
            </a:r>
            <a:r>
              <a:rPr lang="en-US" altLang="zh-CN"/>
              <a:t>ubuntu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</a:t>
            </a:r>
            <a:r>
              <a:rPr lang="zh-CN" altLang="zh-CN"/>
              <a:t>的简介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3600"/>
              <a:t>laravel</a:t>
            </a:r>
            <a:r>
              <a:rPr lang="zh-CN" altLang="en-US" sz="3600"/>
              <a:t>简介</a:t>
            </a:r>
            <a:endParaRPr lang="zh-CN" altLang="en-US" sz="3600"/>
          </a:p>
          <a:p>
            <a:pPr lvl="1"/>
            <a:r>
              <a:rPr lang="zh-CN" altLang="en-US" sz="2800"/>
              <a:t>Laravel是一款基于MVC设计模式的PHP框架，提供了一系列便捷的API接口，包括数据库、路由、表单验证等等，使PHP开发更为快速和优雅，一言以蔽：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/>
              <a:t>Laravel为WEB艺术家而生！</a:t>
            </a:r>
            <a:endParaRPr lang="zh-CN" altLang="en-US" sz="2800"/>
          </a:p>
          <a:p>
            <a:pPr lvl="1"/>
            <a:endParaRPr lang="zh-CN" altLang="en-US" sz="2800"/>
          </a:p>
          <a:p>
            <a:pPr marL="457200" lvl="1" indent="0" algn="l">
              <a:buNone/>
            </a:pP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手册</a:t>
            </a:r>
            <a:endParaRPr lang="zh-CN" altLang="zh-CN" sz="28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http://laravelacademy.org/laravel-docs-5_5</a:t>
            </a:r>
            <a:endParaRPr sz="28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https://laravel-china.org/docs/laravel/5.5</a:t>
            </a:r>
            <a:endParaRPr sz="2800">
              <a:sym typeface="+mn-ea"/>
            </a:endParaRPr>
          </a:p>
          <a:p>
            <a:pPr lvl="1"/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</a:t>
            </a:r>
            <a:r>
              <a:rPr lang="zh-CN" altLang="zh-CN"/>
              <a:t>的安装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en-US" altLang="zh-CN" sz="3600"/>
              <a:t>composer</a:t>
            </a:r>
            <a:r>
              <a:rPr lang="zh-CN" altLang="en-US" sz="3600"/>
              <a:t>简介</a:t>
            </a:r>
            <a:endParaRPr lang="zh-CN" altLang="en-US" sz="3600"/>
          </a:p>
          <a:p>
            <a:pPr marL="457200" lvl="1" indent="0">
              <a:buNone/>
            </a:pPr>
            <a:r>
              <a:rPr lang="en-US" altLang="zh-CN" sz="2800"/>
              <a:t>composer</a:t>
            </a:r>
            <a:r>
              <a:rPr lang="zh-CN" altLang="en-US" sz="2800"/>
              <a:t>是</a:t>
            </a:r>
            <a:r>
              <a:rPr lang="en-US" altLang="zh-CN" sz="2800"/>
              <a:t>PHP</a:t>
            </a:r>
            <a:r>
              <a:rPr lang="zh-CN" altLang="en-US" sz="2800"/>
              <a:t>的一个依赖管理工具</a:t>
            </a:r>
            <a:endParaRPr lang="zh-CN" altLang="en-US" sz="2800"/>
          </a:p>
          <a:p>
            <a:pPr marL="457200" lvl="1" indent="0">
              <a:buNone/>
            </a:pPr>
            <a:endParaRPr lang="en-US" altLang="zh-CN" sz="3600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 sz="3600">
                <a:sym typeface="+mn-ea"/>
              </a:rPr>
              <a:t>composer</a:t>
            </a:r>
            <a:r>
              <a:rPr lang="zh-CN" altLang="en-US" sz="3600">
                <a:sym typeface="+mn-ea"/>
              </a:rPr>
              <a:t>文档</a:t>
            </a:r>
            <a:endParaRPr lang="zh-CN" altLang="en-US" sz="36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https://www.phpcomposer.com/</a:t>
            </a:r>
            <a:endParaRPr sz="2800">
              <a:sym typeface="+mn-ea"/>
            </a:endParaRPr>
          </a:p>
          <a:p>
            <a:pPr marL="457200" lvl="1" indent="0" algn="l">
              <a:buNone/>
            </a:pPr>
            <a:endParaRPr sz="2800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 sz="3600">
                <a:sym typeface="+mn-ea"/>
              </a:rPr>
              <a:t>laravel</a:t>
            </a:r>
            <a:r>
              <a:rPr lang="zh-CN" altLang="zh-CN" sz="3600">
                <a:sym typeface="+mn-ea"/>
              </a:rPr>
              <a:t>安装</a:t>
            </a:r>
            <a:endParaRPr lang="zh-CN" altLang="zh-CN" sz="36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composer create-project --prefer-dist laravel/laravel blog "5.5.*"</a:t>
            </a:r>
            <a:endParaRPr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演示</Application>
  <PresentationFormat>宽屏</PresentationFormat>
  <Paragraphs>358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博客系统</vt:lpstr>
      <vt:lpstr>课程简介</vt:lpstr>
      <vt:lpstr>项目涉及知识点</vt:lpstr>
      <vt:lpstr>课程安排</vt:lpstr>
      <vt:lpstr>需求分析</vt:lpstr>
      <vt:lpstr>ER图、数据字典</vt:lpstr>
      <vt:lpstr>开发前准备</vt:lpstr>
      <vt:lpstr>laravel的简介</vt:lpstr>
      <vt:lpstr>laravel的安装</vt:lpstr>
      <vt:lpstr>laravel5.5的目录结构</vt:lpstr>
      <vt:lpstr>虚拟域名配置</vt:lpstr>
      <vt:lpstr>laravel5.5的增删改查操作</vt:lpstr>
      <vt:lpstr>后台模板搭建</vt:lpstr>
      <vt:lpstr>后台-登录模块</vt:lpstr>
      <vt:lpstr>后台-用户模块</vt:lpstr>
      <vt:lpstr>后台-用户模块</vt:lpstr>
      <vt:lpstr>后台-RBAC权限管理</vt:lpstr>
      <vt:lpstr>后台-分类模块</vt:lpstr>
      <vt:lpstr>后台-文章模块</vt:lpstr>
      <vt:lpstr>后台-文章模块</vt:lpstr>
      <vt:lpstr>图片处理组件 intervention/image组件</vt:lpstr>
      <vt:lpstr>百度富文本编辑器Ueditor</vt:lpstr>
      <vt:lpstr>markdown编辑器 graham-campbell/markdown</vt:lpstr>
      <vt:lpstr>阿里OSS</vt:lpstr>
      <vt:lpstr>七牛云存储</vt:lpstr>
      <vt:lpstr>后台-网站配置模块</vt:lpstr>
      <vt:lpstr>前台-首页</vt:lpstr>
      <vt:lpstr>模板继承</vt:lpstr>
      <vt:lpstr>与所有视图共享数据</vt:lpstr>
      <vt:lpstr>收藏功能</vt:lpstr>
      <vt:lpstr>前台-注册</vt:lpstr>
      <vt:lpstr>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153</cp:revision>
  <dcterms:created xsi:type="dcterms:W3CDTF">2015-05-05T08:02:00Z</dcterms:created>
  <dcterms:modified xsi:type="dcterms:W3CDTF">2019-11-14T10:26:11Z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