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logo2.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921635" y="6356350"/>
            <a:ext cx="5688965" cy="421005"/>
          </a:xfrm>
          <a:prstGeom prst="rect">
            <a:avLst/>
          </a:prstGeom>
        </p:spPr>
      </p:pic>
      <p:pic>
        <p:nvPicPr>
          <p:cNvPr id="8" name="图片 7" descr="横向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68630" y="72390"/>
            <a:ext cx="1932940" cy="5727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zh-CN" altLang="en-US"/>
              <a:t>开发前准备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开发工具   </a:t>
            </a:r>
            <a:r>
              <a:rPr lang="en-US" altLang="zh-CN"/>
              <a:t>P</a:t>
            </a:r>
            <a:r>
              <a:rPr lang="zh-CN" altLang="en-US"/>
              <a:t>hp</a:t>
            </a:r>
            <a:r>
              <a:rPr lang="en-US" altLang="zh-CN"/>
              <a:t>S</a:t>
            </a:r>
            <a:r>
              <a:rPr lang="zh-CN" altLang="en-US"/>
              <a:t>t</a:t>
            </a:r>
            <a:r>
              <a:rPr lang="en-US" altLang="zh-CN"/>
              <a:t>or</a:t>
            </a:r>
            <a:r>
              <a:rPr lang="zh-CN" altLang="en-US"/>
              <a:t>m</a:t>
            </a:r>
            <a:endParaRPr lang="zh-CN" altLang="en-US"/>
          </a:p>
          <a:p>
            <a:r>
              <a:rPr lang="zh-CN" altLang="en-US"/>
              <a:t> 运行环境   </a:t>
            </a:r>
            <a:r>
              <a:rPr lang="en-US" altLang="zh-CN"/>
              <a:t>phpStudy wamp  xampp appserver</a:t>
            </a:r>
            <a:endParaRPr lang="en-US" altLang="zh-CN"/>
          </a:p>
          <a:p>
            <a:r>
              <a:rPr lang="zh-CN" altLang="en-US"/>
              <a:t> 版本控制   </a:t>
            </a:r>
            <a:r>
              <a:rPr lang="en-US" altLang="zh-CN"/>
              <a:t>Git</a:t>
            </a:r>
            <a:endParaRPr lang="en-US" altLang="zh-CN"/>
          </a:p>
          <a:p>
            <a:r>
              <a:rPr lang="zh-CN" altLang="en-US"/>
              <a:t> 服务器       </a:t>
            </a:r>
            <a:r>
              <a:rPr lang="en-US" altLang="zh-CN"/>
              <a:t>window 7 </a:t>
            </a:r>
            <a:endParaRPr lang="zh-CN" altLang="zh-CN"/>
          </a:p>
          <a:p>
            <a:r>
              <a:rPr lang="zh-CN" altLang="zh-CN"/>
              <a:t> 线上服务器 阿里云 </a:t>
            </a:r>
            <a:r>
              <a:rPr lang="en-US" altLang="zh-CN"/>
              <a:t>ubuntu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en-US" altLang="zh-CN"/>
              <a:t>laravel</a:t>
            </a:r>
            <a:r>
              <a:rPr lang="zh-CN" altLang="zh-CN"/>
              <a:t>的简介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 sz="3600"/>
              <a:t>laravel</a:t>
            </a:r>
            <a:r>
              <a:rPr lang="zh-CN" altLang="en-US" sz="3600"/>
              <a:t>简介</a:t>
            </a:r>
            <a:endParaRPr lang="zh-CN" altLang="en-US" sz="3600"/>
          </a:p>
          <a:p>
            <a:pPr lvl="1"/>
            <a:r>
              <a:rPr lang="zh-CN" altLang="en-US" sz="2800"/>
              <a:t>Laravel是一款基于MVC设计模式的PHP框架，提供了一系列便捷的API接口，包括数据库、路由、表单验证等等，使PHP开发更为快速和优雅，一言以蔽：</a:t>
            </a:r>
            <a:endParaRPr lang="zh-CN" altLang="en-US" sz="2800"/>
          </a:p>
          <a:p>
            <a:pPr lvl="1"/>
            <a:endParaRPr lang="zh-CN" altLang="en-US" sz="2800"/>
          </a:p>
          <a:p>
            <a:pPr lvl="1"/>
            <a:r>
              <a:rPr lang="zh-CN" altLang="en-US" sz="2800"/>
              <a:t>Laravel为WEB艺术家而生！</a:t>
            </a:r>
            <a:endParaRPr lang="zh-CN" altLang="en-US" sz="2800"/>
          </a:p>
          <a:p>
            <a:pPr lvl="1"/>
            <a:endParaRPr lang="zh-CN" altLang="en-US" sz="2800"/>
          </a:p>
          <a:p>
            <a:pPr marL="457200" lvl="1" indent="0" algn="l">
              <a:buNone/>
            </a:pPr>
            <a:r>
              <a:rPr lang="en-US" altLang="zh-CN" sz="2800">
                <a:sym typeface="+mn-ea"/>
              </a:rPr>
              <a:t>laravel</a:t>
            </a:r>
            <a:r>
              <a:rPr lang="zh-CN" altLang="zh-CN" sz="2800">
                <a:sym typeface="+mn-ea"/>
              </a:rPr>
              <a:t>手册</a:t>
            </a:r>
            <a:endParaRPr lang="zh-CN" altLang="zh-CN" sz="2800">
              <a:sym typeface="+mn-ea"/>
            </a:endParaRPr>
          </a:p>
          <a:p>
            <a:pPr marL="457200" lvl="1" indent="0" algn="l">
              <a:buNone/>
            </a:pPr>
            <a:r>
              <a:rPr sz="2800">
                <a:sym typeface="+mn-ea"/>
              </a:rPr>
              <a:t>http://laravelacademy.org/laravel-docs-5_5</a:t>
            </a:r>
            <a:endParaRPr sz="2800">
              <a:sym typeface="+mn-ea"/>
            </a:endParaRPr>
          </a:p>
          <a:p>
            <a:pPr marL="457200" lvl="1" indent="0" algn="l">
              <a:buNone/>
            </a:pPr>
            <a:r>
              <a:rPr sz="2800">
                <a:sym typeface="+mn-ea"/>
              </a:rPr>
              <a:t>https://laravel-china.org/docs/laravel/5.5</a:t>
            </a:r>
            <a:endParaRPr sz="2800">
              <a:sym typeface="+mn-ea"/>
            </a:endParaRPr>
          </a:p>
          <a:p>
            <a:pPr lvl="1"/>
            <a:endParaRPr lang="zh-C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en-US" altLang="zh-CN"/>
              <a:t>laravel</a:t>
            </a:r>
            <a:r>
              <a:rPr lang="zh-CN" altLang="zh-CN"/>
              <a:t>的安装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457200" lvl="1" indent="0">
              <a:buNone/>
            </a:pPr>
            <a:r>
              <a:rPr lang="en-US" altLang="zh-CN" sz="3600"/>
              <a:t>composer</a:t>
            </a:r>
            <a:r>
              <a:rPr lang="zh-CN" altLang="en-US" sz="3600"/>
              <a:t>简介</a:t>
            </a:r>
            <a:endParaRPr lang="zh-CN" altLang="en-US" sz="3600"/>
          </a:p>
          <a:p>
            <a:pPr marL="457200" lvl="1" indent="0">
              <a:buNone/>
            </a:pPr>
            <a:r>
              <a:rPr lang="en-US" altLang="zh-CN" sz="2800"/>
              <a:t>composer</a:t>
            </a:r>
            <a:r>
              <a:rPr lang="zh-CN" altLang="en-US" sz="2800"/>
              <a:t>是</a:t>
            </a:r>
            <a:r>
              <a:rPr lang="en-US" altLang="zh-CN" sz="2800"/>
              <a:t>PHP</a:t>
            </a:r>
            <a:r>
              <a:rPr lang="zh-CN" altLang="en-US" sz="2800"/>
              <a:t>的一个依赖管理工具</a:t>
            </a:r>
            <a:endParaRPr lang="zh-CN" altLang="en-US" sz="2800"/>
          </a:p>
          <a:p>
            <a:pPr marL="457200" lvl="1" indent="0">
              <a:buNone/>
            </a:pPr>
            <a:endParaRPr lang="en-US" altLang="zh-CN" sz="3600">
              <a:sym typeface="+mn-ea"/>
            </a:endParaRPr>
          </a:p>
          <a:p>
            <a:pPr marL="457200" lvl="1" indent="0" algn="l">
              <a:buNone/>
            </a:pPr>
            <a:r>
              <a:rPr lang="en-US" altLang="zh-CN" sz="3600">
                <a:sym typeface="+mn-ea"/>
              </a:rPr>
              <a:t>composer</a:t>
            </a:r>
            <a:r>
              <a:rPr lang="zh-CN" altLang="en-US" sz="3600">
                <a:sym typeface="+mn-ea"/>
              </a:rPr>
              <a:t>文档</a:t>
            </a:r>
            <a:endParaRPr lang="zh-CN" altLang="en-US" sz="3600">
              <a:sym typeface="+mn-ea"/>
            </a:endParaRPr>
          </a:p>
          <a:p>
            <a:pPr marL="457200" lvl="1" indent="0" algn="l">
              <a:buNone/>
            </a:pPr>
            <a:r>
              <a:rPr sz="2800">
                <a:sym typeface="+mn-ea"/>
              </a:rPr>
              <a:t>https://www.phpcomposer.com/</a:t>
            </a:r>
            <a:endParaRPr sz="2800">
              <a:sym typeface="+mn-ea"/>
            </a:endParaRPr>
          </a:p>
          <a:p>
            <a:pPr marL="457200" lvl="1" indent="0" algn="l">
              <a:buNone/>
            </a:pPr>
            <a:endParaRPr sz="2800">
              <a:sym typeface="+mn-ea"/>
            </a:endParaRPr>
          </a:p>
          <a:p>
            <a:pPr marL="457200" lvl="1" indent="0" algn="l">
              <a:buNone/>
            </a:pPr>
            <a:r>
              <a:rPr lang="en-US" altLang="zh-CN" sz="3600">
                <a:sym typeface="+mn-ea"/>
              </a:rPr>
              <a:t>laravel</a:t>
            </a:r>
            <a:r>
              <a:rPr lang="zh-CN" altLang="zh-CN" sz="3600">
                <a:sym typeface="+mn-ea"/>
              </a:rPr>
              <a:t>安装</a:t>
            </a:r>
            <a:endParaRPr lang="zh-CN" altLang="zh-CN" sz="3600">
              <a:sym typeface="+mn-ea"/>
            </a:endParaRPr>
          </a:p>
          <a:p>
            <a:pPr marL="457200" lvl="1" indent="0" algn="l">
              <a:buNone/>
            </a:pPr>
            <a:r>
              <a:rPr sz="2800">
                <a:sym typeface="+mn-ea"/>
              </a:rPr>
              <a:t>composer create-project --prefer-dist laravel/laravel blog "5.5.*"</a:t>
            </a:r>
            <a:endParaRPr sz="280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en-US" altLang="zh-CN"/>
              <a:t>laravel5.5</a:t>
            </a:r>
            <a:r>
              <a:rPr lang="zh-CN" altLang="zh-CN"/>
              <a:t>的目录结构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0">
              <a:buNone/>
            </a:pPr>
            <a:r>
              <a:rPr lang="zh-CN" sz="2800" b="1">
                <a:sym typeface="+mn-ea"/>
              </a:rPr>
              <a:t>学习目标：</a:t>
            </a:r>
            <a:endParaRPr lang="zh-CN" sz="2800" b="1">
              <a:sym typeface="+mn-ea"/>
            </a:endParaRPr>
          </a:p>
          <a:p>
            <a:pPr marL="457200" lvl="1" indent="0">
              <a:buNone/>
            </a:pPr>
            <a:endParaRPr lang="zh-CN" sz="2800">
              <a:sym typeface="+mn-ea"/>
            </a:endParaRPr>
          </a:p>
          <a:p>
            <a:pPr marL="457200" lvl="1" indent="0">
              <a:buNone/>
            </a:pPr>
            <a:r>
              <a:rPr lang="zh-CN" sz="2800">
                <a:sym typeface="+mn-ea"/>
              </a:rPr>
              <a:t>掌握各目录及文件的作用</a:t>
            </a:r>
            <a:br>
              <a:rPr lang="zh-CN" sz="2800">
                <a:sym typeface="+mn-ea"/>
              </a:rPr>
            </a:br>
            <a:endParaRPr lang="zh-CN" sz="28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zh-CN" altLang="zh-CN"/>
              <a:t>虚拟域名配置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0">
              <a:buNone/>
            </a:pPr>
            <a:r>
              <a:rPr lang="zh-CN" sz="2800" b="1">
                <a:sym typeface="+mn-ea"/>
              </a:rPr>
              <a:t>学习目标：</a:t>
            </a:r>
            <a:endParaRPr lang="zh-CN" sz="2800" b="1">
              <a:sym typeface="+mn-ea"/>
            </a:endParaRPr>
          </a:p>
          <a:p>
            <a:pPr marL="457200" lvl="1" indent="0">
              <a:buNone/>
            </a:pPr>
            <a:endParaRPr lang="zh-CN" sz="2800">
              <a:sym typeface="+mn-ea"/>
            </a:endParaRPr>
          </a:p>
          <a:p>
            <a:pPr marL="457200" lvl="1" indent="0">
              <a:buNone/>
            </a:pPr>
            <a:r>
              <a:rPr lang="zh-CN" sz="2800">
                <a:sym typeface="+mn-ea"/>
              </a:rPr>
              <a:t>手动方式配置</a:t>
            </a:r>
            <a:r>
              <a:rPr lang="en-US" altLang="zh-CN" sz="2800">
                <a:sym typeface="+mn-ea"/>
              </a:rPr>
              <a:t>(wamp)</a:t>
            </a:r>
            <a:endParaRPr lang="en-US" altLang="zh-CN" sz="2800">
              <a:sym typeface="+mn-ea"/>
            </a:endParaRPr>
          </a:p>
          <a:p>
            <a:pPr marL="457200" lvl="1" indent="0">
              <a:buNone/>
            </a:pPr>
            <a:endParaRPr lang="zh-CN" sz="2800">
              <a:sym typeface="+mn-ea"/>
            </a:endParaRPr>
          </a:p>
          <a:p>
            <a:pPr marL="457200" lvl="1" indent="0">
              <a:buNone/>
            </a:pPr>
            <a:r>
              <a:rPr lang="zh-CN" sz="2800">
                <a:sym typeface="+mn-ea"/>
              </a:rPr>
              <a:t>可视化工具配置（</a:t>
            </a:r>
            <a:r>
              <a:rPr lang="en-US" altLang="zh-CN" sz="2800">
                <a:sym typeface="+mn-ea"/>
              </a:rPr>
              <a:t>phpstudy</a:t>
            </a:r>
            <a:r>
              <a:rPr lang="zh-CN" sz="2800">
                <a:sym typeface="+mn-ea"/>
              </a:rPr>
              <a:t>）</a:t>
            </a:r>
            <a:endParaRPr lang="zh-CN" sz="2800">
              <a:sym typeface="+mn-ea"/>
            </a:endParaRPr>
          </a:p>
          <a:p>
            <a:pPr marL="457200" lvl="1" indent="0">
              <a:buNone/>
            </a:pPr>
            <a:endParaRPr lang="zh-CN" sz="2800">
              <a:sym typeface="+mn-ea"/>
            </a:endParaRPr>
          </a:p>
          <a:p>
            <a:pPr marL="457200" lvl="1" indent="0">
              <a:buNone/>
            </a:pPr>
            <a:r>
              <a:rPr lang="zh-CN" sz="2800">
                <a:sym typeface="+mn-ea"/>
              </a:rPr>
              <a:t>运行</a:t>
            </a:r>
            <a:r>
              <a:rPr lang="en-US" altLang="zh-CN" sz="2800">
                <a:sym typeface="+mn-ea"/>
              </a:rPr>
              <a:t>laravel</a:t>
            </a:r>
            <a:r>
              <a:rPr lang="zh-CN" altLang="zh-CN" sz="2800">
                <a:sym typeface="+mn-ea"/>
              </a:rPr>
              <a:t>项目</a:t>
            </a:r>
            <a:br>
              <a:rPr lang="zh-CN" sz="2800">
                <a:sym typeface="+mn-ea"/>
              </a:rPr>
            </a:br>
            <a:endParaRPr lang="zh-CN" sz="280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zh-CN" altLang="zh-CN"/>
              <a:t>虚拟域名配置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0">
              <a:buNone/>
            </a:pPr>
            <a:r>
              <a:rPr lang="zh-CN" sz="2800" b="1">
                <a:sym typeface="+mn-ea"/>
              </a:rPr>
              <a:t>学习目标：</a:t>
            </a:r>
            <a:endParaRPr lang="zh-CN" sz="2800" b="1">
              <a:sym typeface="+mn-ea"/>
            </a:endParaRPr>
          </a:p>
          <a:p>
            <a:pPr marL="457200" lvl="1" indent="0">
              <a:buNone/>
            </a:pPr>
            <a:endParaRPr lang="zh-CN" sz="2800">
              <a:sym typeface="+mn-ea"/>
            </a:endParaRPr>
          </a:p>
          <a:p>
            <a:pPr marL="457200" lvl="1" indent="0">
              <a:buNone/>
            </a:pPr>
            <a:r>
              <a:rPr lang="zh-CN" sz="2800">
                <a:sym typeface="+mn-ea"/>
              </a:rPr>
              <a:t>手动方式配置</a:t>
            </a:r>
            <a:r>
              <a:rPr lang="en-US" altLang="zh-CN" sz="2800">
                <a:sym typeface="+mn-ea"/>
              </a:rPr>
              <a:t>(wamp)</a:t>
            </a:r>
            <a:endParaRPr lang="en-US" altLang="zh-CN" sz="2800">
              <a:sym typeface="+mn-ea"/>
            </a:endParaRPr>
          </a:p>
          <a:p>
            <a:pPr marL="457200" lvl="1" indent="0">
              <a:buNone/>
            </a:pPr>
            <a:endParaRPr lang="zh-CN" sz="2800">
              <a:sym typeface="+mn-ea"/>
            </a:endParaRPr>
          </a:p>
          <a:p>
            <a:pPr marL="457200" lvl="1" indent="0">
              <a:buNone/>
            </a:pPr>
            <a:r>
              <a:rPr lang="zh-CN" sz="2800">
                <a:sym typeface="+mn-ea"/>
              </a:rPr>
              <a:t>可视化工具配置（</a:t>
            </a:r>
            <a:r>
              <a:rPr lang="en-US" altLang="zh-CN" sz="2800">
                <a:sym typeface="+mn-ea"/>
              </a:rPr>
              <a:t>phpstudy</a:t>
            </a:r>
            <a:r>
              <a:rPr lang="zh-CN" sz="2800">
                <a:sym typeface="+mn-ea"/>
              </a:rPr>
              <a:t>）</a:t>
            </a:r>
            <a:endParaRPr lang="zh-CN" sz="2800">
              <a:sym typeface="+mn-ea"/>
            </a:endParaRPr>
          </a:p>
          <a:p>
            <a:pPr marL="457200" lvl="1" indent="0">
              <a:buNone/>
            </a:pPr>
            <a:endParaRPr lang="zh-CN" sz="2800">
              <a:sym typeface="+mn-ea"/>
            </a:endParaRPr>
          </a:p>
          <a:p>
            <a:pPr marL="457200" lvl="1" indent="0">
              <a:buNone/>
            </a:pPr>
            <a:r>
              <a:rPr lang="zh-CN" sz="2800">
                <a:sym typeface="+mn-ea"/>
              </a:rPr>
              <a:t>运行</a:t>
            </a:r>
            <a:r>
              <a:rPr lang="en-US" altLang="zh-CN" sz="2800">
                <a:sym typeface="+mn-ea"/>
              </a:rPr>
              <a:t>laravel</a:t>
            </a:r>
            <a:r>
              <a:rPr lang="zh-CN" altLang="zh-CN" sz="2800">
                <a:sym typeface="+mn-ea"/>
              </a:rPr>
              <a:t>项目</a:t>
            </a:r>
            <a:br>
              <a:rPr lang="zh-CN" sz="2800">
                <a:sym typeface="+mn-ea"/>
              </a:rPr>
            </a:br>
            <a:endParaRPr lang="zh-CN" sz="280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</Words>
  <Application>WPS 演示</Application>
  <PresentationFormat>宽屏</PresentationFormat>
  <Paragraphs>57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开发前准备</vt:lpstr>
      <vt:lpstr>laravel的简介</vt:lpstr>
      <vt:lpstr>laravel的安装</vt:lpstr>
      <vt:lpstr>laravel5.5的目录结构</vt:lpstr>
      <vt:lpstr>虚拟域名配置</vt:lpstr>
      <vt:lpstr>虚拟域名配置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。</cp:lastModifiedBy>
  <cp:revision>7</cp:revision>
  <dcterms:created xsi:type="dcterms:W3CDTF">2015-05-05T08:02:00Z</dcterms:created>
  <dcterms:modified xsi:type="dcterms:W3CDTF">2019-11-15T02:14:14Z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