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A8CD928A-7C13-4541-809D-D73AF23B8CDB}"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8062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1143000" y="685800"/>
            <a:ext cx="45716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normAutofit/>
          </a:bodyPr>
          <a:lstStyle/>
          <a:p>
            <a:endParaRPr lang="en-US" sz="2000" b="0" strike="noStrike" spc="-1">
              <a:latin typeface="Arial"/>
            </a:endParaRPr>
          </a:p>
        </p:txBody>
      </p:sp>
      <p:sp>
        <p:nvSpPr>
          <p:cNvPr id="155" name="TextShape 3"/>
          <p:cNvSpPr txBox="1"/>
          <p:nvPr/>
        </p:nvSpPr>
        <p:spPr>
          <a:xfrm>
            <a:off x="3884760" y="8685360"/>
            <a:ext cx="2971440" cy="456840"/>
          </a:xfrm>
          <a:prstGeom prst="rect">
            <a:avLst/>
          </a:prstGeom>
          <a:noFill/>
          <a:ln>
            <a:noFill/>
          </a:ln>
        </p:spPr>
        <p:txBody>
          <a:bodyPr anchor="b"/>
          <a:lstStyle/>
          <a:p>
            <a:pPr algn="r">
              <a:lnSpc>
                <a:spcPct val="100000"/>
              </a:lnSpc>
            </a:pPr>
            <a:fld id="{B6E85206-CD17-4160-A840-64290FDFE884}" type="slidenum">
              <a:rPr lang="en-US" sz="1200" b="0" strike="noStrike" spc="-1">
                <a:solidFill>
                  <a:srgbClr val="000000"/>
                </a:solidFill>
                <a:latin typeface="+mn-lt"/>
                <a:ea typeface="+mn-ea"/>
              </a:rPr>
              <a:t>1</a:t>
            </a:fld>
            <a:endParaRPr lang="en-US" sz="1200" b="0" strike="noStrike" spc="-1">
              <a:latin typeface="Times New Roman"/>
            </a:endParaRPr>
          </a:p>
        </p:txBody>
      </p:sp>
    </p:spTree>
    <p:extLst>
      <p:ext uri="{BB962C8B-B14F-4D97-AF65-F5344CB8AC3E}">
        <p14:creationId xmlns:p14="http://schemas.microsoft.com/office/powerpoint/2010/main" val="303607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076CA0B6-61C6-4D60-A8B6-817C302DFB9E}" type="datetime">
              <a:rPr lang="en-US" sz="1200" b="0" strike="noStrike" spc="-1">
                <a:solidFill>
                  <a:srgbClr val="8B8B8B"/>
                </a:solidFill>
                <a:latin typeface="Calibri"/>
              </a:rPr>
              <a:t>10/1/2023</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04A53C9F-0FA2-46C1-A571-66307C373A9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8F74419F-8F2E-4115-AC00-FFB3905C6D79}" type="datetime">
              <a:rPr lang="en-US" sz="1200" b="0" strike="noStrike" spc="-1">
                <a:solidFill>
                  <a:srgbClr val="8B8B8B"/>
                </a:solidFill>
                <a:latin typeface="Calibri"/>
              </a:rPr>
              <a:t>10/1/2023</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8F122923-C399-4431-BBBF-34D4F0A2BE2F}"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62120" y="1676520"/>
            <a:ext cx="7772040" cy="1523520"/>
          </a:xfrm>
          <a:prstGeom prst="rect">
            <a:avLst/>
          </a:prstGeom>
          <a:noFill/>
          <a:ln>
            <a:noFill/>
          </a:ln>
        </p:spPr>
        <p:txBody>
          <a:bodyPr anchor="ctr">
            <a:normAutofit/>
          </a:bodyPr>
          <a:lstStyle/>
          <a:p>
            <a:pPr algn="ctr">
              <a:lnSpc>
                <a:spcPct val="100000"/>
              </a:lnSpc>
              <a:spcAft>
                <a:spcPts val="601"/>
              </a:spcAft>
            </a:pPr>
            <a:r>
              <a:rPr lang="en-US" sz="2400" b="1" strike="noStrike" spc="-1">
                <a:solidFill>
                  <a:srgbClr val="000000"/>
                </a:solidFill>
                <a:latin typeface="Calibri"/>
              </a:rPr>
              <a:t>Course Code: CSE207 (Data Structures)</a:t>
            </a:r>
            <a:endParaRPr lang="en-US" sz="2400" b="0" strike="noStrike" spc="-1">
              <a:solidFill>
                <a:srgbClr val="000000"/>
              </a:solidFill>
              <a:latin typeface="Calibri"/>
            </a:endParaRPr>
          </a:p>
        </p:txBody>
      </p:sp>
      <p:sp>
        <p:nvSpPr>
          <p:cNvPr id="89" name="TextShape 2"/>
          <p:cNvSpPr txBox="1"/>
          <p:nvPr/>
        </p:nvSpPr>
        <p:spPr>
          <a:xfrm>
            <a:off x="914760" y="3277080"/>
            <a:ext cx="6400440" cy="1752120"/>
          </a:xfrm>
          <a:prstGeom prst="rect">
            <a:avLst/>
          </a:prstGeom>
          <a:noFill/>
          <a:ln>
            <a:noFill/>
          </a:ln>
        </p:spPr>
        <p:txBody>
          <a:bodyPr>
            <a:normAutofit/>
          </a:bodyPr>
          <a:lstStyle/>
          <a:p>
            <a:pPr algn="ctr">
              <a:lnSpc>
                <a:spcPct val="100000"/>
              </a:lnSpc>
              <a:spcBef>
                <a:spcPts val="479"/>
              </a:spcBef>
            </a:pPr>
            <a:r>
              <a:rPr lang="en-US" sz="2400" b="1" strike="noStrike" spc="-1">
                <a:solidFill>
                  <a:srgbClr val="8B8B8B"/>
                </a:solidFill>
                <a:latin typeface="Calibri"/>
              </a:rPr>
              <a:t>Course Instructor:  </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Tanni Mittra</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Senior Lecturer</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Department of CSE</a:t>
            </a:r>
            <a:endParaRPr lang="en-US" sz="2400" b="0" strike="noStrike" spc="-1">
              <a:latin typeface="Arial"/>
            </a:endParaRPr>
          </a:p>
          <a:p>
            <a:pPr algn="ctr">
              <a:lnSpc>
                <a:spcPct val="100000"/>
              </a:lnSpc>
              <a:spcBef>
                <a:spcPts val="641"/>
              </a:spcBef>
            </a:pPr>
            <a:endParaRPr lang="en-US" sz="2400" b="0" strike="noStrike" spc="-1">
              <a:latin typeface="Arial"/>
            </a:endParaRPr>
          </a:p>
        </p:txBody>
      </p:sp>
      <p:sp>
        <p:nvSpPr>
          <p:cNvPr id="90" name="CustomShape 3"/>
          <p:cNvSpPr/>
          <p:nvPr/>
        </p:nvSpPr>
        <p:spPr>
          <a:xfrm>
            <a:off x="533520" y="5867280"/>
            <a:ext cx="7543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Calibri"/>
              </a:rPr>
              <a:t> CSE, East West University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74680"/>
            <a:ext cx="8229240" cy="71568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19" name="TextShape 2"/>
          <p:cNvSpPr txBox="1"/>
          <p:nvPr/>
        </p:nvSpPr>
        <p:spPr>
          <a:xfrm>
            <a:off x="457200" y="990720"/>
            <a:ext cx="8229240" cy="51350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types are required for efficient coding of program</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Two types are primitive and composite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Primitive types are the most basic data types available within programing language.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Example:</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 </a:t>
            </a:r>
            <a:r>
              <a:rPr lang="en-US" sz="1600" b="1" strike="noStrike" spc="-1">
                <a:solidFill>
                  <a:srgbClr val="000000"/>
                </a:solidFill>
                <a:latin typeface="Calibri"/>
              </a:rPr>
              <a:t>boolean </a:t>
            </a:r>
            <a:r>
              <a:rPr lang="en-US" sz="1600" b="0" strike="noStrike" spc="-1">
                <a:solidFill>
                  <a:srgbClr val="000000"/>
                </a:solidFill>
                <a:latin typeface="Calibri"/>
              </a:rPr>
              <a:t>stores logical values true or false . Basic operations are AND, OR and NOT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 </a:t>
            </a:r>
            <a:r>
              <a:rPr lang="en-US" sz="1600" b="1" strike="noStrike" spc="-1">
                <a:solidFill>
                  <a:srgbClr val="000000"/>
                </a:solidFill>
                <a:latin typeface="Calibri"/>
              </a:rPr>
              <a:t>integer </a:t>
            </a:r>
            <a:r>
              <a:rPr lang="en-US" sz="1600" b="0" strike="noStrike" spc="-1">
                <a:solidFill>
                  <a:srgbClr val="000000"/>
                </a:solidFill>
                <a:latin typeface="Calibri"/>
              </a:rPr>
              <a:t>type can assume different set of values depending on compiler system and basic operations are arithmetic and comparison.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These types serve as the building blocks of data manipulation .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Primitive data types are  also called atomic and irreducible data types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21" name="TextShape 2"/>
          <p:cNvSpPr txBox="1"/>
          <p:nvPr/>
        </p:nvSpPr>
        <p:spPr>
          <a:xfrm>
            <a:off x="457200" y="1066680"/>
            <a:ext cx="8229240" cy="22856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Ranges of primitive data types depends on the number of bits allocated by the compiler and hardware circuit.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Typically an integer ranges from -2,147,483,648 to 2,147,483,647</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Character type ranges from -128 to 127 or 0 to 255</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Operations on primitive data types are often included in the CPU instructions set</a:t>
            </a:r>
          </a:p>
        </p:txBody>
      </p:sp>
      <p:pic>
        <p:nvPicPr>
          <p:cNvPr id="122" name="Picture 2"/>
          <p:cNvPicPr/>
          <p:nvPr/>
        </p:nvPicPr>
        <p:blipFill>
          <a:blip r:embed="rId2"/>
          <a:stretch/>
        </p:blipFill>
        <p:spPr>
          <a:xfrm>
            <a:off x="1371600" y="3200400"/>
            <a:ext cx="6705360" cy="3190680"/>
          </a:xfrm>
          <a:prstGeom prst="rect">
            <a:avLst/>
          </a:prstGeom>
          <a:ln w="936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8229240" cy="410760"/>
          </a:xfrm>
          <a:prstGeom prst="rect">
            <a:avLst/>
          </a:prstGeom>
          <a:noFill/>
          <a:ln>
            <a:noFill/>
          </a:ln>
        </p:spPr>
        <p:txBody>
          <a:bodyPr anchor="ctr">
            <a:normAutofit fontScale="92500" lnSpcReduction="10000"/>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24" name="TextShape 2"/>
          <p:cNvSpPr txBox="1"/>
          <p:nvPr/>
        </p:nvSpPr>
        <p:spPr>
          <a:xfrm>
            <a:off x="457200" y="685800"/>
            <a:ext cx="8229240" cy="5439960"/>
          </a:xfrm>
          <a:prstGeom prst="rect">
            <a:avLst/>
          </a:prstGeom>
          <a:noFill/>
          <a:ln>
            <a:noFill/>
          </a:ln>
        </p:spPr>
        <p:txBody>
          <a:bodyPr>
            <a:normAutofit/>
          </a:bodyPr>
          <a:lstStyle/>
          <a:p>
            <a:pPr>
              <a:lnSpc>
                <a:spcPct val="100000"/>
              </a:lnSpc>
              <a:spcBef>
                <a:spcPts val="479"/>
              </a:spcBef>
            </a:pPr>
            <a:r>
              <a:rPr lang="en-US" sz="2400" b="1" strike="noStrike" spc="-1">
                <a:solidFill>
                  <a:srgbClr val="000000"/>
                </a:solidFill>
                <a:latin typeface="Calibri"/>
              </a:rPr>
              <a:t>Composite Data Type</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Complex data type are defined using combination of primitive data type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Composite data type can be arrays, strings and vectors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An array is a collection of homogeneous data types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Vectors are mathematical explanation of arrays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String in a combination of characters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0" y="1522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Data structures</a:t>
            </a:r>
            <a:endParaRPr lang="en-US" sz="2000" b="0" strike="noStrike" spc="-1">
              <a:solidFill>
                <a:srgbClr val="000000"/>
              </a:solidFill>
              <a:latin typeface="Calibri"/>
            </a:endParaRPr>
          </a:p>
        </p:txBody>
      </p:sp>
      <p:sp>
        <p:nvSpPr>
          <p:cNvPr id="126" name="TextShape 2"/>
          <p:cNvSpPr txBox="1"/>
          <p:nvPr/>
        </p:nvSpPr>
        <p:spPr>
          <a:xfrm>
            <a:off x="457200" y="990720"/>
            <a:ext cx="8229240" cy="26665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is a programming construct that stores a collection of data items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Actually its not just an extension of composite data type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Two significant differences are: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First, it encompasses both primitive and composite data type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Secondly, it includes some kind of relationship among the data types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For example: string</a:t>
            </a:r>
          </a:p>
          <a:p>
            <a:pPr>
              <a:lnSpc>
                <a:spcPct val="100000"/>
              </a:lnSpc>
              <a:spcBef>
                <a:spcPts val="400"/>
              </a:spcBef>
            </a:pPr>
            <a:endParaRPr lang="en-US" sz="2000" b="0" strike="noStrike" spc="-1">
              <a:solidFill>
                <a:srgbClr val="000000"/>
              </a:solidFill>
              <a:latin typeface="Calibri"/>
            </a:endParaRPr>
          </a:p>
        </p:txBody>
      </p:sp>
      <p:pic>
        <p:nvPicPr>
          <p:cNvPr id="127" name="Picture 3"/>
          <p:cNvPicPr/>
          <p:nvPr/>
        </p:nvPicPr>
        <p:blipFill>
          <a:blip r:embed="rId2"/>
          <a:stretch/>
        </p:blipFill>
        <p:spPr>
          <a:xfrm>
            <a:off x="785160" y="3855960"/>
            <a:ext cx="7572960" cy="22053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Classification of Data Structure</a:t>
            </a:r>
            <a:endParaRPr lang="en-US" sz="2000" b="0" strike="noStrike" spc="-1">
              <a:solidFill>
                <a:srgbClr val="000000"/>
              </a:solidFill>
              <a:latin typeface="Calibri"/>
            </a:endParaRPr>
          </a:p>
        </p:txBody>
      </p:sp>
      <p:sp>
        <p:nvSpPr>
          <p:cNvPr id="129" name="TextShape 2"/>
          <p:cNvSpPr txBox="1"/>
          <p:nvPr/>
        </p:nvSpPr>
        <p:spPr>
          <a:xfrm>
            <a:off x="457200" y="990720"/>
            <a:ext cx="8229240" cy="167616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Structures are classified into two types: Linear and Non-linear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 structure in which data elements are organized in in sequence is referred to as linear</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Examples are: arrays, linked lists, stacks and queue </a:t>
            </a:r>
          </a:p>
        </p:txBody>
      </p:sp>
      <p:pic>
        <p:nvPicPr>
          <p:cNvPr id="130" name="Picture 3"/>
          <p:cNvPicPr/>
          <p:nvPr/>
        </p:nvPicPr>
        <p:blipFill>
          <a:blip r:embed="rId2"/>
          <a:stretch/>
        </p:blipFill>
        <p:spPr>
          <a:xfrm>
            <a:off x="457200" y="2709720"/>
            <a:ext cx="8229240" cy="1709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Classification of Data Structure</a:t>
            </a:r>
            <a:endParaRPr lang="en-US" sz="2000" b="0" strike="noStrike" spc="-1">
              <a:solidFill>
                <a:srgbClr val="000000"/>
              </a:solidFill>
              <a:latin typeface="Calibri"/>
            </a:endParaRPr>
          </a:p>
        </p:txBody>
      </p:sp>
      <p:sp>
        <p:nvSpPr>
          <p:cNvPr id="132" name="TextShape 2"/>
          <p:cNvSpPr txBox="1"/>
          <p:nvPr/>
        </p:nvSpPr>
        <p:spPr>
          <a:xfrm>
            <a:off x="457200" y="990720"/>
            <a:ext cx="8229240" cy="2819160"/>
          </a:xfrm>
          <a:prstGeom prst="rect">
            <a:avLst/>
          </a:prstGeom>
          <a:noFill/>
          <a:ln>
            <a:noFill/>
          </a:ln>
        </p:spPr>
        <p:txBody>
          <a:bodyPr>
            <a:normAutofit/>
          </a:bodyPr>
          <a:lstStyle/>
          <a:p>
            <a:pPr>
              <a:lnSpc>
                <a:spcPct val="100000"/>
              </a:lnSpc>
              <a:spcBef>
                <a:spcPts val="400"/>
              </a:spcBef>
            </a:pPr>
            <a:r>
              <a:rPr lang="en-US" sz="2000" b="1" strike="noStrike" spc="-1">
                <a:solidFill>
                  <a:srgbClr val="000000"/>
                </a:solidFill>
                <a:latin typeface="Calibri"/>
              </a:rPr>
              <a:t>Non-linear data structure </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Relationship between data items can be hierarchical</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Linkage may be single or bi-directional</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Common example: tree and graph</a:t>
            </a:r>
          </a:p>
        </p:txBody>
      </p:sp>
      <p:pic>
        <p:nvPicPr>
          <p:cNvPr id="133" name="Picture 4"/>
          <p:cNvPicPr/>
          <p:nvPr/>
        </p:nvPicPr>
        <p:blipFill>
          <a:blip r:embed="rId2"/>
          <a:stretch/>
        </p:blipFill>
        <p:spPr>
          <a:xfrm>
            <a:off x="533520" y="2971800"/>
            <a:ext cx="7238520" cy="26190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457200"/>
            <a:ext cx="8229240" cy="563040"/>
          </a:xfrm>
          <a:prstGeom prst="rect">
            <a:avLst/>
          </a:prstGeom>
          <a:noFill/>
          <a:ln>
            <a:noFill/>
          </a:ln>
        </p:spPr>
        <p:txBody>
          <a:bodyPr anchor="ctr">
            <a:normAutofit fontScale="40000" lnSpcReduction="20000"/>
          </a:bodyPr>
          <a:lstStyle/>
          <a:p>
            <a:pPr algn="ctr">
              <a:lnSpc>
                <a:spcPct val="100000"/>
              </a:lnSpc>
            </a:pPr>
            <a:r>
              <a:rPr lang="en-US" sz="4400" b="1" strike="noStrike" spc="-1">
                <a:solidFill>
                  <a:srgbClr val="000000"/>
                </a:solidFill>
                <a:latin typeface="Calibri"/>
              </a:rPr>
              <a:t>Basic Operations</a:t>
            </a:r>
            <a:br/>
            <a:endParaRPr lang="en-US" sz="4400" b="0" strike="noStrike" spc="-1">
              <a:solidFill>
                <a:srgbClr val="000000"/>
              </a:solidFill>
              <a:latin typeface="Calibri"/>
            </a:endParaRPr>
          </a:p>
        </p:txBody>
      </p:sp>
      <p:sp>
        <p:nvSpPr>
          <p:cNvPr id="13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The data in the data structures are processed by certain operations. The particular data structure chosen largely depends on the frequency of the operation that needs to be performed on the data structure.</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Traversing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Searching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Insertion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Deletion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Sorting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Merging</a:t>
            </a:r>
          </a:p>
          <a:p>
            <a:pPr>
              <a:lnSpc>
                <a:spcPct val="100000"/>
              </a:lnSpc>
              <a:spcBef>
                <a:spcPts val="641"/>
              </a:spcBef>
            </a:pPr>
            <a:endParaRPr lang="en-US" sz="22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User Defined data structure</a:t>
            </a:r>
            <a:endParaRPr lang="en-US" sz="2000" b="0" strike="noStrike" spc="-1">
              <a:solidFill>
                <a:srgbClr val="000000"/>
              </a:solidFill>
              <a:latin typeface="Calibri"/>
            </a:endParaRPr>
          </a:p>
        </p:txBody>
      </p:sp>
      <p:sp>
        <p:nvSpPr>
          <p:cNvPr id="137" name="TextShape 2"/>
          <p:cNvSpPr txBox="1"/>
          <p:nvPr/>
        </p:nvSpPr>
        <p:spPr>
          <a:xfrm>
            <a:off x="457200" y="838080"/>
            <a:ext cx="8229240" cy="58669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Stack, queue and tree are general purpose data structure, called classic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We can also create our own data structure called user defined data structure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we can define a data structure to store records of 100 employees</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Each record consists of employee name , designation and salary</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The code fragment in C might be as follows:</a:t>
            </a: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The element of employee array can be accessed using C notation as follows:</a:t>
            </a:r>
          </a:p>
          <a:p>
            <a:pPr marL="457200">
              <a:lnSpc>
                <a:spcPct val="100000"/>
              </a:lnSpc>
              <a:spcBef>
                <a:spcPts val="320"/>
              </a:spcBef>
            </a:pPr>
            <a:r>
              <a:rPr lang="en-US" sz="1600" b="0" strike="noStrike" spc="-1">
                <a:solidFill>
                  <a:srgbClr val="000000"/>
                </a:solidFill>
                <a:latin typeface="Calibri"/>
              </a:rPr>
              <a:t>EMP[0].name</a:t>
            </a:r>
          </a:p>
          <a:p>
            <a:endParaRPr lang="en-US" sz="1600" b="0" strike="noStrike" spc="-1">
              <a:solidFill>
                <a:srgbClr val="000000"/>
              </a:solidFill>
              <a:latin typeface="Calibri"/>
            </a:endParaRPr>
          </a:p>
        </p:txBody>
      </p:sp>
      <p:pic>
        <p:nvPicPr>
          <p:cNvPr id="138" name="Picture 3"/>
          <p:cNvPicPr/>
          <p:nvPr/>
        </p:nvPicPr>
        <p:blipFill>
          <a:blip r:embed="rId2"/>
          <a:stretch/>
        </p:blipFill>
        <p:spPr>
          <a:xfrm>
            <a:off x="3124080" y="3657600"/>
            <a:ext cx="2437920" cy="19807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Storage Structures</a:t>
            </a:r>
            <a:endParaRPr lang="en-US" sz="2000" b="0" strike="noStrike" spc="-1">
              <a:solidFill>
                <a:srgbClr val="000000"/>
              </a:solidFill>
              <a:latin typeface="Calibri"/>
            </a:endParaRPr>
          </a:p>
        </p:txBody>
      </p:sp>
      <p:sp>
        <p:nvSpPr>
          <p:cNvPr id="140" name="TextShape 2"/>
          <p:cNvSpPr txBox="1"/>
          <p:nvPr/>
        </p:nvSpPr>
        <p:spPr>
          <a:xfrm>
            <a:off x="457200" y="914400"/>
            <a:ext cx="8229240" cy="22093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describes how the data item are stored in the memory</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Provides a map how the data elements are allocated memory space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Elements are stores in consecutive and disjoint storage of memory location</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Each location is identified by unique number called memory address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To access the elements we need the address of the first element </a:t>
            </a:r>
          </a:p>
        </p:txBody>
      </p:sp>
      <p:pic>
        <p:nvPicPr>
          <p:cNvPr id="141" name="Picture 3"/>
          <p:cNvPicPr/>
          <p:nvPr/>
        </p:nvPicPr>
        <p:blipFill>
          <a:blip r:embed="rId2"/>
          <a:stretch/>
        </p:blipFill>
        <p:spPr>
          <a:xfrm>
            <a:off x="228600" y="3352680"/>
            <a:ext cx="4343040" cy="2971440"/>
          </a:xfrm>
          <a:prstGeom prst="rect">
            <a:avLst/>
          </a:prstGeom>
          <a:ln>
            <a:noFill/>
          </a:ln>
        </p:spPr>
      </p:pic>
      <p:pic>
        <p:nvPicPr>
          <p:cNvPr id="142" name="Picture 4"/>
          <p:cNvPicPr/>
          <p:nvPr/>
        </p:nvPicPr>
        <p:blipFill>
          <a:blip r:embed="rId3"/>
          <a:stretch/>
        </p:blipFill>
        <p:spPr>
          <a:xfrm>
            <a:off x="4894200" y="3352680"/>
            <a:ext cx="4071240" cy="29714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Abstract data Type</a:t>
            </a:r>
            <a:endParaRPr lang="en-US" sz="2000" b="0" strike="noStrike" spc="-1">
              <a:solidFill>
                <a:srgbClr val="000000"/>
              </a:solidFill>
              <a:latin typeface="Calibri"/>
            </a:endParaRPr>
          </a:p>
        </p:txBody>
      </p:sp>
      <p:sp>
        <p:nvSpPr>
          <p:cNvPr id="144" name="TextShape 2"/>
          <p:cNvSpPr txBox="1"/>
          <p:nvPr/>
        </p:nvSpPr>
        <p:spPr>
          <a:xfrm>
            <a:off x="465120" y="1143000"/>
            <a:ext cx="8229240" cy="1828440"/>
          </a:xfrm>
          <a:prstGeom prst="rect">
            <a:avLst/>
          </a:prstGeom>
          <a:noFill/>
          <a:ln>
            <a:noFill/>
          </a:ln>
        </p:spPr>
        <p:txBody>
          <a:bodyPr>
            <a:normAutofit fontScale="92500" lnSpcReduction="20000"/>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is a new concept to describe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combined the description of data structure and associated operations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has following characteristics:</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Provides description of elements in terms of data type</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Defines relationship among individual elements</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Valid operation and parameter are to be passed</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Error condition associated with 	the operations</a:t>
            </a:r>
          </a:p>
          <a:p>
            <a:pPr>
              <a:lnSpc>
                <a:spcPct val="100000"/>
              </a:lnSpc>
              <a:spcBef>
                <a:spcPts val="400"/>
              </a:spcBef>
            </a:pPr>
            <a:endParaRPr lang="en-US" sz="1600" b="0" strike="noStrike" spc="-1">
              <a:solidFill>
                <a:srgbClr val="000000"/>
              </a:solidFill>
              <a:latin typeface="Calibri"/>
            </a:endParaRPr>
          </a:p>
        </p:txBody>
      </p:sp>
      <p:pic>
        <p:nvPicPr>
          <p:cNvPr id="145" name="Picture 3"/>
          <p:cNvPicPr/>
          <p:nvPr/>
        </p:nvPicPr>
        <p:blipFill>
          <a:blip r:embed="rId2"/>
          <a:stretch/>
        </p:blipFill>
        <p:spPr>
          <a:xfrm>
            <a:off x="390525" y="2971440"/>
            <a:ext cx="7833600" cy="31784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274680"/>
            <a:ext cx="8229240" cy="563040"/>
          </a:xfrm>
          <a:prstGeom prst="rect">
            <a:avLst/>
          </a:prstGeom>
          <a:noFill/>
          <a:ln>
            <a:noFill/>
          </a:ln>
        </p:spPr>
        <p:txBody>
          <a:bodyPr anchor="ctr">
            <a:normAutofit lnSpcReduction="10000"/>
          </a:bodyPr>
          <a:lstStyle/>
          <a:p>
            <a:pPr algn="ctr">
              <a:lnSpc>
                <a:spcPct val="100000"/>
              </a:lnSpc>
            </a:pPr>
            <a:r>
              <a:rPr lang="en-US" sz="3100" b="1" strike="noStrike" spc="-1">
                <a:solidFill>
                  <a:srgbClr val="000000"/>
                </a:solidFill>
                <a:latin typeface="Calibri"/>
              </a:rPr>
              <a:t>Course Information</a:t>
            </a:r>
            <a:endParaRPr lang="en-US" sz="3100" b="0" strike="noStrike" spc="-1">
              <a:solidFill>
                <a:srgbClr val="000000"/>
              </a:solidFill>
              <a:latin typeface="Calibri"/>
            </a:endParaRPr>
          </a:p>
        </p:txBody>
      </p:sp>
      <p:sp>
        <p:nvSpPr>
          <p:cNvPr id="92" name="TextShape 2"/>
          <p:cNvSpPr txBox="1"/>
          <p:nvPr/>
        </p:nvSpPr>
        <p:spPr>
          <a:xfrm>
            <a:off x="457200" y="1219320"/>
            <a:ext cx="8229240" cy="5257440"/>
          </a:xfrm>
          <a:prstGeom prst="rect">
            <a:avLst/>
          </a:prstGeom>
          <a:noFill/>
          <a:ln>
            <a:noFill/>
          </a:ln>
        </p:spPr>
        <p:txBody>
          <a:bodyPr>
            <a:normAutofit fontScale="25000" lnSpcReduction="20000"/>
          </a:bodyPr>
          <a:lstStyle/>
          <a:p>
            <a:pPr>
              <a:lnSpc>
                <a:spcPct val="100000"/>
              </a:lnSpc>
              <a:spcBef>
                <a:spcPts val="641"/>
              </a:spcBef>
            </a:pPr>
            <a:endParaRPr lang="en-US" sz="32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a:p>
            <a:pPr marL="343080" indent="-342720">
              <a:lnSpc>
                <a:spcPct val="100000"/>
              </a:lnSpc>
              <a:spcBef>
                <a:spcPts val="1239"/>
              </a:spcBef>
              <a:buClr>
                <a:srgbClr val="000000"/>
              </a:buClr>
              <a:buFont typeface="Wingdings" charset="2"/>
              <a:buChar char=""/>
            </a:pPr>
            <a:r>
              <a:rPr lang="en-US" sz="6200" b="1" strike="noStrike" spc="-1" dirty="0">
                <a:solidFill>
                  <a:srgbClr val="000000"/>
                </a:solidFill>
                <a:latin typeface="Calibri"/>
              </a:rPr>
              <a:t> Textbook: </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Data Structure – A </a:t>
            </a:r>
            <a:r>
              <a:rPr lang="en-US" sz="2000" b="0" strike="noStrike" spc="-1" dirty="0">
                <a:solidFill>
                  <a:srgbClr val="000000"/>
                </a:solidFill>
                <a:latin typeface="Calibri"/>
              </a:rPr>
              <a:t>Pseudocode</a:t>
            </a:r>
            <a:r>
              <a:rPr lang="en-US" sz="6200" b="0" strike="noStrike" spc="-1" dirty="0">
                <a:solidFill>
                  <a:srgbClr val="000000"/>
                </a:solidFill>
                <a:latin typeface="Calibri"/>
              </a:rPr>
              <a:t> Approach with C - Richard F. </a:t>
            </a:r>
            <a:r>
              <a:rPr lang="en-US" sz="6200" b="0" strike="noStrike" spc="-1" dirty="0" err="1">
                <a:solidFill>
                  <a:srgbClr val="000000"/>
                </a:solidFill>
                <a:latin typeface="Calibri"/>
              </a:rPr>
              <a:t>Gilberg</a:t>
            </a:r>
            <a:r>
              <a:rPr lang="en-US" sz="6200" b="0" strike="noStrike" spc="-1" dirty="0">
                <a:solidFill>
                  <a:srgbClr val="000000"/>
                </a:solidFill>
                <a:latin typeface="Calibri"/>
              </a:rPr>
              <a:t>, Behrouz A. </a:t>
            </a:r>
            <a:r>
              <a:rPr lang="en-US" sz="6200" b="0" strike="noStrike" spc="-1" dirty="0" err="1">
                <a:solidFill>
                  <a:srgbClr val="000000"/>
                </a:solidFill>
                <a:latin typeface="Calibri"/>
              </a:rPr>
              <a:t>Forouzan</a:t>
            </a:r>
            <a:r>
              <a:rPr lang="en-US" sz="6200" b="0" strike="noStrike" spc="-1" dirty="0">
                <a:solidFill>
                  <a:srgbClr val="000000"/>
                </a:solidFill>
                <a:latin typeface="Calibri"/>
              </a:rPr>
              <a:t>.</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Mark Allen Weiss, Data Structures and Algorithms Analysis in C++, 4 </a:t>
            </a:r>
            <a:r>
              <a:rPr lang="en-US" sz="6200" b="0" strike="noStrike" spc="-1" dirty="0" err="1">
                <a:solidFill>
                  <a:srgbClr val="000000"/>
                </a:solidFill>
                <a:latin typeface="Calibri"/>
              </a:rPr>
              <a:t>th</a:t>
            </a:r>
            <a:r>
              <a:rPr lang="en-US" sz="6200" b="0" strike="noStrike" spc="-1" dirty="0">
                <a:solidFill>
                  <a:srgbClr val="000000"/>
                </a:solidFill>
                <a:latin typeface="Calibri"/>
              </a:rPr>
              <a:t> </a:t>
            </a:r>
            <a:r>
              <a:rPr lang="en-US" sz="6200" b="0" strike="noStrike" spc="-1" dirty="0" err="1">
                <a:solidFill>
                  <a:srgbClr val="000000"/>
                </a:solidFill>
                <a:latin typeface="Calibri"/>
              </a:rPr>
              <a:t>edition,Pearson</a:t>
            </a:r>
            <a:r>
              <a:rPr lang="en-US" sz="6200" b="0" strike="noStrike" spc="-1" dirty="0">
                <a:solidFill>
                  <a:srgbClr val="000000"/>
                </a:solidFill>
                <a:latin typeface="Calibri"/>
              </a:rPr>
              <a:t>, 2014.</a:t>
            </a:r>
          </a:p>
          <a:p>
            <a:pPr marL="1143000" lvl="2" indent="-228240">
              <a:lnSpc>
                <a:spcPct val="100000"/>
              </a:lnSpc>
              <a:spcBef>
                <a:spcPts val="1239"/>
              </a:spcBef>
              <a:buClr>
                <a:srgbClr val="000000"/>
              </a:buClr>
              <a:buFont typeface="Arial"/>
              <a:buChar char="•"/>
            </a:pPr>
            <a:r>
              <a:rPr lang="en-US" sz="6200" spc="-1" dirty="0" err="1">
                <a:solidFill>
                  <a:srgbClr val="000000"/>
                </a:solidFill>
                <a:latin typeface="Calibri"/>
              </a:rPr>
              <a:t>Fudamentals</a:t>
            </a:r>
            <a:r>
              <a:rPr lang="en-US" sz="6200" spc="-1" dirty="0">
                <a:solidFill>
                  <a:srgbClr val="000000"/>
                </a:solidFill>
                <a:latin typeface="Calibri"/>
              </a:rPr>
              <a:t> of Data Structures in C++- Ellis Horowitz</a:t>
            </a:r>
            <a:endParaRPr lang="en-US" sz="6200" b="0" strike="noStrike" spc="-1" dirty="0">
              <a:solidFill>
                <a:srgbClr val="000000"/>
              </a:solidFill>
              <a:latin typeface="Calibri"/>
            </a:endParaRPr>
          </a:p>
          <a:p>
            <a:pPr marL="343080" indent="-342720">
              <a:lnSpc>
                <a:spcPct val="100000"/>
              </a:lnSpc>
              <a:spcBef>
                <a:spcPts val="1239"/>
              </a:spcBef>
            </a:pPr>
            <a:r>
              <a:rPr lang="en-US" sz="6200" b="1" strike="noStrike" spc="-1" dirty="0">
                <a:solidFill>
                  <a:srgbClr val="000000"/>
                </a:solidFill>
                <a:latin typeface="Calibri"/>
              </a:rPr>
              <a:t>                           </a:t>
            </a:r>
            <a:endParaRPr lang="en-US" sz="6200" b="0" strike="noStrike" spc="-1" dirty="0">
              <a:solidFill>
                <a:srgbClr val="000000"/>
              </a:solidFill>
              <a:latin typeface="Calibri"/>
            </a:endParaRPr>
          </a:p>
          <a:p>
            <a:pPr marL="343080" indent="-342720">
              <a:lnSpc>
                <a:spcPct val="100000"/>
              </a:lnSpc>
              <a:spcBef>
                <a:spcPts val="1239"/>
              </a:spcBef>
              <a:buClr>
                <a:srgbClr val="000000"/>
              </a:buClr>
              <a:buFont typeface="Wingdings" charset="2"/>
              <a:buChar char=""/>
            </a:pPr>
            <a:r>
              <a:rPr lang="en-US" sz="6200" b="1" strike="noStrike" spc="-1" dirty="0">
                <a:solidFill>
                  <a:srgbClr val="000000"/>
                </a:solidFill>
                <a:latin typeface="Calibri"/>
              </a:rPr>
              <a:t> Mark Distribution </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Quiz		                                              10%</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Mid Term Exam                                                     </a:t>
            </a:r>
            <a:r>
              <a:rPr lang="en-US" sz="6200" spc="-1" dirty="0">
                <a:solidFill>
                  <a:srgbClr val="000000"/>
                </a:solidFill>
                <a:latin typeface="Calibri"/>
              </a:rPr>
              <a:t>3</a:t>
            </a:r>
            <a:r>
              <a:rPr lang="en-US" sz="6200" b="0" strike="noStrike" spc="-1" dirty="0">
                <a:solidFill>
                  <a:srgbClr val="000000"/>
                </a:solidFill>
                <a:latin typeface="Calibri"/>
              </a:rPr>
              <a:t>0%</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Final Exam	                                               30%</a:t>
            </a:r>
          </a:p>
          <a:p>
            <a:pPr marL="1143000" lvl="2" indent="-228240">
              <a:lnSpc>
                <a:spcPct val="100000"/>
              </a:lnSpc>
              <a:spcBef>
                <a:spcPts val="1239"/>
              </a:spcBef>
              <a:buClr>
                <a:srgbClr val="000000"/>
              </a:buClr>
              <a:buFont typeface="Arial"/>
              <a:buChar char="•"/>
            </a:pPr>
            <a:r>
              <a:rPr lang="en-US" sz="6200" spc="-1" dirty="0">
                <a:solidFill>
                  <a:srgbClr val="000000"/>
                </a:solidFill>
                <a:latin typeface="Calibri"/>
              </a:rPr>
              <a:t> Lab Assessment                                                    10% </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a:t>
            </a:r>
            <a:r>
              <a:rPr lang="en-US" sz="6200" b="0" strike="noStrike" spc="-1">
                <a:solidFill>
                  <a:srgbClr val="000000"/>
                </a:solidFill>
                <a:latin typeface="Calibri"/>
              </a:rPr>
              <a:t>Lab test</a:t>
            </a:r>
            <a:r>
              <a:rPr lang="en-US" sz="6200" b="0" strike="noStrike" spc="-1" dirty="0">
                <a:solidFill>
                  <a:srgbClr val="000000"/>
                </a:solidFill>
                <a:latin typeface="Calibri"/>
              </a:rPr>
              <a:t>		</a:t>
            </a:r>
            <a:r>
              <a:rPr lang="en-US" sz="6200" b="0" strike="noStrike" spc="-1">
                <a:solidFill>
                  <a:srgbClr val="000000"/>
                </a:solidFill>
                <a:latin typeface="Calibri"/>
              </a:rPr>
              <a:t>                           10%</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Project                                                                    10%</a:t>
            </a:r>
          </a:p>
          <a:p>
            <a:endParaRPr lang="en-US" sz="6200" b="0" strike="noStrike" spc="-1" dirty="0">
              <a:solidFill>
                <a:srgbClr val="000000"/>
              </a:solidFill>
              <a:latin typeface="Calibri"/>
            </a:endParaRPr>
          </a:p>
          <a:p>
            <a:pPr marL="343080" indent="-342720">
              <a:lnSpc>
                <a:spcPct val="100000"/>
              </a:lnSpc>
              <a:spcBef>
                <a:spcPts val="1020"/>
              </a:spcBef>
            </a:pPr>
            <a:endParaRPr lang="en-US" sz="62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Abstract data Type</a:t>
            </a:r>
            <a:endParaRPr lang="en-US" sz="2000" b="0" strike="noStrike" spc="-1">
              <a:solidFill>
                <a:srgbClr val="000000"/>
              </a:solidFill>
              <a:latin typeface="Calibri"/>
            </a:endParaRPr>
          </a:p>
        </p:txBody>
      </p:sp>
      <p:sp>
        <p:nvSpPr>
          <p:cNvPr id="147" name="TextShape 2"/>
          <p:cNvSpPr txBox="1"/>
          <p:nvPr/>
        </p:nvSpPr>
        <p:spPr>
          <a:xfrm>
            <a:off x="457200" y="990720"/>
            <a:ext cx="8229240" cy="236196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Set of operations associated with ADT is called interface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Elements of ADT data structure are manipulated through an interface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Implementation of data operations and data items are hidden from the application program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An stack ADT contains operations like pop, push, peek, size, isempty</a:t>
            </a:r>
          </a:p>
        </p:txBody>
      </p:sp>
      <p:pic>
        <p:nvPicPr>
          <p:cNvPr id="148" name="Picture 3"/>
          <p:cNvPicPr/>
          <p:nvPr/>
        </p:nvPicPr>
        <p:blipFill>
          <a:blip r:embed="rId2"/>
          <a:stretch/>
        </p:blipFill>
        <p:spPr>
          <a:xfrm>
            <a:off x="2057400" y="3505320"/>
            <a:ext cx="4638240" cy="2819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3"/>
          <p:cNvPicPr/>
          <p:nvPr/>
        </p:nvPicPr>
        <p:blipFill>
          <a:blip r:embed="rId2"/>
          <a:stretch/>
        </p:blipFill>
        <p:spPr>
          <a:xfrm>
            <a:off x="19440" y="380880"/>
            <a:ext cx="8229960" cy="591120"/>
          </a:xfrm>
          <a:prstGeom prst="rect">
            <a:avLst/>
          </a:prstGeom>
          <a:ln>
            <a:noFill/>
          </a:ln>
        </p:spPr>
      </p:pic>
      <p:sp>
        <p:nvSpPr>
          <p:cNvPr id="150" name="TextShape 1"/>
          <p:cNvSpPr txBox="1"/>
          <p:nvPr/>
        </p:nvSpPr>
        <p:spPr>
          <a:xfrm>
            <a:off x="457200" y="1066680"/>
            <a:ext cx="8229240" cy="505908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All built in primitive data types are ADT</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in floating point type we can not add a new operation say exponentiations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We can not enhance or shrink the range of allowed values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That means ADT does not allow how the data structures would be coded</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also does not provide how the data items are stored in  memory</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Implementation is hidden from the user</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Some high level language provide supports to ADT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C supports built in struct type</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C++ class construct can be used as ADT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JAVA ADT can be expressed as interface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Advantages of ADT</a:t>
            </a:r>
            <a:endParaRPr lang="en-US" sz="2000" b="0" strike="noStrike" spc="-1">
              <a:solidFill>
                <a:srgbClr val="000000"/>
              </a:solidFill>
              <a:latin typeface="Calibri"/>
            </a:endParaRPr>
          </a:p>
        </p:txBody>
      </p:sp>
      <p:sp>
        <p:nvSpPr>
          <p:cNvPr id="152" name="TextShape 2"/>
          <p:cNvSpPr txBox="1"/>
          <p:nvPr/>
        </p:nvSpPr>
        <p:spPr>
          <a:xfrm>
            <a:off x="457200" y="1066680"/>
            <a:ext cx="8229240" cy="505908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Some advantages over the conventional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is reusable and robust and is based on OOP and SE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Can be reused at several places and it reduces coding effort</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Encapsulation ensures that data can not be corrupted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639360"/>
          </a:xfrm>
          <a:prstGeom prst="rect">
            <a:avLst/>
          </a:prstGeom>
          <a:noFill/>
          <a:ln>
            <a:noFill/>
          </a:ln>
        </p:spPr>
        <p:txBody>
          <a:bodyPr anchor="ctr">
            <a:normAutofit fontScale="77500" lnSpcReduction="20000"/>
          </a:bodyPr>
          <a:lstStyle/>
          <a:p>
            <a:pPr algn="ctr">
              <a:lnSpc>
                <a:spcPct val="100000"/>
              </a:lnSpc>
            </a:pPr>
            <a:br/>
            <a:br/>
            <a:endParaRPr lang="en-US" sz="1800" b="0" strike="noStrike" spc="-1">
              <a:solidFill>
                <a:srgbClr val="000000"/>
              </a:solidFill>
              <a:latin typeface="Calibri"/>
            </a:endParaRPr>
          </a:p>
        </p:txBody>
      </p:sp>
      <p:sp>
        <p:nvSpPr>
          <p:cNvPr id="94" name="TextShape 2"/>
          <p:cNvSpPr txBox="1"/>
          <p:nvPr/>
        </p:nvSpPr>
        <p:spPr>
          <a:xfrm>
            <a:off x="457200" y="1219320"/>
            <a:ext cx="8229240" cy="490644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 objective of this course is to make the students of Computer Science familiar with the basic and advanced data structures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To teach them how to choose appropriate data structure for improving the performance of a program.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Choose the appropriate data structure and algorithm design method for a specified application.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Choose appropriate Data structures to develop software system</a:t>
            </a:r>
          </a:p>
        </p:txBody>
      </p:sp>
      <p:sp>
        <p:nvSpPr>
          <p:cNvPr id="95" name="TextShape 3"/>
          <p:cNvSpPr txBox="1"/>
          <p:nvPr/>
        </p:nvSpPr>
        <p:spPr>
          <a:xfrm>
            <a:off x="2353680" y="-139680"/>
            <a:ext cx="4230000" cy="1053720"/>
          </a:xfrm>
          <a:prstGeom prst="rect">
            <a:avLst/>
          </a:prstGeom>
          <a:noFill/>
          <a:ln>
            <a:noFill/>
          </a:ln>
        </p:spPr>
        <p:txBody>
          <a:bodyPr lIns="90000" tIns="45000" rIns="90000" bIns="45000"/>
          <a:lstStyle/>
          <a:p>
            <a:br/>
            <a:r>
              <a:rPr lang="en-US" sz="3600" b="1" strike="noStrike" spc="-1">
                <a:solidFill>
                  <a:srgbClr val="000000"/>
                </a:solidFill>
                <a:latin typeface="Times New Roman"/>
              </a:rPr>
              <a:t>Objectives of course </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What is Data?</a:t>
            </a:r>
            <a:endParaRPr lang="en-US" sz="2400" b="0" strike="noStrike" spc="-1">
              <a:solidFill>
                <a:srgbClr val="000000"/>
              </a:solidFill>
              <a:latin typeface="Calibri"/>
            </a:endParaRPr>
          </a:p>
        </p:txBody>
      </p:sp>
      <p:sp>
        <p:nvSpPr>
          <p:cNvPr id="97" name="TextShape 2"/>
          <p:cNvSpPr txBox="1"/>
          <p:nvPr/>
        </p:nvSpPr>
        <p:spPr>
          <a:xfrm>
            <a:off x="457200" y="914400"/>
            <a:ext cx="8229240" cy="521136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are simply values or set of values.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is the number or description of  name, quantity, nature of a person, subject or product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may be in different language, pattern i.e. sign, letter, picture etc</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need to represent in machine code to operate or understand by computer.</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Example:  To make pay roll management system of a company we need name, designation, salary and code of an employee. So the value of all these filed is data. i.e. Mr.X, SO, 50k.</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is plural  form of ‘Datum’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Information</a:t>
            </a:r>
            <a:endParaRPr lang="en-US" sz="2400" b="0" strike="noStrike" spc="-1">
              <a:solidFill>
                <a:srgbClr val="000000"/>
              </a:solidFill>
              <a:latin typeface="Calibri"/>
            </a:endParaRPr>
          </a:p>
        </p:txBody>
      </p:sp>
      <p:sp>
        <p:nvSpPr>
          <p:cNvPr id="99" name="TextShape 2"/>
          <p:cNvSpPr txBox="1"/>
          <p:nvPr/>
        </p:nvSpPr>
        <p:spPr>
          <a:xfrm>
            <a:off x="457200" y="838080"/>
            <a:ext cx="8229240" cy="528768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is data that has been processed in such a way as to be meaningful to the person who receives it.</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can be explained as any kind of understanding or knowledge that can be exchanged with people</a:t>
            </a:r>
          </a:p>
          <a:p>
            <a:pPr marL="343080" indent="-342720">
              <a:lnSpc>
                <a:spcPct val="100000"/>
              </a:lnSpc>
              <a:spcBef>
                <a:spcPts val="400"/>
              </a:spcBef>
            </a:pPr>
            <a:br/>
            <a:r>
              <a:rPr lang="en-US" sz="2000" b="0" strike="noStrike" spc="-1">
                <a:solidFill>
                  <a:srgbClr val="000000"/>
                </a:solidFill>
                <a:latin typeface="Calibri"/>
              </a:rPr>
              <a:t>  Example: Mobile No of a customer including his name and age</a:t>
            </a:r>
          </a:p>
          <a:p>
            <a:pPr marL="343080" indent="-342720">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p:txBody>
      </p:sp>
      <p:pic>
        <p:nvPicPr>
          <p:cNvPr id="100" name="Picture 2"/>
          <p:cNvPicPr/>
          <p:nvPr/>
        </p:nvPicPr>
        <p:blipFill>
          <a:blip r:embed="rId2"/>
          <a:stretch/>
        </p:blipFill>
        <p:spPr>
          <a:xfrm>
            <a:off x="2895480" y="3200400"/>
            <a:ext cx="2847600" cy="2076120"/>
          </a:xfrm>
          <a:prstGeom prst="rect">
            <a:avLst/>
          </a:prstGeom>
          <a:ln w="9360">
            <a:solidFill>
              <a:schemeClr val="accent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Knowledge</a:t>
            </a:r>
            <a:endParaRPr lang="en-US" sz="2400" b="0" strike="noStrike" spc="-1">
              <a:solidFill>
                <a:srgbClr val="000000"/>
              </a:solidFill>
              <a:latin typeface="Calibri"/>
            </a:endParaRPr>
          </a:p>
        </p:txBody>
      </p:sp>
      <p:sp>
        <p:nvSpPr>
          <p:cNvPr id="102" name="TextShape 2"/>
          <p:cNvSpPr txBox="1"/>
          <p:nvPr/>
        </p:nvSpPr>
        <p:spPr>
          <a:xfrm>
            <a:off x="457200" y="838080"/>
            <a:ext cx="8229240" cy="528768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becomes information, which in turn is processed as knowledge, then finally manifested in a physical way as decisions and actions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knowledge is the appropriate collection of information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When someone "memorizes" information then they have amassed knowledge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By knowledge we mean human understanding of a subject matter that has been acquired through proper study and experience</a:t>
            </a:r>
          </a:p>
        </p:txBody>
      </p:sp>
      <p:sp>
        <p:nvSpPr>
          <p:cNvPr id="103" name="CustomShape 3"/>
          <p:cNvSpPr/>
          <p:nvPr/>
        </p:nvSpPr>
        <p:spPr>
          <a:xfrm>
            <a:off x="1752480" y="3276720"/>
            <a:ext cx="4800240" cy="2819160"/>
          </a:xfrm>
          <a:prstGeom prst="triangle">
            <a:avLst>
              <a:gd name="adj" fmla="val 5000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04" name="Line 4"/>
          <p:cNvSpPr/>
          <p:nvPr/>
        </p:nvSpPr>
        <p:spPr>
          <a:xfrm>
            <a:off x="2438280" y="5257800"/>
            <a:ext cx="335268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05" name="Line 5"/>
          <p:cNvSpPr/>
          <p:nvPr/>
        </p:nvSpPr>
        <p:spPr>
          <a:xfrm>
            <a:off x="3200400" y="4495680"/>
            <a:ext cx="198108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06" name="CustomShape 6"/>
          <p:cNvSpPr/>
          <p:nvPr/>
        </p:nvSpPr>
        <p:spPr>
          <a:xfrm>
            <a:off x="3352680" y="541008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Data</a:t>
            </a:r>
            <a:endParaRPr lang="en-US" sz="1800" b="0" strike="noStrike" spc="-1">
              <a:latin typeface="Arial"/>
            </a:endParaRPr>
          </a:p>
        </p:txBody>
      </p:sp>
      <p:sp>
        <p:nvSpPr>
          <p:cNvPr id="107" name="CustomShape 7"/>
          <p:cNvSpPr/>
          <p:nvPr/>
        </p:nvSpPr>
        <p:spPr>
          <a:xfrm>
            <a:off x="3429000" y="472428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Information</a:t>
            </a:r>
            <a:endParaRPr lang="en-US" sz="1800" b="0" strike="noStrike" spc="-1">
              <a:latin typeface="Arial"/>
            </a:endParaRPr>
          </a:p>
        </p:txBody>
      </p:sp>
      <p:sp>
        <p:nvSpPr>
          <p:cNvPr id="108" name="CustomShape 8"/>
          <p:cNvSpPr/>
          <p:nvPr/>
        </p:nvSpPr>
        <p:spPr>
          <a:xfrm>
            <a:off x="3505320" y="3809880"/>
            <a:ext cx="1371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Knowledge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74680"/>
            <a:ext cx="8229240" cy="48708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Information  Processing Cycle</a:t>
            </a:r>
            <a:endParaRPr lang="en-US" sz="2400" b="0" strike="noStrike" spc="-1">
              <a:solidFill>
                <a:srgbClr val="000000"/>
              </a:solidFill>
              <a:latin typeface="Calibri"/>
            </a:endParaRPr>
          </a:p>
        </p:txBody>
      </p:sp>
      <p:sp>
        <p:nvSpPr>
          <p:cNvPr id="110" name="TextShape 2"/>
          <p:cNvSpPr txBox="1"/>
          <p:nvPr/>
        </p:nvSpPr>
        <p:spPr>
          <a:xfrm>
            <a:off x="457200" y="762120"/>
            <a:ext cx="8229240" cy="540972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 sequence of events in processing information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They are:</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Input</a:t>
            </a:r>
            <a:r>
              <a:rPr lang="en-US" sz="2000" b="0" strike="noStrike" spc="-1">
                <a:solidFill>
                  <a:srgbClr val="000000"/>
                </a:solidFill>
                <a:latin typeface="Calibri"/>
              </a:rPr>
              <a:t>—entering data into the computer. </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Processing</a:t>
            </a:r>
            <a:r>
              <a:rPr lang="en-US" sz="2000" b="0" strike="noStrike" spc="-1">
                <a:solidFill>
                  <a:srgbClr val="000000"/>
                </a:solidFill>
                <a:latin typeface="Calibri"/>
              </a:rPr>
              <a:t>—performing operations on the data.</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Storage</a:t>
            </a:r>
            <a:r>
              <a:rPr lang="en-US" sz="2000" b="0" strike="noStrike" spc="-1">
                <a:solidFill>
                  <a:srgbClr val="000000"/>
                </a:solidFill>
                <a:latin typeface="Calibri"/>
              </a:rPr>
              <a:t>—saving data, programs, or output for future use.</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Output</a:t>
            </a:r>
            <a:r>
              <a:rPr lang="en-US" sz="2000" b="0" strike="noStrike" spc="-1">
                <a:solidFill>
                  <a:srgbClr val="000000"/>
                </a:solidFill>
                <a:latin typeface="Calibri"/>
              </a:rPr>
              <a:t>—presenting the results.</a:t>
            </a:r>
          </a:p>
          <a:p>
            <a:endParaRPr lang="en-US" sz="2000" b="0" strike="noStrike" spc="-1">
              <a:solidFill>
                <a:srgbClr val="000000"/>
              </a:solidFill>
              <a:latin typeface="Calibri"/>
            </a:endParaRPr>
          </a:p>
          <a:p>
            <a:pPr marL="743040" indent="-285480">
              <a:lnSpc>
                <a:spcPct val="100000"/>
              </a:lnSpc>
              <a:spcBef>
                <a:spcPts val="400"/>
              </a:spcBef>
            </a:pPr>
            <a:endParaRPr lang="en-US" sz="2000" b="0" strike="noStrike" spc="-1">
              <a:solidFill>
                <a:srgbClr val="000000"/>
              </a:solidFill>
              <a:latin typeface="Calibri"/>
            </a:endParaRPr>
          </a:p>
          <a:p>
            <a:pPr marL="343080" indent="-342720">
              <a:lnSpc>
                <a:spcPct val="100000"/>
              </a:lnSpc>
              <a:spcBef>
                <a:spcPts val="400"/>
              </a:spcBef>
            </a:pPr>
            <a:endParaRPr lang="en-US" sz="2000" b="0" strike="noStrike" spc="-1">
              <a:solidFill>
                <a:srgbClr val="000000"/>
              </a:solidFill>
              <a:latin typeface="Calibri"/>
            </a:endParaRPr>
          </a:p>
        </p:txBody>
      </p:sp>
      <p:pic>
        <p:nvPicPr>
          <p:cNvPr id="111" name="Picture 3"/>
          <p:cNvPicPr/>
          <p:nvPr/>
        </p:nvPicPr>
        <p:blipFill>
          <a:blip r:embed="rId2"/>
          <a:stretch/>
        </p:blipFill>
        <p:spPr>
          <a:xfrm>
            <a:off x="1752480" y="3283444"/>
            <a:ext cx="5295600" cy="256500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Introduction of Data Structure</a:t>
            </a:r>
            <a:endParaRPr lang="en-US" sz="2400" b="0" strike="noStrike" spc="-1">
              <a:solidFill>
                <a:srgbClr val="000000"/>
              </a:solidFill>
              <a:latin typeface="Calibri"/>
            </a:endParaRPr>
          </a:p>
        </p:txBody>
      </p:sp>
      <p:sp>
        <p:nvSpPr>
          <p:cNvPr id="113" name="TextShape 2"/>
          <p:cNvSpPr txBox="1"/>
          <p:nvPr/>
        </p:nvSpPr>
        <p:spPr>
          <a:xfrm>
            <a:off x="457200" y="914400"/>
            <a:ext cx="8229240" cy="159984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Study of various ways of organizing data in a computer</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is manipulated by systematic and step by step procedure called </a:t>
            </a:r>
            <a:r>
              <a:rPr lang="en-US" sz="2000" b="1" strike="noStrike" spc="-1">
                <a:solidFill>
                  <a:srgbClr val="000000"/>
                </a:solidFill>
                <a:latin typeface="Calibri"/>
              </a:rPr>
              <a:t>Algorithm</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Manipulation means adding, deleting, searching, rearranging data items</a:t>
            </a:r>
          </a:p>
        </p:txBody>
      </p:sp>
      <p:pic>
        <p:nvPicPr>
          <p:cNvPr id="114" name="Picture 3"/>
          <p:cNvPicPr/>
          <p:nvPr/>
        </p:nvPicPr>
        <p:blipFill>
          <a:blip r:embed="rId2"/>
          <a:stretch/>
        </p:blipFill>
        <p:spPr>
          <a:xfrm>
            <a:off x="1905120" y="2666880"/>
            <a:ext cx="5785920" cy="1666440"/>
          </a:xfrm>
          <a:prstGeom prst="rect">
            <a:avLst/>
          </a:prstGeom>
          <a:ln w="936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Introduction of Data Structure</a:t>
            </a:r>
            <a:endParaRPr lang="en-US" sz="2400" b="0" strike="noStrike" spc="-1">
              <a:solidFill>
                <a:srgbClr val="000000"/>
              </a:solidFill>
              <a:latin typeface="Calibri"/>
            </a:endParaRPr>
          </a:p>
        </p:txBody>
      </p:sp>
      <p:sp>
        <p:nvSpPr>
          <p:cNvPr id="116" name="TextShape 2"/>
          <p:cNvSpPr txBox="1"/>
          <p:nvPr/>
        </p:nvSpPr>
        <p:spPr>
          <a:xfrm>
            <a:off x="457200" y="838080"/>
            <a:ext cx="8229240" cy="54860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structures are used in  several disciplines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Used by operating system, compilers and database management systems, data communications and so on</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Algorithm together with data structures are used in several applications </a:t>
            </a: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Common applications are image processing, digital  signal processing , simulations,  numerical computations, cryptography , data compressions and generic studies.</a:t>
            </a:r>
          </a:p>
        </p:txBody>
      </p:sp>
      <p:pic>
        <p:nvPicPr>
          <p:cNvPr id="117" name="Picture 2"/>
          <p:cNvPicPr/>
          <p:nvPr/>
        </p:nvPicPr>
        <p:blipFill>
          <a:blip r:embed="rId2"/>
          <a:stretch/>
        </p:blipFill>
        <p:spPr>
          <a:xfrm>
            <a:off x="990720" y="2514600"/>
            <a:ext cx="7429320" cy="1514160"/>
          </a:xfrm>
          <a:prstGeom prst="rect">
            <a:avLst/>
          </a:prstGeom>
          <a:ln w="936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3392</TotalTime>
  <Words>1322</Words>
  <Application>Microsoft Office PowerPoint</Application>
  <PresentationFormat>On-screen Show (4:3)</PresentationFormat>
  <Paragraphs>166</Paragraphs>
  <Slides>22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subject/>
  <dc:creator>tanni</dc:creator>
  <dc:description/>
  <cp:lastModifiedBy>Tanni Mittra</cp:lastModifiedBy>
  <cp:revision>197</cp:revision>
  <dcterms:created xsi:type="dcterms:W3CDTF">2006-08-16T00:00:00Z</dcterms:created>
  <dcterms:modified xsi:type="dcterms:W3CDTF">2023-10-01T07:03:33Z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