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8" r:id="rId21"/>
    <p:sldId id="279" r:id="rId22"/>
    <p:sldId id="280" r:id="rId23"/>
    <p:sldId id="281" r:id="rId24"/>
    <p:sldId id="282" r:id="rId25"/>
    <p:sldId id="287" r:id="rId26"/>
    <p:sldId id="289" r:id="rId27"/>
    <p:sldId id="290" r:id="rId28"/>
    <p:sldId id="284" r:id="rId29"/>
    <p:sldId id="285" r:id="rId30"/>
    <p:sldId id="286"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3748F2-361D-4E12-955F-315786F1E91A}"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748F2-361D-4E12-955F-315786F1E91A}"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748F2-361D-4E12-955F-315786F1E91A}"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748F2-361D-4E12-955F-315786F1E91A}"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748F2-361D-4E12-955F-315786F1E91A}"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3748F2-361D-4E12-955F-315786F1E91A}"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3748F2-361D-4E12-955F-315786F1E91A}" type="datetimeFigureOut">
              <a:rPr lang="en-US" smtClean="0"/>
              <a:pPr/>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3748F2-361D-4E12-955F-315786F1E91A}" type="datetimeFigureOut">
              <a:rPr lang="en-US" smtClean="0"/>
              <a:pPr/>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748F2-361D-4E12-955F-315786F1E91A}" type="datetimeFigureOut">
              <a:rPr lang="en-US" smtClean="0"/>
              <a:pPr/>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748F2-361D-4E12-955F-315786F1E91A}"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748F2-361D-4E12-955F-315786F1E91A}"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748F2-361D-4E12-955F-315786F1E91A}" type="datetimeFigureOut">
              <a:rPr lang="en-US" smtClean="0"/>
              <a:pPr/>
              <a:t>9/23/2020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D03E0-7FCA-4245-87DB-20EF55346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t>
            </a:r>
            <a:r>
              <a:rPr lang="en-US" dirty="0" smtClean="0"/>
              <a:t>raph</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C00000"/>
                </a:solidFill>
              </a:rPr>
              <a:t>Traversals</a:t>
            </a:r>
            <a:endParaRPr lang="en-GB" dirty="0">
              <a:solidFill>
                <a:srgbClr val="C00000"/>
              </a:solidFill>
            </a:endParaRPr>
          </a:p>
        </p:txBody>
      </p:sp>
      <p:sp>
        <p:nvSpPr>
          <p:cNvPr id="3" name="Content Placeholder 2"/>
          <p:cNvSpPr>
            <a:spLocks noGrp="1"/>
          </p:cNvSpPr>
          <p:nvPr>
            <p:ph idx="1"/>
          </p:nvPr>
        </p:nvSpPr>
        <p:spPr/>
        <p:txBody>
          <a:bodyPr/>
          <a:lstStyle/>
          <a:p>
            <a:r>
              <a:rPr lang="en-GB" dirty="0" smtClean="0">
                <a:solidFill>
                  <a:srgbClr val="3D34F6"/>
                </a:solidFill>
              </a:rPr>
              <a:t>New challenge </a:t>
            </a:r>
            <a:r>
              <a:rPr lang="en-GB" dirty="0" smtClean="0"/>
              <a:t>– a vertex in a graph having multiple parents</a:t>
            </a:r>
          </a:p>
          <a:p>
            <a:pPr lvl="1"/>
            <a:r>
              <a:rPr lang="en-GB" dirty="0" smtClean="0"/>
              <a:t>Possible to have different paths to a vertex</a:t>
            </a:r>
          </a:p>
          <a:p>
            <a:r>
              <a:rPr lang="en-GB" dirty="0" smtClean="0">
                <a:solidFill>
                  <a:srgbClr val="3D34F6"/>
                </a:solidFill>
              </a:rPr>
              <a:t>Goals</a:t>
            </a:r>
            <a:r>
              <a:rPr lang="en-GB" dirty="0" smtClean="0"/>
              <a:t> – to assure processing the data</a:t>
            </a:r>
          </a:p>
          <a:p>
            <a:pPr lvl="1"/>
            <a:r>
              <a:rPr lang="en-GB" dirty="0" smtClean="0"/>
              <a:t>To use a “visited flag”</a:t>
            </a:r>
          </a:p>
          <a:p>
            <a:pPr lvl="2"/>
            <a:r>
              <a:rPr lang="en-GB" dirty="0" smtClean="0"/>
              <a:t>Set all flags off initially</a:t>
            </a:r>
          </a:p>
          <a:p>
            <a:pPr lvl="2"/>
            <a:r>
              <a:rPr lang="en-GB" dirty="0" smtClean="0"/>
              <a:t>Set the flag of a vertex on when paying a visit</a:t>
            </a:r>
            <a:endParaRPr lang="en-GB" dirty="0"/>
          </a:p>
        </p:txBody>
      </p:sp>
      <p:sp>
        <p:nvSpPr>
          <p:cNvPr id="5" name="Slide Number Placeholder 4"/>
          <p:cNvSpPr>
            <a:spLocks noGrp="1"/>
          </p:cNvSpPr>
          <p:nvPr>
            <p:ph type="sldNum" sz="quarter" idx="12"/>
          </p:nvPr>
        </p:nvSpPr>
        <p:spPr/>
        <p:txBody>
          <a:bodyPr/>
          <a:lstStyle/>
          <a:p>
            <a:fld id="{9491B7F3-5EE5-4F9C-8B34-BA39DFF0BC17}" type="slidenum">
              <a:rPr lang="en-GB" smtClean="0"/>
              <a:pPr/>
              <a:t>10</a:t>
            </a:fld>
            <a:endParaRPr lang="en-GB"/>
          </a:p>
        </p:txBody>
      </p:sp>
    </p:spTree>
    <p:extLst>
      <p:ext uri="{BB962C8B-B14F-4D97-AF65-F5344CB8AC3E}">
        <p14:creationId xmlns:p14="http://schemas.microsoft.com/office/powerpoint/2010/main" val="32727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Depth-First Traversal</a:t>
            </a:r>
          </a:p>
        </p:txBody>
      </p:sp>
      <p:sp>
        <p:nvSpPr>
          <p:cNvPr id="3" name="Content Placeholder 2"/>
          <p:cNvSpPr>
            <a:spLocks noGrp="1"/>
          </p:cNvSpPr>
          <p:nvPr>
            <p:ph idx="1"/>
          </p:nvPr>
        </p:nvSpPr>
        <p:spPr/>
        <p:txBody>
          <a:bodyPr>
            <a:normAutofit/>
          </a:bodyPr>
          <a:lstStyle/>
          <a:p>
            <a:r>
              <a:rPr lang="en-GB" dirty="0"/>
              <a:t>All of a vertex’s </a:t>
            </a:r>
            <a:r>
              <a:rPr lang="en-GB" i="1" dirty="0" smtClean="0">
                <a:solidFill>
                  <a:srgbClr val="FF0000"/>
                </a:solidFill>
              </a:rPr>
              <a:t>descendants</a:t>
            </a:r>
            <a:r>
              <a:rPr lang="en-GB" dirty="0" smtClean="0"/>
              <a:t> </a:t>
            </a:r>
            <a:r>
              <a:rPr lang="en-GB" dirty="0"/>
              <a:t>are </a:t>
            </a:r>
            <a:r>
              <a:rPr lang="en-GB" dirty="0" smtClean="0"/>
              <a:t>processed before </a:t>
            </a:r>
            <a:r>
              <a:rPr lang="en-GB" dirty="0"/>
              <a:t>we move to an adjacent vertex.</a:t>
            </a:r>
          </a:p>
          <a:p>
            <a:r>
              <a:rPr lang="en-GB" dirty="0" smtClean="0"/>
              <a:t>Steps</a:t>
            </a:r>
            <a:endParaRPr lang="en-GB" dirty="0"/>
          </a:p>
          <a:p>
            <a:pPr lvl="1"/>
            <a:r>
              <a:rPr lang="en-GB" dirty="0" smtClean="0"/>
              <a:t>Process </a:t>
            </a:r>
            <a:r>
              <a:rPr lang="en-GB" dirty="0"/>
              <a:t>the </a:t>
            </a:r>
            <a:r>
              <a:rPr lang="en-GB" dirty="0">
                <a:solidFill>
                  <a:srgbClr val="003399"/>
                </a:solidFill>
              </a:rPr>
              <a:t>first vertex </a:t>
            </a:r>
            <a:r>
              <a:rPr lang="en-GB" dirty="0"/>
              <a:t>of the graph</a:t>
            </a:r>
          </a:p>
          <a:p>
            <a:pPr lvl="1"/>
            <a:r>
              <a:rPr lang="en-GB" dirty="0" smtClean="0"/>
              <a:t>Select </a:t>
            </a:r>
            <a:r>
              <a:rPr lang="en-GB" dirty="0">
                <a:solidFill>
                  <a:srgbClr val="003399"/>
                </a:solidFill>
              </a:rPr>
              <a:t>any vertex adjacent to the first vertex </a:t>
            </a:r>
            <a:r>
              <a:rPr lang="en-GB" dirty="0" smtClean="0"/>
              <a:t>and process</a:t>
            </a:r>
            <a:endParaRPr lang="en-GB" dirty="0"/>
          </a:p>
          <a:p>
            <a:pPr lvl="1"/>
            <a:r>
              <a:rPr lang="en-GB" dirty="0" smtClean="0"/>
              <a:t>Select </a:t>
            </a:r>
            <a:r>
              <a:rPr lang="en-GB" dirty="0"/>
              <a:t>and process </a:t>
            </a:r>
            <a:r>
              <a:rPr lang="en-GB" dirty="0">
                <a:solidFill>
                  <a:srgbClr val="003399"/>
                </a:solidFill>
              </a:rPr>
              <a:t>any adjacent vertex </a:t>
            </a:r>
            <a:r>
              <a:rPr lang="en-GB" dirty="0" smtClean="0"/>
              <a:t>until reaching </a:t>
            </a:r>
            <a:r>
              <a:rPr lang="en-GB" dirty="0"/>
              <a:t>a vertex with no adjacent vertex</a:t>
            </a:r>
          </a:p>
        </p:txBody>
      </p:sp>
      <p:sp>
        <p:nvSpPr>
          <p:cNvPr id="5" name="Slide Number Placeholder 4"/>
          <p:cNvSpPr>
            <a:spLocks noGrp="1"/>
          </p:cNvSpPr>
          <p:nvPr>
            <p:ph type="sldNum" sz="quarter" idx="12"/>
          </p:nvPr>
        </p:nvSpPr>
        <p:spPr/>
        <p:txBody>
          <a:bodyPr/>
          <a:lstStyle/>
          <a:p>
            <a:fld id="{9491B7F3-5EE5-4F9C-8B34-BA39DFF0BC17}" type="slidenum">
              <a:rPr lang="en-GB" smtClean="0"/>
              <a:pPr/>
              <a:t>11</a:t>
            </a:fld>
            <a:endParaRPr lang="en-GB"/>
          </a:p>
        </p:txBody>
      </p:sp>
    </p:spTree>
    <p:extLst>
      <p:ext uri="{BB962C8B-B14F-4D97-AF65-F5344CB8AC3E}">
        <p14:creationId xmlns:p14="http://schemas.microsoft.com/office/powerpoint/2010/main" val="326928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Fig.11-9 Depth First Traversal</a:t>
            </a:r>
          </a:p>
        </p:txBody>
      </p:sp>
      <p:pic>
        <p:nvPicPr>
          <p:cNvPr id="2051" name="Picture 3" descr="D:\EastWest\Semesters\Summer-2012\CSE207\1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50683"/>
            <a:ext cx="8195653" cy="337656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491B7F3-5EE5-4F9C-8B34-BA39DFF0BC17}" type="slidenum">
              <a:rPr lang="en-GB" smtClean="0"/>
              <a:pPr/>
              <a:t>12</a:t>
            </a:fld>
            <a:endParaRPr lang="en-GB"/>
          </a:p>
        </p:txBody>
      </p:sp>
    </p:spTree>
    <p:extLst>
      <p:ext uri="{BB962C8B-B14F-4D97-AF65-F5344CB8AC3E}">
        <p14:creationId xmlns:p14="http://schemas.microsoft.com/office/powerpoint/2010/main" val="155324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astWest\Semesters\Summer-2012\CSE207\My-Lectures\11-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1" y="116632"/>
            <a:ext cx="8872059" cy="615035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491B7F3-5EE5-4F9C-8B34-BA39DFF0BC17}" type="slidenum">
              <a:rPr lang="en-GB" smtClean="0"/>
              <a:pPr/>
              <a:t>13</a:t>
            </a:fld>
            <a:endParaRPr lang="en-GB"/>
          </a:p>
        </p:txBody>
      </p:sp>
    </p:spTree>
    <p:extLst>
      <p:ext uri="{BB962C8B-B14F-4D97-AF65-F5344CB8AC3E}">
        <p14:creationId xmlns:p14="http://schemas.microsoft.com/office/powerpoint/2010/main" val="405052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Breadth-First Traversal</a:t>
            </a:r>
          </a:p>
        </p:txBody>
      </p:sp>
      <p:sp>
        <p:nvSpPr>
          <p:cNvPr id="3" name="Content Placeholder 2"/>
          <p:cNvSpPr>
            <a:spLocks noGrp="1"/>
          </p:cNvSpPr>
          <p:nvPr>
            <p:ph idx="1"/>
          </p:nvPr>
        </p:nvSpPr>
        <p:spPr/>
        <p:txBody>
          <a:bodyPr>
            <a:normAutofit/>
          </a:bodyPr>
          <a:lstStyle/>
          <a:p>
            <a:r>
              <a:rPr lang="en-GB" dirty="0"/>
              <a:t>All adjacent vertices of a vertex </a:t>
            </a:r>
            <a:r>
              <a:rPr lang="en-GB" dirty="0" smtClean="0"/>
              <a:t>are processed </a:t>
            </a:r>
            <a:r>
              <a:rPr lang="en-GB" dirty="0"/>
              <a:t>before going to the next level.</a:t>
            </a:r>
          </a:p>
          <a:p>
            <a:r>
              <a:rPr lang="en-GB" dirty="0" smtClean="0"/>
              <a:t>Steps</a:t>
            </a:r>
            <a:endParaRPr lang="en-GB" dirty="0"/>
          </a:p>
          <a:p>
            <a:pPr lvl="1"/>
            <a:r>
              <a:rPr lang="en-GB" dirty="0" smtClean="0"/>
              <a:t>Process </a:t>
            </a:r>
            <a:r>
              <a:rPr lang="en-GB" dirty="0"/>
              <a:t>the first vertex of the graph</a:t>
            </a:r>
          </a:p>
          <a:p>
            <a:pPr lvl="1"/>
            <a:r>
              <a:rPr lang="en-GB" dirty="0" smtClean="0"/>
              <a:t>Process </a:t>
            </a:r>
            <a:r>
              <a:rPr lang="en-GB" dirty="0"/>
              <a:t>all the of its adjacent </a:t>
            </a:r>
            <a:r>
              <a:rPr lang="en-GB" dirty="0" smtClean="0"/>
              <a:t>vertices </a:t>
            </a:r>
          </a:p>
          <a:p>
            <a:pPr lvl="1"/>
            <a:r>
              <a:rPr lang="en-GB" dirty="0" smtClean="0"/>
              <a:t>Select </a:t>
            </a:r>
            <a:r>
              <a:rPr lang="en-GB" dirty="0"/>
              <a:t>the each adjacent vertex and </a:t>
            </a:r>
            <a:r>
              <a:rPr lang="en-GB" dirty="0" smtClean="0"/>
              <a:t>process vertices </a:t>
            </a:r>
            <a:r>
              <a:rPr lang="en-GB" dirty="0"/>
              <a:t>adjacent it.</a:t>
            </a:r>
          </a:p>
          <a:p>
            <a:r>
              <a:rPr lang="en-GB" dirty="0" smtClean="0"/>
              <a:t>Repeat </a:t>
            </a:r>
            <a:r>
              <a:rPr lang="en-GB" dirty="0"/>
              <a:t>…</a:t>
            </a:r>
          </a:p>
        </p:txBody>
      </p:sp>
      <p:sp>
        <p:nvSpPr>
          <p:cNvPr id="5" name="Slide Number Placeholder 4"/>
          <p:cNvSpPr>
            <a:spLocks noGrp="1"/>
          </p:cNvSpPr>
          <p:nvPr>
            <p:ph type="sldNum" sz="quarter" idx="12"/>
          </p:nvPr>
        </p:nvSpPr>
        <p:spPr/>
        <p:txBody>
          <a:bodyPr/>
          <a:lstStyle/>
          <a:p>
            <a:fld id="{9491B7F3-5EE5-4F9C-8B34-BA39DFF0BC17}" type="slidenum">
              <a:rPr lang="en-GB" smtClean="0"/>
              <a:pPr/>
              <a:t>14</a:t>
            </a:fld>
            <a:endParaRPr lang="en-GB"/>
          </a:p>
        </p:txBody>
      </p:sp>
    </p:spTree>
    <p:extLst>
      <p:ext uri="{BB962C8B-B14F-4D97-AF65-F5344CB8AC3E}">
        <p14:creationId xmlns:p14="http://schemas.microsoft.com/office/powerpoint/2010/main" val="61300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Fig.11-11 Breadth-First Traversal</a:t>
            </a:r>
          </a:p>
        </p:txBody>
      </p:sp>
      <p:pic>
        <p:nvPicPr>
          <p:cNvPr id="4098" name="Picture 2" descr="D:\EastWest\Semesters\Summer-2012\CSE207\My-Lectures\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18896"/>
            <a:ext cx="8883108" cy="321030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491B7F3-5EE5-4F9C-8B34-BA39DFF0BC17}" type="slidenum">
              <a:rPr lang="en-GB" smtClean="0"/>
              <a:pPr/>
              <a:t>15</a:t>
            </a:fld>
            <a:endParaRPr lang="en-GB"/>
          </a:p>
        </p:txBody>
      </p:sp>
    </p:spTree>
    <p:extLst>
      <p:ext uri="{BB962C8B-B14F-4D97-AF65-F5344CB8AC3E}">
        <p14:creationId xmlns:p14="http://schemas.microsoft.com/office/powerpoint/2010/main" val="245595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Fig.11-12 BFT with a Queue</a:t>
            </a:r>
          </a:p>
        </p:txBody>
      </p:sp>
      <p:pic>
        <p:nvPicPr>
          <p:cNvPr id="5122" name="Picture 2" descr="D:\EastWest\Semesters\Summer-2012\CSE207\My-Lectures\11-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79" y="1412776"/>
            <a:ext cx="8344535" cy="482453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491B7F3-5EE5-4F9C-8B34-BA39DFF0BC17}" type="slidenum">
              <a:rPr lang="en-GB" smtClean="0"/>
              <a:pPr/>
              <a:t>16</a:t>
            </a:fld>
            <a:endParaRPr lang="en-GB"/>
          </a:p>
        </p:txBody>
      </p:sp>
    </p:spTree>
    <p:extLst>
      <p:ext uri="{BB962C8B-B14F-4D97-AF65-F5344CB8AC3E}">
        <p14:creationId xmlns:p14="http://schemas.microsoft.com/office/powerpoint/2010/main" val="128319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Graph Storage Structures</a:t>
            </a:r>
          </a:p>
        </p:txBody>
      </p:sp>
      <p:sp>
        <p:nvSpPr>
          <p:cNvPr id="3" name="Content Placeholder 2"/>
          <p:cNvSpPr>
            <a:spLocks noGrp="1"/>
          </p:cNvSpPr>
          <p:nvPr>
            <p:ph idx="1"/>
          </p:nvPr>
        </p:nvSpPr>
        <p:spPr/>
        <p:txBody>
          <a:bodyPr/>
          <a:lstStyle/>
          <a:p>
            <a:r>
              <a:rPr lang="en-GB" dirty="0"/>
              <a:t>Need to store two sets</a:t>
            </a:r>
          </a:p>
          <a:p>
            <a:pPr lvl="1"/>
            <a:r>
              <a:rPr lang="en-GB" dirty="0" smtClean="0"/>
              <a:t>Vertices</a:t>
            </a:r>
            <a:endParaRPr lang="en-GB" dirty="0"/>
          </a:p>
          <a:p>
            <a:pPr lvl="1"/>
            <a:r>
              <a:rPr lang="en-GB" dirty="0" smtClean="0"/>
              <a:t>Edges</a:t>
            </a:r>
            <a:endParaRPr lang="en-GB" dirty="0"/>
          </a:p>
          <a:p>
            <a:r>
              <a:rPr lang="en-GB" dirty="0" smtClean="0"/>
              <a:t>Data </a:t>
            </a:r>
            <a:r>
              <a:rPr lang="en-GB" dirty="0"/>
              <a:t>structures</a:t>
            </a:r>
          </a:p>
          <a:p>
            <a:pPr lvl="1"/>
            <a:r>
              <a:rPr lang="en-GB" dirty="0" smtClean="0"/>
              <a:t>Adjacent </a:t>
            </a:r>
            <a:r>
              <a:rPr lang="en-GB" dirty="0"/>
              <a:t>matrix</a:t>
            </a:r>
          </a:p>
          <a:p>
            <a:pPr lvl="1"/>
            <a:r>
              <a:rPr lang="en-GB" dirty="0" smtClean="0"/>
              <a:t>Adjacent </a:t>
            </a:r>
            <a:r>
              <a:rPr lang="en-GB" dirty="0"/>
              <a:t>list</a:t>
            </a:r>
          </a:p>
        </p:txBody>
      </p:sp>
      <p:sp>
        <p:nvSpPr>
          <p:cNvPr id="5" name="Slide Number Placeholder 4"/>
          <p:cNvSpPr>
            <a:spLocks noGrp="1"/>
          </p:cNvSpPr>
          <p:nvPr>
            <p:ph type="sldNum" sz="quarter" idx="12"/>
          </p:nvPr>
        </p:nvSpPr>
        <p:spPr/>
        <p:txBody>
          <a:bodyPr/>
          <a:lstStyle/>
          <a:p>
            <a:fld id="{9491B7F3-5EE5-4F9C-8B34-BA39DFF0BC17}" type="slidenum">
              <a:rPr lang="en-GB" smtClean="0"/>
              <a:pPr/>
              <a:t>17</a:t>
            </a:fld>
            <a:endParaRPr lang="en-GB"/>
          </a:p>
        </p:txBody>
      </p:sp>
    </p:spTree>
    <p:extLst>
      <p:ext uri="{BB962C8B-B14F-4D97-AF65-F5344CB8AC3E}">
        <p14:creationId xmlns:p14="http://schemas.microsoft.com/office/powerpoint/2010/main" val="402991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Fig.11-13 Adjacent Matrix</a:t>
            </a:r>
          </a:p>
        </p:txBody>
      </p:sp>
      <p:pic>
        <p:nvPicPr>
          <p:cNvPr id="6146" name="Picture 2" descr="D:\EastWest\Semesters\Summer-2012\CSE207\My-Lectures\11-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206607" cy="496252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491B7F3-5EE5-4F9C-8B34-BA39DFF0BC17}" type="slidenum">
              <a:rPr lang="en-GB" smtClean="0"/>
              <a:pPr/>
              <a:t>18</a:t>
            </a:fld>
            <a:endParaRPr lang="en-GB"/>
          </a:p>
        </p:txBody>
      </p:sp>
    </p:spTree>
    <p:extLst>
      <p:ext uri="{BB962C8B-B14F-4D97-AF65-F5344CB8AC3E}">
        <p14:creationId xmlns:p14="http://schemas.microsoft.com/office/powerpoint/2010/main" val="208564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29600" cy="1143000"/>
          </a:xfrm>
        </p:spPr>
        <p:txBody>
          <a:bodyPr/>
          <a:lstStyle/>
          <a:p>
            <a:r>
              <a:rPr lang="en-GB" dirty="0">
                <a:solidFill>
                  <a:srgbClr val="C00000"/>
                </a:solidFill>
              </a:rPr>
              <a:t>Fig.11-14 Adjacent List</a:t>
            </a:r>
          </a:p>
        </p:txBody>
      </p:sp>
      <p:pic>
        <p:nvPicPr>
          <p:cNvPr id="7170" name="Picture 2" descr="D:\EastWest\Semesters\Summer-2012\CSE207\My-Lectures\11-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412776"/>
            <a:ext cx="8820472" cy="472493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491B7F3-5EE5-4F9C-8B34-BA39DFF0BC17}" type="slidenum">
              <a:rPr lang="en-GB" smtClean="0"/>
              <a:pPr/>
              <a:t>19</a:t>
            </a:fld>
            <a:endParaRPr lang="en-GB"/>
          </a:p>
        </p:txBody>
      </p:sp>
    </p:spTree>
    <p:extLst>
      <p:ext uri="{BB962C8B-B14F-4D97-AF65-F5344CB8AC3E}">
        <p14:creationId xmlns:p14="http://schemas.microsoft.com/office/powerpoint/2010/main" val="159113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dirty="0"/>
              <a:t>G</a:t>
            </a:r>
            <a:r>
              <a:rPr lang="en-US" sz="2400" dirty="0" smtClean="0"/>
              <a:t>raph</a:t>
            </a:r>
            <a:endParaRPr lang="en-US" sz="2400" dirty="0"/>
          </a:p>
        </p:txBody>
      </p:sp>
      <p:sp>
        <p:nvSpPr>
          <p:cNvPr id="3" name="Content Placeholder 2"/>
          <p:cNvSpPr>
            <a:spLocks noGrp="1"/>
          </p:cNvSpPr>
          <p:nvPr>
            <p:ph idx="1"/>
          </p:nvPr>
        </p:nvSpPr>
        <p:spPr>
          <a:xfrm>
            <a:off x="457200" y="914401"/>
            <a:ext cx="8229600" cy="2514600"/>
          </a:xfrm>
        </p:spPr>
        <p:txBody>
          <a:bodyPr>
            <a:normAutofit lnSpcReduction="10000"/>
          </a:bodyPr>
          <a:lstStyle/>
          <a:p>
            <a:r>
              <a:rPr lang="en-US" sz="2000" dirty="0" smtClean="0"/>
              <a:t>A graph is a collection of nodes called </a:t>
            </a:r>
            <a:r>
              <a:rPr lang="en-US" sz="2000" b="1" dirty="0" smtClean="0"/>
              <a:t>vertices</a:t>
            </a:r>
            <a:r>
              <a:rPr lang="en-US" sz="2000" dirty="0" smtClean="0"/>
              <a:t> and collection of segments called </a:t>
            </a:r>
            <a:r>
              <a:rPr lang="en-US" sz="2000" b="1" dirty="0" smtClean="0"/>
              <a:t>line or edges</a:t>
            </a:r>
            <a:endParaRPr lang="en-US" sz="2000" b="1" dirty="0"/>
          </a:p>
          <a:p>
            <a:r>
              <a:rPr lang="en-US" sz="2000" dirty="0" smtClean="0"/>
              <a:t>A graph is a pictorial representation of a set of objects where some pairs of objects are connected by links</a:t>
            </a:r>
          </a:p>
          <a:p>
            <a:r>
              <a:rPr lang="en-US" sz="2000" dirty="0" smtClean="0"/>
              <a:t>Formally, a graph is a pair of sets </a:t>
            </a:r>
            <a:r>
              <a:rPr lang="en-US" sz="2000" b="1" dirty="0" smtClean="0"/>
              <a:t>(V, E),</a:t>
            </a:r>
            <a:r>
              <a:rPr lang="en-US" sz="2000" dirty="0" smtClean="0"/>
              <a:t> where </a:t>
            </a:r>
            <a:r>
              <a:rPr lang="en-US" sz="2000" b="1" dirty="0" smtClean="0"/>
              <a:t>V</a:t>
            </a:r>
            <a:r>
              <a:rPr lang="en-US" sz="2000" dirty="0" smtClean="0"/>
              <a:t> is the set of vertices and </a:t>
            </a:r>
            <a:r>
              <a:rPr lang="en-US" sz="2000" b="1" dirty="0" smtClean="0"/>
              <a:t>E</a:t>
            </a:r>
            <a:r>
              <a:rPr lang="en-US" sz="2000" dirty="0" smtClean="0"/>
              <a:t> is the set of edges, connecting the pairs of vertices. Take a look at the following graph </a:t>
            </a:r>
          </a:p>
          <a:p>
            <a:r>
              <a:rPr lang="en-US" sz="2000" dirty="0" smtClean="0"/>
              <a:t>G(V,E)</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685800" y="3505200"/>
            <a:ext cx="3810000" cy="162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029200" y="3429000"/>
            <a:ext cx="3581400" cy="154255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t>Weighted Graphs</a:t>
            </a:r>
            <a:endParaRPr lang="en-US" sz="2400" b="1" dirty="0"/>
          </a:p>
        </p:txBody>
      </p:sp>
      <p:sp>
        <p:nvSpPr>
          <p:cNvPr id="3" name="Content Placeholder 2"/>
          <p:cNvSpPr>
            <a:spLocks noGrp="1"/>
          </p:cNvSpPr>
          <p:nvPr>
            <p:ph idx="1"/>
          </p:nvPr>
        </p:nvSpPr>
        <p:spPr>
          <a:xfrm>
            <a:off x="457200" y="990601"/>
            <a:ext cx="8229600" cy="1523999"/>
          </a:xfrm>
        </p:spPr>
        <p:txBody>
          <a:bodyPr>
            <a:normAutofit/>
          </a:bodyPr>
          <a:lstStyle/>
          <a:p>
            <a:r>
              <a:rPr lang="en-US" sz="2000" dirty="0" smtClean="0"/>
              <a:t>A weighted graph is a graph, in which each edge has a weight (some real number).</a:t>
            </a:r>
          </a:p>
          <a:p>
            <a:r>
              <a:rPr lang="en-US" sz="2000" b="1" dirty="0" smtClean="0"/>
              <a:t>Weight  of  a Graph: </a:t>
            </a:r>
            <a:r>
              <a:rPr lang="en-US" sz="2000" dirty="0" smtClean="0"/>
              <a:t>The  sum of the weights of all edges</a:t>
            </a:r>
          </a:p>
          <a:p>
            <a:endParaRPr lang="en-US" sz="2000" dirty="0" smtClean="0"/>
          </a:p>
          <a:p>
            <a:endParaRPr lang="en-US" dirty="0"/>
          </a:p>
        </p:txBody>
      </p:sp>
      <p:pic>
        <p:nvPicPr>
          <p:cNvPr id="3074" name="Picture 2"/>
          <p:cNvPicPr>
            <a:picLocks noChangeAspect="1" noChangeArrowheads="1"/>
          </p:cNvPicPr>
          <p:nvPr/>
        </p:nvPicPr>
        <p:blipFill>
          <a:blip r:embed="rId2"/>
          <a:srcRect/>
          <a:stretch>
            <a:fillRect/>
          </a:stretch>
        </p:blipFill>
        <p:spPr bwMode="auto">
          <a:xfrm>
            <a:off x="1905000" y="2524125"/>
            <a:ext cx="5924550" cy="37242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Networks</a:t>
            </a:r>
          </a:p>
        </p:txBody>
      </p:sp>
      <p:sp>
        <p:nvSpPr>
          <p:cNvPr id="3" name="Content Placeholder 2"/>
          <p:cNvSpPr>
            <a:spLocks noGrp="1"/>
          </p:cNvSpPr>
          <p:nvPr>
            <p:ph idx="1"/>
          </p:nvPr>
        </p:nvSpPr>
        <p:spPr/>
        <p:txBody>
          <a:bodyPr/>
          <a:lstStyle/>
          <a:p>
            <a:r>
              <a:rPr lang="en-GB" dirty="0"/>
              <a:t>Graph with weighted arcs –Weighted Graph</a:t>
            </a:r>
          </a:p>
          <a:p>
            <a:r>
              <a:rPr lang="en-GB" dirty="0" smtClean="0"/>
              <a:t>Fig.11-18</a:t>
            </a:r>
            <a:endParaRPr lang="en-GB" dirty="0"/>
          </a:p>
        </p:txBody>
      </p:sp>
      <p:pic>
        <p:nvPicPr>
          <p:cNvPr id="2050" name="Picture 2" descr="D:\EastWest\Semesters\Summer-2012\CSE207\My-Lectures\11-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14228"/>
            <a:ext cx="8153400" cy="34671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491B7F3-5EE5-4F9C-8B34-BA39DFF0BC17}" type="slidenum">
              <a:rPr lang="en-GB" smtClean="0"/>
              <a:pPr/>
              <a:t>21</a:t>
            </a:fld>
            <a:endParaRPr lang="en-GB"/>
          </a:p>
        </p:txBody>
      </p:sp>
    </p:spTree>
    <p:extLst>
      <p:ext uri="{BB962C8B-B14F-4D97-AF65-F5344CB8AC3E}">
        <p14:creationId xmlns:p14="http://schemas.microsoft.com/office/powerpoint/2010/main" val="52957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Fig.11-19 Adjacency Matrix</a:t>
            </a:r>
          </a:p>
        </p:txBody>
      </p:sp>
      <p:pic>
        <p:nvPicPr>
          <p:cNvPr id="3074" name="Picture 2" descr="D:\EastWest\Semesters\Summer-2012\CSE207\My-Lectures\11-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423275" cy="51736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491B7F3-5EE5-4F9C-8B34-BA39DFF0BC17}" type="slidenum">
              <a:rPr lang="en-GB" smtClean="0"/>
              <a:pPr/>
              <a:t>22</a:t>
            </a:fld>
            <a:endParaRPr lang="en-GB"/>
          </a:p>
        </p:txBody>
      </p:sp>
    </p:spTree>
    <p:extLst>
      <p:ext uri="{BB962C8B-B14F-4D97-AF65-F5344CB8AC3E}">
        <p14:creationId xmlns:p14="http://schemas.microsoft.com/office/powerpoint/2010/main" val="272882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Fig.11-19 Adjacency List</a:t>
            </a:r>
          </a:p>
        </p:txBody>
      </p:sp>
      <p:pic>
        <p:nvPicPr>
          <p:cNvPr id="4098" name="Picture 2" descr="D:\EastWest\Semesters\Summer-2012\CSE207\My-Lectures\11-19-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484784"/>
            <a:ext cx="8458200" cy="51482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491B7F3-5EE5-4F9C-8B34-BA39DFF0BC17}" type="slidenum">
              <a:rPr lang="en-GB" smtClean="0"/>
              <a:pPr/>
              <a:t>23</a:t>
            </a:fld>
            <a:endParaRPr lang="en-GB"/>
          </a:p>
        </p:txBody>
      </p:sp>
    </p:spTree>
    <p:extLst>
      <p:ext uri="{BB962C8B-B14F-4D97-AF65-F5344CB8AC3E}">
        <p14:creationId xmlns:p14="http://schemas.microsoft.com/office/powerpoint/2010/main" val="862466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GB" sz="2400" dirty="0">
                <a:solidFill>
                  <a:srgbClr val="C00000"/>
                </a:solidFill>
              </a:rPr>
              <a:t>Minimum Spanning Tree</a:t>
            </a:r>
          </a:p>
        </p:txBody>
      </p:sp>
      <p:sp>
        <p:nvSpPr>
          <p:cNvPr id="3" name="Content Placeholder 2"/>
          <p:cNvSpPr>
            <a:spLocks noGrp="1"/>
          </p:cNvSpPr>
          <p:nvPr>
            <p:ph idx="1"/>
          </p:nvPr>
        </p:nvSpPr>
        <p:spPr>
          <a:xfrm>
            <a:off x="457200" y="914400"/>
            <a:ext cx="8229600" cy="1752600"/>
          </a:xfrm>
        </p:spPr>
        <p:txBody>
          <a:bodyPr>
            <a:normAutofit fontScale="92500" lnSpcReduction="10000"/>
          </a:bodyPr>
          <a:lstStyle/>
          <a:p>
            <a:r>
              <a:rPr lang="en-GB" dirty="0">
                <a:solidFill>
                  <a:srgbClr val="3D34F6"/>
                </a:solidFill>
              </a:rPr>
              <a:t>Spanning </a:t>
            </a:r>
            <a:r>
              <a:rPr lang="en-GB" dirty="0" smtClean="0">
                <a:solidFill>
                  <a:srgbClr val="3D34F6"/>
                </a:solidFill>
              </a:rPr>
              <a:t>Tree</a:t>
            </a:r>
            <a:endParaRPr lang="en-GB" dirty="0">
              <a:solidFill>
                <a:srgbClr val="3D34F6"/>
              </a:solidFill>
            </a:endParaRPr>
          </a:p>
          <a:p>
            <a:pPr lvl="1"/>
            <a:r>
              <a:rPr lang="en-GB" dirty="0" smtClean="0"/>
              <a:t>A </a:t>
            </a:r>
            <a:r>
              <a:rPr lang="en-GB" dirty="0" err="1" smtClean="0"/>
              <a:t>subgraph</a:t>
            </a:r>
            <a:r>
              <a:rPr lang="en-GB" dirty="0" smtClean="0"/>
              <a:t> of  a connected undirected graph G is called spanning tree if the tree containing </a:t>
            </a:r>
            <a:r>
              <a:rPr lang="en-GB" dirty="0"/>
              <a:t>all of the vertices in the </a:t>
            </a:r>
            <a:r>
              <a:rPr lang="en-GB" dirty="0" smtClean="0"/>
              <a:t>graph  </a:t>
            </a:r>
          </a:p>
        </p:txBody>
      </p:sp>
      <p:sp>
        <p:nvSpPr>
          <p:cNvPr id="7" name="Slide Number Placeholder 6"/>
          <p:cNvSpPr>
            <a:spLocks noGrp="1"/>
          </p:cNvSpPr>
          <p:nvPr>
            <p:ph type="sldNum" sz="quarter" idx="12"/>
          </p:nvPr>
        </p:nvSpPr>
        <p:spPr/>
        <p:txBody>
          <a:bodyPr/>
          <a:lstStyle/>
          <a:p>
            <a:fld id="{9491B7F3-5EE5-4F9C-8B34-BA39DFF0BC17}" type="slidenum">
              <a:rPr lang="en-GB" smtClean="0"/>
              <a:pPr/>
              <a:t>24</a:t>
            </a:fld>
            <a:endParaRPr lang="en-GB"/>
          </a:p>
        </p:txBody>
      </p:sp>
      <p:pic>
        <p:nvPicPr>
          <p:cNvPr id="2050" name="Picture 2"/>
          <p:cNvPicPr>
            <a:picLocks noChangeAspect="1" noChangeArrowheads="1"/>
          </p:cNvPicPr>
          <p:nvPr/>
        </p:nvPicPr>
        <p:blipFill>
          <a:blip r:embed="rId2"/>
          <a:srcRect/>
          <a:stretch>
            <a:fillRect/>
          </a:stretch>
        </p:blipFill>
        <p:spPr bwMode="auto">
          <a:xfrm>
            <a:off x="1676400" y="2895600"/>
            <a:ext cx="6153150" cy="2476500"/>
          </a:xfrm>
          <a:prstGeom prst="rect">
            <a:avLst/>
          </a:prstGeom>
          <a:noFill/>
          <a:ln w="9525">
            <a:noFill/>
            <a:miter lim="800000"/>
            <a:headEnd/>
            <a:tailEnd/>
          </a:ln>
          <a:effectLst/>
        </p:spPr>
      </p:pic>
    </p:spTree>
    <p:extLst>
      <p:ext uri="{BB962C8B-B14F-4D97-AF65-F5344CB8AC3E}">
        <p14:creationId xmlns:p14="http://schemas.microsoft.com/office/powerpoint/2010/main" val="151377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GB" sz="2400" dirty="0">
                <a:solidFill>
                  <a:srgbClr val="C00000"/>
                </a:solidFill>
              </a:rPr>
              <a:t>Minimum Spanning Tree</a:t>
            </a:r>
          </a:p>
        </p:txBody>
      </p:sp>
      <p:sp>
        <p:nvSpPr>
          <p:cNvPr id="3" name="Content Placeholder 2"/>
          <p:cNvSpPr>
            <a:spLocks noGrp="1"/>
          </p:cNvSpPr>
          <p:nvPr>
            <p:ph idx="1"/>
          </p:nvPr>
        </p:nvSpPr>
        <p:spPr>
          <a:xfrm>
            <a:off x="457200" y="914401"/>
            <a:ext cx="8229600" cy="838200"/>
          </a:xfrm>
        </p:spPr>
        <p:txBody>
          <a:bodyPr>
            <a:normAutofit/>
          </a:bodyPr>
          <a:lstStyle/>
          <a:p>
            <a:r>
              <a:rPr lang="en-US" sz="2000" dirty="0" smtClean="0"/>
              <a:t>A  Minimum Spanning Tree in an undirected connected weighted graph is a spanning tree of minimum weight (among all spanning trees).</a:t>
            </a:r>
            <a:endParaRPr lang="en-US" sz="2000" dirty="0"/>
          </a:p>
        </p:txBody>
      </p:sp>
      <p:sp>
        <p:nvSpPr>
          <p:cNvPr id="7" name="Slide Number Placeholder 6"/>
          <p:cNvSpPr>
            <a:spLocks noGrp="1"/>
          </p:cNvSpPr>
          <p:nvPr>
            <p:ph type="sldNum" sz="quarter" idx="12"/>
          </p:nvPr>
        </p:nvSpPr>
        <p:spPr/>
        <p:txBody>
          <a:bodyPr/>
          <a:lstStyle/>
          <a:p>
            <a:fld id="{9491B7F3-5EE5-4F9C-8B34-BA39DFF0BC17}" type="slidenum">
              <a:rPr lang="en-GB" smtClean="0"/>
              <a:pPr/>
              <a:t>25</a:t>
            </a:fld>
            <a:endParaRPr lang="en-GB"/>
          </a:p>
        </p:txBody>
      </p:sp>
      <p:pic>
        <p:nvPicPr>
          <p:cNvPr id="4098" name="Picture 2"/>
          <p:cNvPicPr>
            <a:picLocks noChangeAspect="1" noChangeArrowheads="1"/>
          </p:cNvPicPr>
          <p:nvPr/>
        </p:nvPicPr>
        <p:blipFill>
          <a:blip r:embed="rId2"/>
          <a:srcRect/>
          <a:stretch>
            <a:fillRect/>
          </a:stretch>
        </p:blipFill>
        <p:spPr bwMode="auto">
          <a:xfrm>
            <a:off x="1371600" y="1828800"/>
            <a:ext cx="6372225" cy="4181475"/>
          </a:xfrm>
          <a:prstGeom prst="rect">
            <a:avLst/>
          </a:prstGeom>
          <a:noFill/>
          <a:ln w="9525">
            <a:noFill/>
            <a:miter lim="800000"/>
            <a:headEnd/>
            <a:tailEnd/>
          </a:ln>
          <a:effectLst/>
        </p:spPr>
      </p:pic>
    </p:spTree>
    <p:extLst>
      <p:ext uri="{BB962C8B-B14F-4D97-AF65-F5344CB8AC3E}">
        <p14:creationId xmlns:p14="http://schemas.microsoft.com/office/powerpoint/2010/main" val="1513778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GB" dirty="0" smtClean="0">
                <a:solidFill>
                  <a:srgbClr val="C00000"/>
                </a:solidFill>
              </a:rPr>
              <a:t>Minimum Spanning Tree</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0" y="990600"/>
            <a:ext cx="3651537" cy="4525963"/>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495801" y="990600"/>
            <a:ext cx="2514600" cy="27432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648200" y="3581400"/>
            <a:ext cx="2895600" cy="26384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304800" y="838200"/>
            <a:ext cx="3657600" cy="2676525"/>
          </a:xfrm>
          <a:prstGeom prst="rect">
            <a:avLst/>
          </a:prstGeom>
          <a:noFill/>
          <a:ln w="9525">
            <a:noFill/>
            <a:miter lim="800000"/>
            <a:headEnd/>
            <a:tailEnd/>
          </a:ln>
          <a:effectLst/>
        </p:spPr>
      </p:pic>
      <p:pic>
        <p:nvPicPr>
          <p:cNvPr id="6149" name="Picture 5"/>
          <p:cNvPicPr>
            <a:picLocks noChangeAspect="1" noChangeArrowheads="1"/>
          </p:cNvPicPr>
          <p:nvPr/>
        </p:nvPicPr>
        <p:blipFill>
          <a:blip r:embed="rId3"/>
          <a:srcRect/>
          <a:stretch>
            <a:fillRect/>
          </a:stretch>
        </p:blipFill>
        <p:spPr bwMode="auto">
          <a:xfrm>
            <a:off x="381000" y="3886200"/>
            <a:ext cx="3124200" cy="1971675"/>
          </a:xfrm>
          <a:prstGeom prst="rect">
            <a:avLst/>
          </a:prstGeom>
          <a:noFill/>
          <a:ln w="9525">
            <a:noFill/>
            <a:miter lim="800000"/>
            <a:headEnd/>
            <a:tailEnd/>
          </a:ln>
          <a:effectLst/>
        </p:spPr>
      </p:pic>
      <p:pic>
        <p:nvPicPr>
          <p:cNvPr id="6150" name="Picture 6"/>
          <p:cNvPicPr>
            <a:picLocks noChangeAspect="1" noChangeArrowheads="1"/>
          </p:cNvPicPr>
          <p:nvPr/>
        </p:nvPicPr>
        <p:blipFill>
          <a:blip r:embed="rId4"/>
          <a:srcRect/>
          <a:stretch>
            <a:fillRect/>
          </a:stretch>
        </p:blipFill>
        <p:spPr bwMode="auto">
          <a:xfrm>
            <a:off x="4267200" y="2133600"/>
            <a:ext cx="4229100" cy="2524125"/>
          </a:xfrm>
          <a:prstGeom prst="rect">
            <a:avLst/>
          </a:prstGeom>
          <a:noFill/>
          <a:ln w="9525">
            <a:noFill/>
            <a:miter lim="800000"/>
            <a:headEnd/>
            <a:tailEnd/>
          </a:ln>
          <a:effectLst/>
        </p:spPr>
      </p:pic>
      <p:sp>
        <p:nvSpPr>
          <p:cNvPr id="9" name="Title 1"/>
          <p:cNvSpPr>
            <a:spLocks noGrp="1"/>
          </p:cNvSpPr>
          <p:nvPr>
            <p:ph type="title"/>
          </p:nvPr>
        </p:nvSpPr>
        <p:spPr>
          <a:xfrm>
            <a:off x="457200" y="274638"/>
            <a:ext cx="8229600" cy="487362"/>
          </a:xfrm>
        </p:spPr>
        <p:txBody>
          <a:bodyPr>
            <a:normAutofit fontScale="90000"/>
          </a:bodyPr>
          <a:lstStyle/>
          <a:p>
            <a:r>
              <a:rPr lang="en-GB" dirty="0" smtClean="0">
                <a:solidFill>
                  <a:srgbClr val="C00000"/>
                </a:solidFill>
              </a:rPr>
              <a:t>Minimum Spanning Tree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Shortest Path Algorithm</a:t>
            </a:r>
          </a:p>
        </p:txBody>
      </p:sp>
      <p:sp>
        <p:nvSpPr>
          <p:cNvPr id="3" name="Content Placeholder 2"/>
          <p:cNvSpPr>
            <a:spLocks noGrp="1"/>
          </p:cNvSpPr>
          <p:nvPr>
            <p:ph idx="1"/>
          </p:nvPr>
        </p:nvSpPr>
        <p:spPr/>
        <p:txBody>
          <a:bodyPr>
            <a:normAutofit fontScale="85000" lnSpcReduction="20000"/>
          </a:bodyPr>
          <a:lstStyle/>
          <a:p>
            <a:r>
              <a:rPr lang="en-GB" dirty="0"/>
              <a:t>Finding the shortest path between two vertices in </a:t>
            </a:r>
            <a:r>
              <a:rPr lang="en-GB" dirty="0" smtClean="0"/>
              <a:t>a network</a:t>
            </a:r>
            <a:endParaRPr lang="en-GB" dirty="0"/>
          </a:p>
          <a:p>
            <a:r>
              <a:rPr lang="en-GB" dirty="0" smtClean="0"/>
              <a:t>Application</a:t>
            </a:r>
            <a:r>
              <a:rPr lang="en-GB" dirty="0"/>
              <a:t>: to find the least expensive route </a:t>
            </a:r>
            <a:r>
              <a:rPr lang="en-GB" dirty="0" smtClean="0"/>
              <a:t>between home </a:t>
            </a:r>
            <a:r>
              <a:rPr lang="en-GB" dirty="0"/>
              <a:t>and our destination</a:t>
            </a:r>
          </a:p>
          <a:p>
            <a:r>
              <a:rPr lang="en-GB" dirty="0" smtClean="0"/>
              <a:t>Steps</a:t>
            </a:r>
            <a:endParaRPr lang="en-GB" dirty="0"/>
          </a:p>
          <a:p>
            <a:pPr marL="719138" lvl="1" indent="-319088" defTabSz="900113">
              <a:buFont typeface="+mj-lt"/>
              <a:buAutoNum type="arabicPeriod"/>
            </a:pPr>
            <a:r>
              <a:rPr lang="en-GB" dirty="0"/>
              <a:t> </a:t>
            </a:r>
            <a:r>
              <a:rPr lang="en-GB" dirty="0" smtClean="0"/>
              <a:t>Insert </a:t>
            </a:r>
            <a:r>
              <a:rPr lang="en-GB" dirty="0"/>
              <a:t>the first vertex into the </a:t>
            </a:r>
            <a:r>
              <a:rPr lang="en-GB" dirty="0" smtClean="0"/>
              <a:t>tree</a:t>
            </a:r>
          </a:p>
          <a:p>
            <a:pPr marL="719138" lvl="1" indent="-319088">
              <a:buFont typeface="+mj-lt"/>
              <a:buAutoNum type="arabicPeriod"/>
            </a:pPr>
            <a:r>
              <a:rPr lang="en-GB" dirty="0" smtClean="0"/>
              <a:t>From </a:t>
            </a:r>
            <a:r>
              <a:rPr lang="en-GB" dirty="0"/>
              <a:t>every vertex already in the </a:t>
            </a:r>
            <a:r>
              <a:rPr lang="en-GB" dirty="0" smtClean="0"/>
              <a:t>tree</a:t>
            </a:r>
          </a:p>
          <a:p>
            <a:pPr marL="1119188" lvl="2" indent="-319088">
              <a:buFont typeface="+mj-lt"/>
              <a:buAutoNum type="arabicPeriod"/>
            </a:pPr>
            <a:r>
              <a:rPr lang="en-GB" dirty="0" smtClean="0"/>
              <a:t>Examine </a:t>
            </a:r>
            <a:r>
              <a:rPr lang="en-GB" dirty="0"/>
              <a:t>the total path length to </a:t>
            </a:r>
            <a:r>
              <a:rPr lang="en-GB" dirty="0" smtClean="0"/>
              <a:t>all </a:t>
            </a:r>
            <a:r>
              <a:rPr lang="en-GB" dirty="0"/>
              <a:t>adjacent vertices not in </a:t>
            </a:r>
            <a:r>
              <a:rPr lang="en-GB" dirty="0" smtClean="0"/>
              <a:t>the tree</a:t>
            </a:r>
          </a:p>
          <a:p>
            <a:pPr marL="1119188" lvl="2" indent="-319088">
              <a:buFont typeface="+mj-lt"/>
              <a:buAutoNum type="arabicPeriod"/>
            </a:pPr>
            <a:r>
              <a:rPr lang="en-GB" dirty="0" smtClean="0"/>
              <a:t>Select </a:t>
            </a:r>
            <a:r>
              <a:rPr lang="en-GB" dirty="0"/>
              <a:t>the edge with the minimum total path weight and insert </a:t>
            </a:r>
            <a:r>
              <a:rPr lang="en-GB" dirty="0" smtClean="0"/>
              <a:t>it into </a:t>
            </a:r>
            <a:r>
              <a:rPr lang="en-GB" dirty="0"/>
              <a:t>the </a:t>
            </a:r>
            <a:r>
              <a:rPr lang="en-GB" dirty="0" smtClean="0"/>
              <a:t>tree</a:t>
            </a:r>
          </a:p>
          <a:p>
            <a:pPr marL="719138" lvl="1" indent="-319088">
              <a:buFont typeface="+mj-lt"/>
              <a:buAutoNum type="arabicPeriod"/>
            </a:pPr>
            <a:r>
              <a:rPr lang="en-GB" dirty="0" smtClean="0"/>
              <a:t>Repeat </a:t>
            </a:r>
            <a:r>
              <a:rPr lang="en-GB" dirty="0"/>
              <a:t>Step 2 until all vertices are in the tree</a:t>
            </a:r>
          </a:p>
        </p:txBody>
      </p:sp>
      <p:sp>
        <p:nvSpPr>
          <p:cNvPr id="5" name="Slide Number Placeholder 4"/>
          <p:cNvSpPr>
            <a:spLocks noGrp="1"/>
          </p:cNvSpPr>
          <p:nvPr>
            <p:ph type="sldNum" sz="quarter" idx="12"/>
          </p:nvPr>
        </p:nvSpPr>
        <p:spPr/>
        <p:txBody>
          <a:bodyPr/>
          <a:lstStyle/>
          <a:p>
            <a:fld id="{9491B7F3-5EE5-4F9C-8B34-BA39DFF0BC17}" type="slidenum">
              <a:rPr lang="en-GB" smtClean="0"/>
              <a:pPr/>
              <a:t>28</a:t>
            </a:fld>
            <a:endParaRPr lang="en-GB"/>
          </a:p>
        </p:txBody>
      </p:sp>
    </p:spTree>
    <p:extLst>
      <p:ext uri="{BB962C8B-B14F-4D97-AF65-F5344CB8AC3E}">
        <p14:creationId xmlns:p14="http://schemas.microsoft.com/office/powerpoint/2010/main" val="3738510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Fig.11-22</a:t>
            </a:r>
          </a:p>
        </p:txBody>
      </p:sp>
      <p:pic>
        <p:nvPicPr>
          <p:cNvPr id="6146" name="Picture 2" descr="D:\EastWest\Semesters\Summer-2012\CSE207\My-Lectures\11-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844824"/>
            <a:ext cx="8267700" cy="464661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491B7F3-5EE5-4F9C-8B34-BA39DFF0BC17}" type="slidenum">
              <a:rPr lang="en-GB" smtClean="0"/>
              <a:pPr/>
              <a:t>29</a:t>
            </a:fld>
            <a:endParaRPr lang="en-GB"/>
          </a:p>
        </p:txBody>
      </p:sp>
    </p:spTree>
    <p:extLst>
      <p:ext uri="{BB962C8B-B14F-4D97-AF65-F5344CB8AC3E}">
        <p14:creationId xmlns:p14="http://schemas.microsoft.com/office/powerpoint/2010/main" val="71781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dirty="0" smtClean="0"/>
              <a:t>Definitions</a:t>
            </a:r>
            <a:endParaRPr lang="en-US" sz="2400" dirty="0"/>
          </a:p>
        </p:txBody>
      </p:sp>
      <p:sp>
        <p:nvSpPr>
          <p:cNvPr id="3" name="Content Placeholder 2"/>
          <p:cNvSpPr>
            <a:spLocks noGrp="1"/>
          </p:cNvSpPr>
          <p:nvPr>
            <p:ph idx="1"/>
          </p:nvPr>
        </p:nvSpPr>
        <p:spPr>
          <a:xfrm>
            <a:off x="457200" y="914400"/>
            <a:ext cx="6400800" cy="5486399"/>
          </a:xfrm>
        </p:spPr>
        <p:txBody>
          <a:bodyPr>
            <a:normAutofit/>
          </a:bodyPr>
          <a:lstStyle/>
          <a:p>
            <a:pPr algn="just"/>
            <a:r>
              <a:rPr lang="en-US" sz="2000" b="1" dirty="0" smtClean="0"/>
              <a:t>Vertex</a:t>
            </a:r>
            <a:r>
              <a:rPr lang="en-US" sz="2000" dirty="0" smtClean="0"/>
              <a:t> − Each node of the graph is represented as a vertex. labeled circle represents vertices. So A to G are vertices</a:t>
            </a:r>
          </a:p>
          <a:p>
            <a:pPr algn="just"/>
            <a:r>
              <a:rPr lang="en-US" sz="2000" b="1" dirty="0" smtClean="0"/>
              <a:t>Edge</a:t>
            </a:r>
            <a:r>
              <a:rPr lang="en-US" sz="2000" dirty="0" smtClean="0"/>
              <a:t> − Edge represents a path between two vertices or a line between two vertices. lines from A to B, B to C and so on represents edges</a:t>
            </a:r>
          </a:p>
          <a:p>
            <a:pPr algn="just"/>
            <a:r>
              <a:rPr lang="en-US" sz="2000" b="1" dirty="0" smtClean="0"/>
              <a:t>Adjacency</a:t>
            </a:r>
            <a:r>
              <a:rPr lang="en-US" sz="2000" dirty="0" smtClean="0"/>
              <a:t> − Two node or vertices are adjacent if they are connected to each other through an edge. B is adjacent to A, C is adjacent to B and so on</a:t>
            </a:r>
          </a:p>
          <a:p>
            <a:pPr algn="just"/>
            <a:r>
              <a:rPr lang="en-US" sz="2000" b="1" dirty="0" smtClean="0"/>
              <a:t>Path</a:t>
            </a:r>
            <a:r>
              <a:rPr lang="en-US" sz="2000" dirty="0" smtClean="0"/>
              <a:t> − Path represents a sequence of edges between two vertices. In example given below, ABCD represents a path from A to D</a:t>
            </a:r>
          </a:p>
          <a:p>
            <a:pPr algn="just"/>
            <a:endParaRPr lang="en-US" sz="2000" dirty="0" smtClean="0"/>
          </a:p>
          <a:p>
            <a:pPr algn="just">
              <a:buNone/>
            </a:pPr>
            <a:r>
              <a:rPr lang="en-US" sz="2000" dirty="0"/>
              <a:t> </a:t>
            </a:r>
            <a:r>
              <a:rPr lang="en-US" sz="2000" dirty="0" smtClean="0"/>
              <a:t>     </a:t>
            </a:r>
            <a:endParaRPr lang="en-US" sz="2000" dirty="0"/>
          </a:p>
        </p:txBody>
      </p:sp>
      <p:pic>
        <p:nvPicPr>
          <p:cNvPr id="2051" name="Picture 3"/>
          <p:cNvPicPr>
            <a:picLocks noChangeAspect="1" noChangeArrowheads="1"/>
          </p:cNvPicPr>
          <p:nvPr/>
        </p:nvPicPr>
        <p:blipFill>
          <a:blip r:embed="rId2"/>
          <a:srcRect/>
          <a:stretch>
            <a:fillRect/>
          </a:stretch>
        </p:blipFill>
        <p:spPr bwMode="auto">
          <a:xfrm>
            <a:off x="6991350" y="990600"/>
            <a:ext cx="2152650" cy="34861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Fig.11-22 (cont.)</a:t>
            </a:r>
          </a:p>
        </p:txBody>
      </p:sp>
      <p:pic>
        <p:nvPicPr>
          <p:cNvPr id="7171" name="Picture 3" descr="D:\EastWest\Semesters\Summer-2012\CSE207\My-Lectures\11-22-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700808"/>
            <a:ext cx="8524875"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491B7F3-5EE5-4F9C-8B34-BA39DFF0BC17}" type="slidenum">
              <a:rPr lang="en-GB" smtClean="0"/>
              <a:pPr/>
              <a:t>30</a:t>
            </a:fld>
            <a:endParaRPr lang="en-GB"/>
          </a:p>
        </p:txBody>
      </p:sp>
    </p:spTree>
    <p:extLst>
      <p:ext uri="{BB962C8B-B14F-4D97-AF65-F5344CB8AC3E}">
        <p14:creationId xmlns:p14="http://schemas.microsoft.com/office/powerpoint/2010/main" val="2494911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sz="2700" b="1" dirty="0" smtClean="0"/>
              <a:t>Applications of Graph Theory</a:t>
            </a:r>
            <a:r>
              <a:rPr lang="en-US" b="1" dirty="0" smtClean="0"/>
              <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r>
              <a:rPr lang="en-US" dirty="0" smtClean="0"/>
              <a:t>Graph theory has its applications in diverse fields of engineering −</a:t>
            </a:r>
          </a:p>
          <a:p>
            <a:r>
              <a:rPr lang="en-US" b="1" dirty="0" smtClean="0"/>
              <a:t>Electrical Engineering</a:t>
            </a:r>
            <a:r>
              <a:rPr lang="en-US" dirty="0" smtClean="0"/>
              <a:t> − The concepts of graph theory is used extensively in designing circuit connections. The types or organization of connections are named as topologies. Some examples for topologies are star, bridge, series, and parallel topologies.</a:t>
            </a:r>
          </a:p>
          <a:p>
            <a:r>
              <a:rPr lang="en-US" b="1" dirty="0" smtClean="0"/>
              <a:t>Computer Science</a:t>
            </a:r>
            <a:r>
              <a:rPr lang="en-US" dirty="0" smtClean="0"/>
              <a:t> − Graph theory is used for the study of algorithms. For example,</a:t>
            </a:r>
          </a:p>
          <a:p>
            <a:pPr lvl="1"/>
            <a:r>
              <a:rPr lang="en-US" dirty="0" err="1" smtClean="0"/>
              <a:t>Kruskal's</a:t>
            </a:r>
            <a:r>
              <a:rPr lang="en-US" dirty="0" smtClean="0"/>
              <a:t> Algorithm</a:t>
            </a:r>
          </a:p>
          <a:p>
            <a:pPr lvl="1"/>
            <a:r>
              <a:rPr lang="en-US" dirty="0" smtClean="0"/>
              <a:t>Prim's Algorithm</a:t>
            </a:r>
          </a:p>
          <a:p>
            <a:pPr lvl="1"/>
            <a:r>
              <a:rPr lang="en-US" dirty="0" err="1" smtClean="0"/>
              <a:t>Dijkstra's</a:t>
            </a:r>
            <a:r>
              <a:rPr lang="en-US" dirty="0" smtClean="0"/>
              <a:t> Algorithm</a:t>
            </a:r>
          </a:p>
          <a:p>
            <a:r>
              <a:rPr lang="en-US" b="1" dirty="0" smtClean="0"/>
              <a:t>Computer Network</a:t>
            </a:r>
            <a:r>
              <a:rPr lang="en-US" dirty="0" smtClean="0"/>
              <a:t> − The relationships among interconnected computers in the network follows the principles of graph theory.</a:t>
            </a:r>
          </a:p>
          <a:p>
            <a:r>
              <a:rPr lang="en-US" b="1" dirty="0" smtClean="0"/>
              <a:t>Science</a:t>
            </a:r>
            <a:r>
              <a:rPr lang="en-US" dirty="0" smtClean="0"/>
              <a:t> − The molecular structure and chemical structure of a substance, the DNA structure of an organism, etc., are represented by graphs.</a:t>
            </a:r>
          </a:p>
          <a:p>
            <a:r>
              <a:rPr lang="en-US" b="1" dirty="0" smtClean="0"/>
              <a:t>Linguistics</a:t>
            </a:r>
            <a:r>
              <a:rPr lang="en-US" dirty="0" smtClean="0"/>
              <a:t> − The parsing tree of a language and grammar of a language uses graphs.</a:t>
            </a:r>
          </a:p>
          <a:p>
            <a:r>
              <a:rPr lang="en-US" b="1" dirty="0" smtClean="0"/>
              <a:t>General</a:t>
            </a:r>
            <a:r>
              <a:rPr lang="en-US" dirty="0" smtClean="0"/>
              <a:t> − Routes between the cities can be represented using graphs. Depicting hierarchical ordered information such as family tree can be used as a special type of graph called tree.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dirty="0" smtClean="0"/>
              <a:t>Definitions</a:t>
            </a:r>
            <a:endParaRPr lang="en-US" sz="2400" dirty="0"/>
          </a:p>
        </p:txBody>
      </p:sp>
      <p:sp>
        <p:nvSpPr>
          <p:cNvPr id="3" name="Content Placeholder 2"/>
          <p:cNvSpPr>
            <a:spLocks noGrp="1"/>
          </p:cNvSpPr>
          <p:nvPr>
            <p:ph idx="1"/>
          </p:nvPr>
        </p:nvSpPr>
        <p:spPr>
          <a:xfrm>
            <a:off x="457200" y="914400"/>
            <a:ext cx="6400800" cy="5486399"/>
          </a:xfrm>
        </p:spPr>
        <p:txBody>
          <a:bodyPr>
            <a:normAutofit/>
          </a:bodyPr>
          <a:lstStyle/>
          <a:p>
            <a:pPr algn="just"/>
            <a:r>
              <a:rPr lang="en-US" sz="2000" b="1" dirty="0" smtClean="0"/>
              <a:t>Cycle:</a:t>
            </a:r>
            <a:r>
              <a:rPr lang="en-US" sz="2000" dirty="0" smtClean="0"/>
              <a:t> A cycle is path that consists of at least three vertices that starts and end at same vertex. Here ABC,ABDE are cycle</a:t>
            </a:r>
          </a:p>
          <a:p>
            <a:pPr algn="just"/>
            <a:r>
              <a:rPr lang="en-US" sz="2000" b="1" dirty="0" smtClean="0"/>
              <a:t>Loop: </a:t>
            </a:r>
            <a:r>
              <a:rPr lang="en-US" sz="2000" dirty="0" smtClean="0"/>
              <a:t> A  special case of cycle in which a single arc begins and end with the same vertex</a:t>
            </a:r>
          </a:p>
          <a:p>
            <a:pPr algn="just"/>
            <a:r>
              <a:rPr lang="en-US" sz="2000" b="1" dirty="0" smtClean="0"/>
              <a:t>Directed graph or digraph:  </a:t>
            </a:r>
            <a:r>
              <a:rPr lang="en-US" sz="2000" dirty="0" smtClean="0"/>
              <a:t>each edge has direction to its  successors</a:t>
            </a:r>
          </a:p>
          <a:p>
            <a:pPr algn="just"/>
            <a:r>
              <a:rPr lang="en-US" sz="2000" b="1" dirty="0" smtClean="0"/>
              <a:t>Undirected Graph: </a:t>
            </a:r>
            <a:r>
              <a:rPr lang="en-US" sz="2000" dirty="0" smtClean="0"/>
              <a:t>No direction on any line</a:t>
            </a:r>
          </a:p>
          <a:p>
            <a:pPr algn="just"/>
            <a:r>
              <a:rPr lang="en-US" sz="2000" b="1" dirty="0" smtClean="0"/>
              <a:t>Connected Graph: </a:t>
            </a:r>
            <a:r>
              <a:rPr lang="en-US" sz="2000" dirty="0" smtClean="0"/>
              <a:t>Two vertices are connected if there is a path between them. A graph is said to be connected if  ignoring direction there is a path from any vertex to any other vertex</a:t>
            </a:r>
            <a:endParaRPr lang="en-US" sz="2000" b="1" dirty="0" smtClean="0"/>
          </a:p>
          <a:p>
            <a:pPr algn="just">
              <a:buNone/>
            </a:pPr>
            <a:r>
              <a:rPr lang="en-US" sz="2000" dirty="0"/>
              <a:t> </a:t>
            </a:r>
            <a:r>
              <a:rPr lang="en-US" sz="2000" dirty="0" smtClean="0"/>
              <a:t>     </a:t>
            </a:r>
            <a:endParaRPr lang="en-US" sz="2000" dirty="0"/>
          </a:p>
        </p:txBody>
      </p:sp>
      <p:pic>
        <p:nvPicPr>
          <p:cNvPr id="3074" name="Picture 2" descr="C:\Users\Admin\Downloads\index.png"/>
          <p:cNvPicPr>
            <a:picLocks noChangeAspect="1" noChangeArrowheads="1"/>
          </p:cNvPicPr>
          <p:nvPr/>
        </p:nvPicPr>
        <p:blipFill>
          <a:blip r:embed="rId2"/>
          <a:srcRect/>
          <a:stretch>
            <a:fillRect/>
          </a:stretch>
        </p:blipFill>
        <p:spPr bwMode="auto">
          <a:xfrm>
            <a:off x="6858000" y="762000"/>
            <a:ext cx="2057400" cy="1847850"/>
          </a:xfrm>
          <a:prstGeom prst="rect">
            <a:avLst/>
          </a:prstGeom>
          <a:noFill/>
        </p:spPr>
      </p:pic>
      <p:sp>
        <p:nvSpPr>
          <p:cNvPr id="6" name="Circular Arrow 5"/>
          <p:cNvSpPr/>
          <p:nvPr/>
        </p:nvSpPr>
        <p:spPr>
          <a:xfrm>
            <a:off x="7924800" y="533400"/>
            <a:ext cx="381000" cy="6096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5" name="Picture 3" descr="C:\Users\Admin\Downloads\index.png"/>
          <p:cNvPicPr>
            <a:picLocks noChangeAspect="1" noChangeArrowheads="1"/>
          </p:cNvPicPr>
          <p:nvPr/>
        </p:nvPicPr>
        <p:blipFill>
          <a:blip r:embed="rId3"/>
          <a:srcRect/>
          <a:stretch>
            <a:fillRect/>
          </a:stretch>
        </p:blipFill>
        <p:spPr bwMode="auto">
          <a:xfrm>
            <a:off x="7162800" y="3048000"/>
            <a:ext cx="1981200" cy="1524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486400" cy="5562600"/>
          </a:xfrm>
        </p:spPr>
        <p:txBody>
          <a:bodyPr>
            <a:normAutofit/>
          </a:bodyPr>
          <a:lstStyle/>
          <a:p>
            <a:r>
              <a:rPr lang="en-US" sz="2000" b="1" dirty="0" smtClean="0"/>
              <a:t>Strongly Connected: </a:t>
            </a:r>
            <a:r>
              <a:rPr lang="en-US" sz="2000" dirty="0" smtClean="0"/>
              <a:t> A directed graph is strongly connected if there is a path from each vertex  to other vertex </a:t>
            </a:r>
          </a:p>
          <a:p>
            <a:r>
              <a:rPr lang="en-US" sz="2000" b="1" dirty="0" smtClean="0"/>
              <a:t>Weakly connected : </a:t>
            </a:r>
            <a:r>
              <a:rPr lang="en-US" sz="2000" dirty="0" smtClean="0"/>
              <a:t>A directed graph is weakly connected if at least two vertices are not connected</a:t>
            </a:r>
          </a:p>
          <a:p>
            <a:r>
              <a:rPr lang="en-US" sz="2000" b="1" dirty="0" smtClean="0"/>
              <a:t>Disjoint Graph: </a:t>
            </a:r>
            <a:r>
              <a:rPr lang="en-US" sz="2000" dirty="0" smtClean="0"/>
              <a:t>if graph is not connected</a:t>
            </a:r>
            <a:endParaRPr lang="en-US" sz="2000" b="1" dirty="0"/>
          </a:p>
        </p:txBody>
      </p:sp>
      <p:sp>
        <p:nvSpPr>
          <p:cNvPr id="4" name="Title 1"/>
          <p:cNvSpPr>
            <a:spLocks noGrp="1"/>
          </p:cNvSpPr>
          <p:nvPr>
            <p:ph type="title"/>
          </p:nvPr>
        </p:nvSpPr>
        <p:spPr>
          <a:xfrm>
            <a:off x="457200" y="274638"/>
            <a:ext cx="8229600" cy="411162"/>
          </a:xfrm>
        </p:spPr>
        <p:txBody>
          <a:bodyPr>
            <a:normAutofit fontScale="90000"/>
          </a:bodyPr>
          <a:lstStyle/>
          <a:p>
            <a:r>
              <a:rPr lang="en-US" sz="2400" dirty="0" smtClean="0"/>
              <a:t>Definitions</a:t>
            </a:r>
            <a:endParaRPr lang="en-US" sz="2400" dirty="0"/>
          </a:p>
        </p:txBody>
      </p:sp>
      <p:pic>
        <p:nvPicPr>
          <p:cNvPr id="4099" name="Picture 3" descr="C:\Users\Admin\Downloads\index.png"/>
          <p:cNvPicPr>
            <a:picLocks noChangeAspect="1" noChangeArrowheads="1"/>
          </p:cNvPicPr>
          <p:nvPr/>
        </p:nvPicPr>
        <p:blipFill>
          <a:blip r:embed="rId2"/>
          <a:srcRect/>
          <a:stretch>
            <a:fillRect/>
          </a:stretch>
        </p:blipFill>
        <p:spPr bwMode="auto">
          <a:xfrm>
            <a:off x="5943600" y="533400"/>
            <a:ext cx="2819400" cy="1619250"/>
          </a:xfrm>
          <a:prstGeom prst="rect">
            <a:avLst/>
          </a:prstGeom>
          <a:noFill/>
        </p:spPr>
      </p:pic>
      <p:pic>
        <p:nvPicPr>
          <p:cNvPr id="4101" name="Picture 5" descr="C:\Users\Admin\Downloads\index.png"/>
          <p:cNvPicPr>
            <a:picLocks noChangeAspect="1" noChangeArrowheads="1"/>
          </p:cNvPicPr>
          <p:nvPr/>
        </p:nvPicPr>
        <p:blipFill>
          <a:blip r:embed="rId3"/>
          <a:srcRect/>
          <a:stretch>
            <a:fillRect/>
          </a:stretch>
        </p:blipFill>
        <p:spPr bwMode="auto">
          <a:xfrm>
            <a:off x="6019800" y="4572000"/>
            <a:ext cx="2466975" cy="1857375"/>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6096000" y="2209800"/>
            <a:ext cx="2286000" cy="18097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5638799"/>
          </a:xfrm>
        </p:spPr>
        <p:txBody>
          <a:bodyPr>
            <a:normAutofit/>
          </a:bodyPr>
          <a:lstStyle/>
          <a:p>
            <a:r>
              <a:rPr lang="en-US" sz="2000" b="1" dirty="0" smtClean="0"/>
              <a:t>Degree: </a:t>
            </a:r>
            <a:r>
              <a:rPr lang="en-US" sz="2000" dirty="0" smtClean="0"/>
              <a:t>the degree is to count the number of edges which has that vertex as an endpoint. The degree of the graph will be its largest vertex degree.   The degree of the graph is 5.</a:t>
            </a:r>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r>
              <a:rPr lang="en-US" sz="2000" b="1" dirty="0" err="1" smtClean="0"/>
              <a:t>Indegree</a:t>
            </a:r>
            <a:r>
              <a:rPr lang="en-US" sz="2000" b="1" dirty="0" smtClean="0"/>
              <a:t> : </a:t>
            </a:r>
            <a:r>
              <a:rPr lang="en-US" sz="2000" dirty="0" smtClean="0"/>
              <a:t>the number of edges entering the vertex of </a:t>
            </a:r>
            <a:r>
              <a:rPr lang="en-US" sz="2000" dirty="0" err="1" smtClean="0"/>
              <a:t>bigraph</a:t>
            </a:r>
            <a:endParaRPr lang="en-US" sz="2000" dirty="0" smtClean="0"/>
          </a:p>
          <a:p>
            <a:r>
              <a:rPr lang="en-US" sz="2000" b="1" dirty="0" err="1" smtClean="0"/>
              <a:t>Outdegree</a:t>
            </a:r>
            <a:r>
              <a:rPr lang="en-US" sz="2000" b="1" dirty="0" smtClean="0"/>
              <a:t> : </a:t>
            </a:r>
            <a:r>
              <a:rPr lang="en-US" sz="2000" dirty="0" smtClean="0"/>
              <a:t>the number of edges leaving the vertex of </a:t>
            </a:r>
            <a:r>
              <a:rPr lang="en-US" sz="2000" dirty="0" err="1" smtClean="0"/>
              <a:t>bigraph</a:t>
            </a:r>
            <a:endParaRPr lang="en-US" sz="2000" b="1" dirty="0" smtClean="0"/>
          </a:p>
          <a:p>
            <a:endParaRPr lang="en-US" sz="2000" b="1" dirty="0"/>
          </a:p>
        </p:txBody>
      </p:sp>
      <p:pic>
        <p:nvPicPr>
          <p:cNvPr id="5122" name="Picture 2" descr="C:\Users\Admin\Downloads\degree.gif"/>
          <p:cNvPicPr>
            <a:picLocks noChangeAspect="1" noChangeArrowheads="1"/>
          </p:cNvPicPr>
          <p:nvPr/>
        </p:nvPicPr>
        <p:blipFill>
          <a:blip r:embed="rId2"/>
          <a:srcRect/>
          <a:stretch>
            <a:fillRect/>
          </a:stretch>
        </p:blipFill>
        <p:spPr bwMode="auto">
          <a:xfrm>
            <a:off x="762000" y="1676400"/>
            <a:ext cx="2886075" cy="2838450"/>
          </a:xfrm>
          <a:prstGeom prst="rect">
            <a:avLst/>
          </a:prstGeom>
          <a:noFill/>
        </p:spPr>
      </p:pic>
      <p:graphicFrame>
        <p:nvGraphicFramePr>
          <p:cNvPr id="5" name="Table 4"/>
          <p:cNvGraphicFramePr>
            <a:graphicFrameLocks noGrp="1"/>
          </p:cNvGraphicFramePr>
          <p:nvPr/>
        </p:nvGraphicFramePr>
        <p:xfrm>
          <a:off x="5105400" y="2133600"/>
          <a:ext cx="3429000" cy="1905000"/>
        </p:xfrm>
        <a:graphic>
          <a:graphicData uri="http://schemas.openxmlformats.org/drawingml/2006/table">
            <a:tbl>
              <a:tblPr/>
              <a:tblGrid>
                <a:gridCol w="1714500"/>
                <a:gridCol w="1714500"/>
              </a:tblGrid>
              <a:tr h="381000">
                <a:tc>
                  <a:txBody>
                    <a:bodyPr/>
                    <a:lstStyle/>
                    <a:p>
                      <a:r>
                        <a:rPr lang="en-US"/>
                        <a:t>Vertex </a:t>
                      </a:r>
                    </a:p>
                  </a:txBody>
                  <a:tcPr anchor="ctr">
                    <a:lnL>
                      <a:noFill/>
                    </a:lnL>
                    <a:lnR>
                      <a:noFill/>
                    </a:lnR>
                    <a:lnT>
                      <a:noFill/>
                    </a:lnT>
                    <a:lnB>
                      <a:noFill/>
                    </a:lnB>
                    <a:solidFill>
                      <a:srgbClr val="FFDC70"/>
                    </a:solidFill>
                  </a:tcPr>
                </a:tc>
                <a:tc>
                  <a:txBody>
                    <a:bodyPr/>
                    <a:lstStyle/>
                    <a:p>
                      <a:r>
                        <a:rPr lang="en-US"/>
                        <a:t>Degree </a:t>
                      </a:r>
                    </a:p>
                  </a:txBody>
                  <a:tcPr anchor="ctr">
                    <a:lnL>
                      <a:noFill/>
                    </a:lnL>
                    <a:lnR>
                      <a:noFill/>
                    </a:lnR>
                    <a:lnT>
                      <a:noFill/>
                    </a:lnT>
                    <a:lnB>
                      <a:noFill/>
                    </a:lnB>
                    <a:solidFill>
                      <a:srgbClr val="FFDA73"/>
                    </a:solidFill>
                  </a:tcPr>
                </a:tc>
              </a:tr>
              <a:tr h="381000">
                <a:tc>
                  <a:txBody>
                    <a:bodyPr/>
                    <a:lstStyle/>
                    <a:p>
                      <a:r>
                        <a:rPr lang="en-US"/>
                        <a:t>M </a:t>
                      </a:r>
                    </a:p>
                  </a:txBody>
                  <a:tcPr anchor="ctr">
                    <a:lnL>
                      <a:noFill/>
                    </a:lnL>
                    <a:lnR>
                      <a:noFill/>
                    </a:lnR>
                    <a:lnT>
                      <a:noFill/>
                    </a:lnT>
                    <a:lnB>
                      <a:noFill/>
                    </a:lnB>
                    <a:solidFill>
                      <a:srgbClr val="FFDA73"/>
                    </a:solidFill>
                  </a:tcPr>
                </a:tc>
                <a:tc>
                  <a:txBody>
                    <a:bodyPr/>
                    <a:lstStyle/>
                    <a:p>
                      <a:r>
                        <a:rPr lang="en-US"/>
                        <a:t>3 </a:t>
                      </a:r>
                    </a:p>
                  </a:txBody>
                  <a:tcPr anchor="ctr">
                    <a:lnL>
                      <a:noFill/>
                    </a:lnL>
                    <a:lnR>
                      <a:noFill/>
                    </a:lnR>
                    <a:lnT>
                      <a:noFill/>
                    </a:lnT>
                    <a:lnB>
                      <a:noFill/>
                    </a:lnB>
                    <a:solidFill>
                      <a:srgbClr val="FFDA73"/>
                    </a:solidFill>
                  </a:tcPr>
                </a:tc>
              </a:tr>
              <a:tr h="381000">
                <a:tc>
                  <a:txBody>
                    <a:bodyPr/>
                    <a:lstStyle/>
                    <a:p>
                      <a:r>
                        <a:rPr lang="en-US"/>
                        <a:t>A </a:t>
                      </a:r>
                    </a:p>
                  </a:txBody>
                  <a:tcPr anchor="ctr">
                    <a:lnL>
                      <a:noFill/>
                    </a:lnL>
                    <a:lnR>
                      <a:noFill/>
                    </a:lnR>
                    <a:lnT>
                      <a:noFill/>
                    </a:lnT>
                    <a:lnB>
                      <a:noFill/>
                    </a:lnB>
                    <a:solidFill>
                      <a:srgbClr val="FFDA73"/>
                    </a:solidFill>
                  </a:tcPr>
                </a:tc>
                <a:tc>
                  <a:txBody>
                    <a:bodyPr/>
                    <a:lstStyle/>
                    <a:p>
                      <a:r>
                        <a:rPr lang="en-US"/>
                        <a:t>5 </a:t>
                      </a:r>
                    </a:p>
                  </a:txBody>
                  <a:tcPr anchor="ctr">
                    <a:lnL>
                      <a:noFill/>
                    </a:lnL>
                    <a:lnR>
                      <a:noFill/>
                    </a:lnR>
                    <a:lnT>
                      <a:noFill/>
                    </a:lnT>
                    <a:lnB>
                      <a:noFill/>
                    </a:lnB>
                    <a:solidFill>
                      <a:srgbClr val="FFDA73"/>
                    </a:solidFill>
                  </a:tcPr>
                </a:tc>
              </a:tr>
              <a:tr h="381000">
                <a:tc>
                  <a:txBody>
                    <a:bodyPr/>
                    <a:lstStyle/>
                    <a:p>
                      <a:r>
                        <a:rPr lang="en-US"/>
                        <a:t>T </a:t>
                      </a:r>
                    </a:p>
                  </a:txBody>
                  <a:tcPr anchor="ctr">
                    <a:lnL>
                      <a:noFill/>
                    </a:lnL>
                    <a:lnR>
                      <a:noFill/>
                    </a:lnR>
                    <a:lnT>
                      <a:noFill/>
                    </a:lnT>
                    <a:lnB>
                      <a:noFill/>
                    </a:lnB>
                    <a:solidFill>
                      <a:srgbClr val="FFDA73"/>
                    </a:solidFill>
                  </a:tcPr>
                </a:tc>
                <a:tc>
                  <a:txBody>
                    <a:bodyPr/>
                    <a:lstStyle/>
                    <a:p>
                      <a:r>
                        <a:rPr lang="en-US"/>
                        <a:t>3 </a:t>
                      </a:r>
                    </a:p>
                  </a:txBody>
                  <a:tcPr anchor="ctr">
                    <a:lnL>
                      <a:noFill/>
                    </a:lnL>
                    <a:lnR>
                      <a:noFill/>
                    </a:lnR>
                    <a:lnT>
                      <a:noFill/>
                    </a:lnT>
                    <a:lnB>
                      <a:noFill/>
                    </a:lnB>
                    <a:solidFill>
                      <a:srgbClr val="FFDA73"/>
                    </a:solidFill>
                  </a:tcPr>
                </a:tc>
              </a:tr>
              <a:tr h="381000">
                <a:tc>
                  <a:txBody>
                    <a:bodyPr/>
                    <a:lstStyle/>
                    <a:p>
                      <a:r>
                        <a:rPr lang="en-US"/>
                        <a:t>H </a:t>
                      </a:r>
                    </a:p>
                  </a:txBody>
                  <a:tcPr anchor="ctr">
                    <a:lnL>
                      <a:noFill/>
                    </a:lnL>
                    <a:lnR>
                      <a:noFill/>
                    </a:lnR>
                    <a:lnT>
                      <a:noFill/>
                    </a:lnT>
                    <a:lnB>
                      <a:noFill/>
                    </a:lnB>
                    <a:solidFill>
                      <a:srgbClr val="FFDC73"/>
                    </a:solidFill>
                  </a:tcPr>
                </a:tc>
                <a:tc>
                  <a:txBody>
                    <a:bodyPr/>
                    <a:lstStyle/>
                    <a:p>
                      <a:r>
                        <a:rPr lang="en-US" dirty="0"/>
                        <a:t>5</a:t>
                      </a:r>
                    </a:p>
                  </a:txBody>
                  <a:tcPr anchor="ctr">
                    <a:lnL>
                      <a:noFill/>
                    </a:lnL>
                    <a:lnR>
                      <a:noFill/>
                    </a:lnR>
                    <a:lnT>
                      <a:noFill/>
                    </a:lnT>
                    <a:lnB>
                      <a:noFill/>
                    </a:lnB>
                    <a:solidFill>
                      <a:srgbClr val="FFDC73"/>
                    </a:solidFill>
                  </a:tcPr>
                </a:tc>
              </a:tr>
            </a:tbl>
          </a:graphicData>
        </a:graphic>
      </p:graphicFrame>
      <p:sp>
        <p:nvSpPr>
          <p:cNvPr id="512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itle 1"/>
          <p:cNvSpPr>
            <a:spLocks noGrp="1"/>
          </p:cNvSpPr>
          <p:nvPr>
            <p:ph type="title"/>
          </p:nvPr>
        </p:nvSpPr>
        <p:spPr>
          <a:xfrm>
            <a:off x="457200" y="274638"/>
            <a:ext cx="8229600" cy="411162"/>
          </a:xfrm>
        </p:spPr>
        <p:txBody>
          <a:bodyPr>
            <a:normAutofit fontScale="90000"/>
          </a:bodyPr>
          <a:lstStyle/>
          <a:p>
            <a:r>
              <a:rPr lang="en-US" sz="2400" dirty="0" smtClean="0"/>
              <a:t>Definitions</a:t>
            </a:r>
            <a:endParaRPr lang="en-US" sz="2400" dirty="0"/>
          </a:p>
        </p:txBody>
      </p:sp>
      <p:pic>
        <p:nvPicPr>
          <p:cNvPr id="8" name="Picture 3" descr="C:\Users\Admin\Downloads\index.png"/>
          <p:cNvPicPr>
            <a:picLocks noChangeAspect="1" noChangeArrowheads="1"/>
          </p:cNvPicPr>
          <p:nvPr/>
        </p:nvPicPr>
        <p:blipFill>
          <a:blip r:embed="rId3"/>
          <a:srcRect/>
          <a:stretch>
            <a:fillRect/>
          </a:stretch>
        </p:blipFill>
        <p:spPr bwMode="auto">
          <a:xfrm>
            <a:off x="2971800" y="5562600"/>
            <a:ext cx="2819400" cy="1295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C00000"/>
                </a:solidFill>
              </a:rPr>
              <a:t>Operations</a:t>
            </a:r>
            <a:endParaRPr lang="en-GB" dirty="0">
              <a:solidFill>
                <a:srgbClr val="C00000"/>
              </a:solidFill>
            </a:endParaRP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GB" dirty="0" smtClean="0">
                <a:solidFill>
                  <a:srgbClr val="3D34F6"/>
                </a:solidFill>
              </a:rPr>
              <a:t>Add vertex</a:t>
            </a:r>
          </a:p>
          <a:p>
            <a:pPr lvl="1"/>
            <a:r>
              <a:rPr lang="en-GB" dirty="0" smtClean="0"/>
              <a:t>Inserting a new vertex </a:t>
            </a:r>
          </a:p>
          <a:p>
            <a:r>
              <a:rPr lang="en-GB" dirty="0" smtClean="0">
                <a:solidFill>
                  <a:srgbClr val="3D34F6"/>
                </a:solidFill>
              </a:rPr>
              <a:t>Delete vertex</a:t>
            </a:r>
          </a:p>
          <a:p>
            <a:pPr lvl="1"/>
            <a:r>
              <a:rPr lang="en-GB" dirty="0" smtClean="0"/>
              <a:t>Remove all connecting edge</a:t>
            </a:r>
          </a:p>
          <a:p>
            <a:r>
              <a:rPr lang="en-GB" dirty="0" smtClean="0">
                <a:solidFill>
                  <a:srgbClr val="3D34F6"/>
                </a:solidFill>
              </a:rPr>
              <a:t>Add edge</a:t>
            </a:r>
          </a:p>
          <a:p>
            <a:r>
              <a:rPr lang="en-GB" dirty="0" smtClean="0">
                <a:solidFill>
                  <a:srgbClr val="3D34F6"/>
                </a:solidFill>
              </a:rPr>
              <a:t>Delete Edge</a:t>
            </a:r>
          </a:p>
          <a:p>
            <a:r>
              <a:rPr lang="en-GB" dirty="0" smtClean="0">
                <a:solidFill>
                  <a:srgbClr val="3D34F6"/>
                </a:solidFill>
              </a:rPr>
              <a:t>Find Vertex</a:t>
            </a:r>
          </a:p>
          <a:p>
            <a:r>
              <a:rPr lang="en-GB" dirty="0" smtClean="0">
                <a:solidFill>
                  <a:srgbClr val="3D34F6"/>
                </a:solidFill>
              </a:rPr>
              <a:t>Traverse Graph</a:t>
            </a:r>
          </a:p>
          <a:p>
            <a:pPr lvl="1"/>
            <a:r>
              <a:rPr lang="en-GB" dirty="0" smtClean="0"/>
              <a:t>Depth-first Traversal</a:t>
            </a:r>
          </a:p>
          <a:p>
            <a:pPr lvl="1"/>
            <a:r>
              <a:rPr lang="en-GB" dirty="0" smtClean="0"/>
              <a:t>Breadth-first Traversal </a:t>
            </a:r>
            <a:endParaRPr lang="en-GB" dirty="0"/>
          </a:p>
        </p:txBody>
      </p:sp>
      <p:sp>
        <p:nvSpPr>
          <p:cNvPr id="5" name="Slide Number Placeholder 4"/>
          <p:cNvSpPr>
            <a:spLocks noGrp="1"/>
          </p:cNvSpPr>
          <p:nvPr>
            <p:ph type="sldNum" sz="quarter" idx="12"/>
          </p:nvPr>
        </p:nvSpPr>
        <p:spPr/>
        <p:txBody>
          <a:bodyPr/>
          <a:lstStyle/>
          <a:p>
            <a:fld id="{9491B7F3-5EE5-4F9C-8B34-BA39DFF0BC17}" type="slidenum">
              <a:rPr lang="en-GB" smtClean="0"/>
              <a:pPr/>
              <a:t>7</a:t>
            </a:fld>
            <a:endParaRPr lang="en-GB"/>
          </a:p>
        </p:txBody>
      </p:sp>
    </p:spTree>
    <p:extLst>
      <p:ext uri="{BB962C8B-B14F-4D97-AF65-F5344CB8AC3E}">
        <p14:creationId xmlns:p14="http://schemas.microsoft.com/office/powerpoint/2010/main" val="180672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astWest\Semesters\Summer-2012\CSE207\My-Lectures\1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5" y="199612"/>
            <a:ext cx="8906513" cy="625372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491B7F3-5EE5-4F9C-8B34-BA39DFF0BC17}" type="slidenum">
              <a:rPr lang="en-GB" smtClean="0"/>
              <a:pPr/>
              <a:t>8</a:t>
            </a:fld>
            <a:endParaRPr lang="en-GB"/>
          </a:p>
        </p:txBody>
      </p:sp>
    </p:spTree>
    <p:extLst>
      <p:ext uri="{BB962C8B-B14F-4D97-AF65-F5344CB8AC3E}">
        <p14:creationId xmlns:p14="http://schemas.microsoft.com/office/powerpoint/2010/main" val="118669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astWest\Semesters\Summer-2012\CSE207\My-Lectures\1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4" y="512751"/>
            <a:ext cx="8922632" cy="58324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491B7F3-5EE5-4F9C-8B34-BA39DFF0BC17}" type="slidenum">
              <a:rPr lang="en-GB" smtClean="0"/>
              <a:pPr/>
              <a:t>9</a:t>
            </a:fld>
            <a:endParaRPr lang="en-GB"/>
          </a:p>
        </p:txBody>
      </p:sp>
    </p:spTree>
    <p:extLst>
      <p:ext uri="{BB962C8B-B14F-4D97-AF65-F5344CB8AC3E}">
        <p14:creationId xmlns:p14="http://schemas.microsoft.com/office/powerpoint/2010/main" val="3760308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972</Words>
  <Application>Microsoft Office PowerPoint</Application>
  <PresentationFormat>On-screen Show (4:3)</PresentationFormat>
  <Paragraphs>147</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Graph</vt:lpstr>
      <vt:lpstr>Graph</vt:lpstr>
      <vt:lpstr>Definitions</vt:lpstr>
      <vt:lpstr>Definitions</vt:lpstr>
      <vt:lpstr>Definitions</vt:lpstr>
      <vt:lpstr>Definitions</vt:lpstr>
      <vt:lpstr>Operations</vt:lpstr>
      <vt:lpstr>PowerPoint Presentation</vt:lpstr>
      <vt:lpstr>PowerPoint Presentation</vt:lpstr>
      <vt:lpstr>Traversals</vt:lpstr>
      <vt:lpstr>Depth-First Traversal</vt:lpstr>
      <vt:lpstr>Fig.11-9 Depth First Traversal</vt:lpstr>
      <vt:lpstr>PowerPoint Presentation</vt:lpstr>
      <vt:lpstr>Breadth-First Traversal</vt:lpstr>
      <vt:lpstr>Fig.11-11 Breadth-First Traversal</vt:lpstr>
      <vt:lpstr>Fig.11-12 BFT with a Queue</vt:lpstr>
      <vt:lpstr>Graph Storage Structures</vt:lpstr>
      <vt:lpstr>Fig.11-13 Adjacent Matrix</vt:lpstr>
      <vt:lpstr>Fig.11-14 Adjacent List</vt:lpstr>
      <vt:lpstr>Weighted Graphs</vt:lpstr>
      <vt:lpstr>Networks</vt:lpstr>
      <vt:lpstr>Fig.11-19 Adjacency Matrix</vt:lpstr>
      <vt:lpstr>Fig.11-19 Adjacency List</vt:lpstr>
      <vt:lpstr>Minimum Spanning Tree</vt:lpstr>
      <vt:lpstr>Minimum Spanning Tree</vt:lpstr>
      <vt:lpstr>Minimum Spanning Tree</vt:lpstr>
      <vt:lpstr>Minimum Spanning Tree</vt:lpstr>
      <vt:lpstr>Shortest Path Algorithm</vt:lpstr>
      <vt:lpstr>Fig.11-22</vt:lpstr>
      <vt:lpstr>Fig.11-22 (cont.)</vt:lpstr>
      <vt:lpstr> Applications of Graph Theory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Microsoft account</cp:lastModifiedBy>
  <cp:revision>70</cp:revision>
  <dcterms:created xsi:type="dcterms:W3CDTF">2016-07-27T04:18:57Z</dcterms:created>
  <dcterms:modified xsi:type="dcterms:W3CDTF">2020-09-23T03:35:49Z</dcterms:modified>
</cp:coreProperties>
</file>