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10" r:id="rId2"/>
    <p:sldId id="257" r:id="rId3"/>
    <p:sldId id="261" r:id="rId4"/>
    <p:sldId id="271" r:id="rId5"/>
    <p:sldId id="272" r:id="rId6"/>
    <p:sldId id="274" r:id="rId7"/>
    <p:sldId id="275" r:id="rId8"/>
    <p:sldId id="266" r:id="rId9"/>
    <p:sldId id="276" r:id="rId10"/>
    <p:sldId id="277" r:id="rId11"/>
    <p:sldId id="278" r:id="rId12"/>
    <p:sldId id="280" r:id="rId13"/>
    <p:sldId id="262" r:id="rId14"/>
    <p:sldId id="263" r:id="rId15"/>
    <p:sldId id="279" r:id="rId16"/>
    <p:sldId id="284" r:id="rId17"/>
    <p:sldId id="273" r:id="rId18"/>
    <p:sldId id="267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5" r:id="rId38"/>
    <p:sldId id="306" r:id="rId39"/>
    <p:sldId id="307" r:id="rId40"/>
    <p:sldId id="308" r:id="rId41"/>
    <p:sldId id="309" r:id="rId42"/>
  </p:sldIdLst>
  <p:sldSz cx="9144000" cy="6858000" type="screen4x3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800000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396F9CC8-EAC2-4C79-A745-5168C92F9D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E062C8D3-5EA8-417C-9118-C3429770283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xmlns="" id="{D877A03C-8334-418B-9319-ECEA2180BA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xmlns="" id="{DF2EDE5B-5B71-4FD4-815D-48F6CDA93E8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836E0CDC-EBF4-4182-A8C2-5F6902FDF5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494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A02A3B9E-6A3C-4BC2-9811-72416F3FC9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8804F6E1-AF02-4EB6-9DD5-F96AEC3D25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C28BE7B9-C5F0-44E1-8BC5-399F0B3A31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67EE3644-E669-4F2A-98EF-2BEAAA9CE2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4375" y="4487863"/>
            <a:ext cx="5721350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xmlns="" id="{D1D19340-CD15-4716-96E6-6B2D39EE05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xmlns="" id="{83F5DD6D-B6DB-4B52-8E68-571DA31FFA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/>
            </a:lvl1pPr>
          </a:lstStyle>
          <a:p>
            <a:fld id="{FB47A0E6-54ED-4977-94CC-6448221C1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7993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36C5C33F-FA98-4D14-9A7A-30985BC07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DE56C20D-1AF3-450A-9E13-06345AFB2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32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8F385D4E-EE81-47E5-B87C-747C0BF60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8D0D479B-21D2-4D0D-821A-57C308C4C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37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815E1865-BE4A-46BD-B2BD-875553861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DECC35AD-FDAE-43DF-9D78-CFCFCC979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032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C46DF698-4A8C-4C56-8BD7-CCE3DE8B7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62287DD8-3AC1-4910-9955-AF953C877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5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17182117-07DE-4A47-8E8D-11FFFCCFD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DDA4C3A3-6D66-44A2-BACF-9F2F071EB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472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CE319A8D-A536-48F6-BEFA-58FCC771B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2FC7A043-0B46-4E8A-82CC-166C4BCC4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7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62CA7369-6FA2-477E-89C2-3AB26C682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233D4B0C-DE36-4B00-93AA-2C9E3EBC8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2912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8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3A2BB1-1366-4EE0-B3EB-02AC3B6C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477A64C-5BE1-4907-AD53-B26F7040D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F4EA1C-48AF-449E-91D9-05C47C4D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CA6B86-AA49-41B0-8B4F-ED4A6AB0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82428B-C608-46A5-8ED1-8D85193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7C44C-C713-4A79-A26F-3A02340EAA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71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74B40-C29B-46A0-9624-0BBC254A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F0C966-74B3-4D85-B0D5-AF6A2F3E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4A4C40-21F0-44DE-A4F1-BDE7AC6C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C62EA0-31ED-4308-BD8F-56F15956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20D063-5C68-444D-912F-B3B78C0F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D5F2D-717B-4423-8C0E-FC0C667433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61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1DC611F-6188-4190-B267-2A292B8FE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06C14F-819B-40E2-9D0A-A65E1E161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8C5945-86BE-4D4B-AB75-CACF09AE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5BE176-2A5C-468C-B264-D847DE7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3CBF0-A070-4777-AD79-427B8E2D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8ECEA-97D9-4816-BD5B-BF7B41846A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5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239A1-2583-434B-89CA-6B21BA90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24AC5-E2EC-4807-9DDA-88C621C8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2DC2E2-D79C-4381-88B7-CB6F304E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6140DF-EF40-4BA6-BA96-41F204B1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97EBBF-24A1-4724-A56F-3C46B3CB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305DE-0897-4C9B-A2B0-5E59E6524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0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E68F2-89D4-4BCE-8FF2-7D9CBCA7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64026D-FF85-42BF-B6B8-6892A35F6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251D3-153B-4AB5-A00E-60C2F2CB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02FF49-B7A6-4039-B539-A35553DD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20225D-39EF-4653-83A3-96C2B3B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9DC35-9D6A-4A7F-B68A-60F95AC272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BFD466-3B55-4AC7-8372-42532557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DE0521-5E5B-4623-95FC-8A9F127A1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39F62B-CFFA-4F45-9A28-5437AD914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040394-39CB-44B1-A04D-3FDFD20E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B3468A-918B-4A2A-8120-58C73B64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9988B3-19D9-4552-B4AC-4FD80943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7EF43-A2B8-4450-BD8E-C2D1F5CC0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4A165-5EB1-47B5-A9C7-6C2CD58A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3A4A7A-5ED3-4D13-9278-D9D9AB41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8BA08B-B726-4A82-A656-F5570E297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299A27C-AAC3-4D86-B0B0-CCF5BC6EF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403706-CC5E-42D2-A58E-D999C9162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3B0E40-FCB8-49DE-B18C-80CF7AAF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31B5CBB-5F5E-4D8E-AADC-02E1B671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FA45A9F-3F5C-4D26-9E1D-2543F2E9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8BCDF-BBCD-4638-BA6F-3F24B49B8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06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27C911-C864-4F8E-93A9-963F9CF9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833160-DB70-44E2-875E-3BE9BE90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B11B91-AF9A-4C95-86D7-E4D3350B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448939-AE03-4602-9E3A-95B4BD02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8752F-3A3C-49CA-8682-C512771A7D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86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C8CB6C-CBEB-49E2-8A5A-4C453744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0F667F-7A65-408A-8DDE-96131B69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0BED1D-1737-4F2D-8CBB-6EC1FFB9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B8CE01-0114-4783-9A65-8E6216DBF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2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5FD1A-A9FD-41A8-AA52-E9FAA529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C68BC-F719-4387-BE28-90D56344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B3E478-59DF-458F-AD6B-6CA5E2A8D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B66552-180A-468A-8F09-F9804D9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D460B0-CCB7-4BFA-B295-38B0753C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EFC88A-1060-451C-B5E7-0110ECB7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B31E8-2D3C-4765-8D41-43E876617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36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09DEC-14AE-47F5-9438-28719A15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046401E-46FA-41EA-8D50-12BC68410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7BB1C46-0FDE-495C-8DAE-0394B9AB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BB62E3-D1CE-4F4E-9A10-BCE6974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B847AF-B31A-4D89-A432-4A090393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7057F3-1B01-4848-9BCA-195467CD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5E28A-D1FC-4A40-AAA9-6D88942C6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82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1AE1545-0CAB-44A8-9038-1AB6FB440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B77779F8-7EAF-4318-AE61-8D1C55030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73B42509-8447-421C-8D5C-F3F216D484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11B9314F-16E3-4C23-A87E-23E1AEAAB0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D324775D-07BA-4766-9A6D-0ECDC04844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D44D70-BCC1-4252-871D-AD5CDA6802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CFC563-D563-431F-AF00-176ECCA5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5F87A8-5478-4805-800D-58E11EB2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>
                <a:latin typeface="+mj-lt"/>
              </a:rPr>
              <a:t>CSE 207</a:t>
            </a:r>
          </a:p>
          <a:p>
            <a:pPr marL="0" indent="0" algn="ctr">
              <a:buNone/>
            </a:pPr>
            <a:r>
              <a:rPr lang="en-US" sz="4000" dirty="0">
                <a:latin typeface="+mj-lt"/>
              </a:rPr>
              <a:t>Classes and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864B0-C028-44B2-A9D9-A7CC9D5B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5DE-0897-4C9B-A2B0-5E59E6524D9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813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8B7C3D79-938D-4C8C-9A1E-B5E0FC63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A219-838F-4B60-9F69-97B5150A87A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5F5F7A8A-4DB0-4580-AC38-4A50216A1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const</a:t>
            </a:r>
            <a:r>
              <a:rPr lang="en-US" altLang="en-US"/>
              <a:t> member function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declaration</a:t>
            </a:r>
          </a:p>
          <a:p>
            <a:pPr lvl="2"/>
            <a:r>
              <a:rPr lang="en-US" altLang="en-US" sz="2000" i="1">
                <a:latin typeface="Times New Roman" panose="02020603050405020304" pitchFamily="18" charset="0"/>
              </a:rPr>
              <a:t>return_type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func_name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</a:rPr>
              <a:t>para_list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const;</a:t>
            </a:r>
          </a:p>
          <a:p>
            <a:pPr lvl="1"/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definition</a:t>
            </a:r>
          </a:p>
          <a:p>
            <a:pPr lvl="2"/>
            <a:r>
              <a:rPr lang="en-US" altLang="en-US" sz="2000" i="1">
                <a:latin typeface="Times New Roman" panose="02020603050405020304" pitchFamily="18" charset="0"/>
              </a:rPr>
              <a:t>return_type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func_name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</a:rPr>
              <a:t>para_list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const { … }</a:t>
            </a:r>
          </a:p>
          <a:p>
            <a:pPr lvl="2"/>
            <a:r>
              <a:rPr lang="en-US" altLang="en-US" sz="2000" i="1">
                <a:latin typeface="Times New Roman" panose="02020603050405020304" pitchFamily="18" charset="0"/>
              </a:rPr>
              <a:t>return_type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class_name</a:t>
            </a:r>
            <a:r>
              <a:rPr lang="en-US" altLang="en-US" sz="2000">
                <a:latin typeface="Times New Roman" panose="02020603050405020304" pitchFamily="18" charset="0"/>
              </a:rPr>
              <a:t> :: </a:t>
            </a:r>
            <a:r>
              <a:rPr lang="en-US" altLang="en-US" sz="2000" i="1">
                <a:latin typeface="Times New Roman" panose="02020603050405020304" pitchFamily="18" charset="0"/>
              </a:rPr>
              <a:t>func_name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 i="1">
                <a:latin typeface="Times New Roman" panose="02020603050405020304" pitchFamily="18" charset="0"/>
              </a:rPr>
              <a:t>para_list</a:t>
            </a:r>
            <a:r>
              <a:rPr lang="en-US" altLang="en-US" sz="2000">
                <a:latin typeface="Times New Roman" panose="02020603050405020304" pitchFamily="18" charset="0"/>
              </a:rPr>
              <a:t>)</a:t>
            </a:r>
            <a:r>
              <a:rPr lang="en-US" altLang="en-US" sz="2000"/>
              <a:t> const { … }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</a:rPr>
              <a:t>Makes no modification about the data members (safe function)</a:t>
            </a:r>
          </a:p>
          <a:p>
            <a:pPr lvl="1"/>
            <a:r>
              <a:rPr lang="en-US" altLang="en-US" sz="2400">
                <a:solidFill>
                  <a:srgbClr val="800000"/>
                </a:solidFill>
              </a:rPr>
              <a:t>It is illegal for a </a:t>
            </a:r>
            <a:r>
              <a:rPr lang="en-US" altLang="en-US" sz="2400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en-US" sz="2400">
                <a:solidFill>
                  <a:srgbClr val="800000"/>
                </a:solidFill>
              </a:rPr>
              <a:t> member function to modify a class data member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xmlns="" id="{5B6F7CBF-017F-4DCF-8EF9-33DD1CCB6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85800" y="228600"/>
            <a:ext cx="10210800" cy="838200"/>
          </a:xfrm>
          <a:noFill/>
          <a:ln/>
        </p:spPr>
        <p:txBody>
          <a:bodyPr/>
          <a:lstStyle/>
          <a:p>
            <a:r>
              <a:rPr lang="en-US" altLang="en-US" sz="4000"/>
              <a:t>Class Definition </a:t>
            </a:r>
            <a:br>
              <a:rPr lang="en-US" altLang="en-US" sz="4000"/>
            </a:br>
            <a:r>
              <a:rPr lang="en-US" altLang="en-US" sz="4000"/>
              <a:t>Member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D4754FCD-F436-48C4-ACB9-CC096CD3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0ECB9-6987-41FE-97C0-3C9C09AD0FB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xmlns="" id="{1D7997E1-78C1-4488-958F-3D83A467F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Const Member Function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xmlns="" id="{BE2F6094-D386-4604-BB61-6671B65B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3429000" cy="3048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class 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</a:t>
            </a:r>
            <a:r>
              <a:rPr lang="en-US" altLang="en-US" sz="2000" b="1">
                <a:solidFill>
                  <a:schemeClr val="tx2"/>
                </a:solidFill>
              </a:rPr>
              <a:t>			</a:t>
            </a:r>
            <a:endParaRPr lang="en-US" altLang="en-US" sz="1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private :	</a:t>
            </a: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     hrs, mins, secs 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public : 	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2000" b="1">
                <a:solidFill>
                  <a:schemeClr val="accent2"/>
                </a:solidFill>
              </a:rPr>
              <a:t>void	    Write ( )  const ;</a:t>
            </a:r>
            <a:endParaRPr lang="en-US" altLang="en-US" sz="1400" b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xmlns="" id="{F29ABA45-F94C-4F17-BBF1-1B713EEC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76800"/>
            <a:ext cx="6096000" cy="1190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800000"/>
                </a:solidFill>
              </a:rPr>
              <a:t>void Time :: Write( ) const</a:t>
            </a:r>
          </a:p>
          <a:p>
            <a:r>
              <a:rPr lang="en-US" altLang="en-US" b="1">
                <a:solidFill>
                  <a:srgbClr val="800000"/>
                </a:solidFill>
              </a:rPr>
              <a:t>{</a:t>
            </a:r>
          </a:p>
          <a:p>
            <a:r>
              <a:rPr lang="en-US" altLang="en-US" b="1">
                <a:solidFill>
                  <a:srgbClr val="800000"/>
                </a:solidFill>
              </a:rPr>
              <a:t>     cout &lt;&lt;hrs &lt;&lt; “:” &lt;&lt; mins &lt;&lt; “:” &lt;&lt; secs &lt;&lt; endl;</a:t>
            </a:r>
          </a:p>
          <a:p>
            <a:r>
              <a:rPr lang="en-US" altLang="en-US" b="1">
                <a:solidFill>
                  <a:srgbClr val="800000"/>
                </a:solidFill>
              </a:rPr>
              <a:t>}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xmlns="" id="{9D1CD6C5-95A6-455F-A98B-DB69DB4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170113"/>
            <a:ext cx="236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function declaration</a:t>
            </a: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xmlns="" id="{55B0AA12-8457-4ED5-B2C8-945DC88DE6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514600"/>
            <a:ext cx="1905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xmlns="" id="{D4570662-A159-4BD9-9E1B-0A89D843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95688"/>
            <a:ext cx="2178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function definition</a:t>
            </a:r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xmlns="" id="{1DAD2010-7FDF-4A72-BCD0-0EE8B01C1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114800"/>
            <a:ext cx="1752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35697088-8542-4250-B140-FBFC2BE3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7837-D06F-479C-92D9-804CA64C0C9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8C6CC3AD-8F25-4648-A789-B72880E05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800000"/>
                </a:solidFill>
              </a:rPr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To prevent the internal representation from direct access from outside the class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Access Specifiers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800000"/>
                </a:solidFill>
              </a:rPr>
              <a:t>public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may be accessible from anywhere within a program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800000"/>
                </a:solidFill>
              </a:rPr>
              <a:t>private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may be accessed only by the member functions, and friends of this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rgbClr val="800000"/>
                </a:solidFill>
              </a:rPr>
              <a:t>protected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acts as public for derived classes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behaves as private for the rest of the program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xmlns="" id="{3153749E-B93E-4FB1-8815-A61D654E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noFill/>
          <a:ln/>
        </p:spPr>
        <p:txBody>
          <a:bodyPr/>
          <a:lstStyle/>
          <a:p>
            <a:r>
              <a:rPr lang="en-US" altLang="en-US" sz="4000"/>
              <a:t>Class Definition - Access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32AD0F-518D-45B1-844B-F2B5DB2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AA21E-A4D9-43E1-B80D-2DF550A1776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AEC5462-085D-4B42-AC9E-33CDFD52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43013"/>
            <a:ext cx="8686800" cy="5181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134EF109-5463-4161-BE57-ED730D3FA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3213"/>
            <a:ext cx="7918450" cy="763587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class</a:t>
            </a:r>
            <a:r>
              <a:rPr lang="en-US" altLang="en-US">
                <a:latin typeface="Courier New" panose="02070309020205020404" pitchFamily="49" charset="0"/>
              </a:rPr>
              <a:t> Time</a:t>
            </a:r>
            <a:r>
              <a:rPr lang="en-US" altLang="en-US"/>
              <a:t> Specification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xmlns="" id="{7EDBD2A0-ED36-4DEE-AC59-389030C82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53013"/>
          </a:xfrm>
          <a:noFill/>
          <a:ln/>
        </p:spPr>
        <p:txBody>
          <a:bodyPr lIns="92075" tIns="46038" rIns="92075" bIns="46038"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class  Time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{</a:t>
            </a:r>
            <a:r>
              <a:rPr lang="en-US" altLang="en-US" sz="2000" b="1">
                <a:solidFill>
                  <a:schemeClr val="tx2"/>
                </a:solidFill>
              </a:rPr>
              <a:t>		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public : 				</a:t>
            </a:r>
            <a:endParaRPr lang="en-US" altLang="en-US" sz="2000" b="1" i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void     Set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hours ,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int  minutes , int  seconds )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void	    Increment ( ) ;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void	    Write ( )  const ;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Time    ( int  initHrs, int  initMins,  int  initSecs ) ;   </a:t>
            </a:r>
            <a:r>
              <a:rPr lang="en-US" altLang="en-US" sz="2000" b="1" i="1">
                <a:solidFill>
                  <a:srgbClr val="CC0000"/>
                </a:solidFill>
              </a:rPr>
              <a:t>//</a:t>
            </a:r>
            <a:r>
              <a:rPr lang="en-US" altLang="en-US" sz="2000" b="1">
                <a:solidFill>
                  <a:srgbClr val="CC0000"/>
                </a:solidFill>
              </a:rPr>
              <a:t>  </a:t>
            </a:r>
            <a:r>
              <a:rPr lang="en-US" altLang="en-US" sz="2000" b="1" i="1">
                <a:solidFill>
                  <a:srgbClr val="CC0000"/>
                </a:solidFill>
              </a:rPr>
              <a:t>constructor</a:t>
            </a:r>
            <a:r>
              <a:rPr lang="en-US" altLang="en-US" sz="2000" b="1"/>
              <a:t> 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Time    (</a:t>
            </a:r>
            <a:r>
              <a:rPr lang="en-US" altLang="en-US" sz="2000" b="1">
                <a:solidFill>
                  <a:schemeClr val="accent2"/>
                </a:solidFill>
              </a:rPr>
              <a:t> </a:t>
            </a:r>
            <a:r>
              <a:rPr lang="en-US" altLang="en-US" sz="2000" b="1"/>
              <a:t>) ; 			                      </a:t>
            </a:r>
            <a:r>
              <a:rPr lang="en-US" altLang="en-US" sz="2000" b="1" i="1">
                <a:solidFill>
                  <a:srgbClr val="CC0000"/>
                </a:solidFill>
              </a:rPr>
              <a:t>//  default constructor</a:t>
            </a:r>
            <a:endParaRPr lang="en-US" altLang="en-US" sz="20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  private :				</a:t>
            </a:r>
            <a:endParaRPr lang="en-US" altLang="en-US" sz="2000" b="1" i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hrs ;           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             mins ;          </a:t>
            </a:r>
            <a:endParaRPr lang="en-US" altLang="en-US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	int	         secs 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/>
              <a:t>} ;</a:t>
            </a:r>
            <a:r>
              <a:rPr lang="en-US" altLang="en-US" sz="2000" b="1" i="1">
                <a:solidFill>
                  <a:schemeClr val="folHlink"/>
                </a:solidFill>
              </a:rPr>
              <a:t>	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xmlns="" id="{0C29C05E-5C8D-4E6C-A515-4F96E4EA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9121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fld id="{EA388D18-31D1-456A-8C24-8BBC6411F1F2}" type="slidenum">
              <a:rPr lang="en-US" altLang="en-US" sz="1400" b="1"/>
              <a:pPr eaLnBrk="0" hangingPunct="0">
                <a:spcBef>
                  <a:spcPct val="50000"/>
                </a:spcBef>
              </a:pPr>
              <a:t>13</a:t>
            </a:fld>
            <a:endParaRPr lang="en-US" altLang="en-US" sz="1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7D0330F0-B8D0-40BB-9273-93B5263B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6536-EB97-4219-BFEC-B5D2F51D9FF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D0564A29-F4DF-4973-B99F-0D9AFCE8D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 </a:t>
            </a:r>
            <a:r>
              <a:rPr lang="en-US" altLang="en-US">
                <a:latin typeface="Arial Rounded MT Bold" panose="020F0704030504030204" pitchFamily="34" charset="0"/>
              </a:rPr>
              <a:t/>
            </a:r>
            <a:br>
              <a:rPr lang="en-US" altLang="en-US">
                <a:latin typeface="Arial Rounded MT Bold" panose="020F0704030504030204" pitchFamily="34" charset="0"/>
              </a:rPr>
            </a:br>
            <a:endParaRPr lang="en-US" altLang="en-US">
              <a:latin typeface="Arial Rounded MT Bold" panose="020F070403050403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694C0D6E-CB49-4C33-A965-71C24F5A2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41325"/>
            <a:ext cx="60166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4400" b="1">
                <a:solidFill>
                  <a:schemeClr val="tx2"/>
                </a:solidFill>
                <a:latin typeface="Times New Roman" panose="02020603050405020304" pitchFamily="18" charset="0"/>
              </a:rPr>
              <a:t>Class Interface Diagram</a:t>
            </a:r>
            <a:endParaRPr lang="en-US" altLang="en-US" sz="44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Oval 4">
            <a:extLst>
              <a:ext uri="{FF2B5EF4-FFF2-40B4-BE49-F238E27FC236}">
                <a16:creationId xmlns:a16="http://schemas.microsoft.com/office/drawing/2014/main" xmlns="" id="{7EE45DD5-14AD-4264-8ED8-678693B0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368550"/>
            <a:ext cx="3913187" cy="39497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5">
            <a:extLst>
              <a:ext uri="{FF2B5EF4-FFF2-40B4-BE49-F238E27FC236}">
                <a16:creationId xmlns:a16="http://schemas.microsoft.com/office/drawing/2014/main" xmlns="" id="{8F9AB59B-4F6C-4022-8600-501908EC5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2873375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xmlns="" id="{44569B34-1C6B-4CCD-93E1-31D066D40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0544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xmlns="" id="{C44CFE6A-65E4-4DAB-90C9-0B3AB2E8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72916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xmlns="" id="{CE4A5ED0-F2D5-4021-B792-458DBD4F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5318125"/>
            <a:ext cx="1825625" cy="411163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9">
            <a:extLst>
              <a:ext uri="{FF2B5EF4-FFF2-40B4-BE49-F238E27FC236}">
                <a16:creationId xmlns:a16="http://schemas.microsoft.com/office/drawing/2014/main" xmlns="" id="{99DE8C10-4E92-46FE-8718-13FEB168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4655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xmlns="" id="{2AE10E20-E1CB-4683-8085-F917F7375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381375"/>
            <a:ext cx="1573212" cy="21796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xmlns="" id="{FA1ED235-489C-4F5B-9080-AB0C56B9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348038"/>
            <a:ext cx="14605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Private data:</a:t>
            </a:r>
          </a:p>
          <a:p>
            <a:pPr eaLnBrk="0" hangingPunct="0"/>
            <a:endParaRPr lang="en-US" altLang="en-US" sz="10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hrs</a:t>
            </a:r>
          </a:p>
          <a:p>
            <a:pPr eaLnBrk="0" hangingPunct="0"/>
            <a:endParaRPr lang="en-US" altLang="en-US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mins</a:t>
            </a:r>
          </a:p>
          <a:p>
            <a:pPr eaLnBrk="0" hangingPunct="0"/>
            <a:endParaRPr lang="en-US" altLang="en-US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b="1">
                <a:latin typeface="Times New Roman" panose="02020603050405020304" pitchFamily="18" charset="0"/>
              </a:rPr>
              <a:t>secs</a:t>
            </a:r>
          </a:p>
        </p:txBody>
      </p:sp>
      <p:sp>
        <p:nvSpPr>
          <p:cNvPr id="14348" name="Rectangle 12">
            <a:extLst>
              <a:ext uri="{FF2B5EF4-FFF2-40B4-BE49-F238E27FC236}">
                <a16:creationId xmlns:a16="http://schemas.microsoft.com/office/drawing/2014/main" xmlns="" id="{E181964E-54EC-4372-824B-A6BF2686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901950"/>
            <a:ext cx="522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Set</a:t>
            </a:r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xmlns="" id="{7EB1DEFA-D708-4C72-95CE-FC1888961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3490913"/>
            <a:ext cx="1311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Increment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xmlns="" id="{430C3389-7AFD-4EB7-966E-7CCDE5C3F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4083050"/>
            <a:ext cx="817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Write</a:t>
            </a:r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xmlns="" id="{F033074B-3AC2-41B9-AFF6-B32A5D580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4756150"/>
            <a:ext cx="938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   Time</a:t>
            </a:r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xmlns="" id="{315F2DFD-DFB9-4207-B693-16A17F72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45113"/>
            <a:ext cx="747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xmlns="" id="{B3DBC32A-F367-4A2F-B702-62820C90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3802063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18">
            <a:extLst>
              <a:ext uri="{FF2B5EF4-FFF2-40B4-BE49-F238E27FC236}">
                <a16:creationId xmlns:a16="http://schemas.microsoft.com/office/drawing/2014/main" xmlns="" id="{B3638BFD-7819-4EC7-BC12-18CF8075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392613"/>
            <a:ext cx="738188" cy="4079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>
            <a:extLst>
              <a:ext uri="{FF2B5EF4-FFF2-40B4-BE49-F238E27FC236}">
                <a16:creationId xmlns:a16="http://schemas.microsoft.com/office/drawing/2014/main" xmlns="" id="{E943A532-5B39-447E-B5B8-E8CEA94AF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25" y="4981575"/>
            <a:ext cx="738188" cy="411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>
            <a:extLst>
              <a:ext uri="{FF2B5EF4-FFF2-40B4-BE49-F238E27FC236}">
                <a16:creationId xmlns:a16="http://schemas.microsoft.com/office/drawing/2014/main" xmlns="" id="{494F2A51-4A97-4827-84F1-EBB79850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1722438"/>
            <a:ext cx="2179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>
                <a:latin typeface="Courier New" panose="02070309020205020404" pitchFamily="49" charset="0"/>
              </a:rPr>
              <a:t>Time</a:t>
            </a:r>
            <a:r>
              <a:rPr lang="en-US" altLang="en-US" sz="3200" b="1">
                <a:latin typeface="Arial Rounded MT Bold" panose="020F0704030504030204" pitchFamily="34" charset="0"/>
              </a:rPr>
              <a:t>  </a:t>
            </a:r>
            <a:r>
              <a:rPr lang="en-US" altLang="en-US" sz="3200" b="1">
                <a:latin typeface="Times New Roman" panose="02020603050405020304" pitchFamily="18" charset="0"/>
              </a:rPr>
              <a:t>class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FB254F9-9359-413F-B30B-6AA9121E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3EEC-26AC-4550-86F6-3FE15FDF248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7D84CDD4-BF98-4C86-A076-26E919F96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10600" cy="5105400"/>
          </a:xfrm>
        </p:spPr>
        <p:txBody>
          <a:bodyPr/>
          <a:lstStyle/>
          <a:p>
            <a:r>
              <a:rPr lang="en-US" altLang="en-US" sz="2800">
                <a:solidFill>
                  <a:srgbClr val="800000"/>
                </a:solidFill>
              </a:rPr>
              <a:t>The default access specifier is </a:t>
            </a:r>
            <a:r>
              <a:rPr lang="en-US" altLang="en-US" sz="2800" i="1" u="sng">
                <a:solidFill>
                  <a:srgbClr val="800000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en-US" sz="2800">
                <a:solidFill>
                  <a:srgbClr val="800000"/>
                </a:solidFill>
              </a:rPr>
              <a:t> 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The data members are usually private or protected</a:t>
            </a:r>
          </a:p>
          <a:p>
            <a:r>
              <a:rPr lang="en-US" altLang="en-US" sz="2800">
                <a:solidFill>
                  <a:schemeClr val="hlink"/>
                </a:solidFill>
              </a:rPr>
              <a:t>A </a:t>
            </a:r>
            <a:r>
              <a:rPr lang="en-US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en-US" sz="2800">
                <a:solidFill>
                  <a:schemeClr val="hlink"/>
                </a:solidFill>
              </a:rPr>
              <a:t> member function is a helper, may only be accessed by another member function of the same class (exception </a:t>
            </a:r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en-US" sz="2800">
                <a:solidFill>
                  <a:schemeClr val="hlink"/>
                </a:solidFill>
              </a:rPr>
              <a:t> function)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The </a:t>
            </a:r>
            <a:r>
              <a:rPr lang="en-US" altLang="en-US" sz="28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en-US" sz="2800">
                <a:solidFill>
                  <a:srgbClr val="800000"/>
                </a:solidFill>
              </a:rPr>
              <a:t> member functions are part of the </a:t>
            </a:r>
            <a:r>
              <a:rPr lang="en-US" altLang="en-US" sz="2800" i="1" u="sng">
                <a:solidFill>
                  <a:srgbClr val="800000"/>
                </a:solidFill>
                <a:latin typeface="Times New Roman" panose="02020603050405020304" pitchFamily="18" charset="0"/>
              </a:rPr>
              <a:t>class interface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Each access control section is optional, repeatable, and sections may occur in any order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xmlns="" id="{FAC6354E-0068-4CA8-A811-08995F01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3525" y="613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xmlns="" id="{B92BD783-7EF4-4393-9461-7D2CEA355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noFill/>
          <a:ln/>
        </p:spPr>
        <p:txBody>
          <a:bodyPr/>
          <a:lstStyle/>
          <a:p>
            <a:r>
              <a:rPr lang="en-US" altLang="en-US" sz="4000"/>
              <a:t>Class Definition </a:t>
            </a:r>
            <a:br>
              <a:rPr lang="en-US" altLang="en-US" sz="4000"/>
            </a:br>
            <a:r>
              <a:rPr lang="en-US" altLang="en-US" sz="4000"/>
              <a:t> Access Control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B3993725-EBBA-4E43-A5F8-836EDBD5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24CC9-5830-4FB8-AA79-3BF02359C2A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2048AE0C-F442-40C8-B803-74CCEAC44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381000"/>
            <a:ext cx="8953500" cy="896938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/>
              <a:t>What is an object?</a:t>
            </a:r>
            <a:r>
              <a:rPr lang="en-US" altLang="en-US" sz="4000"/>
              <a:t>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4B9F31B7-1E00-4956-A832-A6932060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22240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>
                <a:latin typeface="Times New Roman" panose="02020603050405020304" pitchFamily="18" charset="0"/>
              </a:rPr>
              <a:t>OBJECT</a:t>
            </a:r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xmlns="" id="{00464FD1-CA5B-47D4-8A72-D9D117E2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25750"/>
            <a:ext cx="2486025" cy="2501900"/>
          </a:xfrm>
          <a:prstGeom prst="ellipse">
            <a:avLst/>
          </a:prstGeom>
          <a:solidFill>
            <a:srgbClr val="FF99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xmlns="" id="{9C35785D-55A6-420D-93D3-BE2BDC615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405188"/>
            <a:ext cx="18827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 b="1">
                <a:latin typeface="Times New Roman" panose="02020603050405020304" pitchFamily="18" charset="0"/>
              </a:rPr>
              <a:t>Operations</a:t>
            </a:r>
          </a:p>
          <a:p>
            <a:pPr eaLnBrk="0" hangingPunct="0"/>
            <a:endParaRPr lang="en-US" altLang="en-US" sz="28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800" b="1">
                <a:latin typeface="Times New Roman" panose="02020603050405020304" pitchFamily="18" charset="0"/>
              </a:rPr>
              <a:t>     Data</a:t>
            </a: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xmlns="" id="{E4B71E94-0089-4B8C-95B5-B40280431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2004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xmlns="" id="{3501D582-3B6E-464E-8D63-E295934E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2955925"/>
            <a:ext cx="4943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/>
              <a:t>set of methods</a:t>
            </a:r>
          </a:p>
          <a:p>
            <a:pPr eaLnBrk="0" hangingPunct="0"/>
            <a:r>
              <a:rPr lang="en-US" altLang="en-US" sz="2400" b="1"/>
              <a:t>(member functions)</a:t>
            </a:r>
          </a:p>
          <a:p>
            <a:pPr eaLnBrk="0" hangingPunct="0"/>
            <a:endParaRPr lang="en-US" altLang="en-US" sz="2400" b="1"/>
          </a:p>
          <a:p>
            <a:pPr eaLnBrk="0" hangingPunct="0"/>
            <a:endParaRPr lang="en-US" altLang="en-US" sz="2400" b="1"/>
          </a:p>
          <a:p>
            <a:pPr eaLnBrk="0" hangingPunct="0"/>
            <a:r>
              <a:rPr lang="en-US" altLang="en-US" sz="2400" b="1"/>
              <a:t>internal state</a:t>
            </a:r>
          </a:p>
          <a:p>
            <a:pPr eaLnBrk="0" hangingPunct="0"/>
            <a:r>
              <a:rPr lang="en-US" altLang="en-US" sz="2400" b="1"/>
              <a:t>(values of private data members)</a:t>
            </a:r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xmlns="" id="{27B3FADC-0DE1-44DF-A4EC-AC34D911D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xmlns="" id="{B9EF6D58-624B-4FA4-8904-EF22072EEC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1148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283E5-5A99-4762-A86D-8D83372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D054-5253-4178-B091-FC565A0D5F1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33B88736-21B3-40A1-BA29-B64EFA4D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B9398DC7-2ECB-4FBD-B1FD-FED55C966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xmlns="" id="{17F3A392-FF2C-419E-A004-B18E1E57C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86200" cy="4495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Rectangle 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    r1.set(5, 8);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cout&lt;&lt;r1.area()&lt;&lt;endl;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r2.set(8,10);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cout&lt;&lt;r2.area()&lt;&lt;endl;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E59D11-CC12-4FD6-B4D1-E93F7BE9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E7379-DF38-4CA7-BB32-991632EE3FA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624C62E8-BEB7-496C-9046-F2BDA1894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Another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D29C5CF4-3608-4756-AAA3-2F7E388B5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3733800" cy="4038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#include &lt;iostream.h&gt;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class circle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double radius;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void store(double);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double area(void);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  void display(void);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xmlns="" id="{096836E6-5452-4F2F-B716-AE0504E3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838200"/>
            <a:ext cx="4419600" cy="411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// member function definitions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endParaRPr lang="en-US" altLang="en-US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void circle::store(double r)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radius = r;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endParaRPr lang="en-US" altLang="en-US" sz="1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double circle::area(void)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return 3.14*radius*radius;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endParaRPr lang="en-US" altLang="en-US" sz="1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void circle::display(void)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    cout &lt;&lt; “r = “ &lt;&lt; radius &lt;&lt; endl;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xmlns="" id="{B05E345F-F181-43F5-808E-566AA1C6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8153400" cy="1905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int main(void) {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circle c;   // an object of circle class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c.store(5.0);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cout &lt;&lt; "The area of circle c is " &lt;&lt; c.area() &lt;&lt; endl;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c.display();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xmlns="" id="{9CDABB24-4372-43B0-89D0-33BE273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95094-5858-445D-9F90-2CF048E0EC9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233C9900-29D5-42B2-BAF8-C8AE06B59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050B4C6E-188C-4451-9287-FC25EEC85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xmlns="" id="{884B5130-6EC8-4E4D-A91A-88EA312FA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22860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     r1.set(5, 8);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xmlns="" id="{10C2D28A-D74C-428F-A8B4-49FB748FB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2749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 is statically allocated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xmlns="" id="{790476AD-2BEC-4C76-8492-C6AAF15D4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</a:t>
            </a:r>
          </a:p>
          <a:p>
            <a:r>
              <a:rPr lang="en-US" altLang="en-US" b="1"/>
              <a:t>length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xmlns="" id="{2197FF96-6B50-4DBE-A5E3-F4DCCE86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24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</a:t>
            </a: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xmlns="" id="{47E04296-A0E5-4D0E-A8C0-72CF3832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95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209" name="Group 9">
            <a:extLst>
              <a:ext uri="{FF2B5EF4-FFF2-40B4-BE49-F238E27FC236}">
                <a16:creationId xmlns:a16="http://schemas.microsoft.com/office/drawing/2014/main" xmlns="" id="{ADD6E089-856F-44D7-A14B-D3468BB91C4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381000" cy="838200"/>
            <a:chOff x="2928" y="1776"/>
            <a:chExt cx="240" cy="528"/>
          </a:xfrm>
        </p:grpSpPr>
        <p:sp>
          <p:nvSpPr>
            <p:cNvPr id="51210" name="AutoShape 10">
              <a:extLst>
                <a:ext uri="{FF2B5EF4-FFF2-40B4-BE49-F238E27FC236}">
                  <a16:creationId xmlns:a16="http://schemas.microsoft.com/office/drawing/2014/main" xmlns="" id="{DD259A14-7CD1-452A-8B3A-AB4FE096B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xmlns="" id="{02F03D72-0FD6-4D0D-BE8F-B2FCDD942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2" name="Rectangle 12">
            <a:extLst>
              <a:ext uri="{FF2B5EF4-FFF2-40B4-BE49-F238E27FC236}">
                <a16:creationId xmlns:a16="http://schemas.microsoft.com/office/drawing/2014/main" xmlns="" id="{21065754-1358-4005-9760-481A79B05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 = 5</a:t>
            </a:r>
          </a:p>
          <a:p>
            <a:r>
              <a:rPr lang="en-US" altLang="en-US" b="1"/>
              <a:t>length =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/>
      <p:bldP spid="51206" grpId="0" animBg="1"/>
      <p:bldP spid="51207" grpId="0"/>
      <p:bldP spid="512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529AC7D-5C0D-4049-BA5E-58DB91C1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8F49-EE56-48A7-A6DC-17635CE3F32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90C2365A-C1C2-4BF5-8BCA-6FA122928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Object-Oriented Programming</a:t>
            </a:r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 noProof="1">
                <a:solidFill>
                  <a:schemeClr val="tx1"/>
                </a:solidFill>
              </a:rPr>
              <a:t>Introduction to Classes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C8A8A9AE-CA63-408E-83A0-BA21205DB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4114800"/>
          </a:xfrm>
        </p:spPr>
        <p:txBody>
          <a:bodyPr/>
          <a:lstStyle/>
          <a:p>
            <a:r>
              <a:rPr lang="en-US" altLang="en-US" noProof="1"/>
              <a:t>Class Definition</a:t>
            </a:r>
          </a:p>
          <a:p>
            <a:r>
              <a:rPr lang="en-US" altLang="en-US" noProof="1"/>
              <a:t>Class Examples</a:t>
            </a:r>
          </a:p>
          <a:p>
            <a:r>
              <a:rPr lang="en-US" altLang="en-US"/>
              <a:t>Objects</a:t>
            </a:r>
          </a:p>
          <a:p>
            <a:r>
              <a:rPr lang="en-US" altLang="en-US"/>
              <a:t>Constructors</a:t>
            </a:r>
          </a:p>
          <a:p>
            <a:r>
              <a:rPr lang="en-US" altLang="en-US"/>
              <a:t>Destructors</a:t>
            </a:r>
            <a:endParaRPr lang="en-US" altLang="en-US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xmlns="" id="{975E07B3-4DBF-4361-87AD-95C2A400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91DDE-5050-43C9-9633-ED1D261FA66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F895A622-9E74-421E-BF5D-9437A691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5B1E922F-BC43-4DCA-A2E6-9211D45D2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xmlns="" id="{6EB6A760-2620-47A9-BA3F-F15BA16B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2895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    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    r1.set(5, 8);</a:t>
            </a:r>
            <a:r>
              <a:rPr lang="en-US" altLang="en-US" sz="24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    </a:t>
            </a: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Rectangle *r2;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r2 = &amp;r1;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	     r2-&gt;set(8,10);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}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xmlns="" id="{E94E2E8E-CCF2-41BD-8ACF-1FCBA76F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r2 is a pointer to a Rectangle object</a:t>
            </a:r>
          </a:p>
        </p:txBody>
      </p:sp>
      <p:sp>
        <p:nvSpPr>
          <p:cNvPr id="52230" name="AutoShape 6">
            <a:extLst>
              <a:ext uri="{FF2B5EF4-FFF2-40B4-BE49-F238E27FC236}">
                <a16:creationId xmlns:a16="http://schemas.microsoft.com/office/drawing/2014/main" xmlns="" id="{46FEE913-24A4-43E4-9CBC-24CE5A8A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1" name="Group 7">
            <a:extLst>
              <a:ext uri="{FF2B5EF4-FFF2-40B4-BE49-F238E27FC236}">
                <a16:creationId xmlns:a16="http://schemas.microsoft.com/office/drawing/2014/main" xmlns="" id="{E25A43EA-103A-46E8-9F7F-AA981060179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971800"/>
            <a:ext cx="381000" cy="838200"/>
            <a:chOff x="2928" y="1776"/>
            <a:chExt cx="240" cy="528"/>
          </a:xfrm>
        </p:grpSpPr>
        <p:sp>
          <p:nvSpPr>
            <p:cNvPr id="52232" name="AutoShape 8">
              <a:extLst>
                <a:ext uri="{FF2B5EF4-FFF2-40B4-BE49-F238E27FC236}">
                  <a16:creationId xmlns:a16="http://schemas.microsoft.com/office/drawing/2014/main" xmlns="" id="{01C87260-788A-48C6-A1FB-7380C5936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3" name="Rectangle 9">
              <a:extLst>
                <a:ext uri="{FF2B5EF4-FFF2-40B4-BE49-F238E27FC236}">
                  <a16:creationId xmlns:a16="http://schemas.microsoft.com/office/drawing/2014/main" xmlns="" id="{1AE37D14-BE41-4642-BF1B-99548EDAF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solidFill>
                  <a:srgbClr val="FFE5E5"/>
                </a:solidFill>
              </a:endParaRPr>
            </a:p>
          </p:txBody>
        </p:sp>
      </p:grpSp>
      <p:grpSp>
        <p:nvGrpSpPr>
          <p:cNvPr id="52234" name="Group 10">
            <a:extLst>
              <a:ext uri="{FF2B5EF4-FFF2-40B4-BE49-F238E27FC236}">
                <a16:creationId xmlns:a16="http://schemas.microsoft.com/office/drawing/2014/main" xmlns="" id="{278E4C10-7127-480A-9E42-C53FE9E390A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065713"/>
            <a:ext cx="1905000" cy="1106487"/>
            <a:chOff x="3072" y="3191"/>
            <a:chExt cx="1200" cy="697"/>
          </a:xfrm>
        </p:grpSpPr>
        <p:sp>
          <p:nvSpPr>
            <p:cNvPr id="52235" name="Rectangle 11">
              <a:extLst>
                <a:ext uri="{FF2B5EF4-FFF2-40B4-BE49-F238E27FC236}">
                  <a16:creationId xmlns:a16="http://schemas.microsoft.com/office/drawing/2014/main" xmlns="" id="{125E94D3-0132-4E7E-B97E-7F2F8A6B2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864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width</a:t>
              </a:r>
            </a:p>
            <a:p>
              <a:r>
                <a:rPr lang="en-US" altLang="en-US" b="1"/>
                <a:t>length</a:t>
              </a:r>
            </a:p>
          </p:txBody>
        </p:sp>
        <p:sp>
          <p:nvSpPr>
            <p:cNvPr id="52236" name="Text Box 12">
              <a:extLst>
                <a:ext uri="{FF2B5EF4-FFF2-40B4-BE49-F238E27FC236}">
                  <a16:creationId xmlns:a16="http://schemas.microsoft.com/office/drawing/2014/main" xmlns="" id="{8E130A9D-3B24-4718-93E7-85620EF13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1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r1</a:t>
              </a:r>
            </a:p>
          </p:txBody>
        </p:sp>
        <p:sp>
          <p:nvSpPr>
            <p:cNvPr id="52237" name="Rectangle 13">
              <a:extLst>
                <a:ext uri="{FF2B5EF4-FFF2-40B4-BE49-F238E27FC236}">
                  <a16:creationId xmlns:a16="http://schemas.microsoft.com/office/drawing/2014/main" xmlns="" id="{4E44540E-5121-4728-9D01-6884CB94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08"/>
              <a:ext cx="864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width = 5</a:t>
              </a:r>
            </a:p>
            <a:p>
              <a:r>
                <a:rPr lang="en-US" altLang="en-US" b="1"/>
                <a:t>length = 8</a:t>
              </a:r>
            </a:p>
          </p:txBody>
        </p:sp>
        <p:sp>
          <p:nvSpPr>
            <p:cNvPr id="52238" name="Text Box 14">
              <a:extLst>
                <a:ext uri="{FF2B5EF4-FFF2-40B4-BE49-F238E27FC236}">
                  <a16:creationId xmlns:a16="http://schemas.microsoft.com/office/drawing/2014/main" xmlns="" id="{346C8C76-7E0B-49CF-886C-8DB8EA469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3191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5000</a:t>
              </a:r>
            </a:p>
          </p:txBody>
        </p:sp>
      </p:grpSp>
      <p:sp>
        <p:nvSpPr>
          <p:cNvPr id="52239" name="Rectangle 15">
            <a:extLst>
              <a:ext uri="{FF2B5EF4-FFF2-40B4-BE49-F238E27FC236}">
                <a16:creationId xmlns:a16="http://schemas.microsoft.com/office/drawing/2014/main" xmlns="" id="{5D879B01-B380-4472-9A0E-2E6E0244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???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xmlns="" id="{F8B369C7-CECB-415C-90FB-C614DC92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78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r2</a:t>
            </a:r>
          </a:p>
        </p:txBody>
      </p:sp>
      <p:sp>
        <p:nvSpPr>
          <p:cNvPr id="52241" name="Text Box 17">
            <a:extLst>
              <a:ext uri="{FF2B5EF4-FFF2-40B4-BE49-F238E27FC236}">
                <a16:creationId xmlns:a16="http://schemas.microsoft.com/office/drawing/2014/main" xmlns="" id="{D6380CC2-0609-453B-AE92-8DC1574C2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54102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6000</a:t>
            </a:r>
          </a:p>
        </p:txBody>
      </p:sp>
      <p:grpSp>
        <p:nvGrpSpPr>
          <p:cNvPr id="52242" name="Group 18">
            <a:extLst>
              <a:ext uri="{FF2B5EF4-FFF2-40B4-BE49-F238E27FC236}">
                <a16:creationId xmlns:a16="http://schemas.microsoft.com/office/drawing/2014/main" xmlns="" id="{B00E4970-E679-41DB-9CA2-8A3B8588A40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29000"/>
            <a:ext cx="381000" cy="685800"/>
            <a:chOff x="2976" y="2304"/>
            <a:chExt cx="240" cy="432"/>
          </a:xfrm>
        </p:grpSpPr>
        <p:sp>
          <p:nvSpPr>
            <p:cNvPr id="52243" name="AutoShape 19">
              <a:extLst>
                <a:ext uri="{FF2B5EF4-FFF2-40B4-BE49-F238E27FC236}">
                  <a16:creationId xmlns:a16="http://schemas.microsoft.com/office/drawing/2014/main" xmlns="" id="{D8763AEE-D182-4654-94B6-8A0473E5E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Rectangle 20">
              <a:extLst>
                <a:ext uri="{FF2B5EF4-FFF2-40B4-BE49-F238E27FC236}">
                  <a16:creationId xmlns:a16="http://schemas.microsoft.com/office/drawing/2014/main" xmlns="" id="{E19A3673-B2F9-4B1F-B302-36A574FDC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5" name="Rectangle 21">
            <a:extLst>
              <a:ext uri="{FF2B5EF4-FFF2-40B4-BE49-F238E27FC236}">
                <a16:creationId xmlns:a16="http://schemas.microsoft.com/office/drawing/2014/main" xmlns="" id="{BFA345CB-19F0-46B8-A556-03B2A7B5F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5000</a:t>
            </a:r>
          </a:p>
        </p:txBody>
      </p:sp>
      <p:sp>
        <p:nvSpPr>
          <p:cNvPr id="52246" name="Line 22">
            <a:extLst>
              <a:ext uri="{FF2B5EF4-FFF2-40B4-BE49-F238E27FC236}">
                <a16:creationId xmlns:a16="http://schemas.microsoft.com/office/drawing/2014/main" xmlns="" id="{EA2DCE8D-6A67-4674-B3CF-1DC9B9B679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486400"/>
            <a:ext cx="609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47" name="Group 23">
            <a:extLst>
              <a:ext uri="{FF2B5EF4-FFF2-40B4-BE49-F238E27FC236}">
                <a16:creationId xmlns:a16="http://schemas.microsoft.com/office/drawing/2014/main" xmlns="" id="{1E652DF5-4EB6-43C4-AB06-5CBFD25DDE98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33800"/>
            <a:ext cx="381000" cy="685800"/>
            <a:chOff x="2976" y="2304"/>
            <a:chExt cx="240" cy="432"/>
          </a:xfrm>
        </p:grpSpPr>
        <p:sp>
          <p:nvSpPr>
            <p:cNvPr id="52248" name="AutoShape 24">
              <a:extLst>
                <a:ext uri="{FF2B5EF4-FFF2-40B4-BE49-F238E27FC236}">
                  <a16:creationId xmlns:a16="http://schemas.microsoft.com/office/drawing/2014/main" xmlns="" id="{7534DBFA-6A5D-47A3-820D-B8F560220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9" name="Rectangle 25">
              <a:extLst>
                <a:ext uri="{FF2B5EF4-FFF2-40B4-BE49-F238E27FC236}">
                  <a16:creationId xmlns:a16="http://schemas.microsoft.com/office/drawing/2014/main" xmlns="" id="{D1BB6F52-513E-43AA-A25C-7E6B94E57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50" name="Rectangle 26">
            <a:extLst>
              <a:ext uri="{FF2B5EF4-FFF2-40B4-BE49-F238E27FC236}">
                <a16:creationId xmlns:a16="http://schemas.microsoft.com/office/drawing/2014/main" xmlns="" id="{3E76384C-ED2B-4759-9FA2-A7F32B0A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 = 8</a:t>
            </a:r>
          </a:p>
          <a:p>
            <a:r>
              <a:rPr lang="en-US" altLang="en-US" b="1"/>
              <a:t>length = 10</a:t>
            </a:r>
          </a:p>
        </p:txBody>
      </p:sp>
      <p:sp>
        <p:nvSpPr>
          <p:cNvPr id="52251" name="Text Box 27">
            <a:extLst>
              <a:ext uri="{FF2B5EF4-FFF2-40B4-BE49-F238E27FC236}">
                <a16:creationId xmlns:a16="http://schemas.microsoft.com/office/drawing/2014/main" xmlns="" id="{CDBF0FC7-10BB-469B-B0A2-AE4C9A1F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71800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//dot notation</a:t>
            </a:r>
          </a:p>
        </p:txBody>
      </p:sp>
      <p:sp>
        <p:nvSpPr>
          <p:cNvPr id="52252" name="Text Box 28">
            <a:extLst>
              <a:ext uri="{FF2B5EF4-FFF2-40B4-BE49-F238E27FC236}">
                <a16:creationId xmlns:a16="http://schemas.microsoft.com/office/drawing/2014/main" xmlns="" id="{DE34C23A-387C-43AF-A4BC-6FF34837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9" grpId="0" animBg="1"/>
      <p:bldP spid="52240" grpId="0"/>
      <p:bldP spid="52241" grpId="0"/>
      <p:bldP spid="52245" grpId="0" animBg="1"/>
      <p:bldP spid="52250" grpId="0" animBg="1" autoUpdateAnimBg="0"/>
      <p:bldP spid="52251" grpId="0"/>
      <p:bldP spid="522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xmlns="" id="{F71BD65B-8A40-4551-99C0-7F8FDC24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1591-10F7-407B-8D1F-495143063D9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D54E760B-185F-43BC-8E59-36CA53DC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CCE95A9-906F-40A0-A57C-85E064836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xmlns="" id="{8996534D-6B1B-4539-8E8E-C9597832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28800"/>
            <a:ext cx="3810000" cy="32004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Rectangle *r3;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r3 = new Rectangle();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r3-&gt;set(80,100);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delete r3;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	 r3 = 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}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xmlns="" id="{6A84F161-0762-47BC-ABE1-234A9BB4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307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r3 is dynamically allocated</a:t>
            </a:r>
          </a:p>
        </p:txBody>
      </p:sp>
      <p:sp>
        <p:nvSpPr>
          <p:cNvPr id="53254" name="AutoShape 6">
            <a:extLst>
              <a:ext uri="{FF2B5EF4-FFF2-40B4-BE49-F238E27FC236}">
                <a16:creationId xmlns:a16="http://schemas.microsoft.com/office/drawing/2014/main" xmlns="" id="{022F6FD0-9083-4C66-904B-CCEDD7E8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xmlns="" id="{875CB236-1D5B-436E-9473-F5B38E44122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181600"/>
            <a:ext cx="1676400" cy="914400"/>
            <a:chOff x="2976" y="3216"/>
            <a:chExt cx="1056" cy="576"/>
          </a:xfrm>
        </p:grpSpPr>
        <p:sp>
          <p:nvSpPr>
            <p:cNvPr id="53256" name="Rectangle 8">
              <a:extLst>
                <a:ext uri="{FF2B5EF4-FFF2-40B4-BE49-F238E27FC236}">
                  <a16:creationId xmlns:a16="http://schemas.microsoft.com/office/drawing/2014/main" xmlns="" id="{0C6AB3E7-F154-435F-8168-2BDAFEAC7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???</a:t>
              </a:r>
            </a:p>
          </p:txBody>
        </p:sp>
        <p:sp>
          <p:nvSpPr>
            <p:cNvPr id="53257" name="Text Box 9">
              <a:extLst>
                <a:ext uri="{FF2B5EF4-FFF2-40B4-BE49-F238E27FC236}">
                  <a16:creationId xmlns:a16="http://schemas.microsoft.com/office/drawing/2014/main" xmlns="" id="{0E4B3CC2-7F43-404E-95D1-55DC8490F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216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b="1"/>
                <a:t>r3</a:t>
              </a:r>
            </a:p>
          </p:txBody>
        </p:sp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xmlns="" id="{E2792C86-A6E7-4C02-9701-7509DCBC0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31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6000</a:t>
              </a:r>
            </a:p>
          </p:txBody>
        </p:sp>
      </p:grpSp>
      <p:grpSp>
        <p:nvGrpSpPr>
          <p:cNvPr id="53259" name="Group 11">
            <a:extLst>
              <a:ext uri="{FF2B5EF4-FFF2-40B4-BE49-F238E27FC236}">
                <a16:creationId xmlns:a16="http://schemas.microsoft.com/office/drawing/2014/main" xmlns="" id="{BD63794B-F7A4-495A-8535-9E006D09F14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381000" cy="685800"/>
            <a:chOff x="2976" y="2304"/>
            <a:chExt cx="240" cy="432"/>
          </a:xfrm>
        </p:grpSpPr>
        <p:sp>
          <p:nvSpPr>
            <p:cNvPr id="53260" name="AutoShape 12">
              <a:extLst>
                <a:ext uri="{FF2B5EF4-FFF2-40B4-BE49-F238E27FC236}">
                  <a16:creationId xmlns:a16="http://schemas.microsoft.com/office/drawing/2014/main" xmlns="" id="{2CF44F34-4D08-4A5F-9B0D-CDF1E3A35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92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1" name="Rectangle 13">
              <a:extLst>
                <a:ext uri="{FF2B5EF4-FFF2-40B4-BE49-F238E27FC236}">
                  <a16:creationId xmlns:a16="http://schemas.microsoft.com/office/drawing/2014/main" xmlns="" id="{95B2A1C0-39F1-471D-BDA9-2BA1A4A7C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04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62" name="Group 14">
            <a:extLst>
              <a:ext uri="{FF2B5EF4-FFF2-40B4-BE49-F238E27FC236}">
                <a16:creationId xmlns:a16="http://schemas.microsoft.com/office/drawing/2014/main" xmlns="" id="{758B37EB-7F68-4D79-B89A-E4E70F63F582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24488"/>
            <a:ext cx="3276600" cy="1128712"/>
            <a:chOff x="3264" y="3369"/>
            <a:chExt cx="2064" cy="711"/>
          </a:xfrm>
        </p:grpSpPr>
        <p:sp>
          <p:nvSpPr>
            <p:cNvPr id="53263" name="Rectangle 15">
              <a:extLst>
                <a:ext uri="{FF2B5EF4-FFF2-40B4-BE49-F238E27FC236}">
                  <a16:creationId xmlns:a16="http://schemas.microsoft.com/office/drawing/2014/main" xmlns="" id="{112FB37E-B0AC-4E52-B6D7-283829CEB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00"/>
              <a:ext cx="864" cy="48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b="1"/>
                <a:t>width</a:t>
              </a:r>
            </a:p>
            <a:p>
              <a:r>
                <a:rPr lang="en-US" altLang="en-US" b="1"/>
                <a:t>length</a:t>
              </a:r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xmlns="" id="{D6C82EB9-CB5C-4FFF-841B-3F7CEE49F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369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5000</a:t>
              </a:r>
            </a:p>
          </p:txBody>
        </p:sp>
        <p:sp>
          <p:nvSpPr>
            <p:cNvPr id="53265" name="Rectangle 17">
              <a:extLst>
                <a:ext uri="{FF2B5EF4-FFF2-40B4-BE49-F238E27FC236}">
                  <a16:creationId xmlns:a16="http://schemas.microsoft.com/office/drawing/2014/main" xmlns="" id="{9E43A5DA-B97D-4CA2-A28D-D4034B6A2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04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5000</a:t>
              </a:r>
            </a:p>
          </p:txBody>
        </p:sp>
        <p:sp>
          <p:nvSpPr>
            <p:cNvPr id="53266" name="Line 18">
              <a:extLst>
                <a:ext uri="{FF2B5EF4-FFF2-40B4-BE49-F238E27FC236}">
                  <a16:creationId xmlns:a16="http://schemas.microsoft.com/office/drawing/2014/main" xmlns="" id="{CE520742-42F7-454C-83A7-4241B107C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52"/>
              <a:ext cx="43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267" name="Group 19">
            <a:extLst>
              <a:ext uri="{FF2B5EF4-FFF2-40B4-BE49-F238E27FC236}">
                <a16:creationId xmlns:a16="http://schemas.microsoft.com/office/drawing/2014/main" xmlns="" id="{2BCB634B-9236-4BDA-A329-7514804E8EC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381000" cy="838200"/>
            <a:chOff x="2928" y="1776"/>
            <a:chExt cx="240" cy="528"/>
          </a:xfrm>
        </p:grpSpPr>
        <p:sp>
          <p:nvSpPr>
            <p:cNvPr id="53268" name="AutoShape 20">
              <a:extLst>
                <a:ext uri="{FF2B5EF4-FFF2-40B4-BE49-F238E27FC236}">
                  <a16:creationId xmlns:a16="http://schemas.microsoft.com/office/drawing/2014/main" xmlns="" id="{69C7889A-87F9-438D-914E-43690ACA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69" name="Rectangle 21">
              <a:extLst>
                <a:ext uri="{FF2B5EF4-FFF2-40B4-BE49-F238E27FC236}">
                  <a16:creationId xmlns:a16="http://schemas.microsoft.com/office/drawing/2014/main" xmlns="" id="{3CF20579-C0C0-453A-9163-5D6E9558F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70" name="Rectangle 22">
            <a:extLst>
              <a:ext uri="{FF2B5EF4-FFF2-40B4-BE49-F238E27FC236}">
                <a16:creationId xmlns:a16="http://schemas.microsoft.com/office/drawing/2014/main" xmlns="" id="{DFE9E83B-581E-4E02-8020-0C6BA8A0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16002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/>
              <a:t>width = 80</a:t>
            </a:r>
          </a:p>
          <a:p>
            <a:r>
              <a:rPr lang="en-US" altLang="en-US" b="1"/>
              <a:t>length = 100</a:t>
            </a:r>
          </a:p>
        </p:txBody>
      </p:sp>
      <p:grpSp>
        <p:nvGrpSpPr>
          <p:cNvPr id="53271" name="Group 23">
            <a:extLst>
              <a:ext uri="{FF2B5EF4-FFF2-40B4-BE49-F238E27FC236}">
                <a16:creationId xmlns:a16="http://schemas.microsoft.com/office/drawing/2014/main" xmlns="" id="{C9842D83-978E-4D54-8795-0432ECCC6884}"/>
              </a:ext>
            </a:extLst>
          </p:cNvPr>
          <p:cNvGrpSpPr>
            <a:grpSpLocks/>
          </p:cNvGrpSpPr>
          <p:nvPr/>
        </p:nvGrpSpPr>
        <p:grpSpPr bwMode="auto">
          <a:xfrm>
            <a:off x="4801737" y="3338015"/>
            <a:ext cx="381000" cy="838200"/>
            <a:chOff x="2928" y="1776"/>
            <a:chExt cx="240" cy="528"/>
          </a:xfrm>
        </p:grpSpPr>
        <p:sp>
          <p:nvSpPr>
            <p:cNvPr id="53272" name="AutoShape 24">
              <a:extLst>
                <a:ext uri="{FF2B5EF4-FFF2-40B4-BE49-F238E27FC236}">
                  <a16:creationId xmlns:a16="http://schemas.microsoft.com/office/drawing/2014/main" xmlns="" id="{EBC7AAAD-52F3-4CF4-902B-6B583EAC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3" name="Rectangle 25">
              <a:extLst>
                <a:ext uri="{FF2B5EF4-FFF2-40B4-BE49-F238E27FC236}">
                  <a16:creationId xmlns:a16="http://schemas.microsoft.com/office/drawing/2014/main" xmlns="" id="{AC279457-D4ED-40FD-A4F1-7674ACF5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7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274" name="Group 26">
            <a:extLst>
              <a:ext uri="{FF2B5EF4-FFF2-40B4-BE49-F238E27FC236}">
                <a16:creationId xmlns:a16="http://schemas.microsoft.com/office/drawing/2014/main" xmlns="" id="{5EE7E566-ECFD-4426-9E12-15B0BE1E27C6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3749675" cy="1295400"/>
            <a:chOff x="3264" y="3408"/>
            <a:chExt cx="2362" cy="816"/>
          </a:xfrm>
        </p:grpSpPr>
        <p:sp>
          <p:nvSpPr>
            <p:cNvPr id="53275" name="Rectangle 27">
              <a:extLst>
                <a:ext uri="{FF2B5EF4-FFF2-40B4-BE49-F238E27FC236}">
                  <a16:creationId xmlns:a16="http://schemas.microsoft.com/office/drawing/2014/main" xmlns="" id="{505A1439-105A-4A76-8C73-0D0E4439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408"/>
              <a:ext cx="158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76" name="Rectangle 28">
              <a:extLst>
                <a:ext uri="{FF2B5EF4-FFF2-40B4-BE49-F238E27FC236}">
                  <a16:creationId xmlns:a16="http://schemas.microsoft.com/office/drawing/2014/main" xmlns="" id="{CCC485C6-6245-48A1-82B4-69212B6CE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768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1"/>
                <a:t>???</a:t>
              </a:r>
            </a:p>
          </p:txBody>
        </p:sp>
      </p:grpSp>
      <p:sp>
        <p:nvSpPr>
          <p:cNvPr id="53277" name="Rectangle 29">
            <a:extLst>
              <a:ext uri="{FF2B5EF4-FFF2-40B4-BE49-F238E27FC236}">
                <a16:creationId xmlns:a16="http://schemas.microsoft.com/office/drawing/2014/main" xmlns="" id="{28D6A88B-BCB3-498E-83A4-A042FCC8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1219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NULL</a:t>
            </a:r>
          </a:p>
        </p:txBody>
      </p:sp>
      <p:grpSp>
        <p:nvGrpSpPr>
          <p:cNvPr id="53278" name="Group 30">
            <a:extLst>
              <a:ext uri="{FF2B5EF4-FFF2-40B4-BE49-F238E27FC236}">
                <a16:creationId xmlns:a16="http://schemas.microsoft.com/office/drawing/2014/main" xmlns="" id="{4C3FFAC1-46A8-4669-B535-675B699162C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886200"/>
            <a:ext cx="381000" cy="609600"/>
            <a:chOff x="4944" y="2976"/>
            <a:chExt cx="240" cy="384"/>
          </a:xfrm>
        </p:grpSpPr>
        <p:sp>
          <p:nvSpPr>
            <p:cNvPr id="53279" name="AutoShape 31">
              <a:extLst>
                <a:ext uri="{FF2B5EF4-FFF2-40B4-BE49-F238E27FC236}">
                  <a16:creationId xmlns:a16="http://schemas.microsoft.com/office/drawing/2014/main" xmlns="" id="{1B702327-3397-464F-9318-B027F220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16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0" name="Rectangle 32">
              <a:extLst>
                <a:ext uri="{FF2B5EF4-FFF2-40B4-BE49-F238E27FC236}">
                  <a16:creationId xmlns:a16="http://schemas.microsoft.com/office/drawing/2014/main" xmlns="" id="{4091BB74-F7DB-44A3-9921-14536891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281" name="Text Box 33">
            <a:extLst>
              <a:ext uri="{FF2B5EF4-FFF2-40B4-BE49-F238E27FC236}">
                <a16:creationId xmlns:a16="http://schemas.microsoft.com/office/drawing/2014/main" xmlns="" id="{62E6480A-B437-403F-BD61-F419F7460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29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/>
      <p:bldP spid="53270" grpId="0" animBg="1"/>
      <p:bldP spid="53277" grpId="0" animBg="1"/>
      <p:bldP spid="532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7CE8A495-43DB-4873-AFC6-D915635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6F83A-3F09-4145-8BDB-C3F5D01C450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036BDAEE-B616-40DC-9970-A83600D52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733800" cy="2743200"/>
          </a:xfrm>
          <a:solidFill>
            <a:schemeClr val="accent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</a:rPr>
              <a:t>#include &lt;iostream.h&gt;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</a:rPr>
              <a:t>class circle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  double radius;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EE5EA62B-FC4C-4C3D-AE42-975D72393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xmlns="" id="{30B49D41-1D10-410F-B0CD-47DF0C4B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33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xmlns="" id="{7BC49671-ECAF-4B37-8E92-3098CB0A4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10050"/>
            <a:ext cx="8229600" cy="20415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int main()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 circle c1;</a:t>
            </a:r>
            <a:r>
              <a:rPr lang="en-US" altLang="en-US" sz="2400" b="1"/>
              <a:t>		   </a:t>
            </a:r>
            <a:r>
              <a:rPr lang="en-US" altLang="en-US" sz="2000">
                <a:latin typeface="Times New Roman" panose="02020603050405020304" pitchFamily="18" charset="0"/>
              </a:rPr>
              <a:t>// Declare an instance of the class</a:t>
            </a:r>
            <a:r>
              <a:rPr lang="en-US" altLang="en-US" sz="2400" b="1"/>
              <a:t> </a:t>
            </a:r>
            <a:r>
              <a:rPr lang="en-US" altLang="en-US" sz="2000">
                <a:latin typeface="Times New Roman" panose="02020603050405020304" pitchFamily="18" charset="0"/>
              </a:rPr>
              <a:t>circle</a:t>
            </a:r>
          </a:p>
          <a:p>
            <a:r>
              <a:rPr lang="en-US" altLang="en-US" sz="2000" b="1"/>
              <a:t>    c1.radius = 5;</a:t>
            </a:r>
            <a:r>
              <a:rPr lang="en-US" altLang="en-US" sz="2400" b="1"/>
              <a:t>	   </a:t>
            </a:r>
            <a:r>
              <a:rPr lang="en-US" altLang="en-US" sz="2000">
                <a:latin typeface="Times New Roman" panose="02020603050405020304" pitchFamily="18" charset="0"/>
              </a:rPr>
              <a:t>// Initialize by assignment</a:t>
            </a:r>
          </a:p>
          <a:p>
            <a:endParaRPr lang="en-US" altLang="en-US" sz="2000">
              <a:latin typeface="Times New Roman" panose="02020603050405020304" pitchFamily="18" charset="0"/>
            </a:endParaRPr>
          </a:p>
          <a:p>
            <a:r>
              <a:rPr lang="en-US" altLang="en-US" sz="2000" b="1"/>
              <a:t>}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xmlns="" id="{CA421AB3-1374-4E68-B117-9A29C1FD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95400"/>
            <a:ext cx="2760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1. By Assignment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xmlns="" id="{D3D3D220-B5B6-4EE7-9E7D-00F5B04A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2011363"/>
            <a:ext cx="4130675" cy="1646237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chemeClr val="accent2"/>
                </a:solidFill>
              </a:rPr>
              <a:t>   Only work for public data 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     members</a:t>
            </a:r>
          </a:p>
          <a:p>
            <a:pPr>
              <a:buFontTx/>
              <a:buChar char="•"/>
            </a:pPr>
            <a:endParaRPr lang="en-US" altLang="en-US" sz="120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altLang="en-US" sz="2000">
                <a:solidFill>
                  <a:schemeClr val="accent2"/>
                </a:solidFill>
              </a:rPr>
              <a:t>   No control over the operations </a:t>
            </a:r>
          </a:p>
          <a:p>
            <a:r>
              <a:rPr lang="en-US" altLang="en-US" sz="2000">
                <a:solidFill>
                  <a:schemeClr val="accent2"/>
                </a:solidFill>
              </a:rPr>
              <a:t>    on data members</a:t>
            </a:r>
          </a:p>
          <a:p>
            <a:pPr>
              <a:buFontTx/>
              <a:buChar char="•"/>
            </a:pPr>
            <a:endParaRPr lang="en-US" altLang="en-US"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78" grpId="0"/>
      <p:bldP spid="542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A98AB4-A56C-45DF-86DD-B444EF94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2EBB7-9E0F-4405-BB71-4C12BC016D4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C812499B-76F5-4B61-ABF9-ACA26B450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733800" cy="38100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#include &lt;iostream.h&gt;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class circle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private: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	   double radius;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00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 (double 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{radius = r;}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double get_r 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{return radius;}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552FD9D1-09C4-413C-9E10-C35A446B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8382000" cy="19050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int main(void) {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circle c;   		</a:t>
            </a:r>
            <a:r>
              <a:rPr lang="en-US" altLang="en-US" sz="1800">
                <a:latin typeface="Times New Roman" panose="02020603050405020304" pitchFamily="18" charset="0"/>
              </a:rPr>
              <a:t>// an object of circle class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</a:t>
            </a:r>
            <a:r>
              <a:rPr lang="en-US" altLang="en-US" sz="2000" b="1">
                <a:solidFill>
                  <a:srgbClr val="000066"/>
                </a:solidFill>
                <a:latin typeface="Times New Roman" panose="02020603050405020304" pitchFamily="18" charset="0"/>
              </a:rPr>
              <a:t>c.set(5.0);		</a:t>
            </a:r>
            <a:r>
              <a:rPr lang="en-US" altLang="en-US" sz="1800">
                <a:latin typeface="Times New Roman" panose="02020603050405020304" pitchFamily="18" charset="0"/>
              </a:rPr>
              <a:t>// initialize an object with a public</a:t>
            </a:r>
            <a:r>
              <a:rPr lang="en-US" altLang="en-US" sz="1800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latin typeface="Times New Roman" panose="02020603050405020304" pitchFamily="18" charset="0"/>
              </a:rPr>
              <a:t>member function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    cout &lt;&lt; "The radius of circle c is " &lt;&lt; </a:t>
            </a:r>
            <a:r>
              <a:rPr lang="en-US" altLang="en-US" sz="2000" b="1">
                <a:solidFill>
                  <a:srgbClr val="000066"/>
                </a:solidFill>
                <a:latin typeface="Times New Roman" panose="02020603050405020304" pitchFamily="18" charset="0"/>
              </a:rPr>
              <a:t>c.get_r()</a:t>
            </a:r>
            <a:r>
              <a:rPr lang="en-US" altLang="en-US" sz="2000" b="1">
                <a:latin typeface="Times New Roman" panose="02020603050405020304" pitchFamily="18" charset="0"/>
              </a:rPr>
              <a:t> &lt;&lt; endl; 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	</a:t>
            </a:r>
            <a:r>
              <a:rPr lang="en-US" altLang="en-US" sz="1800">
                <a:latin typeface="Times New Roman" panose="02020603050405020304" pitchFamily="18" charset="0"/>
              </a:rPr>
              <a:t>// access a private data member with an accessor</a:t>
            </a:r>
          </a:p>
          <a:p>
            <a:pPr lvl="1">
              <a:spcBef>
                <a:spcPct val="0"/>
              </a:spcBef>
              <a:buFont typeface="Courier New" panose="02070309020205020404" pitchFamily="49" charset="0"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xmlns="" id="{FA239B34-A299-4ADC-92C7-D703F8ACF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xmlns="" id="{46CD7BE8-F766-48B4-97E4-E408E1D7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35163"/>
            <a:ext cx="474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2. By Public Member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/>
      <p:bldP spid="553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F7057141-233B-47CB-80C8-C90D9BC6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D84F-E3C6-45DA-9BDB-A9DCD4BE86C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CBEF7FFB-FB81-46F8-832D-6AC2F5F2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E2B5F96D-6031-4775-BC1E-F6A1A621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r>
              <a:rPr lang="en-US" altLang="en-US" sz="4000"/>
              <a:t>Declaration of an Object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xmlns="" id="{4F00E92F-DF89-40F2-9456-6D243EB0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30480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     Rectangle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        </a:t>
            </a:r>
            <a:r>
              <a:rPr lang="en-US" altLang="en-US" sz="2000">
                <a:solidFill>
                  <a:schemeClr val="accent2"/>
                </a:solidFill>
              </a:rPr>
              <a:t>r1.set(5, 8);</a:t>
            </a:r>
            <a:r>
              <a:rPr lang="en-US" altLang="en-US" sz="2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    </a:t>
            </a:r>
            <a:r>
              <a:rPr lang="en-US" altLang="en-US" sz="2000" b="1">
                <a:latin typeface="Times New Roman" panose="02020603050405020304" pitchFamily="18" charset="0"/>
              </a:rPr>
              <a:t>Rectangle *r2;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	     r2 = &amp;r1;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sz="2000">
                <a:solidFill>
                  <a:schemeClr val="accent2"/>
                </a:solidFill>
              </a:rPr>
              <a:t>r2-&gt;set(8,10);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}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xmlns="" id="{6D5D0905-D98F-4F26-ABC2-71905BE9C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404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r2 is a pointer to a Rectangle object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xmlns="" id="{23FF9319-BC76-4922-BE99-4FEFEA00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971800"/>
            <a:ext cx="163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//dot notation</a:t>
            </a:r>
          </a:p>
        </p:txBody>
      </p:sp>
      <p:sp>
        <p:nvSpPr>
          <p:cNvPr id="56327" name="Text Box 7">
            <a:extLst>
              <a:ext uri="{FF2B5EF4-FFF2-40B4-BE49-F238E27FC236}">
                <a16:creationId xmlns:a16="http://schemas.microsoft.com/office/drawing/2014/main" xmlns="" id="{0273D818-564C-41F3-8F15-04C0956EF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189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8000"/>
                </a:solidFill>
              </a:rPr>
              <a:t>//arrow notation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xmlns="" id="{220171D7-207F-4E6F-BCA4-A49E9428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36131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 and r2 are both initialized by </a:t>
            </a:r>
          </a:p>
          <a:p>
            <a:r>
              <a:rPr lang="en-US" altLang="en-US" b="1"/>
              <a:t>public member function set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xmlns="" id="{DC4BBEBC-7045-4B10-B4B7-540D25DC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588E-CD25-4E68-A38E-BB9770ED5B78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D7B1A79D-1F89-45E8-8F93-284DD51D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Rectangle();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008000"/>
                </a:solidFill>
                <a:latin typeface="Times New Roman" panose="02020603050405020304" pitchFamily="18" charset="0"/>
              </a:rPr>
              <a:t>Rectangle(const Rectangle &amp;r);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663300"/>
                </a:solidFill>
                <a:latin typeface="Times New Roman" panose="02020603050405020304" pitchFamily="18" charset="0"/>
              </a:rPr>
              <a:t>Rectangle(int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3F274681-DEB8-4A93-970D-74C8F49D0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xmlns="" id="{C3A930B2-B30A-4DEE-B571-D17A7A7D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295400"/>
            <a:ext cx="2836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3. By Constructor</a:t>
            </a:r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xmlns="" id="{261ED162-6C37-4788-803D-07E50DC44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297113"/>
            <a:ext cx="3598863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0066"/>
                </a:solidFill>
              </a:rPr>
              <a:t>Default constructor</a:t>
            </a:r>
          </a:p>
          <a:p>
            <a:pPr>
              <a:buFontTx/>
              <a:buChar char="•"/>
            </a:pPr>
            <a:endParaRPr lang="en-US" altLang="en-US" sz="1000"/>
          </a:p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Copy constructor</a:t>
            </a:r>
          </a:p>
          <a:p>
            <a:pPr>
              <a:buFontTx/>
              <a:buChar char="•"/>
            </a:pPr>
            <a:endParaRPr lang="en-US" altLang="en-US" sz="1000"/>
          </a:p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663300"/>
                </a:solidFill>
              </a:rPr>
              <a:t>Constructor with parameters</a:t>
            </a:r>
          </a:p>
          <a:p>
            <a:pPr>
              <a:buFontTx/>
              <a:buChar char="•"/>
            </a:pPr>
            <a:endParaRPr lang="en-US" altLang="en-US" sz="1000"/>
          </a:p>
        </p:txBody>
      </p:sp>
      <p:grpSp>
        <p:nvGrpSpPr>
          <p:cNvPr id="57350" name="Group 6">
            <a:extLst>
              <a:ext uri="{FF2B5EF4-FFF2-40B4-BE49-F238E27FC236}">
                <a16:creationId xmlns:a16="http://schemas.microsoft.com/office/drawing/2014/main" xmlns="" id="{678EC282-D48A-4FA4-880E-B86F558DACF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114800"/>
            <a:ext cx="4114800" cy="2286000"/>
            <a:chOff x="2928" y="2592"/>
            <a:chExt cx="2592" cy="1440"/>
          </a:xfrm>
        </p:grpSpPr>
        <p:sp>
          <p:nvSpPr>
            <p:cNvPr id="57351" name="Rectangle 7">
              <a:extLst>
                <a:ext uri="{FF2B5EF4-FFF2-40B4-BE49-F238E27FC236}">
                  <a16:creationId xmlns:a16="http://schemas.microsoft.com/office/drawing/2014/main" xmlns="" id="{FC62F1E6-58FF-48B7-BC31-C396B6E53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592"/>
              <a:ext cx="2592" cy="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Text Box 8">
              <a:extLst>
                <a:ext uri="{FF2B5EF4-FFF2-40B4-BE49-F238E27FC236}">
                  <a16:creationId xmlns:a16="http://schemas.microsoft.com/office/drawing/2014/main" xmlns="" id="{83DB8529-CB3E-4BC4-BCF4-5A5965680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3081"/>
              <a:ext cx="1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There is no return type</a:t>
              </a:r>
            </a:p>
          </p:txBody>
        </p:sp>
        <p:sp>
          <p:nvSpPr>
            <p:cNvPr id="57353" name="Text Box 9">
              <a:extLst>
                <a:ext uri="{FF2B5EF4-FFF2-40B4-BE49-F238E27FC236}">
                  <a16:creationId xmlns:a16="http://schemas.microsoft.com/office/drawing/2014/main" xmlns="" id="{D25D52EA-52B4-433D-AB6F-3BA4E1C63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3321"/>
              <a:ext cx="2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663300"/>
                  </a:solidFill>
                </a:rPr>
                <a:t>Are used to initialize class data </a:t>
              </a:r>
            </a:p>
            <a:p>
              <a:r>
                <a:rPr lang="en-US" altLang="en-US" b="1">
                  <a:solidFill>
                    <a:srgbClr val="663300"/>
                  </a:solidFill>
                </a:rPr>
                <a:t>members</a:t>
              </a:r>
            </a:p>
          </p:txBody>
        </p:sp>
        <p:sp>
          <p:nvSpPr>
            <p:cNvPr id="57354" name="Text Box 10">
              <a:extLst>
                <a:ext uri="{FF2B5EF4-FFF2-40B4-BE49-F238E27FC236}">
                  <a16:creationId xmlns:a16="http://schemas.microsoft.com/office/drawing/2014/main" xmlns="" id="{D329F7A7-BD27-474A-9402-E45D37378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841"/>
              <a:ext cx="2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663300"/>
                  </a:solidFill>
                </a:rPr>
                <a:t>Have the same name as the class</a:t>
              </a:r>
            </a:p>
          </p:txBody>
        </p:sp>
        <p:sp>
          <p:nvSpPr>
            <p:cNvPr id="57355" name="Text Box 11">
              <a:extLst>
                <a:ext uri="{FF2B5EF4-FFF2-40B4-BE49-F238E27FC236}">
                  <a16:creationId xmlns:a16="http://schemas.microsoft.com/office/drawing/2014/main" xmlns="" id="{379C61AD-D2FF-4F40-B87D-6F5628648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10"/>
              <a:ext cx="20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They are publicly accessible</a:t>
              </a:r>
            </a:p>
          </p:txBody>
        </p:sp>
        <p:sp>
          <p:nvSpPr>
            <p:cNvPr id="57356" name="Text Box 12">
              <a:extLst>
                <a:ext uri="{FF2B5EF4-FFF2-40B4-BE49-F238E27FC236}">
                  <a16:creationId xmlns:a16="http://schemas.microsoft.com/office/drawing/2014/main" xmlns="" id="{AD474119-E3DD-4A59-85C3-4614853B9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3705"/>
              <a:ext cx="2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They have different signatures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xmlns="" id="{AD506B7F-373F-468C-9CA3-F4B4E126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224F3-6E47-4BC9-8DE3-F3516E27A75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31C812B9-CEC5-4585-9669-3706F3556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5052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84D64BAF-0746-43AC-92A8-28A3EC642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xmlns="" id="{136CD6EB-EC75-4E17-9A49-5603D753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19400"/>
            <a:ext cx="254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0066"/>
                </a:solidFill>
              </a:rPr>
              <a:t>Default constructor</a:t>
            </a:r>
            <a:endParaRPr lang="en-US" altLang="en-US" sz="1000"/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xmlns="" id="{42F26AD4-C9F2-42B0-ADBC-DDA24DA6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524000"/>
            <a:ext cx="4883150" cy="100647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</a:rPr>
              <a:t>When a class is declared with no constructors,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 compiler automatically assumes 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default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constructor and </a:t>
            </a:r>
            <a:r>
              <a:rPr lang="en-US" altLang="en-US" sz="2000">
                <a:solidFill>
                  <a:srgbClr val="008000"/>
                </a:solidFill>
                <a:latin typeface="Times New Roman" panose="02020603050405020304" pitchFamily="18" charset="0"/>
              </a:rPr>
              <a:t>copy</a:t>
            </a:r>
            <a:r>
              <a:rPr lang="en-US" altLang="en-US" sz="2000">
                <a:latin typeface="Times New Roman" panose="02020603050405020304" pitchFamily="18" charset="0"/>
              </a:rPr>
              <a:t> constructor for it.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xmlns="" id="{FB2BB61D-246E-41F2-85FB-04A2EF35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38100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:: Rectangle() { };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xmlns="" id="{ED5024F1-1079-450F-B0A1-D510300D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19600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</a:t>
            </a:r>
            <a:r>
              <a:rPr lang="en-US" altLang="en-US" sz="2000">
                <a:solidFill>
                  <a:srgbClr val="008000"/>
                </a:solidFill>
              </a:rPr>
              <a:t>Copy constructor</a:t>
            </a:r>
            <a:endParaRPr lang="en-US" altLang="en-US" sz="1000">
              <a:solidFill>
                <a:srgbClr val="008000"/>
              </a:solidFill>
            </a:endParaRPr>
          </a:p>
        </p:txBody>
      </p:sp>
      <p:sp>
        <p:nvSpPr>
          <p:cNvPr id="58376" name="Rectangle 8">
            <a:extLst>
              <a:ext uri="{FF2B5EF4-FFF2-40B4-BE49-F238E27FC236}">
                <a16:creationId xmlns:a16="http://schemas.microsoft.com/office/drawing/2014/main" xmlns="" id="{6115D26F-E874-4BAF-AB18-34FA80A5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4572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:: Rectangle (const Rectangle &amp;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width = r.width;  length = r.length;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/>
      <p:bldP spid="58374" grpId="0" animBg="1"/>
      <p:bldP spid="58375" grpId="0"/>
      <p:bldP spid="583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BC03A7C7-A249-4447-90C6-4A6C2382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BAB1F-6068-44FA-A2C9-79E493CA5FD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CAF93097-B8A3-4A93-8043-93B7720FD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505200" cy="426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DE2C4849-6835-4BB2-A8A9-528578EFB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xmlns="" id="{785E476F-D994-46B3-A4C8-AED32A1F8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524000"/>
            <a:ext cx="401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Initialize with </a:t>
            </a:r>
            <a:r>
              <a:rPr lang="en-US" altLang="en-US" sz="2000">
                <a:solidFill>
                  <a:srgbClr val="000066"/>
                </a:solidFill>
              </a:rPr>
              <a:t>default </a:t>
            </a:r>
            <a:r>
              <a:rPr lang="en-US" altLang="en-US" sz="2000"/>
              <a:t>constructor</a:t>
            </a:r>
            <a:endParaRPr lang="en-US" altLang="en-US" sz="1000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xmlns="" id="{D6052ACC-F482-41D1-8385-1B7C6CDB6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33600"/>
            <a:ext cx="40386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r1;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*r3 = new Rectangle();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xmlns="" id="{E3BFFB18-BB54-4FC5-A4C9-1BA6D1FB8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378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Initialize with </a:t>
            </a:r>
            <a:r>
              <a:rPr lang="en-US" altLang="en-US" sz="2000">
                <a:solidFill>
                  <a:srgbClr val="008000"/>
                </a:solidFill>
              </a:rPr>
              <a:t>copy </a:t>
            </a:r>
            <a:r>
              <a:rPr lang="en-US" altLang="en-US" sz="2000"/>
              <a:t>constructor</a:t>
            </a:r>
            <a:endParaRPr lang="en-US" altLang="en-US" sz="1000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xmlns="" id="{FB0D1137-6D3B-419F-9216-B186F0B3B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0" cy="2057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r4.set(60,80);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r5 = r4;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r6(r4);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*r7 = new Rectangle(r4);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D0509497-FAA3-48A5-AC36-DA70D8E9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58C17-2EBC-4DDF-B533-715C5150A12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E0039915-A48A-4476-AD1A-8D7324EF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3505200" cy="441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</a:t>
            </a:r>
            <a:r>
              <a:rPr lang="en-US" altLang="en-US" sz="2000">
                <a:solidFill>
                  <a:srgbClr val="663300"/>
                </a:solidFill>
                <a:latin typeface="Times New Roman" panose="02020603050405020304" pitchFamily="18" charset="0"/>
              </a:rPr>
              <a:t>Rectangle(int w, int l)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rgbClr val="663300"/>
                </a:solidFill>
                <a:latin typeface="Times New Roman" panose="02020603050405020304" pitchFamily="18" charset="0"/>
              </a:rPr>
              <a:t>		{width =w; length=l;}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1EBF8E5C-4104-4AC3-8014-1CC914E5C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xmlns="" id="{45ECB232-4365-4F59-B19F-0A00A6F74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038600" cy="131127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</a:rPr>
              <a:t>If any constructor with any number of parameters is declared, no </a:t>
            </a:r>
            <a:r>
              <a:rPr lang="en-US" altLang="en-US" sz="2000">
                <a:solidFill>
                  <a:srgbClr val="000066"/>
                </a:solidFill>
                <a:latin typeface="Times New Roman" panose="02020603050405020304" pitchFamily="18" charset="0"/>
              </a:rPr>
              <a:t>default</a:t>
            </a:r>
            <a:r>
              <a:rPr lang="en-US" altLang="en-US" sz="2000">
                <a:latin typeface="Times New Roman" panose="02020603050405020304" pitchFamily="18" charset="0"/>
              </a:rPr>
              <a:t> constructor will exist, unless you define it.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xmlns="" id="{F1984EF5-34DA-4927-8688-18D9331B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32004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r4;	</a:t>
            </a:r>
            <a:r>
              <a:rPr lang="en-US" altLang="en-US" sz="2000">
                <a:solidFill>
                  <a:srgbClr val="FF0000"/>
                </a:solidFill>
              </a:rPr>
              <a:t>// error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xmlns="" id="{BD8AA2CD-3B8D-41D8-A5BC-93E87FE2F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27525"/>
            <a:ext cx="3178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/>
              <a:t>  Initialize with constructor</a:t>
            </a:r>
            <a:endParaRPr lang="en-US" altLang="en-US" sz="1000"/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xmlns="" id="{EC20A307-7B2A-468F-A1EA-F5668EB1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953000"/>
            <a:ext cx="45720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r5(60,80);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*r6 = new Rectangle(60,80);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  <p:bldP spid="60422" grpId="0"/>
      <p:bldP spid="604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DE26FC1C-3722-40D6-B9D8-F2E323C7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F73C-15F7-45FE-B6FD-7BB480CF6D6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61DDD14F-81D3-48D1-AF58-CCD753AE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3352800" cy="4419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width;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length;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Rectangle();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Rectangle(int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void set(int w, int l);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 int area();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CF246321-81BB-40D2-8AFA-425D71D56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xmlns="" id="{9FD3F26C-849C-4AA8-8E30-9D511F520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4430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Write your own constructors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xmlns="" id="{6C0269F8-84C2-43BB-8A62-448E67AE6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81200"/>
            <a:ext cx="38100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Rectangle :: Rectangle()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width = 20;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length = 50;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xmlns="" id="{79381252-AD5F-4A32-9254-AFC63E59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91000"/>
            <a:ext cx="3810000" cy="609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Rectangle  *r7 = new Rectangle();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xmlns="" id="{F4AF63EF-547B-423A-BF80-1FD5E7683B7B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5029200"/>
            <a:ext cx="4073525" cy="1517650"/>
            <a:chOff x="2592" y="3168"/>
            <a:chExt cx="2566" cy="956"/>
          </a:xfrm>
        </p:grpSpPr>
        <p:grpSp>
          <p:nvGrpSpPr>
            <p:cNvPr id="61448" name="Group 8">
              <a:extLst>
                <a:ext uri="{FF2B5EF4-FFF2-40B4-BE49-F238E27FC236}">
                  <a16:creationId xmlns:a16="http://schemas.microsoft.com/office/drawing/2014/main" xmlns="" id="{8534C8C9-707F-488A-8255-11027762E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456"/>
              <a:ext cx="934" cy="668"/>
              <a:chOff x="3254" y="3287"/>
              <a:chExt cx="934" cy="668"/>
            </a:xfrm>
          </p:grpSpPr>
          <p:sp>
            <p:nvSpPr>
              <p:cNvPr id="61449" name="Rectangle 9">
                <a:extLst>
                  <a:ext uri="{FF2B5EF4-FFF2-40B4-BE49-F238E27FC236}">
                    <a16:creationId xmlns:a16="http://schemas.microsoft.com/office/drawing/2014/main" xmlns="" id="{42A82494-2A65-4CEA-8739-E6AFBBA29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876" cy="45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/>
                  <a:t>width</a:t>
                </a:r>
              </a:p>
              <a:p>
                <a:r>
                  <a:rPr lang="en-US" altLang="en-US" b="1"/>
                  <a:t>length</a:t>
                </a:r>
              </a:p>
            </p:txBody>
          </p:sp>
          <p:sp>
            <p:nvSpPr>
              <p:cNvPr id="61450" name="Rectangle 10">
                <a:extLst>
                  <a:ext uri="{FF2B5EF4-FFF2-40B4-BE49-F238E27FC236}">
                    <a16:creationId xmlns:a16="http://schemas.microsoft.com/office/drawing/2014/main" xmlns="" id="{FC369212-76B0-4312-B476-FE27CE334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504"/>
                <a:ext cx="876" cy="451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en-US" b="1"/>
                  <a:t>width = 20</a:t>
                </a:r>
              </a:p>
              <a:p>
                <a:r>
                  <a:rPr lang="en-US" altLang="en-US" b="1"/>
                  <a:t>length = 50</a:t>
                </a:r>
              </a:p>
            </p:txBody>
          </p:sp>
          <p:sp>
            <p:nvSpPr>
              <p:cNvPr id="61451" name="Text Box 11">
                <a:extLst>
                  <a:ext uri="{FF2B5EF4-FFF2-40B4-BE49-F238E27FC236}">
                    <a16:creationId xmlns:a16="http://schemas.microsoft.com/office/drawing/2014/main" xmlns="" id="{AF8C4F8F-9027-49F2-B074-C213785AA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4" y="3287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5000</a:t>
                </a:r>
              </a:p>
            </p:txBody>
          </p:sp>
        </p:grpSp>
        <p:grpSp>
          <p:nvGrpSpPr>
            <p:cNvPr id="61452" name="Group 12">
              <a:extLst>
                <a:ext uri="{FF2B5EF4-FFF2-40B4-BE49-F238E27FC236}">
                  <a16:creationId xmlns:a16="http://schemas.microsoft.com/office/drawing/2014/main" xmlns="" id="{D15C8911-8B71-4ACD-8916-55F746E4B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168"/>
              <a:ext cx="1056" cy="576"/>
              <a:chOff x="4512" y="3408"/>
              <a:chExt cx="1056" cy="576"/>
            </a:xfrm>
          </p:grpSpPr>
          <p:sp>
            <p:nvSpPr>
              <p:cNvPr id="61453" name="Rectangle 13">
                <a:extLst>
                  <a:ext uri="{FF2B5EF4-FFF2-40B4-BE49-F238E27FC236}">
                    <a16:creationId xmlns:a16="http://schemas.microsoft.com/office/drawing/2014/main" xmlns="" id="{77C2DF69-A7D0-4B92-BEA2-4E1E885E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696"/>
                <a:ext cx="76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/>
                  <a:t>???</a:t>
                </a:r>
              </a:p>
            </p:txBody>
          </p:sp>
          <p:sp>
            <p:nvSpPr>
              <p:cNvPr id="61454" name="Text Box 14">
                <a:extLst>
                  <a:ext uri="{FF2B5EF4-FFF2-40B4-BE49-F238E27FC236}">
                    <a16:creationId xmlns:a16="http://schemas.microsoft.com/office/drawing/2014/main" xmlns="" id="{532D6FCA-26CE-4B50-B2B1-B455845E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3408"/>
                <a:ext cx="2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b="1"/>
                  <a:t>r7</a:t>
                </a:r>
              </a:p>
            </p:txBody>
          </p:sp>
          <p:sp>
            <p:nvSpPr>
              <p:cNvPr id="61455" name="Text Box 15">
                <a:extLst>
                  <a:ext uri="{FF2B5EF4-FFF2-40B4-BE49-F238E27FC236}">
                    <a16:creationId xmlns:a16="http://schemas.microsoft.com/office/drawing/2014/main" xmlns="" id="{0874D44D-EE8F-4F8F-AE04-40A7C5826D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" y="3504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/>
                  <a:t>6000</a:t>
                </a:r>
              </a:p>
            </p:txBody>
          </p:sp>
          <p:sp>
            <p:nvSpPr>
              <p:cNvPr id="61456" name="Rectangle 16">
                <a:extLst>
                  <a:ext uri="{FF2B5EF4-FFF2-40B4-BE49-F238E27FC236}">
                    <a16:creationId xmlns:a16="http://schemas.microsoft.com/office/drawing/2014/main" xmlns="" id="{BABF1912-828D-4787-877A-398733005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3696"/>
                <a:ext cx="768" cy="28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b="1"/>
                  <a:t>5000</a:t>
                </a:r>
              </a:p>
            </p:txBody>
          </p:sp>
        </p:grpSp>
        <p:sp>
          <p:nvSpPr>
            <p:cNvPr id="61457" name="Line 17">
              <a:extLst>
                <a:ext uri="{FF2B5EF4-FFF2-40B4-BE49-F238E27FC236}">
                  <a16:creationId xmlns:a16="http://schemas.microsoft.com/office/drawing/2014/main" xmlns="" id="{2FD60ED2-46EC-44BE-9271-C0A4FDD0C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72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5FE31C4-8FF2-4188-A147-D7CCEDD3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D3EF-977B-4D00-868E-472E84B3866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B9438848-ACA1-45B5-B5D6-05A3F9FE3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219200"/>
          </a:xfrm>
        </p:spPr>
        <p:txBody>
          <a:bodyPr/>
          <a:lstStyle/>
          <a:p>
            <a:r>
              <a:rPr lang="en-US" altLang="en-US"/>
              <a:t>Class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39484A9A-1EB0-4F95-958D-A5471E63F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The class is the </a:t>
            </a:r>
            <a:r>
              <a:rPr lang="en-US" altLang="en-US" sz="2000">
                <a:solidFill>
                  <a:schemeClr val="accent2"/>
                </a:solidFill>
              </a:rPr>
              <a:t>cornerstone</a:t>
            </a:r>
            <a:r>
              <a:rPr lang="en-US" altLang="en-US" sz="2000"/>
              <a:t> of C++ 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It makes possible encapsulation, data hiding and inheritance 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Type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Concrete representation of a concept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Eg. </a:t>
            </a:r>
            <a:r>
              <a:rPr lang="en-US" altLang="en-US" sz="1600" b="1">
                <a:solidFill>
                  <a:srgbClr val="800000"/>
                </a:solidFill>
              </a:rPr>
              <a:t>float</a:t>
            </a:r>
            <a:r>
              <a:rPr lang="en-US" altLang="en-US" sz="1600"/>
              <a:t> with operations like -, *, + (math real numbers)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Class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A user defined type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Consists of both data and methods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Defines properties and behavior of that type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Advantages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Types matching program concepts</a:t>
            </a:r>
          </a:p>
          <a:p>
            <a:pPr lvl="2">
              <a:lnSpc>
                <a:spcPct val="80000"/>
              </a:lnSpc>
            </a:pPr>
            <a:r>
              <a:rPr lang="en-US" altLang="en-US" sz="1600"/>
              <a:t>Game Program (Explosion type)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Concise program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Code analysis easy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Compiler can detect illegal uses of types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Data Abstraction</a:t>
            </a:r>
          </a:p>
          <a:p>
            <a:pPr lvl="1">
              <a:lnSpc>
                <a:spcPct val="80000"/>
              </a:lnSpc>
            </a:pPr>
            <a:r>
              <a:rPr lang="en-US" altLang="en-US" sz="1800"/>
              <a:t>Separate the implementation details from its essential properties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xmlns="" id="{BA788060-80A3-4DC8-8DA2-43FE5E47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E778-D999-4C2C-AA37-C1F1A4E2D8A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17DDE4C5-DFE5-4FCC-BCC9-BDEBFCF4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3657600" cy="4267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class Account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char *name;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double balance;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unsigned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id; 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Account();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Account(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const</a:t>
            </a:r>
            <a:r>
              <a:rPr lang="en-US" altLang="en-US" sz="2000" dirty="0">
                <a:latin typeface="Times New Roman" panose="02020603050405020304" pitchFamily="18" charset="0"/>
              </a:rPr>
              <a:t> Account &amp;a);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Account(</a:t>
            </a:r>
            <a:r>
              <a:rPr lang="en-US" altLang="en-US" sz="2000" dirty="0" err="1">
                <a:latin typeface="Times New Roman" panose="02020603050405020304" pitchFamily="18" charset="0"/>
              </a:rPr>
              <a:t>const</a:t>
            </a:r>
            <a:r>
              <a:rPr lang="en-US" altLang="en-US" sz="2000" dirty="0">
                <a:latin typeface="Times New Roman" panose="02020603050405020304" pitchFamily="18" charset="0"/>
              </a:rPr>
              <a:t> char *person);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91B241ED-3550-4CDF-B233-1036DA618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15963"/>
          </a:xfrm>
          <a:noFill/>
          <a:ln/>
        </p:spPr>
        <p:txBody>
          <a:bodyPr/>
          <a:lstStyle/>
          <a:p>
            <a:r>
              <a:rPr lang="en-US" altLang="en-US" sz="4000"/>
              <a:t>Object Initialization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xmlns="" id="{E7E3EA71-C6B7-489F-9153-C41B8F228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35050"/>
            <a:ext cx="4008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663300"/>
                </a:solidFill>
                <a:latin typeface="Comic Sans MS" panose="030F0702030302020204" pitchFamily="66" charset="0"/>
              </a:rPr>
              <a:t>With constructors, we have more </a:t>
            </a:r>
          </a:p>
          <a:p>
            <a:r>
              <a:rPr lang="en-US" altLang="en-US" b="1">
                <a:solidFill>
                  <a:srgbClr val="663300"/>
                </a:solidFill>
                <a:latin typeface="Comic Sans MS" panose="030F0702030302020204" pitchFamily="66" charset="0"/>
              </a:rPr>
              <a:t>control over the data members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xmlns="" id="{B3496444-1DBC-49AE-AA77-7A17141B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38100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Account :: Account()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name = NULL; balance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id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xmlns="" id="{95E5F631-611F-419A-88AE-8DAAEB7E1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752600"/>
            <a:ext cx="4343400" cy="23622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Account :: Account(const Account &amp;a)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name = new char[strlen(a.name)+1];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strcpy (name, a.name);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balance = a.balance;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	id = a.id;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xmlns="" id="{99245CA1-E390-45C5-AF89-716F6D90F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4343400" cy="2362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Account :: Account(const char *person)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name = new char[strlen(person)+1];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strcpy (name, person);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balance = 0.0;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id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  <p:bldP spid="624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DD3FC74-D7CF-4EB7-B9F1-732B07AC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343BA-8BAA-4740-9E8A-F62C557E5E2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B4279A6F-C97A-4B69-994B-498AFD801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So far, …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04995392-C8D6-4EA3-834A-3CD788E51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object can be initialized by a class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default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copy constructor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constructor with parameters</a:t>
            </a:r>
          </a:p>
          <a:p>
            <a:pPr lvl="1">
              <a:lnSpc>
                <a:spcPct val="90000"/>
              </a:lnSpc>
            </a:pPr>
            <a:endParaRPr lang="en-US" altLang="en-US" sz="1000"/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006600"/>
                </a:solidFill>
              </a:rPr>
              <a:t>Resources are allocated when an object is initialized</a:t>
            </a:r>
          </a:p>
          <a:p>
            <a:pPr>
              <a:lnSpc>
                <a:spcPct val="90000"/>
              </a:lnSpc>
            </a:pPr>
            <a:endParaRPr lang="en-US" altLang="en-US" sz="120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Resources should be revoked when an object is about to end its lifetime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A9353E1-9F6A-44B3-9AC9-A088EB40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89D7-7C4E-4A8A-93FC-110EEB2859E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5FFACB42-0035-46EE-B139-A288174FB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  <a:noFill/>
          <a:ln/>
        </p:spPr>
        <p:txBody>
          <a:bodyPr/>
          <a:lstStyle/>
          <a:p>
            <a:r>
              <a:rPr lang="en-US" altLang="en-US"/>
              <a:t>Cleanup of An Object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A780E390-B756-49BF-957C-A80D4989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657600" cy="4876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endParaRPr lang="en-US" altLang="en-US" sz="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Account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char *name;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double balance;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unsigned int id;  //unique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Account(const Account &amp;a);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Account(const char *person);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~Account();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xmlns="" id="{87A444BF-2478-4E06-969F-7ED495C72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>
                <a:solidFill>
                  <a:srgbClr val="663300"/>
                </a:solidFill>
                <a:latin typeface="Comic Sans MS" panose="030F0702030302020204" pitchFamily="66" charset="0"/>
              </a:rPr>
              <a:t>Destructor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xmlns="" id="{2BC3632E-CCCD-4DAC-B0FB-3A10179F5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1828800"/>
            <a:ext cx="3810000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Account :: ~Account()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	delete[] name;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xmlns="" id="{C4D29BE0-421D-4DB2-A397-033C8296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4343400" cy="25146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Its name is the class name preceded by a ~ (tilde)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It has no argument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It is used to release dynamically allocated memory and to perform other "cleanup" activities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rgbClr val="FF0000"/>
                </a:solidFill>
                <a:cs typeface="Times New Roman" panose="02020603050405020304" pitchFamily="18" charset="0"/>
              </a:rPr>
              <a:t>It is executed automatically when the object goes out of scope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316CD65-3B86-4764-8FED-6F940583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F4D6B-6315-4409-B429-F0E5DAB1D81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5208C748-5D24-4325-A342-D04BE1E0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Putting Them Together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85D795E5-0B59-470D-B5CB-47BCABFF81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Str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 *pData;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int 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//constructors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Str(char *s);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Str(const Str &amp;str);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//accessors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char* get_Data();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int get_Len();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//destructor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~Str();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xmlns="" id="{1441F16F-D34D-4926-9E52-B1B6B31F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90600"/>
            <a:ext cx="3962400" cy="16764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Str :: Str()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pData = new char[1];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*pData = ‘\0’;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nLength = 0;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xmlns="" id="{3D35A675-77E3-44D9-A010-96D019097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0600"/>
            <a:ext cx="3962400" cy="19050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Str :: Str(const Str &amp;str)</a:t>
            </a:r>
            <a:r>
              <a:rPr lang="en-US" altLang="en-US" sz="1800"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int n = str.nLength;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pData = new char[n+1];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nLength = n; strcpy(pData,str.pData);</a:t>
            </a:r>
            <a:endParaRPr lang="en-US" altLang="en-US" sz="180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xmlns="" id="{5E764293-7B87-4F40-B834-C57A9769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4648200" cy="1676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Str :: Str(char *s)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pData = new char[strlen(s)+1];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strcpy(pData, 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nLength = strlen(s);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D7F7917-A3BD-4AFB-97A5-8977C413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527-20F9-49C7-99F8-7C882F6D0F61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5319CE5D-FC97-439E-A71B-95B56CB53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Putting Them Together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A8F64152-3663-42D3-B736-99319D354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Str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 *pData;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int 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//constructors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Str(char *s);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Str(const Str &amp;str);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//accessors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char* get_Data();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int get_Len();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//destructor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~Str();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xmlns="" id="{D4008E5B-1708-4582-B4FC-9668C4DF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2971800" cy="1371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   char* Str :: get_Data()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return pData;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};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xmlns="" id="{8303BE32-1E2B-431A-9F86-2B35F1C6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2971800" cy="1371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</a:rPr>
              <a:t>Str :: ~Str()</a:t>
            </a:r>
            <a:r>
              <a:rPr lang="en-US" altLang="en-US" sz="18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delete[] pData;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xmlns="" id="{BB445A3E-F662-4085-AD71-49F0D401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971800" cy="1447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   int Str :: get_Len()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	   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return nLength;</a:t>
            </a:r>
            <a:endParaRPr lang="en-US" altLang="en-US" sz="1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solidFill>
                  <a:schemeClr val="accent2"/>
                </a:solidFill>
                <a:latin typeface="Times New Roman" panose="02020603050405020304" pitchFamily="18" charset="0"/>
              </a:rPr>
              <a:t>   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FD7F1-F65C-431B-ADC9-5E48DE22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646C-E4FB-4DF2-AF4C-16CE311CFBF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EDED61F8-0FC5-4B06-93B4-A952142C2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Putting Them Together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C96AA98E-DADF-4957-B32F-91B45008EB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class Str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 *pData;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int nLength;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//constructors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Str(char *s);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Str(const Str &amp;str);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//accessors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char* get_Data();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	int get_Len();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//destructor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 ~Str();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xmlns="" id="{DD6D8116-F102-4D09-8461-F6EA6067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4038600" cy="31242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8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{</a:t>
            </a:r>
          </a:p>
          <a:p>
            <a:pPr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 x=3;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*pStr1 = new Str(“Joe”);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*pStr2 = new Str();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975A375-77C6-4810-B244-3BCC53A9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68991-248D-4548-B675-2B94F0A7771E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5C75C196-A0D1-44FF-B673-2BAC8A578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r>
              <a:rPr lang="en-US" altLang="en-US" sz="4000"/>
              <a:t>Interacting Objects</a:t>
            </a:r>
          </a:p>
        </p:txBody>
      </p:sp>
      <p:graphicFrame>
        <p:nvGraphicFramePr>
          <p:cNvPr id="69635" name="Object 3">
            <a:extLst>
              <a:ext uri="{FF2B5EF4-FFF2-40B4-BE49-F238E27FC236}">
                <a16:creationId xmlns:a16="http://schemas.microsoft.com/office/drawing/2014/main" xmlns="" id="{5A928106-CBF1-41BE-A6FC-520EBF752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371600"/>
          <a:ext cx="7086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2" name="Visio" r:id="rId3" imgW="5318963" imgH="3497603" progId="Visio.Drawing.6">
                  <p:embed/>
                </p:oleObj>
              </mc:Choice>
              <mc:Fallback>
                <p:oleObj name="Visio" r:id="rId3" imgW="5318963" imgH="3497603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0866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BAECB3B-82DB-4B0D-8F06-778D8C79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6A2D-5CE9-4D68-8E8E-F625A9DDEAE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A1121718-25B2-4E9B-8B6E-1255AD04E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Multiple Files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8802B82A-64DD-425C-ABE2-EB991906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To improve the readability, maintainability and reusability, codes are organized into modules.</a:t>
            </a:r>
          </a:p>
          <a:p>
            <a:endParaRPr lang="en-US" altLang="en-US" sz="1000"/>
          </a:p>
          <a:p>
            <a:r>
              <a:rPr lang="en-US" altLang="en-US" sz="2800"/>
              <a:t>When working with complicated codes,</a:t>
            </a:r>
          </a:p>
          <a:p>
            <a:pPr lvl="1"/>
            <a:r>
              <a:rPr lang="en-US" altLang="en-US" sz="2400"/>
              <a:t>A set of </a:t>
            </a:r>
            <a:r>
              <a:rPr lang="en-US" altLang="en-US" sz="2400">
                <a:solidFill>
                  <a:schemeClr val="accent2"/>
                </a:solidFill>
              </a:rPr>
              <a:t>.cpp</a:t>
            </a:r>
            <a:r>
              <a:rPr lang="en-US" altLang="en-US" sz="2400"/>
              <a:t> and </a:t>
            </a:r>
            <a:r>
              <a:rPr lang="en-US" altLang="en-US" sz="2400">
                <a:solidFill>
                  <a:schemeClr val="accent2"/>
                </a:solidFill>
              </a:rPr>
              <a:t>.h</a:t>
            </a:r>
            <a:r>
              <a:rPr lang="en-US" altLang="en-US" sz="2400"/>
              <a:t> files for each class groups</a:t>
            </a:r>
          </a:p>
          <a:p>
            <a:pPr lvl="2"/>
            <a:r>
              <a:rPr lang="en-US" altLang="en-US" sz="2000"/>
              <a:t>.h file contains the prototype of the class</a:t>
            </a:r>
          </a:p>
          <a:p>
            <a:pPr lvl="2"/>
            <a:r>
              <a:rPr lang="en-US" altLang="en-US" sz="2000"/>
              <a:t>.cpp contains the definition/implementation of the class</a:t>
            </a:r>
          </a:p>
          <a:p>
            <a:pPr lvl="2"/>
            <a:endParaRPr lang="en-US" altLang="en-US" sz="900"/>
          </a:p>
          <a:p>
            <a:pPr lvl="1"/>
            <a:r>
              <a:rPr lang="en-US" altLang="en-US" sz="2400"/>
              <a:t>A .cpp file containing </a:t>
            </a:r>
            <a:r>
              <a:rPr lang="en-US" altLang="en-US" sz="2400">
                <a:solidFill>
                  <a:schemeClr val="accent2"/>
                </a:solidFill>
              </a:rPr>
              <a:t>main()</a:t>
            </a:r>
            <a:r>
              <a:rPr lang="en-US" altLang="en-US" sz="2400"/>
              <a:t> function, should include all the corresponding .h files where the functions used in .cpp file are defined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6A308ED-7967-4DBA-9340-D0BACAAA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169D-B510-4322-A905-813F071E050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6CF4BD92-4030-4E53-8294-05B53D429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 : time.h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B7DFA176-FB1D-49AB-89BA-DF22958D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110413" cy="50292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xmlns="" id="{3BC8A95B-FEB2-42C0-A0E3-D814B37E9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6808788" cy="5257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 b="1">
                <a:solidFill>
                  <a:srgbClr val="CC0000"/>
                </a:solidFill>
              </a:rPr>
              <a:t>//   SPECIFICATION FILE</a:t>
            </a:r>
            <a:r>
              <a:rPr lang="en-US" altLang="en-US" sz="2400" b="1"/>
              <a:t>                  </a:t>
            </a:r>
            <a:r>
              <a:rPr lang="en-US" altLang="en-US" sz="2400" b="1">
                <a:solidFill>
                  <a:srgbClr val="CC0000"/>
                </a:solidFill>
              </a:rPr>
              <a:t>( time .h )</a:t>
            </a:r>
            <a:endParaRPr lang="en-US" altLang="en-US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//   Specifies the data members and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//   member functions prototypes.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CC0066"/>
                </a:solidFill>
              </a:rPr>
              <a:t>#ifndef   _TIME_H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rgbClr val="CC0066"/>
                </a:solidFill>
              </a:rPr>
              <a:t> #define  _TIME_H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b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class </a:t>
            </a:r>
            <a:r>
              <a:rPr lang="en-US" altLang="en-US" sz="2400" b="1">
                <a:solidFill>
                  <a:schemeClr val="accent2"/>
                </a:solidFill>
              </a:rPr>
              <a:t>Time</a:t>
            </a:r>
            <a:r>
              <a:rPr lang="en-US" altLang="en-US" sz="2400" b="1"/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{</a:t>
            </a:r>
            <a:r>
              <a:rPr lang="en-US" altLang="en-US" sz="2400" b="1"/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Arial Black" panose="020B0A04020102020204" pitchFamily="34" charset="0"/>
              </a:rPr>
              <a:t>              .  .  .</a:t>
            </a:r>
            <a:endParaRPr lang="en-US" altLang="en-US" sz="240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private: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          .  .  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} ;</a:t>
            </a:r>
            <a:endParaRPr lang="en-US" altLang="en-US" sz="2400" b="1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b="1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 </a:t>
            </a:r>
            <a:r>
              <a:rPr lang="en-US" altLang="en-US" sz="2400" b="1">
                <a:solidFill>
                  <a:srgbClr val="CC0066"/>
                </a:solidFill>
              </a:rPr>
              <a:t>#endif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93D7FBC-2E0E-444D-9965-8869FA6A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6AF2-BA8D-4BE0-867F-F9783F8BD35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FE992C77-BABF-42FA-B91D-B03FFF5E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295400"/>
            <a:ext cx="8218487" cy="4876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A8242059-5479-49B3-932E-028D57F9C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213" y="1524000"/>
            <a:ext cx="8332787" cy="45720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r>
              <a:rPr lang="en-US" altLang="en-US" sz="2000" b="1">
                <a:solidFill>
                  <a:srgbClr val="CC0000"/>
                </a:solidFill>
              </a:rPr>
              <a:t>//   IMPLEMENTATION FILE 	          ( time.cpp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//   Implements the member functions of class Time</a:t>
            </a:r>
            <a:r>
              <a:rPr lang="en-US" altLang="en-US" sz="2000">
                <a:latin typeface="Arial Black" panose="020B0A04020102020204" pitchFamily="34" charset="0"/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endParaRPr lang="en-US" altLang="en-US" sz="2000" b="1" i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r>
              <a:rPr lang="en-US" altLang="en-US" sz="2000" b="1">
                <a:solidFill>
                  <a:srgbClr val="CC0066"/>
                </a:solidFill>
              </a:rPr>
              <a:t>#include  &lt;iostream.h&gt;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  #include  “ time.h”</a:t>
            </a:r>
            <a:r>
              <a:rPr lang="en-US" altLang="en-US" sz="2000" b="1"/>
              <a:t>	</a:t>
            </a:r>
            <a:r>
              <a:rPr lang="en-US" altLang="en-US" sz="2000" b="1" i="1">
                <a:solidFill>
                  <a:srgbClr val="CC0000"/>
                </a:solidFill>
              </a:rPr>
              <a:t>// also must appear in client code</a:t>
            </a:r>
            <a:endParaRPr lang="en-US" altLang="en-US" sz="2000" b="1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	  </a:t>
            </a:r>
            <a:r>
              <a:rPr lang="en-US" altLang="en-US" sz="2000">
                <a:latin typeface="Arial Black" panose="020B0A04020102020204" pitchFamily="34" charset="0"/>
              </a:rPr>
              <a:t>… …</a:t>
            </a:r>
            <a:endParaRPr lang="en-US" altLang="en-US" sz="20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8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</a:t>
            </a:r>
            <a:r>
              <a:rPr lang="en-US" altLang="en-US" sz="2000" b="1">
                <a:solidFill>
                  <a:srgbClr val="006600"/>
                </a:solidFill>
              </a:rPr>
              <a:t>bool  Time :: Equal (  Time otherTime ) const</a:t>
            </a:r>
            <a:r>
              <a:rPr lang="en-US" altLang="en-US" sz="2000" b="1">
                <a:solidFill>
                  <a:srgbClr val="990000"/>
                </a:solidFill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800" b="1">
                <a:solidFill>
                  <a:srgbClr val="990000"/>
                </a:solidFill>
              </a:rPr>
              <a:t>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  //  	Function value == true,    if this time equals otherTime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990000"/>
                </a:solidFill>
              </a:rPr>
              <a:t>  //	                                   == false , otherwise</a:t>
            </a:r>
            <a:endParaRPr lang="en-US" altLang="en-US" sz="20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    return ( (hrs == otherTime.hrs)  &amp;&amp; (mins == otherTime.mins)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	 				         &amp;&amp; (secs  == otherTime.secs) ) 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/>
              <a:t>   }</a:t>
            </a:r>
            <a:endParaRPr lang="en-US" altLang="en-US" sz="2000">
              <a:latin typeface="Arial Black" panose="020B0A040201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        </a:t>
            </a:r>
            <a:r>
              <a:rPr lang="en-US" altLang="en-US" sz="2000" b="1"/>
              <a:t>.  .  .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xmlns="" id="{14563782-5F60-4D9C-9320-DA92FBC5D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848600" cy="6858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 : time.cpp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973A771F-1DB4-4D49-A2E4-0E01EA4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5866-5759-4718-B517-6E16ADDE953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xmlns="" id="{A4318DEF-9626-4967-99EC-57C6A4BA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/>
              <a:t>class Rectangle</a:t>
            </a:r>
          </a:p>
          <a:p>
            <a:pPr>
              <a:buFontTx/>
              <a:buNone/>
            </a:pPr>
            <a:r>
              <a:rPr lang="en-US" altLang="en-US" sz="2800" dirty="0"/>
              <a:t>{</a:t>
            </a:r>
          </a:p>
          <a:p>
            <a:pPr>
              <a:buFontTx/>
              <a:buNone/>
            </a:pPr>
            <a:r>
              <a:rPr lang="en-US" altLang="en-US" sz="2800" dirty="0"/>
              <a:t>	private:</a:t>
            </a:r>
          </a:p>
          <a:p>
            <a:pPr>
              <a:buFontTx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width;</a:t>
            </a:r>
          </a:p>
          <a:p>
            <a:pPr>
              <a:buFontTx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length;</a:t>
            </a:r>
          </a:p>
          <a:p>
            <a:pPr>
              <a:buFontTx/>
              <a:buNone/>
            </a:pPr>
            <a:r>
              <a:rPr lang="en-US" altLang="en-US" sz="2800" dirty="0"/>
              <a:t>	public:</a:t>
            </a:r>
          </a:p>
          <a:p>
            <a:pPr>
              <a:buFontTx/>
              <a:buNone/>
            </a:pPr>
            <a:r>
              <a:rPr lang="en-US" altLang="en-US" sz="2800" dirty="0"/>
              <a:t>	   void set(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w,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l);</a:t>
            </a:r>
          </a:p>
          <a:p>
            <a:pPr>
              <a:buFontTx/>
              <a:buNone/>
            </a:pPr>
            <a:r>
              <a:rPr lang="en-US" altLang="en-US" sz="2800" dirty="0"/>
              <a:t>	   </a:t>
            </a:r>
            <a:r>
              <a:rPr lang="en-US" altLang="en-US" sz="2800" dirty="0" err="1"/>
              <a:t>int</a:t>
            </a:r>
            <a:r>
              <a:rPr lang="en-US" altLang="en-US" sz="2800" dirty="0"/>
              <a:t> area();</a:t>
            </a:r>
          </a:p>
          <a:p>
            <a:pPr>
              <a:buFontTx/>
              <a:buNone/>
            </a:pPr>
            <a:r>
              <a:rPr lang="en-US" altLang="en-US" sz="2800" dirty="0"/>
              <a:t>};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xmlns="" id="{C0307935-88F5-43B5-9400-8BAB0AC3A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r>
              <a:rPr lang="en-US" altLang="en-US" sz="4000"/>
              <a:t>Classes &amp; Objects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xmlns="" id="{F5001930-6A5C-4EAD-B464-5136D5FD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21336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Rectangle 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Rectangle  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Rectangle  r3;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xmlns="" id="{134E5010-447E-4E48-844C-D4449393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81400"/>
            <a:ext cx="549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r>
              <a:rPr lang="en-US" altLang="en-US" sz="2400" b="1"/>
              <a:t>……</a:t>
            </a: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xmlns="" id="{419A340B-D602-42F0-A3C5-23550EFD1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1524000" cy="1066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400"/>
              <a:t>int   a;</a:t>
            </a:r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xmlns="" id="{97628F59-35A2-48ED-A523-4FA23FC46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57400"/>
            <a:ext cx="35814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xmlns="" id="{AD70A18E-3558-4190-B6D4-77D0B65800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581400"/>
            <a:ext cx="1524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xmlns="" id="{9771761C-9947-4E91-8263-BD5EAD07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37160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/>
              <a:t>Objects:</a:t>
            </a:r>
            <a:r>
              <a:rPr lang="en-US" altLang="en-US" sz="2000"/>
              <a:t> Instance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3" grpId="0"/>
      <p:bldP spid="266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3CAA4B-1908-4B85-A03B-1F6CBC00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AB94-1913-42E2-96E7-141AD421890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67CCD4BB-1C9E-4676-9C53-6BF505D88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4000">
                <a:latin typeface="Comic Sans MS" panose="030F0702030302020204" pitchFamily="66" charset="0"/>
              </a:rPr>
              <a:t>Example : main.cpp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8B9944E8-C558-44F3-B91C-8681E0DA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19200"/>
            <a:ext cx="7110412" cy="34147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xmlns="" id="{7B8C755E-0D0F-4B45-AC16-42BC6C88C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8400" y="1295400"/>
            <a:ext cx="6808788" cy="32004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 b="1">
                <a:solidFill>
                  <a:srgbClr val="CC0000"/>
                </a:solidFill>
              </a:rPr>
              <a:t>//   Client Code</a:t>
            </a:r>
            <a:r>
              <a:rPr lang="en-US" altLang="en-US" sz="2400" b="1"/>
              <a:t>               </a:t>
            </a:r>
            <a:r>
              <a:rPr lang="en-US" altLang="en-US" sz="2400" b="1">
                <a:solidFill>
                  <a:srgbClr val="CC0000"/>
                </a:solidFill>
              </a:rPr>
              <a:t>( main.cpp )</a:t>
            </a:r>
            <a:endParaRPr lang="en-US" altLang="en-US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 #include  “ time.h”</a:t>
            </a:r>
            <a:r>
              <a:rPr lang="en-US" altLang="en-US" sz="2400" b="1"/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// other functions, if any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sz="24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</a:t>
            </a:r>
            <a:r>
              <a:rPr lang="en-US" altLang="en-US" sz="2400" b="1">
                <a:solidFill>
                  <a:srgbClr val="CC0066"/>
                </a:solidFill>
              </a:rPr>
              <a:t>int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CC0066"/>
                </a:solidFill>
              </a:rPr>
              <a:t> </a:t>
            </a:r>
            <a:r>
              <a:rPr lang="en-US" altLang="en-US" sz="2400" b="1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	… …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}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xmlns="" id="{4904C6CD-DF95-44E4-A3B1-7A892747B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084763"/>
            <a:ext cx="5737225" cy="115887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Times New Roman" panose="02020603050405020304" pitchFamily="18" charset="0"/>
              </a:rPr>
              <a:t>Compile and Run</a:t>
            </a:r>
          </a:p>
          <a:p>
            <a:endParaRPr lang="en-US" altLang="en-US" sz="1000" b="1"/>
          </a:p>
          <a:p>
            <a:r>
              <a:rPr lang="en-US" altLang="en-US" sz="2000" b="1"/>
              <a:t>	</a:t>
            </a:r>
            <a:r>
              <a:rPr lang="en-US" altLang="en-US" sz="2400" i="1">
                <a:latin typeface="Times New Roman" panose="02020603050405020304" pitchFamily="18" charset="0"/>
              </a:rPr>
              <a:t>g++</a:t>
            </a:r>
            <a:r>
              <a:rPr lang="en-US" altLang="en-US" sz="2000" b="1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-o mainExec </a:t>
            </a:r>
            <a:r>
              <a:rPr lang="en-US" altLang="en-US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main.cpp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srgbClr val="CC0066"/>
                </a:solidFill>
                <a:latin typeface="Times New Roman" panose="02020603050405020304" pitchFamily="18" charset="0"/>
              </a:rPr>
              <a:t>time.cpp</a:t>
            </a:r>
            <a:r>
              <a:rPr lang="en-US" altLang="en-US" sz="2000" b="1"/>
              <a:t>  </a:t>
            </a:r>
          </a:p>
          <a:p>
            <a:endParaRPr lang="en-US" altLang="en-US" sz="8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xmlns="" id="{2F495594-55AC-451E-8980-78061144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7E50-C22F-4DE2-94CF-D44E70F3C2A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D6A2A0D9-B78E-4D1D-A75F-7C4DBC035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74136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en-US" sz="3600"/>
              <a:t>Separate Compilation and Linking of Files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19364F87-13CB-4E53-AB96-E0ECB96B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987550"/>
            <a:ext cx="1739900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xmlns="" id="{22DB132A-08AB-4A56-9E23-37BA50E3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20415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time.h</a:t>
            </a:r>
          </a:p>
        </p:txBody>
      </p:sp>
      <p:grpSp>
        <p:nvGrpSpPr>
          <p:cNvPr id="78853" name="Group 5">
            <a:extLst>
              <a:ext uri="{FF2B5EF4-FFF2-40B4-BE49-F238E27FC236}">
                <a16:creationId xmlns:a16="http://schemas.microsoft.com/office/drawing/2014/main" xmlns="" id="{2184DED1-6E25-4973-90FD-C0389AB4DBC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44750"/>
            <a:ext cx="1974850" cy="520700"/>
            <a:chOff x="384" y="1540"/>
            <a:chExt cx="1244" cy="328"/>
          </a:xfrm>
        </p:grpSpPr>
        <p:sp>
          <p:nvSpPr>
            <p:cNvPr id="78854" name="Rectangle 6">
              <a:extLst>
                <a:ext uri="{FF2B5EF4-FFF2-40B4-BE49-F238E27FC236}">
                  <a16:creationId xmlns:a16="http://schemas.microsoft.com/office/drawing/2014/main" xmlns="" id="{55F052FA-D092-430E-BC20-6B921794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5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55" name="Rectangle 7">
              <a:extLst>
                <a:ext uri="{FF2B5EF4-FFF2-40B4-BE49-F238E27FC236}">
                  <a16:creationId xmlns:a16="http://schemas.microsoft.com/office/drawing/2014/main" xmlns="" id="{EFBF3F55-F783-4D1E-8B44-65C0B6DB3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74"/>
              <a:ext cx="1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main.cpp</a:t>
              </a:r>
            </a:p>
          </p:txBody>
        </p:sp>
      </p:grpSp>
      <p:sp>
        <p:nvSpPr>
          <p:cNvPr id="78856" name="Rectangle 8">
            <a:extLst>
              <a:ext uri="{FF2B5EF4-FFF2-40B4-BE49-F238E27FC236}">
                <a16:creationId xmlns:a16="http://schemas.microsoft.com/office/drawing/2014/main" xmlns="" id="{F36ED72B-A4DA-4E3C-A863-D452464C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2444750"/>
            <a:ext cx="2106613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xmlns="" id="{74F86183-A3AB-437F-AF62-7129EF774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2498725"/>
            <a:ext cx="1436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time.cpp</a:t>
            </a:r>
          </a:p>
        </p:txBody>
      </p:sp>
      <p:grpSp>
        <p:nvGrpSpPr>
          <p:cNvPr id="78858" name="Group 10">
            <a:extLst>
              <a:ext uri="{FF2B5EF4-FFF2-40B4-BE49-F238E27FC236}">
                <a16:creationId xmlns:a16="http://schemas.microsoft.com/office/drawing/2014/main" xmlns="" id="{22DEA442-4C66-4484-B90A-82CCC4381EC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9750"/>
            <a:ext cx="1974850" cy="520700"/>
            <a:chOff x="384" y="2740"/>
            <a:chExt cx="1244" cy="328"/>
          </a:xfrm>
        </p:grpSpPr>
        <p:sp>
          <p:nvSpPr>
            <p:cNvPr id="78859" name="Rectangle 11">
              <a:extLst>
                <a:ext uri="{FF2B5EF4-FFF2-40B4-BE49-F238E27FC236}">
                  <a16:creationId xmlns:a16="http://schemas.microsoft.com/office/drawing/2014/main" xmlns="" id="{A35162C0-DD06-4F86-8E0F-630ED539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2740"/>
              <a:ext cx="1229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0" name="Rectangle 12">
              <a:extLst>
                <a:ext uri="{FF2B5EF4-FFF2-40B4-BE49-F238E27FC236}">
                  <a16:creationId xmlns:a16="http://schemas.microsoft.com/office/drawing/2014/main" xmlns="" id="{B62DB555-2330-4146-AA81-7ABA275B6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74"/>
              <a:ext cx="8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 main.o</a:t>
              </a:r>
            </a:p>
          </p:txBody>
        </p:sp>
      </p:grpSp>
      <p:grpSp>
        <p:nvGrpSpPr>
          <p:cNvPr id="78861" name="Group 13">
            <a:extLst>
              <a:ext uri="{FF2B5EF4-FFF2-40B4-BE49-F238E27FC236}">
                <a16:creationId xmlns:a16="http://schemas.microsoft.com/office/drawing/2014/main" xmlns="" id="{27D71FE8-5B08-44F0-A047-5FE816C76E3D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1776413" cy="520700"/>
            <a:chOff x="2198" y="3844"/>
            <a:chExt cx="1119" cy="328"/>
          </a:xfrm>
        </p:grpSpPr>
        <p:sp>
          <p:nvSpPr>
            <p:cNvPr id="78862" name="Rectangle 14">
              <a:extLst>
                <a:ext uri="{FF2B5EF4-FFF2-40B4-BE49-F238E27FC236}">
                  <a16:creationId xmlns:a16="http://schemas.microsoft.com/office/drawing/2014/main" xmlns="" id="{3EA9E5A1-7211-4306-85C7-BE68518C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844"/>
              <a:ext cx="1096" cy="3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3" name="Rectangle 15">
              <a:extLst>
                <a:ext uri="{FF2B5EF4-FFF2-40B4-BE49-F238E27FC236}">
                  <a16:creationId xmlns:a16="http://schemas.microsoft.com/office/drawing/2014/main" xmlns="" id="{029DCD62-D9E6-4BA2-9E4A-BE43E833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3878"/>
              <a:ext cx="1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en-US" sz="2400" b="1">
                  <a:latin typeface="Arial Rounded MT Bold" panose="020F0704030504030204" pitchFamily="34" charset="0"/>
                </a:rPr>
                <a:t>  mainExec</a:t>
              </a:r>
            </a:p>
          </p:txBody>
        </p:sp>
      </p:grpSp>
      <p:sp>
        <p:nvSpPr>
          <p:cNvPr id="78864" name="Rectangle 16">
            <a:extLst>
              <a:ext uri="{FF2B5EF4-FFF2-40B4-BE49-F238E27FC236}">
                <a16:creationId xmlns:a16="http://schemas.microsoft.com/office/drawing/2014/main" xmlns="" id="{D69B4374-88C4-4CAC-83EB-E38B5F21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349750"/>
            <a:ext cx="2047875" cy="520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Rectangle 17">
            <a:extLst>
              <a:ext uri="{FF2B5EF4-FFF2-40B4-BE49-F238E27FC236}">
                <a16:creationId xmlns:a16="http://schemas.microsoft.com/office/drawing/2014/main" xmlns="" id="{6457D23C-A5A5-417D-A440-A8B5EF186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403725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400" b="1">
                <a:latin typeface="Arial Rounded MT Bold" panose="020F0704030504030204" pitchFamily="34" charset="0"/>
              </a:rPr>
              <a:t>time.o</a:t>
            </a:r>
          </a:p>
        </p:txBody>
      </p:sp>
      <p:sp>
        <p:nvSpPr>
          <p:cNvPr id="78866" name="Oval 18">
            <a:extLst>
              <a:ext uri="{FF2B5EF4-FFF2-40B4-BE49-F238E27FC236}">
                <a16:creationId xmlns:a16="http://schemas.microsoft.com/office/drawing/2014/main" xmlns="" id="{95E716A3-B7DA-4CF6-82FE-DA1A98D7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3435350"/>
            <a:ext cx="1816100" cy="444500"/>
          </a:xfrm>
          <a:prstGeom prst="ellipse">
            <a:avLst/>
          </a:prstGeom>
          <a:solidFill>
            <a:srgbClr val="FFE5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Oval 19">
            <a:extLst>
              <a:ext uri="{FF2B5EF4-FFF2-40B4-BE49-F238E27FC236}">
                <a16:creationId xmlns:a16="http://schemas.microsoft.com/office/drawing/2014/main" xmlns="" id="{82AB5B57-B4E3-419C-81BB-65602C3A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435350"/>
            <a:ext cx="1816100" cy="444500"/>
          </a:xfrm>
          <a:prstGeom prst="ellipse">
            <a:avLst/>
          </a:prstGeom>
          <a:solidFill>
            <a:srgbClr val="FFE5E5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Oval 20">
            <a:extLst>
              <a:ext uri="{FF2B5EF4-FFF2-40B4-BE49-F238E27FC236}">
                <a16:creationId xmlns:a16="http://schemas.microsoft.com/office/drawing/2014/main" xmlns="" id="{D54FE1F1-2B03-45CE-8B64-87B369455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340350"/>
            <a:ext cx="1816100" cy="4445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Line 21">
            <a:extLst>
              <a:ext uri="{FF2B5EF4-FFF2-40B4-BE49-F238E27FC236}">
                <a16:creationId xmlns:a16="http://schemas.microsoft.com/office/drawing/2014/main" xmlns="" id="{DDA7CD52-7769-413D-B040-2A2B3EC6A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912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70" name="Group 22">
            <a:extLst>
              <a:ext uri="{FF2B5EF4-FFF2-40B4-BE49-F238E27FC236}">
                <a16:creationId xmlns:a16="http://schemas.microsoft.com/office/drawing/2014/main" xmlns="" id="{ECFF3E83-27EA-4830-B98D-CC398CEB715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76800"/>
            <a:ext cx="2438400" cy="457200"/>
            <a:chOff x="1008" y="3072"/>
            <a:chExt cx="1536" cy="288"/>
          </a:xfrm>
        </p:grpSpPr>
        <p:sp>
          <p:nvSpPr>
            <p:cNvPr id="78871" name="Line 23">
              <a:extLst>
                <a:ext uri="{FF2B5EF4-FFF2-40B4-BE49-F238E27FC236}">
                  <a16:creationId xmlns:a16="http://schemas.microsoft.com/office/drawing/2014/main" xmlns="" id="{EB397F5F-36D7-495F-AB6E-D61142F9F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Line 24">
              <a:extLst>
                <a:ext uri="{FF2B5EF4-FFF2-40B4-BE49-F238E27FC236}">
                  <a16:creationId xmlns:a16="http://schemas.microsoft.com/office/drawing/2014/main" xmlns="" id="{842D8FF7-BDE6-441B-8247-0ED57F864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xmlns="" id="{5A5B90C2-3B62-41AE-958B-A0CC856C7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74" name="Group 26">
            <a:extLst>
              <a:ext uri="{FF2B5EF4-FFF2-40B4-BE49-F238E27FC236}">
                <a16:creationId xmlns:a16="http://schemas.microsoft.com/office/drawing/2014/main" xmlns="" id="{A419D4B2-8C49-497E-A0B0-DF85891140D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876800"/>
            <a:ext cx="2438400" cy="457200"/>
            <a:chOff x="2976" y="3072"/>
            <a:chExt cx="1536" cy="288"/>
          </a:xfrm>
        </p:grpSpPr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xmlns="" id="{34CEFF3A-5AC3-4B08-99E4-C7310907B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xmlns="" id="{D321413C-C414-45D5-B74D-091176A73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2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7" name="Line 29">
              <a:extLst>
                <a:ext uri="{FF2B5EF4-FFF2-40B4-BE49-F238E27FC236}">
                  <a16:creationId xmlns:a16="http://schemas.microsoft.com/office/drawing/2014/main" xmlns="" id="{DC585850-3223-4A75-8F48-1E5E3B210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2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78" name="Line 30">
            <a:extLst>
              <a:ext uri="{FF2B5EF4-FFF2-40B4-BE49-F238E27FC236}">
                <a16:creationId xmlns:a16="http://schemas.microsoft.com/office/drawing/2014/main" xmlns="" id="{6CB7CEDB-C7FD-4E6D-82D4-94318D996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Line 31">
            <a:extLst>
              <a:ext uri="{FF2B5EF4-FFF2-40B4-BE49-F238E27FC236}">
                <a16:creationId xmlns:a16="http://schemas.microsoft.com/office/drawing/2014/main" xmlns="" id="{9C40739A-8429-4DDE-8DC6-2E60954AB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Line 32">
            <a:extLst>
              <a:ext uri="{FF2B5EF4-FFF2-40B4-BE49-F238E27FC236}">
                <a16:creationId xmlns:a16="http://schemas.microsoft.com/office/drawing/2014/main" xmlns="" id="{57E23DF8-75E8-4196-AB42-888750877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Line 33">
            <a:extLst>
              <a:ext uri="{FF2B5EF4-FFF2-40B4-BE49-F238E27FC236}">
                <a16:creationId xmlns:a16="http://schemas.microsoft.com/office/drawing/2014/main" xmlns="" id="{2136F67A-857A-4B25-93C5-775111FFD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Rectangle 34">
            <a:extLst>
              <a:ext uri="{FF2B5EF4-FFF2-40B4-BE49-F238E27FC236}">
                <a16:creationId xmlns:a16="http://schemas.microsoft.com/office/drawing/2014/main" xmlns="" id="{D047CE6C-3248-446C-8B91-DA054464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4591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6600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78883" name="Rectangle 35">
            <a:extLst>
              <a:ext uri="{FF2B5EF4-FFF2-40B4-BE49-F238E27FC236}">
                <a16:creationId xmlns:a16="http://schemas.microsoft.com/office/drawing/2014/main" xmlns="" id="{44601362-EE8F-45A5-BD05-CE52DECB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459163"/>
            <a:ext cx="1214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006600"/>
                </a:solidFill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78884" name="Rectangle 36">
            <a:extLst>
              <a:ext uri="{FF2B5EF4-FFF2-40B4-BE49-F238E27FC236}">
                <a16:creationId xmlns:a16="http://schemas.microsoft.com/office/drawing/2014/main" xmlns="" id="{E97B7ECD-9C8B-4DF6-9EF4-BD96D23F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5364163"/>
            <a:ext cx="931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Linker</a:t>
            </a:r>
          </a:p>
        </p:txBody>
      </p:sp>
      <p:sp>
        <p:nvSpPr>
          <p:cNvPr id="78885" name="Arc 37">
            <a:extLst>
              <a:ext uri="{FF2B5EF4-FFF2-40B4-BE49-F238E27FC236}">
                <a16:creationId xmlns:a16="http://schemas.microsoft.com/office/drawing/2014/main" xmlns="" id="{39D144F6-1A42-4CCA-BD32-53AD344F4DB9}"/>
              </a:ext>
            </a:extLst>
          </p:cNvPr>
          <p:cNvSpPr>
            <a:spLocks/>
          </p:cNvSpPr>
          <p:nvPr/>
        </p:nvSpPr>
        <p:spPr bwMode="auto">
          <a:xfrm>
            <a:off x="4497388" y="2514600"/>
            <a:ext cx="1600200" cy="381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dash"/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Arc 38">
            <a:extLst>
              <a:ext uri="{FF2B5EF4-FFF2-40B4-BE49-F238E27FC236}">
                <a16:creationId xmlns:a16="http://schemas.microsoft.com/office/drawing/2014/main" xmlns="" id="{CCFC12AC-8BB2-4088-8DB1-60AEFBDF27F4}"/>
              </a:ext>
            </a:extLst>
          </p:cNvPr>
          <p:cNvSpPr>
            <a:spLocks/>
          </p:cNvSpPr>
          <p:nvPr/>
        </p:nvSpPr>
        <p:spPr bwMode="auto">
          <a:xfrm>
            <a:off x="2590800" y="2514600"/>
            <a:ext cx="1600200" cy="381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Rectangle 39">
            <a:extLst>
              <a:ext uri="{FF2B5EF4-FFF2-40B4-BE49-F238E27FC236}">
                <a16:creationId xmlns:a16="http://schemas.microsoft.com/office/drawing/2014/main" xmlns="" id="{25B16894-785F-46DF-B387-A93227FF5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925763"/>
            <a:ext cx="2290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latin typeface="Times New Roman" panose="02020603050405020304" pitchFamily="18" charset="0"/>
              </a:rPr>
              <a:t>  #include “time.h” </a:t>
            </a:r>
          </a:p>
        </p:txBody>
      </p:sp>
      <p:sp>
        <p:nvSpPr>
          <p:cNvPr id="78888" name="Rectangle 40">
            <a:extLst>
              <a:ext uri="{FF2B5EF4-FFF2-40B4-BE49-F238E27FC236}">
                <a16:creationId xmlns:a16="http://schemas.microsoft.com/office/drawing/2014/main" xmlns="" id="{98D6410A-41C9-4605-8AFA-E4D1B633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011363"/>
            <a:ext cx="2293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implementation file</a:t>
            </a:r>
          </a:p>
        </p:txBody>
      </p:sp>
      <p:sp>
        <p:nvSpPr>
          <p:cNvPr id="78889" name="Rectangle 41">
            <a:extLst>
              <a:ext uri="{FF2B5EF4-FFF2-40B4-BE49-F238E27FC236}">
                <a16:creationId xmlns:a16="http://schemas.microsoft.com/office/drawing/2014/main" xmlns="" id="{A8B923DA-34B7-4111-9B87-D198D959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1554163"/>
            <a:ext cx="193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specification file</a:t>
            </a:r>
          </a:p>
        </p:txBody>
      </p:sp>
      <p:sp>
        <p:nvSpPr>
          <p:cNvPr id="78890" name="Rectangle 42">
            <a:extLst>
              <a:ext uri="{FF2B5EF4-FFF2-40B4-BE49-F238E27FC236}">
                <a16:creationId xmlns:a16="http://schemas.microsoft.com/office/drawing/2014/main" xmlns="" id="{67A162B3-A83B-465B-8A4C-4BE07938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011363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main program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02BF530A-5A7F-4ADD-B317-5D9A9BBE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A8492-937C-4093-9418-1F61CAA5B7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03107FEB-5354-4648-A96F-14B7C819E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Define a Class Type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9B7C7C26-DE7C-42CB-ADC9-5DE4D642F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038600" cy="4495800"/>
          </a:xfrm>
          <a:solidFill>
            <a:srgbClr val="FFFF99"/>
          </a:solidFill>
        </p:spPr>
        <p:txBody>
          <a:bodyPr/>
          <a:lstStyle/>
          <a:p>
            <a:pPr>
              <a:buFontTx/>
              <a:buNone/>
            </a:pPr>
            <a:endParaRPr lang="en-US" altLang="en-US" sz="2400" b="1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class </a:t>
            </a:r>
            <a:r>
              <a:rPr lang="en-US" altLang="en-US" sz="2400" i="1">
                <a:solidFill>
                  <a:schemeClr val="accent2"/>
                </a:solidFill>
              </a:rPr>
              <a:t>class_name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{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permission_label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       member</a:t>
            </a:r>
            <a:r>
              <a:rPr lang="en-US" altLang="en-US" sz="2400" b="1">
                <a:solidFill>
                  <a:schemeClr val="accent2"/>
                </a:solidFill>
              </a:rPr>
              <a:t>;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</a:t>
            </a:r>
            <a:r>
              <a: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permission_label</a:t>
            </a:r>
            <a:r>
              <a:rPr lang="en-US" altLang="en-US" sz="2400">
                <a:solidFill>
                  <a:schemeClr val="accent2"/>
                </a:solidFill>
              </a:rPr>
              <a:t>: </a:t>
            </a: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accent2"/>
                </a:solidFill>
              </a:rPr>
              <a:t>		       member</a:t>
            </a:r>
            <a:r>
              <a:rPr lang="en-US" altLang="en-US" sz="2400" b="1">
                <a:solidFill>
                  <a:schemeClr val="accent2"/>
                </a:solidFill>
              </a:rPr>
              <a:t>;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	... </a:t>
            </a: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</a:rPr>
              <a:t>	};</a:t>
            </a:r>
            <a:r>
              <a:rPr lang="en-US" altLang="en-US" sz="240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xmlns="" id="{627A5E3D-74EA-4932-98C1-BA4BFB49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};</a:t>
            </a:r>
          </a:p>
        </p:txBody>
      </p:sp>
      <p:grpSp>
        <p:nvGrpSpPr>
          <p:cNvPr id="28679" name="Group 7">
            <a:extLst>
              <a:ext uri="{FF2B5EF4-FFF2-40B4-BE49-F238E27FC236}">
                <a16:creationId xmlns:a16="http://schemas.microsoft.com/office/drawing/2014/main" xmlns="" id="{C9BCC69C-F732-42A6-9CA5-48F0B0B0FCED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057400"/>
            <a:ext cx="4114800" cy="304800"/>
            <a:chOff x="2064" y="1296"/>
            <a:chExt cx="2592" cy="192"/>
          </a:xfrm>
        </p:grpSpPr>
        <p:sp>
          <p:nvSpPr>
            <p:cNvPr id="28677" name="Line 5">
              <a:extLst>
                <a:ext uri="{FF2B5EF4-FFF2-40B4-BE49-F238E27FC236}">
                  <a16:creationId xmlns:a16="http://schemas.microsoft.com/office/drawing/2014/main" xmlns="" id="{8D3D3178-1A8C-4A32-9635-7B7196E78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296"/>
              <a:ext cx="182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6">
              <a:extLst>
                <a:ext uri="{FF2B5EF4-FFF2-40B4-BE49-F238E27FC236}">
                  <a16:creationId xmlns:a16="http://schemas.microsoft.com/office/drawing/2014/main" xmlns="" id="{77F75063-E76E-4AED-B64A-4C9D3942B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9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8" name="Group 16">
            <a:extLst>
              <a:ext uri="{FF2B5EF4-FFF2-40B4-BE49-F238E27FC236}">
                <a16:creationId xmlns:a16="http://schemas.microsoft.com/office/drawing/2014/main" xmlns="" id="{9C89FEA4-645B-41B2-9121-0602E76A60A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971800"/>
            <a:ext cx="1447800" cy="1447800"/>
            <a:chOff x="2352" y="1872"/>
            <a:chExt cx="912" cy="912"/>
          </a:xfrm>
        </p:grpSpPr>
        <p:sp>
          <p:nvSpPr>
            <p:cNvPr id="28680" name="Line 8">
              <a:extLst>
                <a:ext uri="{FF2B5EF4-FFF2-40B4-BE49-F238E27FC236}">
                  <a16:creationId xmlns:a16="http://schemas.microsoft.com/office/drawing/2014/main" xmlns="" id="{2FFB8927-2785-4248-99FA-6A75CEF3B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91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xmlns="" id="{91AD1F2F-40CB-40DB-9AFC-C4B27C2A5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64"/>
              <a:ext cx="912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15">
            <a:extLst>
              <a:ext uri="{FF2B5EF4-FFF2-40B4-BE49-F238E27FC236}">
                <a16:creationId xmlns:a16="http://schemas.microsoft.com/office/drawing/2014/main" xmlns="" id="{99EB20D8-623E-43D8-972D-C113B5D439F8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962400"/>
            <a:ext cx="2133600" cy="1066800"/>
            <a:chOff x="2112" y="2496"/>
            <a:chExt cx="1344" cy="672"/>
          </a:xfrm>
        </p:grpSpPr>
        <p:sp>
          <p:nvSpPr>
            <p:cNvPr id="28685" name="Line 13">
              <a:extLst>
                <a:ext uri="{FF2B5EF4-FFF2-40B4-BE49-F238E27FC236}">
                  <a16:creationId xmlns:a16="http://schemas.microsoft.com/office/drawing/2014/main" xmlns="" id="{56BE3B7F-13BE-4E4B-A63A-466ACA926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0"/>
              <a:ext cx="1296" cy="2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4">
              <a:extLst>
                <a:ext uri="{FF2B5EF4-FFF2-40B4-BE49-F238E27FC236}">
                  <a16:creationId xmlns:a16="http://schemas.microsoft.com/office/drawing/2014/main" xmlns="" id="{CDE6B327-052A-4FCA-B1BE-427FDF29F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96"/>
              <a:ext cx="1344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95" name="Group 23">
            <a:extLst>
              <a:ext uri="{FF2B5EF4-FFF2-40B4-BE49-F238E27FC236}">
                <a16:creationId xmlns:a16="http://schemas.microsoft.com/office/drawing/2014/main" xmlns="" id="{AE984539-CE61-4C8F-89B8-3A4917715413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200400"/>
            <a:ext cx="855662" cy="1828800"/>
            <a:chOff x="133" y="2016"/>
            <a:chExt cx="539" cy="1152"/>
          </a:xfrm>
        </p:grpSpPr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xmlns="" id="{C047FAC5-C2D4-43DF-8ABD-60E1A68DB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2457"/>
              <a:ext cx="4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Body</a:t>
              </a:r>
            </a:p>
          </p:txBody>
        </p:sp>
        <p:sp>
          <p:nvSpPr>
            <p:cNvPr id="28690" name="AutoShape 18">
              <a:extLst>
                <a:ext uri="{FF2B5EF4-FFF2-40B4-BE49-F238E27FC236}">
                  <a16:creationId xmlns:a16="http://schemas.microsoft.com/office/drawing/2014/main" xmlns="" id="{DB6C40CD-2BB8-4F8E-B55A-348B95783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2016"/>
              <a:ext cx="48" cy="1152"/>
            </a:xfrm>
            <a:prstGeom prst="leftBrace">
              <a:avLst>
                <a:gd name="adj1" fmla="val 200000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94" name="Group 22">
            <a:extLst>
              <a:ext uri="{FF2B5EF4-FFF2-40B4-BE49-F238E27FC236}">
                <a16:creationId xmlns:a16="http://schemas.microsoft.com/office/drawing/2014/main" xmlns="" id="{B35E1341-05E3-4CCA-8CC7-BF760B520E9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2057400" cy="533400"/>
            <a:chOff x="192" y="1056"/>
            <a:chExt cx="1296" cy="336"/>
          </a:xfrm>
        </p:grpSpPr>
        <p:sp>
          <p:nvSpPr>
            <p:cNvPr id="28691" name="Text Box 19">
              <a:extLst>
                <a:ext uri="{FF2B5EF4-FFF2-40B4-BE49-F238E27FC236}">
                  <a16:creationId xmlns:a16="http://schemas.microsoft.com/office/drawing/2014/main" xmlns="" id="{5324FF31-9E1A-48BC-9470-8CD329D75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056"/>
              <a:ext cx="6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Comic Sans MS" panose="030F0702030302020204" pitchFamily="66" charset="0"/>
                </a:rPr>
                <a:t>Header</a:t>
              </a:r>
            </a:p>
          </p:txBody>
        </p:sp>
        <p:sp>
          <p:nvSpPr>
            <p:cNvPr id="28692" name="Line 20">
              <a:extLst>
                <a:ext uri="{FF2B5EF4-FFF2-40B4-BE49-F238E27FC236}">
                  <a16:creationId xmlns:a16="http://schemas.microsoft.com/office/drawing/2014/main" xmlns="" id="{EAF01C24-8E67-407D-9DBB-6A4307138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21">
              <a:extLst>
                <a:ext uri="{FF2B5EF4-FFF2-40B4-BE49-F238E27FC236}">
                  <a16:creationId xmlns:a16="http://schemas.microsoft.com/office/drawing/2014/main" xmlns="" id="{36ADA655-F32E-463A-BE2D-6A882D0C6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86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1CD659-AFF1-450C-9650-2EB91BA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2965-D893-46B6-9D42-AB6B2CC3683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5518B0F1-F316-435D-AF08-43622B6A99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Class Definition</a:t>
            </a:r>
            <a:br>
              <a:rPr lang="en-US" altLang="en-US" sz="4000"/>
            </a:br>
            <a:r>
              <a:rPr lang="en-US" altLang="en-US" sz="4000"/>
              <a:t>Data Members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27FC17EE-6E1D-4D6D-9520-9C793E5C2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r>
              <a:rPr lang="en-US" altLang="en-US"/>
              <a:t>Can be of any type, built-in or user-defined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non-static</a:t>
            </a:r>
            <a:r>
              <a:rPr lang="en-US" altLang="en-US">
                <a:solidFill>
                  <a:schemeClr val="accent2"/>
                </a:solidFill>
              </a:rPr>
              <a:t> data member</a:t>
            </a:r>
          </a:p>
          <a:p>
            <a:pPr lvl="1"/>
            <a:r>
              <a:rPr lang="en-US" altLang="en-US"/>
              <a:t>Each class object has its own copy</a:t>
            </a:r>
          </a:p>
          <a:p>
            <a:r>
              <a:rPr lang="en-US" altLang="en-US" i="1">
                <a:solidFill>
                  <a:schemeClr val="accent2"/>
                </a:solidFill>
              </a:rPr>
              <a:t>static</a:t>
            </a:r>
            <a:r>
              <a:rPr lang="en-US" altLang="en-US">
                <a:solidFill>
                  <a:schemeClr val="accent2"/>
                </a:solidFill>
              </a:rPr>
              <a:t> data member</a:t>
            </a:r>
          </a:p>
          <a:p>
            <a:pPr lvl="1"/>
            <a:r>
              <a:rPr lang="en-US" altLang="en-US"/>
              <a:t>Acts as a global variable</a:t>
            </a:r>
          </a:p>
          <a:p>
            <a:pPr lvl="1"/>
            <a:r>
              <a:rPr lang="en-US" altLang="en-US"/>
              <a:t>One copy per class type, e.g. counter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xmlns="" id="{E88DFFB5-FA51-4614-8E00-568D0251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5D99-A4CC-4BB3-B5DC-8D1366D72C4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1BA3D904-9307-4F3A-8182-6FE61259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962400" cy="51054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800"/>
              <a:t>class Rectangle</a:t>
            </a:r>
          </a:p>
          <a:p>
            <a:pPr>
              <a:buFontTx/>
              <a:buNone/>
            </a:pPr>
            <a:r>
              <a:rPr lang="en-US" altLang="en-US" sz="2800"/>
              <a:t>{</a:t>
            </a:r>
          </a:p>
          <a:p>
            <a:pPr>
              <a:buFontTx/>
              <a:buNone/>
            </a:pPr>
            <a:r>
              <a:rPr lang="en-US" altLang="en-US" sz="2800"/>
              <a:t>	private:</a:t>
            </a:r>
          </a:p>
          <a:p>
            <a:pPr>
              <a:buFontTx/>
              <a:buNone/>
            </a:pPr>
            <a:r>
              <a:rPr lang="en-US" altLang="en-US" sz="2800"/>
              <a:t>	   int width;</a:t>
            </a:r>
          </a:p>
          <a:p>
            <a:pPr>
              <a:buFontTx/>
              <a:buNone/>
            </a:pPr>
            <a:r>
              <a:rPr lang="en-US" altLang="en-US" sz="2800"/>
              <a:t>	   int length;</a:t>
            </a:r>
          </a:p>
          <a:p>
            <a:pPr>
              <a:buFontTx/>
              <a:buNone/>
            </a:pPr>
            <a:r>
              <a:rPr lang="en-US" altLang="en-US" sz="2800"/>
              <a:t>	   </a:t>
            </a:r>
            <a:r>
              <a:rPr lang="en-US" altLang="en-US" sz="2800">
                <a:solidFill>
                  <a:srgbClr val="800000"/>
                </a:solidFill>
              </a:rPr>
              <a:t>static int count;</a:t>
            </a:r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public:</a:t>
            </a:r>
          </a:p>
          <a:p>
            <a:pPr>
              <a:buFontTx/>
              <a:buNone/>
            </a:pPr>
            <a:r>
              <a:rPr lang="en-US" altLang="en-US" sz="2800"/>
              <a:t>	   void set(int w, int l);</a:t>
            </a:r>
          </a:p>
          <a:p>
            <a:pPr>
              <a:buFontTx/>
              <a:buNone/>
            </a:pPr>
            <a:r>
              <a:rPr lang="en-US" altLang="en-US" sz="2800"/>
              <a:t>	   int area();</a:t>
            </a:r>
          </a:p>
          <a:p>
            <a:pPr>
              <a:buFontTx/>
              <a:buNone/>
            </a:pPr>
            <a:r>
              <a:rPr lang="en-US" altLang="en-US" sz="2800"/>
              <a:t>	}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107AF6D-1F7A-4407-B7FC-A56AE8CEB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r>
              <a:rPr lang="en-US" altLang="en-US" sz="4000"/>
              <a:t>Static Data Member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xmlns="" id="{6035264D-BF1E-4162-9EDE-0FA1EA60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21336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Rectangle  r3;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32777" name="AutoShape 9">
            <a:extLst>
              <a:ext uri="{FF2B5EF4-FFF2-40B4-BE49-F238E27FC236}">
                <a16:creationId xmlns:a16="http://schemas.microsoft.com/office/drawing/2014/main" xmlns="" id="{EFFDA461-B40A-4FDB-9038-12619D80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91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xmlns="" id="{B75CE60D-D23F-4C92-B536-1E70651B8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482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width</a:t>
            </a:r>
          </a:p>
          <a:p>
            <a:pPr algn="ctr"/>
            <a:r>
              <a:rPr lang="en-US" altLang="en-US" b="1"/>
              <a:t>length</a:t>
            </a: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xmlns="" id="{7072E082-82B8-43C4-8C56-5B44F4BC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6482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width</a:t>
            </a:r>
          </a:p>
          <a:p>
            <a:pPr algn="ctr"/>
            <a:r>
              <a:rPr lang="en-US" altLang="en-US" b="1"/>
              <a:t>length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xmlns="" id="{0D2631E0-EF44-4035-AD1A-322A73FDE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562600"/>
            <a:ext cx="1371600" cy="762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width</a:t>
            </a:r>
          </a:p>
          <a:p>
            <a:pPr algn="ctr"/>
            <a:r>
              <a:rPr lang="en-US" altLang="en-US" b="1"/>
              <a:t>length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xmlns="" id="{188AE607-8D56-489C-B831-7EF4F5196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672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r1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xmlns="" id="{C1933150-08F0-48AA-983F-64CCA174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r3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xmlns="" id="{2C0F2C9A-1496-4A64-8413-3466149AC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343400"/>
            <a:ext cx="40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r2</a:t>
            </a: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xmlns="" id="{A35EF77F-2DF9-4EE5-AB0F-957BD91F2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2800"/>
            <a:ext cx="1371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nimBg="1"/>
      <p:bldP spid="32780" grpId="0" animBg="1"/>
      <p:bldP spid="32781" grpId="0" animBg="1"/>
      <p:bldP spid="32782" grpId="0"/>
      <p:bldP spid="32784" grpId="0"/>
      <p:bldP spid="32785" grpId="0"/>
      <p:bldP spid="327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73434BBB-F8B6-4CDC-BA3C-D189F364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6243-D99B-41ED-ACC0-2B894CF3D8A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501994C6-2EF3-47D1-AF3F-B4D1A0455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838200"/>
          </a:xfrm>
        </p:spPr>
        <p:txBody>
          <a:bodyPr/>
          <a:lstStyle/>
          <a:p>
            <a:r>
              <a:rPr lang="en-US" altLang="en-US" sz="4000"/>
              <a:t>Class Definition </a:t>
            </a:r>
            <a:br>
              <a:rPr lang="en-US" altLang="en-US" sz="4000"/>
            </a:br>
            <a:r>
              <a:rPr lang="en-US" altLang="en-US" sz="4000"/>
              <a:t>Member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B182B0D5-7E76-4774-8023-DD96F51AC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altLang="en-US" sz="2800">
                <a:solidFill>
                  <a:srgbClr val="800000"/>
                </a:solidFill>
              </a:rPr>
              <a:t>Used to</a:t>
            </a:r>
          </a:p>
          <a:p>
            <a:pPr lvl="1"/>
            <a:r>
              <a:rPr lang="en-US" altLang="en-US" sz="2400"/>
              <a:t>access the values of the data members (</a:t>
            </a:r>
            <a:r>
              <a:rPr lang="en-US" altLang="en-US" sz="2400" b="1"/>
              <a:t>accessor</a:t>
            </a:r>
            <a:r>
              <a:rPr lang="en-US" altLang="en-US" sz="2400"/>
              <a:t>)</a:t>
            </a:r>
          </a:p>
          <a:p>
            <a:pPr lvl="1"/>
            <a:r>
              <a:rPr lang="en-US" altLang="en-US" sz="2400"/>
              <a:t>perform operations on the data members (</a:t>
            </a:r>
            <a:r>
              <a:rPr lang="en-US" altLang="en-US" sz="2400" b="1"/>
              <a:t>implementor</a:t>
            </a:r>
            <a:r>
              <a:rPr lang="en-US" altLang="en-US" sz="2400"/>
              <a:t>)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Are declared inside the class body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Their definition can be placed inside the class body, or outside the class body</a:t>
            </a:r>
          </a:p>
          <a:p>
            <a:r>
              <a:rPr lang="en-US" altLang="en-US" sz="2800">
                <a:solidFill>
                  <a:schemeClr val="accent2"/>
                </a:solidFill>
              </a:rPr>
              <a:t>Can access both public and private members of the class</a:t>
            </a:r>
            <a:r>
              <a:rPr lang="en-US" altLang="en-US" sz="2800"/>
              <a:t> </a:t>
            </a:r>
          </a:p>
          <a:p>
            <a:r>
              <a:rPr lang="en-US" altLang="en-US" sz="2800">
                <a:solidFill>
                  <a:srgbClr val="800000"/>
                </a:solidFill>
              </a:rPr>
              <a:t>Can be referred to using dot or arrow member access operator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xmlns="" id="{C0700165-5971-4391-ABC2-47D5E26E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ED90E-3AB1-418A-836C-5AE3A488972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xmlns="" id="{C495871F-4033-42A4-B481-BA6103654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Define a Member Function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xmlns="" id="{CDFA7C84-F9CC-4B50-B3BD-A32758A6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295400"/>
            <a:ext cx="4572000" cy="30480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class Rectangle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private: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width, length;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public: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void set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w,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l);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area() {return width*length;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xmlns="" id="{2EC2D570-94EB-4CF4-BBD5-4A15A9CF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4572000"/>
            <a:ext cx="4038600" cy="1905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void Rectangle </a:t>
            </a: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::</a:t>
            </a:r>
            <a:r>
              <a:rPr lang="en-US" altLang="en-US" sz="2000">
                <a:latin typeface="Times New Roman" panose="02020603050405020304" pitchFamily="18" charset="0"/>
              </a:rPr>
              <a:t> set (int w, int l)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width = w;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length = l;</a:t>
            </a:r>
          </a:p>
          <a:p>
            <a:pPr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34826" name="Group 10">
            <a:extLst>
              <a:ext uri="{FF2B5EF4-FFF2-40B4-BE49-F238E27FC236}">
                <a16:creationId xmlns:a16="http://schemas.microsoft.com/office/drawing/2014/main" xmlns="" id="{2E185DDF-F29B-4185-B612-F2028C5C8058}"/>
              </a:ext>
            </a:extLst>
          </p:cNvPr>
          <p:cNvGrpSpPr>
            <a:grpSpLocks/>
          </p:cNvGrpSpPr>
          <p:nvPr/>
        </p:nvGrpSpPr>
        <p:grpSpPr bwMode="auto">
          <a:xfrm>
            <a:off x="654050" y="3886200"/>
            <a:ext cx="4114800" cy="1357313"/>
            <a:chOff x="288" y="2448"/>
            <a:chExt cx="2592" cy="855"/>
          </a:xfrm>
        </p:grpSpPr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xmlns="" id="{DA0054D4-9FA2-4DC7-B560-DF643E4E4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072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inline</a:t>
              </a:r>
            </a:p>
          </p:txBody>
        </p:sp>
        <p:sp>
          <p:nvSpPr>
            <p:cNvPr id="34824" name="Line 8">
              <a:extLst>
                <a:ext uri="{FF2B5EF4-FFF2-40B4-BE49-F238E27FC236}">
                  <a16:creationId xmlns:a16="http://schemas.microsoft.com/office/drawing/2014/main" xmlns="" id="{AB918EA1-A33B-450F-BDDC-10ED30542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2448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9">
              <a:extLst>
                <a:ext uri="{FF2B5EF4-FFF2-40B4-BE49-F238E27FC236}">
                  <a16:creationId xmlns:a16="http://schemas.microsoft.com/office/drawing/2014/main" xmlns="" id="{61A9E970-BF84-451A-B706-7F60003E4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448"/>
              <a:ext cx="21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4" name="Group 18">
            <a:extLst>
              <a:ext uri="{FF2B5EF4-FFF2-40B4-BE49-F238E27FC236}">
                <a16:creationId xmlns:a16="http://schemas.microsoft.com/office/drawing/2014/main" xmlns="" id="{748EB06B-8382-4864-8A23-47E3DD6F6E6D}"/>
              </a:ext>
            </a:extLst>
          </p:cNvPr>
          <p:cNvGrpSpPr>
            <a:grpSpLocks/>
          </p:cNvGrpSpPr>
          <p:nvPr/>
        </p:nvGrpSpPr>
        <p:grpSpPr bwMode="auto">
          <a:xfrm>
            <a:off x="4616450" y="2590800"/>
            <a:ext cx="4375150" cy="3679825"/>
            <a:chOff x="2784" y="1632"/>
            <a:chExt cx="2756" cy="2318"/>
          </a:xfrm>
        </p:grpSpPr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xmlns="" id="{AE687E12-EF4F-4063-AD27-7C1CA293D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632"/>
              <a:ext cx="8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class name</a:t>
              </a:r>
            </a:p>
          </p:txBody>
        </p:sp>
        <p:sp>
          <p:nvSpPr>
            <p:cNvPr id="34828" name="Line 12">
              <a:extLst>
                <a:ext uri="{FF2B5EF4-FFF2-40B4-BE49-F238E27FC236}">
                  <a16:creationId xmlns:a16="http://schemas.microsoft.com/office/drawing/2014/main" xmlns="" id="{04387A21-CF57-40D5-BE0D-F95E2618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872"/>
              <a:ext cx="528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AutoShape 13">
              <a:extLst>
                <a:ext uri="{FF2B5EF4-FFF2-40B4-BE49-F238E27FC236}">
                  <a16:creationId xmlns:a16="http://schemas.microsoft.com/office/drawing/2014/main" xmlns="" id="{D7FC4F7B-4DAA-4E7B-9CB3-1DAF5EB7CE5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24" y="2592"/>
              <a:ext cx="48" cy="52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14">
              <a:extLst>
                <a:ext uri="{FF2B5EF4-FFF2-40B4-BE49-F238E27FC236}">
                  <a16:creationId xmlns:a16="http://schemas.microsoft.com/office/drawing/2014/main" xmlns="" id="{9382C452-55D7-4A72-9100-8C07D7B78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160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member function name</a:t>
              </a:r>
            </a:p>
          </p:txBody>
        </p:sp>
        <p:sp>
          <p:nvSpPr>
            <p:cNvPr id="34831" name="Line 15">
              <a:extLst>
                <a:ext uri="{FF2B5EF4-FFF2-40B4-BE49-F238E27FC236}">
                  <a16:creationId xmlns:a16="http://schemas.microsoft.com/office/drawing/2014/main" xmlns="" id="{ABE04A83-4B6F-4467-B01A-CD375A7F2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400"/>
              <a:ext cx="62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2" name="Text Box 16">
              <a:extLst>
                <a:ext uri="{FF2B5EF4-FFF2-40B4-BE49-F238E27FC236}">
                  <a16:creationId xmlns:a16="http://schemas.microsoft.com/office/drawing/2014/main" xmlns="" id="{F427D7A7-4EB7-489B-B44D-5016E08D9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719"/>
              <a:ext cx="1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/>
                <a:t>scope operator</a:t>
              </a:r>
            </a:p>
          </p:txBody>
        </p:sp>
        <p:sp>
          <p:nvSpPr>
            <p:cNvPr id="34833" name="Line 17">
              <a:extLst>
                <a:ext uri="{FF2B5EF4-FFF2-40B4-BE49-F238E27FC236}">
                  <a16:creationId xmlns:a16="http://schemas.microsoft.com/office/drawing/2014/main" xmlns="" id="{0836A1E5-512B-4F89-8B89-6BECD9640F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3120"/>
              <a:ext cx="43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5" name="Text Box 19">
            <a:extLst>
              <a:ext uri="{FF2B5EF4-FFF2-40B4-BE49-F238E27FC236}">
                <a16:creationId xmlns:a16="http://schemas.microsoft.com/office/drawing/2014/main" xmlns="" id="{CA29C6E4-4750-4792-BBAA-E58D9C822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4876800"/>
            <a:ext cx="2082800" cy="146526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 b="1"/>
          </a:p>
          <a:p>
            <a:pPr algn="ctr"/>
            <a:r>
              <a:rPr lang="en-US" altLang="en-US" b="1">
                <a:solidFill>
                  <a:schemeClr val="accent2"/>
                </a:solidFill>
              </a:rPr>
              <a:t>r1.set(5,8);</a:t>
            </a:r>
          </a:p>
          <a:p>
            <a:pPr algn="ctr"/>
            <a:endParaRPr lang="en-US" altLang="en-US" b="1">
              <a:solidFill>
                <a:schemeClr val="accent2"/>
              </a:solidFill>
            </a:endParaRPr>
          </a:p>
          <a:p>
            <a:pPr algn="ctr"/>
            <a:r>
              <a:rPr lang="en-US" altLang="en-US" b="1">
                <a:solidFill>
                  <a:schemeClr val="accent2"/>
                </a:solidFill>
              </a:rPr>
              <a:t>rp-&gt;set(8,10);</a:t>
            </a:r>
          </a:p>
          <a:p>
            <a:endParaRPr lang="en-US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3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1516</Words>
  <Application>Microsoft Office PowerPoint</Application>
  <PresentationFormat>On-screen Show (4:3)</PresentationFormat>
  <Paragraphs>838</Paragraphs>
  <Slides>41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Black</vt:lpstr>
      <vt:lpstr>Arial Rounded MT Bold</vt:lpstr>
      <vt:lpstr>Comic Sans MS</vt:lpstr>
      <vt:lpstr>Courier New</vt:lpstr>
      <vt:lpstr>Times New Roman</vt:lpstr>
      <vt:lpstr>Default Design</vt:lpstr>
      <vt:lpstr>Visio</vt:lpstr>
      <vt:lpstr>PowerPoint Presentation</vt:lpstr>
      <vt:lpstr>Object-Oriented Programming Introduction to Classes</vt:lpstr>
      <vt:lpstr>Class</vt:lpstr>
      <vt:lpstr>Classes &amp; Objects</vt:lpstr>
      <vt:lpstr>Define a Class Type</vt:lpstr>
      <vt:lpstr>Class Definition Data Members</vt:lpstr>
      <vt:lpstr>Static Data Member </vt:lpstr>
      <vt:lpstr>Class Definition  Member Functions</vt:lpstr>
      <vt:lpstr>Define a Member Function</vt:lpstr>
      <vt:lpstr>Class Definition  Member Functions</vt:lpstr>
      <vt:lpstr>Const Member Function</vt:lpstr>
      <vt:lpstr>Class Definition - Access Control</vt:lpstr>
      <vt:lpstr>class Time Specification</vt:lpstr>
      <vt:lpstr>  </vt:lpstr>
      <vt:lpstr>Class Definition   Access Control</vt:lpstr>
      <vt:lpstr>What is an object? </vt:lpstr>
      <vt:lpstr>Declaration of an Object</vt:lpstr>
      <vt:lpstr>Another Example</vt:lpstr>
      <vt:lpstr>Declaration of an Object</vt:lpstr>
      <vt:lpstr>Declaration of an Object</vt:lpstr>
      <vt:lpstr>Declaration of an Object</vt:lpstr>
      <vt:lpstr>Object Initialization</vt:lpstr>
      <vt:lpstr>Object Initialization</vt:lpstr>
      <vt:lpstr>Declaration of an Object</vt:lpstr>
      <vt:lpstr>Object Initialization</vt:lpstr>
      <vt:lpstr>Object Initialization</vt:lpstr>
      <vt:lpstr>Object Initialization</vt:lpstr>
      <vt:lpstr>Object Initialization</vt:lpstr>
      <vt:lpstr>Object Initialization</vt:lpstr>
      <vt:lpstr>Object Initialization</vt:lpstr>
      <vt:lpstr>So far, …</vt:lpstr>
      <vt:lpstr>Cleanup of An Object</vt:lpstr>
      <vt:lpstr>Putting Them Together</vt:lpstr>
      <vt:lpstr>Putting Them Together</vt:lpstr>
      <vt:lpstr>Putting Them Together</vt:lpstr>
      <vt:lpstr>Interacting Objects</vt:lpstr>
      <vt:lpstr>Working with Multiple Files</vt:lpstr>
      <vt:lpstr>Example : time.h</vt:lpstr>
      <vt:lpstr>Example : time.cpp</vt:lpstr>
      <vt:lpstr>Example : main.cpp</vt:lpstr>
      <vt:lpstr>Separate Compilation and Linking of Files</vt:lpstr>
    </vt:vector>
  </TitlesOfParts>
  <Company>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Programming-- Introduction to Classes</dc:title>
  <dc:creator>Wei Du</dc:creator>
  <cp:lastModifiedBy>Tanni</cp:lastModifiedBy>
  <cp:revision>85</cp:revision>
  <dcterms:created xsi:type="dcterms:W3CDTF">2003-10-14T03:58:11Z</dcterms:created>
  <dcterms:modified xsi:type="dcterms:W3CDTF">2021-06-30T06:26:36Z</dcterms:modified>
</cp:coreProperties>
</file>