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22"/>
  </p:notesMasterIdLst>
  <p:sldIdLst>
    <p:sldId id="1887" r:id="rId3"/>
    <p:sldId id="1935" r:id="rId4"/>
    <p:sldId id="1897" r:id="rId5"/>
    <p:sldId id="1940" r:id="rId6"/>
    <p:sldId id="256" r:id="rId7"/>
    <p:sldId id="1941" r:id="rId8"/>
    <p:sldId id="1942" r:id="rId9"/>
    <p:sldId id="1943" r:id="rId10"/>
    <p:sldId id="1944" r:id="rId11"/>
    <p:sldId id="1947" r:id="rId12"/>
    <p:sldId id="1946" r:id="rId13"/>
    <p:sldId id="1945" r:id="rId14"/>
    <p:sldId id="1948" r:id="rId15"/>
    <p:sldId id="1949" r:id="rId16"/>
    <p:sldId id="1950" r:id="rId17"/>
    <p:sldId id="1953" r:id="rId18"/>
    <p:sldId id="1951" r:id="rId19"/>
    <p:sldId id="1952" r:id="rId20"/>
    <p:sldId id="195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A3FF"/>
    <a:srgbClr val="33CCFF"/>
    <a:srgbClr val="0C5A88"/>
    <a:srgbClr val="0A4469"/>
    <a:srgbClr val="096CAF"/>
    <a:srgbClr val="99CCFF"/>
    <a:srgbClr val="709FFF"/>
    <a:srgbClr val="6699FF"/>
    <a:srgbClr val="506F9A"/>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ECA3E-3631-4233-B29E-777B72FD7104}" v="163" dt="2022-03-18T16:55:55.276"/>
    <p1510:client id="{133EF399-B944-4F81-82C1-5318267244DD}" v="768" dt="2022-03-18T13:13:35.130"/>
    <p1510:client id="{1805F701-E9B8-42E2-AFBC-B175E795273E}" v="100" dt="2022-03-18T13:38:48.616"/>
    <p1510:client id="{18D5443F-3E87-4187-AFA3-0EBBEDF2BB64}" v="1361" dt="2022-03-18T12:35:28.546"/>
    <p1510:client id="{24185188-20E4-4A2A-BAF4-096926AF9441}" v="1077" dt="2022-03-18T15:34:02.146"/>
    <p1510:client id="{2E39870C-CDC5-4583-BA43-30F58934A2B0}" v="16" dt="2022-03-18T16:17:44.249"/>
    <p1510:client id="{3338FDC4-5654-4229-99A8-D13AA081EE04}" v="5" dt="2022-03-18T15:44:17.678"/>
    <p1510:client id="{46479C66-B9FE-4002-87A1-355E3360AD41}" v="88" dt="2022-03-18T16:00:58.444"/>
    <p1510:client id="{4CD14B0A-330B-B54C-A4D1-E630CE1B7342}" v="1632" dt="2022-03-18T16:03:30.979"/>
    <p1510:client id="{797CEA84-EA0F-4978-81D2-FB884338B5D2}" v="2" dt="2022-03-17T23:38:32.576"/>
    <p1510:client id="{7B8A2F47-369E-4DA3-B8FC-58C317699406}" v="297" dt="2022-03-18T13:52:49.904"/>
    <p1510:client id="{7D66E9CE-CDA8-4934-8CF9-39AD9000A740}" v="262" dt="2022-03-18T15:40:35.251"/>
    <p1510:client id="{8108F3F6-CEC2-45B4-96D6-4691BE77BC4C}" v="82" dt="2022-03-18T16:13:38.033"/>
    <p1510:client id="{94E61442-314D-45C5-99BC-BE8D0DB8C1CC}" v="3719" dt="2022-03-18T13:42:14.596"/>
    <p1510:client id="{AC6137BA-F4A8-44FC-8E90-7A8A396EE9F7}" v="518" dt="2022-03-17T23:25:37.525"/>
    <p1510:client id="{C5CD02F8-7FE3-4F7A-AEBC-1DBA9B16D350}" v="150" dt="2022-03-18T16:22:22.998"/>
    <p1510:client id="{E32C7109-7F6D-45B5-8781-0F0F438A64FC}" v="18" dt="2022-03-18T12:40:09.520"/>
    <p1510:client id="{E98B10E2-3985-4AA5-99D4-AAF2E7B8DA84}" v="14" dt="2022-03-17T22:05:43.715"/>
    <p1510:client id="{F7E5A803-BFA6-4C7E-A8DA-E936CC07EAFC}" v="367" dt="2022-03-17T22:32:48.623"/>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0FE3F-F4B7-9545-9681-0831090B18CD}" type="datetimeFigureOut">
              <a:rPr kumimoji="1" lang="zh-CN" altLang="en-US" smtClean="0"/>
              <a:t>2023/11/30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6D659-5851-8141-A4B9-BAD624B2CA0D}" type="slidenum">
              <a:rPr kumimoji="1" lang="zh-CN" altLang="en-US" smtClean="0"/>
              <a:t>‹#›</a:t>
            </a:fld>
            <a:endParaRPr kumimoji="1" lang="zh-CN" altLang="en-US"/>
          </a:p>
        </p:txBody>
      </p:sp>
    </p:spTree>
    <p:extLst>
      <p:ext uri="{BB962C8B-B14F-4D97-AF65-F5344CB8AC3E}">
        <p14:creationId xmlns:p14="http://schemas.microsoft.com/office/powerpoint/2010/main" val="2332453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6D659-5851-8141-A4B9-BAD624B2CA0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40943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50FFD-8B0F-9047-BBD3-89E90B2F33C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2A8755D-62CD-8E47-A0C6-38BE17837A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CD74ED4-2AD7-0D47-916B-AED7EEA51AC2}"/>
              </a:ext>
            </a:extLst>
          </p:cNvPr>
          <p:cNvSpPr>
            <a:spLocks noGrp="1"/>
          </p:cNvSpPr>
          <p:nvPr>
            <p:ph type="dt" sz="half" idx="10"/>
          </p:nvPr>
        </p:nvSpPr>
        <p:spPr/>
        <p:txBody>
          <a:bodyPr/>
          <a:lstStyle/>
          <a:p>
            <a:fld id="{E3B113F7-0B47-D64A-A8BD-12F950596EFB}" type="datetimeFigureOut">
              <a:rPr kumimoji="1" lang="zh-CN" altLang="en-US" smtClean="0"/>
              <a:t>2023/11/30</a:t>
            </a:fld>
            <a:endParaRPr kumimoji="1" lang="zh-CN" altLang="en-US"/>
          </a:p>
        </p:txBody>
      </p:sp>
      <p:sp>
        <p:nvSpPr>
          <p:cNvPr id="5" name="页脚占位符 4">
            <a:extLst>
              <a:ext uri="{FF2B5EF4-FFF2-40B4-BE49-F238E27FC236}">
                <a16:creationId xmlns:a16="http://schemas.microsoft.com/office/drawing/2014/main" id="{99023985-BD08-0C46-8016-7A6B1772630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71EE731-65E6-C94C-9DFD-377F539EF828}"/>
              </a:ext>
            </a:extLst>
          </p:cNvPr>
          <p:cNvSpPr>
            <a:spLocks noGrp="1"/>
          </p:cNvSpPr>
          <p:nvPr>
            <p:ph type="sldNum" sz="quarter" idx="12"/>
          </p:nvPr>
        </p:nvSpPr>
        <p:spPr/>
        <p:txBody>
          <a:bodyPr/>
          <a:lstStyle/>
          <a:p>
            <a:fld id="{3793C2F0-2EF6-0C48-8FBA-EF51010539E3}" type="slidenum">
              <a:rPr kumimoji="1" lang="zh-CN" altLang="en-US" smtClean="0"/>
              <a:t>‹#›</a:t>
            </a:fld>
            <a:endParaRPr kumimoji="1" lang="zh-CN" altLang="en-US"/>
          </a:p>
        </p:txBody>
      </p:sp>
    </p:spTree>
    <p:extLst>
      <p:ext uri="{BB962C8B-B14F-4D97-AF65-F5344CB8AC3E}">
        <p14:creationId xmlns:p14="http://schemas.microsoft.com/office/powerpoint/2010/main" val="492476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341A55-FE41-F147-AF6F-C7172357FA5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80FC82D-BBA2-694D-9F31-027F881B0CF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A98B45A-A15F-DD4E-AAA7-B695FBC351F3}"/>
              </a:ext>
            </a:extLst>
          </p:cNvPr>
          <p:cNvSpPr>
            <a:spLocks noGrp="1"/>
          </p:cNvSpPr>
          <p:nvPr>
            <p:ph type="dt" sz="half" idx="10"/>
          </p:nvPr>
        </p:nvSpPr>
        <p:spPr/>
        <p:txBody>
          <a:bodyPr/>
          <a:lstStyle/>
          <a:p>
            <a:fld id="{E3B113F7-0B47-D64A-A8BD-12F950596EFB}" type="datetimeFigureOut">
              <a:rPr kumimoji="1" lang="zh-CN" altLang="en-US" smtClean="0"/>
              <a:t>2023/11/30</a:t>
            </a:fld>
            <a:endParaRPr kumimoji="1" lang="zh-CN" altLang="en-US"/>
          </a:p>
        </p:txBody>
      </p:sp>
      <p:sp>
        <p:nvSpPr>
          <p:cNvPr id="5" name="页脚占位符 4">
            <a:extLst>
              <a:ext uri="{FF2B5EF4-FFF2-40B4-BE49-F238E27FC236}">
                <a16:creationId xmlns:a16="http://schemas.microsoft.com/office/drawing/2014/main" id="{96D9C8C9-5847-CF4A-A710-450760646AC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A3E6268-9CCF-594E-967B-E68EC9B3150B}"/>
              </a:ext>
            </a:extLst>
          </p:cNvPr>
          <p:cNvSpPr>
            <a:spLocks noGrp="1"/>
          </p:cNvSpPr>
          <p:nvPr>
            <p:ph type="sldNum" sz="quarter" idx="12"/>
          </p:nvPr>
        </p:nvSpPr>
        <p:spPr/>
        <p:txBody>
          <a:bodyPr/>
          <a:lstStyle/>
          <a:p>
            <a:fld id="{3793C2F0-2EF6-0C48-8FBA-EF51010539E3}" type="slidenum">
              <a:rPr kumimoji="1" lang="zh-CN" altLang="en-US" smtClean="0"/>
              <a:t>‹#›</a:t>
            </a:fld>
            <a:endParaRPr kumimoji="1" lang="zh-CN" altLang="en-US"/>
          </a:p>
        </p:txBody>
      </p:sp>
    </p:spTree>
    <p:extLst>
      <p:ext uri="{BB962C8B-B14F-4D97-AF65-F5344CB8AC3E}">
        <p14:creationId xmlns:p14="http://schemas.microsoft.com/office/powerpoint/2010/main" val="212951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9A12F8-01EB-A442-9332-F0E03E0E928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75C5F2A-27C9-E44A-8334-2402B0F9D5B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91292E7-6EF4-E14C-9E68-EBF9FB0D0F9C}"/>
              </a:ext>
            </a:extLst>
          </p:cNvPr>
          <p:cNvSpPr>
            <a:spLocks noGrp="1"/>
          </p:cNvSpPr>
          <p:nvPr>
            <p:ph type="dt" sz="half" idx="10"/>
          </p:nvPr>
        </p:nvSpPr>
        <p:spPr/>
        <p:txBody>
          <a:bodyPr/>
          <a:lstStyle/>
          <a:p>
            <a:fld id="{E3B113F7-0B47-D64A-A8BD-12F950596EFB}" type="datetimeFigureOut">
              <a:rPr kumimoji="1" lang="zh-CN" altLang="en-US" smtClean="0"/>
              <a:t>2023/11/30</a:t>
            </a:fld>
            <a:endParaRPr kumimoji="1" lang="zh-CN" altLang="en-US"/>
          </a:p>
        </p:txBody>
      </p:sp>
      <p:sp>
        <p:nvSpPr>
          <p:cNvPr id="5" name="页脚占位符 4">
            <a:extLst>
              <a:ext uri="{FF2B5EF4-FFF2-40B4-BE49-F238E27FC236}">
                <a16:creationId xmlns:a16="http://schemas.microsoft.com/office/drawing/2014/main" id="{DC7D5A76-E27E-D54D-996B-B5D9AD04D14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9C96AD8-A0F8-1E47-94CD-3C68D24CAA0A}"/>
              </a:ext>
            </a:extLst>
          </p:cNvPr>
          <p:cNvSpPr>
            <a:spLocks noGrp="1"/>
          </p:cNvSpPr>
          <p:nvPr>
            <p:ph type="sldNum" sz="quarter" idx="12"/>
          </p:nvPr>
        </p:nvSpPr>
        <p:spPr/>
        <p:txBody>
          <a:bodyPr/>
          <a:lstStyle/>
          <a:p>
            <a:fld id="{3793C2F0-2EF6-0C48-8FBA-EF51010539E3}" type="slidenum">
              <a:rPr kumimoji="1" lang="zh-CN" altLang="en-US" smtClean="0"/>
              <a:t>‹#›</a:t>
            </a:fld>
            <a:endParaRPr kumimoji="1" lang="zh-CN" altLang="en-US"/>
          </a:p>
        </p:txBody>
      </p:sp>
    </p:spTree>
    <p:extLst>
      <p:ext uri="{BB962C8B-B14F-4D97-AF65-F5344CB8AC3E}">
        <p14:creationId xmlns:p14="http://schemas.microsoft.com/office/powerpoint/2010/main" val="2060600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F846701-FDCD-224E-A727-C1A58E84CE61}" type="datetimeFigureOut">
              <a:rPr kumimoji="1" lang="zh-CN" altLang="en-US" smtClean="0"/>
              <a:t>2023/11/30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BFA71B44-8709-924B-9594-DF3E375B700F}" type="slidenum">
              <a:rPr kumimoji="1" lang="zh-CN" altLang="en-US" smtClean="0"/>
              <a:t>‹#›</a:t>
            </a:fld>
            <a:endParaRPr kumimoji="1" lang="zh-CN" altLang="en-US"/>
          </a:p>
        </p:txBody>
      </p:sp>
    </p:spTree>
    <p:extLst>
      <p:ext uri="{BB962C8B-B14F-4D97-AF65-F5344CB8AC3E}">
        <p14:creationId xmlns:p14="http://schemas.microsoft.com/office/powerpoint/2010/main" val="31861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7BDFE6-74FE-BD4D-9A5A-35BCB785E39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182B5C8-6C80-A345-9209-83E8D65F964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67976CE-8205-BB40-8C23-BC0A1222A22C}"/>
              </a:ext>
            </a:extLst>
          </p:cNvPr>
          <p:cNvSpPr>
            <a:spLocks noGrp="1"/>
          </p:cNvSpPr>
          <p:nvPr>
            <p:ph type="dt" sz="half" idx="10"/>
          </p:nvPr>
        </p:nvSpPr>
        <p:spPr/>
        <p:txBody>
          <a:bodyPr/>
          <a:lstStyle/>
          <a:p>
            <a:fld id="{E3B113F7-0B47-D64A-A8BD-12F950596EFB}" type="datetimeFigureOut">
              <a:rPr kumimoji="1" lang="zh-CN" altLang="en-US" smtClean="0"/>
              <a:t>2023/11/30</a:t>
            </a:fld>
            <a:endParaRPr kumimoji="1" lang="zh-CN" altLang="en-US"/>
          </a:p>
        </p:txBody>
      </p:sp>
      <p:sp>
        <p:nvSpPr>
          <p:cNvPr id="5" name="页脚占位符 4">
            <a:extLst>
              <a:ext uri="{FF2B5EF4-FFF2-40B4-BE49-F238E27FC236}">
                <a16:creationId xmlns:a16="http://schemas.microsoft.com/office/drawing/2014/main" id="{D179F29B-DE9B-F24B-8F78-FD48C5C9BE2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FA1208B-8A18-5C48-ADF6-AA39E17075DB}"/>
              </a:ext>
            </a:extLst>
          </p:cNvPr>
          <p:cNvSpPr>
            <a:spLocks noGrp="1"/>
          </p:cNvSpPr>
          <p:nvPr>
            <p:ph type="sldNum" sz="quarter" idx="12"/>
          </p:nvPr>
        </p:nvSpPr>
        <p:spPr/>
        <p:txBody>
          <a:bodyPr/>
          <a:lstStyle/>
          <a:p>
            <a:fld id="{3793C2F0-2EF6-0C48-8FBA-EF51010539E3}" type="slidenum">
              <a:rPr kumimoji="1" lang="zh-CN" altLang="en-US" smtClean="0"/>
              <a:t>‹#›</a:t>
            </a:fld>
            <a:endParaRPr kumimoji="1" lang="zh-CN" altLang="en-US"/>
          </a:p>
        </p:txBody>
      </p:sp>
    </p:spTree>
    <p:extLst>
      <p:ext uri="{BB962C8B-B14F-4D97-AF65-F5344CB8AC3E}">
        <p14:creationId xmlns:p14="http://schemas.microsoft.com/office/powerpoint/2010/main" val="88916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E6495-7521-9E45-9782-3EA5304FADAA}"/>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45C3A02-62EE-614B-9D87-688B29EB89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B1C53130-C8D2-434F-A21F-482C989CFC35}"/>
              </a:ext>
            </a:extLst>
          </p:cNvPr>
          <p:cNvSpPr>
            <a:spLocks noGrp="1"/>
          </p:cNvSpPr>
          <p:nvPr>
            <p:ph type="dt" sz="half" idx="10"/>
          </p:nvPr>
        </p:nvSpPr>
        <p:spPr/>
        <p:txBody>
          <a:bodyPr/>
          <a:lstStyle/>
          <a:p>
            <a:fld id="{E3B113F7-0B47-D64A-A8BD-12F950596EFB}" type="datetimeFigureOut">
              <a:rPr kumimoji="1" lang="zh-CN" altLang="en-US" smtClean="0"/>
              <a:t>2023/11/30</a:t>
            </a:fld>
            <a:endParaRPr kumimoji="1" lang="zh-CN" altLang="en-US"/>
          </a:p>
        </p:txBody>
      </p:sp>
      <p:sp>
        <p:nvSpPr>
          <p:cNvPr id="5" name="页脚占位符 4">
            <a:extLst>
              <a:ext uri="{FF2B5EF4-FFF2-40B4-BE49-F238E27FC236}">
                <a16:creationId xmlns:a16="http://schemas.microsoft.com/office/drawing/2014/main" id="{32927FC0-F240-8840-BB61-99172A02536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520A0C7-C863-4747-B7E9-F243D961A3F3}"/>
              </a:ext>
            </a:extLst>
          </p:cNvPr>
          <p:cNvSpPr>
            <a:spLocks noGrp="1"/>
          </p:cNvSpPr>
          <p:nvPr>
            <p:ph type="sldNum" sz="quarter" idx="12"/>
          </p:nvPr>
        </p:nvSpPr>
        <p:spPr/>
        <p:txBody>
          <a:bodyPr/>
          <a:lstStyle/>
          <a:p>
            <a:fld id="{3793C2F0-2EF6-0C48-8FBA-EF51010539E3}" type="slidenum">
              <a:rPr kumimoji="1" lang="zh-CN" altLang="en-US" smtClean="0"/>
              <a:t>‹#›</a:t>
            </a:fld>
            <a:endParaRPr kumimoji="1" lang="zh-CN" altLang="en-US"/>
          </a:p>
        </p:txBody>
      </p:sp>
    </p:spTree>
    <p:extLst>
      <p:ext uri="{BB962C8B-B14F-4D97-AF65-F5344CB8AC3E}">
        <p14:creationId xmlns:p14="http://schemas.microsoft.com/office/powerpoint/2010/main" val="4179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8A91B-8389-F049-B2F6-46F621563D1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ED932DE-AD51-2E44-8998-48F40B3B5851}"/>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F689E8E-4D93-464B-9020-89DFEAC9047F}"/>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ECDBD571-ED0A-6048-8D2B-2038BF172151}"/>
              </a:ext>
            </a:extLst>
          </p:cNvPr>
          <p:cNvSpPr>
            <a:spLocks noGrp="1"/>
          </p:cNvSpPr>
          <p:nvPr>
            <p:ph type="dt" sz="half" idx="10"/>
          </p:nvPr>
        </p:nvSpPr>
        <p:spPr/>
        <p:txBody>
          <a:bodyPr/>
          <a:lstStyle/>
          <a:p>
            <a:fld id="{E3B113F7-0B47-D64A-A8BD-12F950596EFB}" type="datetimeFigureOut">
              <a:rPr kumimoji="1" lang="zh-CN" altLang="en-US" smtClean="0"/>
              <a:t>2023/11/30</a:t>
            </a:fld>
            <a:endParaRPr kumimoji="1" lang="zh-CN" altLang="en-US"/>
          </a:p>
        </p:txBody>
      </p:sp>
      <p:sp>
        <p:nvSpPr>
          <p:cNvPr id="6" name="页脚占位符 5">
            <a:extLst>
              <a:ext uri="{FF2B5EF4-FFF2-40B4-BE49-F238E27FC236}">
                <a16:creationId xmlns:a16="http://schemas.microsoft.com/office/drawing/2014/main" id="{95B9295D-43EC-4E43-9522-E27CB572D12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94928DE-B1E6-184E-A90D-436D6CB88AD7}"/>
              </a:ext>
            </a:extLst>
          </p:cNvPr>
          <p:cNvSpPr>
            <a:spLocks noGrp="1"/>
          </p:cNvSpPr>
          <p:nvPr>
            <p:ph type="sldNum" sz="quarter" idx="12"/>
          </p:nvPr>
        </p:nvSpPr>
        <p:spPr/>
        <p:txBody>
          <a:bodyPr/>
          <a:lstStyle/>
          <a:p>
            <a:fld id="{3793C2F0-2EF6-0C48-8FBA-EF51010539E3}" type="slidenum">
              <a:rPr kumimoji="1" lang="zh-CN" altLang="en-US" smtClean="0"/>
              <a:t>‹#›</a:t>
            </a:fld>
            <a:endParaRPr kumimoji="1" lang="zh-CN" altLang="en-US"/>
          </a:p>
        </p:txBody>
      </p:sp>
    </p:spTree>
    <p:extLst>
      <p:ext uri="{BB962C8B-B14F-4D97-AF65-F5344CB8AC3E}">
        <p14:creationId xmlns:p14="http://schemas.microsoft.com/office/powerpoint/2010/main" val="3835216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F28180-9B2A-7542-9243-F5F695CF8A2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949914A-6393-2049-A88E-B881F434E5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BF92E58-102B-234F-BA35-705397DF3CA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51C28375-4769-4246-9CCC-434B199C19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769DBA3-9D9C-4748-81E2-17874ADE305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883BA08-7391-0544-846D-3A5A9EC9F7A7}"/>
              </a:ext>
            </a:extLst>
          </p:cNvPr>
          <p:cNvSpPr>
            <a:spLocks noGrp="1"/>
          </p:cNvSpPr>
          <p:nvPr>
            <p:ph type="dt" sz="half" idx="10"/>
          </p:nvPr>
        </p:nvSpPr>
        <p:spPr/>
        <p:txBody>
          <a:bodyPr/>
          <a:lstStyle/>
          <a:p>
            <a:fld id="{E3B113F7-0B47-D64A-A8BD-12F950596EFB}" type="datetimeFigureOut">
              <a:rPr kumimoji="1" lang="zh-CN" altLang="en-US" smtClean="0"/>
              <a:t>2023/11/30</a:t>
            </a:fld>
            <a:endParaRPr kumimoji="1" lang="zh-CN" altLang="en-US"/>
          </a:p>
        </p:txBody>
      </p:sp>
      <p:sp>
        <p:nvSpPr>
          <p:cNvPr id="8" name="页脚占位符 7">
            <a:extLst>
              <a:ext uri="{FF2B5EF4-FFF2-40B4-BE49-F238E27FC236}">
                <a16:creationId xmlns:a16="http://schemas.microsoft.com/office/drawing/2014/main" id="{ED3CB37D-C9A9-6B48-B2CB-35C2DD8E6E8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D51D690-A742-734E-BE98-36695B238B93}"/>
              </a:ext>
            </a:extLst>
          </p:cNvPr>
          <p:cNvSpPr>
            <a:spLocks noGrp="1"/>
          </p:cNvSpPr>
          <p:nvPr>
            <p:ph type="sldNum" sz="quarter" idx="12"/>
          </p:nvPr>
        </p:nvSpPr>
        <p:spPr/>
        <p:txBody>
          <a:bodyPr/>
          <a:lstStyle/>
          <a:p>
            <a:fld id="{3793C2F0-2EF6-0C48-8FBA-EF51010539E3}" type="slidenum">
              <a:rPr kumimoji="1" lang="zh-CN" altLang="en-US" smtClean="0"/>
              <a:t>‹#›</a:t>
            </a:fld>
            <a:endParaRPr kumimoji="1" lang="zh-CN" altLang="en-US"/>
          </a:p>
        </p:txBody>
      </p:sp>
    </p:spTree>
    <p:extLst>
      <p:ext uri="{BB962C8B-B14F-4D97-AF65-F5344CB8AC3E}">
        <p14:creationId xmlns:p14="http://schemas.microsoft.com/office/powerpoint/2010/main" val="2196214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30644-714C-C94E-A96F-FCE28B57A98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8D5D8F9-C99E-BF45-B7D0-7E774C2A09DE}"/>
              </a:ext>
            </a:extLst>
          </p:cNvPr>
          <p:cNvSpPr>
            <a:spLocks noGrp="1"/>
          </p:cNvSpPr>
          <p:nvPr>
            <p:ph type="dt" sz="half" idx="10"/>
          </p:nvPr>
        </p:nvSpPr>
        <p:spPr/>
        <p:txBody>
          <a:bodyPr/>
          <a:lstStyle/>
          <a:p>
            <a:fld id="{E3B113F7-0B47-D64A-A8BD-12F950596EFB}" type="datetimeFigureOut">
              <a:rPr kumimoji="1" lang="zh-CN" altLang="en-US" smtClean="0"/>
              <a:t>2023/11/30</a:t>
            </a:fld>
            <a:endParaRPr kumimoji="1" lang="zh-CN" altLang="en-US"/>
          </a:p>
        </p:txBody>
      </p:sp>
      <p:sp>
        <p:nvSpPr>
          <p:cNvPr id="4" name="页脚占位符 3">
            <a:extLst>
              <a:ext uri="{FF2B5EF4-FFF2-40B4-BE49-F238E27FC236}">
                <a16:creationId xmlns:a16="http://schemas.microsoft.com/office/drawing/2014/main" id="{D784563D-65CB-7440-B8B4-94B8B561FAB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3C3A1643-2EE0-C24D-B8AB-142B680AAF61}"/>
              </a:ext>
            </a:extLst>
          </p:cNvPr>
          <p:cNvSpPr>
            <a:spLocks noGrp="1"/>
          </p:cNvSpPr>
          <p:nvPr>
            <p:ph type="sldNum" sz="quarter" idx="12"/>
          </p:nvPr>
        </p:nvSpPr>
        <p:spPr/>
        <p:txBody>
          <a:bodyPr/>
          <a:lstStyle/>
          <a:p>
            <a:fld id="{3793C2F0-2EF6-0C48-8FBA-EF51010539E3}" type="slidenum">
              <a:rPr kumimoji="1" lang="zh-CN" altLang="en-US" smtClean="0"/>
              <a:t>‹#›</a:t>
            </a:fld>
            <a:endParaRPr kumimoji="1" lang="zh-CN" altLang="en-US"/>
          </a:p>
        </p:txBody>
      </p:sp>
    </p:spTree>
    <p:extLst>
      <p:ext uri="{BB962C8B-B14F-4D97-AF65-F5344CB8AC3E}">
        <p14:creationId xmlns:p14="http://schemas.microsoft.com/office/powerpoint/2010/main" val="286548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B83DE8D-36E9-1B46-9F67-FACEE87ECE7D}"/>
              </a:ext>
            </a:extLst>
          </p:cNvPr>
          <p:cNvSpPr>
            <a:spLocks noGrp="1"/>
          </p:cNvSpPr>
          <p:nvPr>
            <p:ph type="dt" sz="half" idx="10"/>
          </p:nvPr>
        </p:nvSpPr>
        <p:spPr/>
        <p:txBody>
          <a:bodyPr/>
          <a:lstStyle/>
          <a:p>
            <a:fld id="{E3B113F7-0B47-D64A-A8BD-12F950596EFB}" type="datetimeFigureOut">
              <a:rPr kumimoji="1" lang="zh-CN" altLang="en-US" smtClean="0"/>
              <a:t>2023/11/30</a:t>
            </a:fld>
            <a:endParaRPr kumimoji="1" lang="zh-CN" altLang="en-US"/>
          </a:p>
        </p:txBody>
      </p:sp>
      <p:sp>
        <p:nvSpPr>
          <p:cNvPr id="3" name="页脚占位符 2">
            <a:extLst>
              <a:ext uri="{FF2B5EF4-FFF2-40B4-BE49-F238E27FC236}">
                <a16:creationId xmlns:a16="http://schemas.microsoft.com/office/drawing/2014/main" id="{0C517F2E-3E1C-5C4C-B7C0-18382801A914}"/>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5F4F059-5C02-0A42-8435-8B54FE0A48BC}"/>
              </a:ext>
            </a:extLst>
          </p:cNvPr>
          <p:cNvSpPr>
            <a:spLocks noGrp="1"/>
          </p:cNvSpPr>
          <p:nvPr>
            <p:ph type="sldNum" sz="quarter" idx="12"/>
          </p:nvPr>
        </p:nvSpPr>
        <p:spPr/>
        <p:txBody>
          <a:bodyPr/>
          <a:lstStyle/>
          <a:p>
            <a:fld id="{3793C2F0-2EF6-0C48-8FBA-EF51010539E3}" type="slidenum">
              <a:rPr kumimoji="1" lang="zh-CN" altLang="en-US" smtClean="0"/>
              <a:t>‹#›</a:t>
            </a:fld>
            <a:endParaRPr kumimoji="1" lang="zh-CN" altLang="en-US"/>
          </a:p>
        </p:txBody>
      </p:sp>
    </p:spTree>
    <p:extLst>
      <p:ext uri="{BB962C8B-B14F-4D97-AF65-F5344CB8AC3E}">
        <p14:creationId xmlns:p14="http://schemas.microsoft.com/office/powerpoint/2010/main" val="1412602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F0128-4F49-1243-BFD4-794E6219635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236236E-FCDF-3A42-8F10-B9EDB4BE5E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EC505CEF-0E64-A645-B782-C22C800E5D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36D6A73-CEFC-7C42-9326-6197D50F2890}"/>
              </a:ext>
            </a:extLst>
          </p:cNvPr>
          <p:cNvSpPr>
            <a:spLocks noGrp="1"/>
          </p:cNvSpPr>
          <p:nvPr>
            <p:ph type="dt" sz="half" idx="10"/>
          </p:nvPr>
        </p:nvSpPr>
        <p:spPr/>
        <p:txBody>
          <a:bodyPr/>
          <a:lstStyle/>
          <a:p>
            <a:fld id="{E3B113F7-0B47-D64A-A8BD-12F950596EFB}" type="datetimeFigureOut">
              <a:rPr kumimoji="1" lang="zh-CN" altLang="en-US" smtClean="0"/>
              <a:t>2023/11/30</a:t>
            </a:fld>
            <a:endParaRPr kumimoji="1" lang="zh-CN" altLang="en-US"/>
          </a:p>
        </p:txBody>
      </p:sp>
      <p:sp>
        <p:nvSpPr>
          <p:cNvPr id="6" name="页脚占位符 5">
            <a:extLst>
              <a:ext uri="{FF2B5EF4-FFF2-40B4-BE49-F238E27FC236}">
                <a16:creationId xmlns:a16="http://schemas.microsoft.com/office/drawing/2014/main" id="{7E28499F-3DA3-C943-AE82-CF27460A411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B06393F-5297-414A-8A8F-618DA628C906}"/>
              </a:ext>
            </a:extLst>
          </p:cNvPr>
          <p:cNvSpPr>
            <a:spLocks noGrp="1"/>
          </p:cNvSpPr>
          <p:nvPr>
            <p:ph type="sldNum" sz="quarter" idx="12"/>
          </p:nvPr>
        </p:nvSpPr>
        <p:spPr/>
        <p:txBody>
          <a:bodyPr/>
          <a:lstStyle/>
          <a:p>
            <a:fld id="{3793C2F0-2EF6-0C48-8FBA-EF51010539E3}" type="slidenum">
              <a:rPr kumimoji="1" lang="zh-CN" altLang="en-US" smtClean="0"/>
              <a:t>‹#›</a:t>
            </a:fld>
            <a:endParaRPr kumimoji="1" lang="zh-CN" altLang="en-US"/>
          </a:p>
        </p:txBody>
      </p:sp>
    </p:spTree>
    <p:extLst>
      <p:ext uri="{BB962C8B-B14F-4D97-AF65-F5344CB8AC3E}">
        <p14:creationId xmlns:p14="http://schemas.microsoft.com/office/powerpoint/2010/main" val="1922689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328F8-2FE5-D947-B353-9BA7F8BEBD9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3E82E59A-9E43-C54C-BF91-E64A85CF2D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E074106-A084-2543-A8E7-8242FA034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E64303E-540F-F244-B4BA-F6F166108E96}"/>
              </a:ext>
            </a:extLst>
          </p:cNvPr>
          <p:cNvSpPr>
            <a:spLocks noGrp="1"/>
          </p:cNvSpPr>
          <p:nvPr>
            <p:ph type="dt" sz="half" idx="10"/>
          </p:nvPr>
        </p:nvSpPr>
        <p:spPr/>
        <p:txBody>
          <a:bodyPr/>
          <a:lstStyle/>
          <a:p>
            <a:fld id="{E3B113F7-0B47-D64A-A8BD-12F950596EFB}" type="datetimeFigureOut">
              <a:rPr kumimoji="1" lang="zh-CN" altLang="en-US" smtClean="0"/>
              <a:t>2023/11/30</a:t>
            </a:fld>
            <a:endParaRPr kumimoji="1" lang="zh-CN" altLang="en-US"/>
          </a:p>
        </p:txBody>
      </p:sp>
      <p:sp>
        <p:nvSpPr>
          <p:cNvPr id="6" name="页脚占位符 5">
            <a:extLst>
              <a:ext uri="{FF2B5EF4-FFF2-40B4-BE49-F238E27FC236}">
                <a16:creationId xmlns:a16="http://schemas.microsoft.com/office/drawing/2014/main" id="{9AE82F6B-2F6D-4148-B95C-EF9834D7107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FDADAB9-7915-7D4D-9644-10E8E53FEBC1}"/>
              </a:ext>
            </a:extLst>
          </p:cNvPr>
          <p:cNvSpPr>
            <a:spLocks noGrp="1"/>
          </p:cNvSpPr>
          <p:nvPr>
            <p:ph type="sldNum" sz="quarter" idx="12"/>
          </p:nvPr>
        </p:nvSpPr>
        <p:spPr/>
        <p:txBody>
          <a:bodyPr/>
          <a:lstStyle/>
          <a:p>
            <a:fld id="{3793C2F0-2EF6-0C48-8FBA-EF51010539E3}" type="slidenum">
              <a:rPr kumimoji="1" lang="zh-CN" altLang="en-US" smtClean="0"/>
              <a:t>‹#›</a:t>
            </a:fld>
            <a:endParaRPr kumimoji="1" lang="zh-CN" altLang="en-US"/>
          </a:p>
        </p:txBody>
      </p:sp>
    </p:spTree>
    <p:extLst>
      <p:ext uri="{BB962C8B-B14F-4D97-AF65-F5344CB8AC3E}">
        <p14:creationId xmlns:p14="http://schemas.microsoft.com/office/powerpoint/2010/main" val="232928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6FA3094-0F1B-F547-987E-4FD9F23A87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6305EBC-5547-DB45-94F3-79F034B589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5C27CD6-7A9A-024E-A9DD-3D05D2BFC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113F7-0B47-D64A-A8BD-12F950596EFB}" type="datetimeFigureOut">
              <a:rPr kumimoji="1" lang="zh-CN" altLang="en-US" smtClean="0"/>
              <a:t>2023/11/30</a:t>
            </a:fld>
            <a:endParaRPr kumimoji="1" lang="zh-CN" altLang="en-US"/>
          </a:p>
        </p:txBody>
      </p:sp>
      <p:sp>
        <p:nvSpPr>
          <p:cNvPr id="5" name="页脚占位符 4">
            <a:extLst>
              <a:ext uri="{FF2B5EF4-FFF2-40B4-BE49-F238E27FC236}">
                <a16:creationId xmlns:a16="http://schemas.microsoft.com/office/drawing/2014/main" id="{9D7C7051-0AFC-DF43-8E9D-D392C236E1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283AAB0D-9340-A74A-A2A2-C7931C5CD4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93C2F0-2EF6-0C48-8FBA-EF51010539E3}" type="slidenum">
              <a:rPr kumimoji="1" lang="zh-CN" altLang="en-US" smtClean="0"/>
              <a:t>‹#›</a:t>
            </a:fld>
            <a:endParaRPr kumimoji="1" lang="zh-CN" altLang="en-US"/>
          </a:p>
        </p:txBody>
      </p:sp>
    </p:spTree>
    <p:extLst>
      <p:ext uri="{BB962C8B-B14F-4D97-AF65-F5344CB8AC3E}">
        <p14:creationId xmlns:p14="http://schemas.microsoft.com/office/powerpoint/2010/main" val="611264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89C383-9C4F-2D19-0054-3ECEAD194A7A}"/>
              </a:ext>
            </a:extLst>
          </p:cNvPr>
          <p:cNvPicPr>
            <a:picLocks noChangeAspect="1"/>
          </p:cNvPicPr>
          <p:nvPr/>
        </p:nvPicPr>
        <p:blipFill>
          <a:blip r:embed="rId3"/>
          <a:stretch>
            <a:fillRect/>
          </a:stretch>
        </p:blipFill>
        <p:spPr>
          <a:xfrm>
            <a:off x="0" y="0"/>
            <a:ext cx="12192000" cy="6871672"/>
          </a:xfrm>
          <a:prstGeom prst="rect">
            <a:avLst/>
          </a:prstGeom>
        </p:spPr>
      </p:pic>
      <p:sp>
        <p:nvSpPr>
          <p:cNvPr id="2" name="e7d195523061f1c0" descr="e7d195523061f1c0fda85adc49485b5133e39aed4681e058B35845698FB33BB22C585A06B43FE2181CF3FC715F4934ABBD00F3FDBB9F91179068436C1EE561747A2C31F8895A2AB92F045694131F4514C715B523378B080DA058F606667F79BF763543A44914FDC5DEB3366448BCF3B551D13AFFF9A520CEF90FF47E9FF159B6A6C3B2AD736FD403" hidden="1"/>
          <p:cNvSpPr txBox="1"/>
          <p:nvPr/>
        </p:nvSpPr>
        <p:spPr>
          <a:xfrm>
            <a:off x="-355600" y="1803400"/>
            <a:ext cx="262251" cy="1016000"/>
          </a:xfrm>
          <a:prstGeom prst="rect">
            <a:avLst/>
          </a:prstGeom>
          <a:noFill/>
        </p:spPr>
        <p:txBody>
          <a:bodyPr vert="wordArtVert" rtlCol="0">
            <a:spAutoFit/>
          </a:bodyPr>
          <a:lstStyle/>
          <a:p>
            <a:r>
              <a:rPr lang="en-US" altLang="zh-CN" sz="100"/>
              <a:t>e7d195523061f1c0fda85adc49485b5133e39aed4681e058B35845698FB33BB22C585A06B43FE2181CF3FC715F4934ABBD00F3FDBB9F91179068436C1EE561747A2C31F8895A2AB92F045694131F4514C715B523378B080DA058F606667F79BF763543A44914FDC5DEB3366448BCF3B551D13AFFF9A520CEF90FF47E9FF159B6A6C3B2AD736FD403</a:t>
            </a:r>
            <a:endParaRPr lang="zh-CN" altLang="en-US" sz="100"/>
          </a:p>
        </p:txBody>
      </p:sp>
      <p:sp>
        <p:nvSpPr>
          <p:cNvPr id="15" name="文本框 14" descr="e7d195523061f1c09d430b2e086820dbf734666a277b0d4b500BB7A72AB1412ED5183AD7B3816201F88CE1DA88F1BDB3B214B2C038CB098A30603A7C73162896CA56D5F2C85C2877766F9AF7CC3216D7CF634F6382D6C7BA7BC888BA9186F2798B84068E6072773E10A0296880ED9D73C76908137F952918BE4DD4EB5E4CCB40DE91FD2372AF4B64">
            <a:extLst>
              <a:ext uri="{FF2B5EF4-FFF2-40B4-BE49-F238E27FC236}">
                <a16:creationId xmlns:a16="http://schemas.microsoft.com/office/drawing/2014/main" id="{EEC55C06-DD32-4267-8EA0-7B771D7A2464}"/>
              </a:ext>
            </a:extLst>
          </p:cNvPr>
          <p:cNvSpPr txBox="1"/>
          <p:nvPr/>
        </p:nvSpPr>
        <p:spPr>
          <a:xfrm>
            <a:off x="1133808" y="1562344"/>
            <a:ext cx="5137112" cy="615553"/>
          </a:xfrm>
          <a:prstGeom prst="rect">
            <a:avLst/>
          </a:prstGeom>
          <a:noFill/>
        </p:spPr>
        <p:txBody>
          <a:bodyPr wrap="none" lIns="0" tIns="0" rIns="0" bIns="0" rtlCol="0">
            <a:spAutoFit/>
          </a:bodyPr>
          <a:lstStyle/>
          <a:p>
            <a:r>
              <a:rPr lang="en-US" altLang="ja-JP" sz="4000" dirty="0">
                <a:solidFill>
                  <a:schemeClr val="bg1"/>
                </a:solidFill>
                <a:latin typeface="思源宋体 CN Heavy" panose="02020900000000000000" pitchFamily="18" charset="-122"/>
                <a:ea typeface="思源宋体 CN Heavy" panose="02020900000000000000" pitchFamily="18" charset="-122"/>
                <a:sym typeface="思源宋体 CN Heavy" panose="02020900000000000000" pitchFamily="18" charset="-122"/>
              </a:rPr>
              <a:t>Fake </a:t>
            </a:r>
            <a:r>
              <a:rPr lang="en-US" altLang="ja-JP" sz="4000" dirty="0">
                <a:solidFill>
                  <a:schemeClr val="accent6">
                    <a:lumMod val="20000"/>
                    <a:lumOff val="80000"/>
                  </a:schemeClr>
                </a:solidFill>
                <a:latin typeface="思源宋体 CN Heavy" panose="02020900000000000000" pitchFamily="18" charset="-122"/>
                <a:ea typeface="思源宋体 CN Heavy" panose="02020900000000000000" pitchFamily="18" charset="-122"/>
                <a:sym typeface="思源宋体 CN Heavy" panose="02020900000000000000" pitchFamily="18" charset="-122"/>
              </a:rPr>
              <a:t>News</a:t>
            </a:r>
            <a:r>
              <a:rPr lang="en-US" altLang="ja-JP" sz="4000" dirty="0">
                <a:solidFill>
                  <a:schemeClr val="bg1"/>
                </a:solidFill>
                <a:latin typeface="思源宋体 CN Heavy" panose="02020900000000000000" pitchFamily="18" charset="-122"/>
                <a:ea typeface="思源宋体 CN Heavy" panose="02020900000000000000" pitchFamily="18" charset="-122"/>
                <a:sym typeface="思源宋体 CN Heavy" panose="02020900000000000000" pitchFamily="18" charset="-122"/>
              </a:rPr>
              <a:t> Detection</a:t>
            </a:r>
            <a:endParaRPr lang="zh-CN" altLang="en-US" sz="4400" dirty="0">
              <a:solidFill>
                <a:schemeClr val="bg1"/>
              </a:solidFill>
              <a:latin typeface="思源宋体 CN Heavy" panose="02020900000000000000" pitchFamily="18" charset="-122"/>
              <a:ea typeface="思源宋体 CN Heavy" panose="02020900000000000000" pitchFamily="18" charset="-122"/>
              <a:sym typeface="思源宋体 CN Heavy" panose="02020900000000000000" pitchFamily="18" charset="-122"/>
            </a:endParaRPr>
          </a:p>
        </p:txBody>
      </p:sp>
    </p:spTree>
    <p:extLst>
      <p:ext uri="{BB962C8B-B14F-4D97-AF65-F5344CB8AC3E}">
        <p14:creationId xmlns:p14="http://schemas.microsoft.com/office/powerpoint/2010/main" val="3178055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A69277-CBAD-41FE-95F3-2C4A1F8CD50D}"/>
              </a:ext>
            </a:extLst>
          </p:cNvPr>
          <p:cNvSpPr/>
          <p:nvPr/>
        </p:nvSpPr>
        <p:spPr>
          <a:xfrm>
            <a:off x="0" y="0"/>
            <a:ext cx="12263120" cy="6858000"/>
          </a:xfrm>
          <a:prstGeom prst="rect">
            <a:avLst/>
          </a:prstGeom>
          <a:solidFill>
            <a:srgbClr val="0C5A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e7d195523061f1c0" descr="e7d195523061f1c0fda85adc49485b5133e39aed4681e058B35845698FB33BB22C585A06B43FE2181CF3FC715F4934ABBD00F3FDBB9F91179068436C1EE561747A2C31F8895A2AB92F045694131F4514C715B523378B080DA058F606667F79BF763543A44914FDC5DEB3366448BCF3B551D13AFFF9A520CEF90FF47E9FF159B6A6C3B2AD736FD403" hidden="1"/>
          <p:cNvSpPr txBox="1"/>
          <p:nvPr/>
        </p:nvSpPr>
        <p:spPr>
          <a:xfrm>
            <a:off x="-355600" y="1803400"/>
            <a:ext cx="262251" cy="1016000"/>
          </a:xfrm>
          <a:prstGeom prst="rect">
            <a:avLst/>
          </a:prstGeom>
          <a:noFill/>
        </p:spPr>
        <p:txBody>
          <a:bodyPr vert="wordArtVert" rtlCol="0">
            <a:spAutoFit/>
          </a:bodyPr>
          <a:lstStyle/>
          <a:p>
            <a:r>
              <a:rPr lang="en-US" altLang="zh-CN" sz="100"/>
              <a:t>e7d195523061f1c0fda85adc49485b5133e39aed4681e058B35845698FB33BB22C585A06B43FE2181CF3FC715F4934ABBD00F3FDBB9F91179068436C1EE561747A2C31F8895A2AB92F045694131F4514C715B523378B080DA058F606667F79BF763543A44914FDC5DEB3366448BCF3B551D13AFFF9A520CEF90FF47E9FF159B6A6C3B2AD736FD403</a:t>
            </a:r>
            <a:endParaRPr lang="zh-CN" altLang="en-US" sz="100"/>
          </a:p>
        </p:txBody>
      </p:sp>
      <p:sp>
        <p:nvSpPr>
          <p:cNvPr id="13" name="文本框 14"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441324D5-8E33-6781-81DB-B6724FF556A6}"/>
              </a:ext>
            </a:extLst>
          </p:cNvPr>
          <p:cNvSpPr txBox="1"/>
          <p:nvPr/>
        </p:nvSpPr>
        <p:spPr>
          <a:xfrm>
            <a:off x="568960" y="956251"/>
            <a:ext cx="7609840" cy="704937"/>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pPr>
              <a:lnSpc>
                <a:spcPts val="5100"/>
              </a:lnSpc>
            </a:pPr>
            <a:r>
              <a:rPr lang="en-US" altLang="zh-CN" sz="4000" dirty="0">
                <a:solidFill>
                  <a:schemeClr val="accent5">
                    <a:lumMod val="20000"/>
                    <a:lumOff val="80000"/>
                  </a:schemeClr>
                </a:solidFill>
              </a:rPr>
              <a:t>Support Vector Machine (SVM)</a:t>
            </a:r>
            <a:r>
              <a:rPr lang="en" altLang="zh-CN" sz="4000" dirty="0">
                <a:solidFill>
                  <a:schemeClr val="accent5">
                    <a:lumMod val="20000"/>
                    <a:lumOff val="80000"/>
                  </a:schemeClr>
                </a:solidFill>
              </a:rPr>
              <a:t> </a:t>
            </a:r>
            <a:endParaRPr lang="zh-CN" altLang="en-US" sz="4000" dirty="0">
              <a:solidFill>
                <a:schemeClr val="accent5">
                  <a:lumMod val="20000"/>
                  <a:lumOff val="80000"/>
                </a:schemeClr>
              </a:solidFill>
            </a:endParaRPr>
          </a:p>
        </p:txBody>
      </p:sp>
      <p:cxnSp>
        <p:nvCxnSpPr>
          <p:cNvPr id="14" name="Straight Connector 13">
            <a:extLst>
              <a:ext uri="{FF2B5EF4-FFF2-40B4-BE49-F238E27FC236}">
                <a16:creationId xmlns:a16="http://schemas.microsoft.com/office/drawing/2014/main" id="{74F0B14C-D25B-CF3A-F844-6BD5FE74AB48}"/>
              </a:ext>
            </a:extLst>
          </p:cNvPr>
          <p:cNvCxnSpPr>
            <a:cxnSpLocks/>
          </p:cNvCxnSpPr>
          <p:nvPr/>
        </p:nvCxnSpPr>
        <p:spPr>
          <a:xfrm>
            <a:off x="741680" y="1759141"/>
            <a:ext cx="2682240" cy="0"/>
          </a:xfrm>
          <a:prstGeom prst="line">
            <a:avLst/>
          </a:prstGeom>
          <a:ln w="28575">
            <a:solidFill>
              <a:srgbClr val="74A3F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B04F9E2-3D08-EB70-BB54-EB6CB8D4B11A}"/>
              </a:ext>
            </a:extLst>
          </p:cNvPr>
          <p:cNvPicPr>
            <a:picLocks noChangeAspect="1"/>
          </p:cNvPicPr>
          <p:nvPr/>
        </p:nvPicPr>
        <p:blipFill>
          <a:blip r:embed="rId2"/>
          <a:stretch>
            <a:fillRect/>
          </a:stretch>
        </p:blipFill>
        <p:spPr>
          <a:xfrm>
            <a:off x="4165598" y="2544106"/>
            <a:ext cx="6837681" cy="3568709"/>
          </a:xfrm>
          <a:prstGeom prst="rect">
            <a:avLst/>
          </a:prstGeom>
        </p:spPr>
      </p:pic>
      <p:pic>
        <p:nvPicPr>
          <p:cNvPr id="7" name="Picture 6">
            <a:extLst>
              <a:ext uri="{FF2B5EF4-FFF2-40B4-BE49-F238E27FC236}">
                <a16:creationId xmlns:a16="http://schemas.microsoft.com/office/drawing/2014/main" id="{D27F0975-2888-96DE-C70C-10532784237D}"/>
              </a:ext>
            </a:extLst>
          </p:cNvPr>
          <p:cNvPicPr>
            <a:picLocks noChangeAspect="1"/>
          </p:cNvPicPr>
          <p:nvPr/>
        </p:nvPicPr>
        <p:blipFill>
          <a:blip r:embed="rId3"/>
          <a:stretch>
            <a:fillRect/>
          </a:stretch>
        </p:blipFill>
        <p:spPr>
          <a:xfrm>
            <a:off x="131782" y="2332597"/>
            <a:ext cx="3902035" cy="2895282"/>
          </a:xfrm>
          <a:prstGeom prst="rect">
            <a:avLst/>
          </a:prstGeom>
        </p:spPr>
      </p:pic>
    </p:spTree>
    <p:extLst>
      <p:ext uri="{BB962C8B-B14F-4D97-AF65-F5344CB8AC3E}">
        <p14:creationId xmlns:p14="http://schemas.microsoft.com/office/powerpoint/2010/main" val="2790920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A69277-CBAD-41FE-95F3-2C4A1F8CD50D}"/>
              </a:ext>
            </a:extLst>
          </p:cNvPr>
          <p:cNvSpPr/>
          <p:nvPr/>
        </p:nvSpPr>
        <p:spPr>
          <a:xfrm>
            <a:off x="0" y="0"/>
            <a:ext cx="12263120" cy="6858000"/>
          </a:xfrm>
          <a:prstGeom prst="rect">
            <a:avLst/>
          </a:prstGeom>
          <a:solidFill>
            <a:srgbClr val="0C5A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e7d195523061f1c0" descr="e7d195523061f1c0fda85adc49485b5133e39aed4681e058B35845698FB33BB22C585A06B43FE2181CF3FC715F4934ABBD00F3FDBB9F91179068436C1EE561747A2C31F8895A2AB92F045694131F4514C715B523378B080DA058F606667F79BF763543A44914FDC5DEB3366448BCF3B551D13AFFF9A520CEF90FF47E9FF159B6A6C3B2AD736FD403" hidden="1"/>
          <p:cNvSpPr txBox="1"/>
          <p:nvPr/>
        </p:nvSpPr>
        <p:spPr>
          <a:xfrm>
            <a:off x="-355600" y="1803400"/>
            <a:ext cx="262251" cy="1016000"/>
          </a:xfrm>
          <a:prstGeom prst="rect">
            <a:avLst/>
          </a:prstGeom>
          <a:noFill/>
        </p:spPr>
        <p:txBody>
          <a:bodyPr vert="wordArtVert" rtlCol="0">
            <a:spAutoFit/>
          </a:bodyPr>
          <a:lstStyle/>
          <a:p>
            <a:r>
              <a:rPr lang="en-US" altLang="zh-CN" sz="100"/>
              <a:t>e7d195523061f1c0fda85adc49485b5133e39aed4681e058B35845698FB33BB22C585A06B43FE2181CF3FC715F4934ABBD00F3FDBB9F91179068436C1EE561747A2C31F8895A2AB92F045694131F4514C715B523378B080DA058F606667F79BF763543A44914FDC5DEB3366448BCF3B551D13AFFF9A520CEF90FF47E9FF159B6A6C3B2AD736FD403</a:t>
            </a:r>
            <a:endParaRPr lang="zh-CN" altLang="en-US" sz="100"/>
          </a:p>
        </p:txBody>
      </p:sp>
      <p:sp>
        <p:nvSpPr>
          <p:cNvPr id="13" name="文本框 14"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441324D5-8E33-6781-81DB-B6724FF556A6}"/>
              </a:ext>
            </a:extLst>
          </p:cNvPr>
          <p:cNvSpPr txBox="1"/>
          <p:nvPr/>
        </p:nvSpPr>
        <p:spPr>
          <a:xfrm>
            <a:off x="945392" y="1220136"/>
            <a:ext cx="4876288" cy="707886"/>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 altLang="zh-CN" sz="4000" dirty="0">
                <a:solidFill>
                  <a:schemeClr val="accent5">
                    <a:lumMod val="20000"/>
                    <a:lumOff val="80000"/>
                  </a:schemeClr>
                </a:solidFill>
              </a:rPr>
              <a:t>Random Forest</a:t>
            </a:r>
            <a:endParaRPr lang="zh-CN" altLang="en-US" sz="4000" dirty="0">
              <a:solidFill>
                <a:schemeClr val="accent5">
                  <a:lumMod val="20000"/>
                  <a:lumOff val="80000"/>
                </a:schemeClr>
              </a:solidFill>
            </a:endParaRPr>
          </a:p>
        </p:txBody>
      </p:sp>
      <p:cxnSp>
        <p:nvCxnSpPr>
          <p:cNvPr id="14" name="Straight Connector 13">
            <a:extLst>
              <a:ext uri="{FF2B5EF4-FFF2-40B4-BE49-F238E27FC236}">
                <a16:creationId xmlns:a16="http://schemas.microsoft.com/office/drawing/2014/main" id="{74F0B14C-D25B-CF3A-F844-6BD5FE74AB48}"/>
              </a:ext>
            </a:extLst>
          </p:cNvPr>
          <p:cNvCxnSpPr>
            <a:cxnSpLocks/>
          </p:cNvCxnSpPr>
          <p:nvPr/>
        </p:nvCxnSpPr>
        <p:spPr>
          <a:xfrm>
            <a:off x="1097280" y="1956124"/>
            <a:ext cx="701040" cy="0"/>
          </a:xfrm>
          <a:prstGeom prst="line">
            <a:avLst/>
          </a:prstGeom>
          <a:ln w="28575">
            <a:solidFill>
              <a:srgbClr val="74A3F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C663478-1E00-E45C-5AC8-F5D6C71332F4}"/>
              </a:ext>
            </a:extLst>
          </p:cNvPr>
          <p:cNvPicPr>
            <a:picLocks noChangeAspect="1"/>
          </p:cNvPicPr>
          <p:nvPr/>
        </p:nvPicPr>
        <p:blipFill>
          <a:blip r:embed="rId2"/>
          <a:stretch>
            <a:fillRect/>
          </a:stretch>
        </p:blipFill>
        <p:spPr>
          <a:xfrm>
            <a:off x="5989601" y="2988784"/>
            <a:ext cx="6105598" cy="2798920"/>
          </a:xfrm>
          <a:prstGeom prst="rect">
            <a:avLst/>
          </a:prstGeom>
        </p:spPr>
      </p:pic>
      <p:pic>
        <p:nvPicPr>
          <p:cNvPr id="8" name="Picture 7">
            <a:extLst>
              <a:ext uri="{FF2B5EF4-FFF2-40B4-BE49-F238E27FC236}">
                <a16:creationId xmlns:a16="http://schemas.microsoft.com/office/drawing/2014/main" id="{F52D27A8-76ED-D99B-FEB8-E23B3B7B7E75}"/>
              </a:ext>
            </a:extLst>
          </p:cNvPr>
          <p:cNvPicPr>
            <a:picLocks noChangeAspect="1"/>
          </p:cNvPicPr>
          <p:nvPr/>
        </p:nvPicPr>
        <p:blipFill>
          <a:blip r:embed="rId3"/>
          <a:stretch>
            <a:fillRect/>
          </a:stretch>
        </p:blipFill>
        <p:spPr>
          <a:xfrm>
            <a:off x="314398" y="2334258"/>
            <a:ext cx="5507282" cy="3097846"/>
          </a:xfrm>
          <a:prstGeom prst="rect">
            <a:avLst/>
          </a:prstGeom>
        </p:spPr>
      </p:pic>
    </p:spTree>
    <p:extLst>
      <p:ext uri="{BB962C8B-B14F-4D97-AF65-F5344CB8AC3E}">
        <p14:creationId xmlns:p14="http://schemas.microsoft.com/office/powerpoint/2010/main" val="96962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A69277-CBAD-41FE-95F3-2C4A1F8CD50D}"/>
              </a:ext>
            </a:extLst>
          </p:cNvPr>
          <p:cNvSpPr/>
          <p:nvPr/>
        </p:nvSpPr>
        <p:spPr>
          <a:xfrm>
            <a:off x="0" y="0"/>
            <a:ext cx="12263120" cy="6858000"/>
          </a:xfrm>
          <a:prstGeom prst="rect">
            <a:avLst/>
          </a:prstGeom>
          <a:solidFill>
            <a:srgbClr val="0C5A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e7d195523061f1c0" descr="e7d195523061f1c0fda85adc49485b5133e39aed4681e058B35845698FB33BB22C585A06B43FE2181CF3FC715F4934ABBD00F3FDBB9F91179068436C1EE561747A2C31F8895A2AB92F045694131F4514C715B523378B080DA058F606667F79BF763543A44914FDC5DEB3366448BCF3B551D13AFFF9A520CEF90FF47E9FF159B6A6C3B2AD736FD403" hidden="1"/>
          <p:cNvSpPr txBox="1"/>
          <p:nvPr/>
        </p:nvSpPr>
        <p:spPr>
          <a:xfrm>
            <a:off x="-355600" y="1803400"/>
            <a:ext cx="262251" cy="1016000"/>
          </a:xfrm>
          <a:prstGeom prst="rect">
            <a:avLst/>
          </a:prstGeom>
          <a:noFill/>
        </p:spPr>
        <p:txBody>
          <a:bodyPr vert="wordArtVert" rtlCol="0">
            <a:spAutoFit/>
          </a:bodyPr>
          <a:lstStyle/>
          <a:p>
            <a:r>
              <a:rPr lang="en-US" altLang="zh-CN" sz="100"/>
              <a:t>e7d195523061f1c0fda85adc49485b5133e39aed4681e058B35845698FB33BB22C585A06B43FE2181CF3FC715F4934ABBD00F3FDBB9F91179068436C1EE561747A2C31F8895A2AB92F045694131F4514C715B523378B080DA058F606667F79BF763543A44914FDC5DEB3366448BCF3B551D13AFFF9A520CEF90FF47E9FF159B6A6C3B2AD736FD403</a:t>
            </a:r>
            <a:endParaRPr lang="zh-CN" altLang="en-US" sz="100"/>
          </a:p>
        </p:txBody>
      </p:sp>
      <p:sp>
        <p:nvSpPr>
          <p:cNvPr id="13" name="文本框 14"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441324D5-8E33-6781-81DB-B6724FF556A6}"/>
              </a:ext>
            </a:extLst>
          </p:cNvPr>
          <p:cNvSpPr txBox="1"/>
          <p:nvPr/>
        </p:nvSpPr>
        <p:spPr>
          <a:xfrm>
            <a:off x="881637" y="2105561"/>
            <a:ext cx="2884927" cy="1323439"/>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 altLang="zh-CN" sz="4000" dirty="0">
                <a:solidFill>
                  <a:schemeClr val="accent5">
                    <a:lumMod val="20000"/>
                    <a:lumOff val="80000"/>
                  </a:schemeClr>
                </a:solidFill>
              </a:rPr>
              <a:t>Logistic Regression </a:t>
            </a:r>
            <a:endParaRPr lang="zh-CN" altLang="en-US" sz="4000" dirty="0">
              <a:solidFill>
                <a:schemeClr val="accent5">
                  <a:lumMod val="20000"/>
                  <a:lumOff val="80000"/>
                </a:schemeClr>
              </a:solidFill>
            </a:endParaRPr>
          </a:p>
        </p:txBody>
      </p:sp>
      <p:cxnSp>
        <p:nvCxnSpPr>
          <p:cNvPr id="14" name="Straight Connector 13">
            <a:extLst>
              <a:ext uri="{FF2B5EF4-FFF2-40B4-BE49-F238E27FC236}">
                <a16:creationId xmlns:a16="http://schemas.microsoft.com/office/drawing/2014/main" id="{74F0B14C-D25B-CF3A-F844-6BD5FE74AB48}"/>
              </a:ext>
            </a:extLst>
          </p:cNvPr>
          <p:cNvCxnSpPr>
            <a:cxnSpLocks/>
          </p:cNvCxnSpPr>
          <p:nvPr/>
        </p:nvCxnSpPr>
        <p:spPr>
          <a:xfrm>
            <a:off x="965712" y="3825564"/>
            <a:ext cx="701040" cy="0"/>
          </a:xfrm>
          <a:prstGeom prst="line">
            <a:avLst/>
          </a:prstGeom>
          <a:ln w="28575">
            <a:solidFill>
              <a:srgbClr val="74A3F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B41AD89-F6FC-A89A-F6FD-E9F31F46627B}"/>
              </a:ext>
            </a:extLst>
          </p:cNvPr>
          <p:cNvPicPr>
            <a:picLocks noChangeAspect="1"/>
          </p:cNvPicPr>
          <p:nvPr/>
        </p:nvPicPr>
        <p:blipFill>
          <a:blip r:embed="rId2"/>
          <a:stretch>
            <a:fillRect/>
          </a:stretch>
        </p:blipFill>
        <p:spPr>
          <a:xfrm>
            <a:off x="4648200" y="753269"/>
            <a:ext cx="4820920" cy="2647612"/>
          </a:xfrm>
          <a:prstGeom prst="rect">
            <a:avLst/>
          </a:prstGeom>
        </p:spPr>
      </p:pic>
      <p:pic>
        <p:nvPicPr>
          <p:cNvPr id="6" name="Picture 5">
            <a:extLst>
              <a:ext uri="{FF2B5EF4-FFF2-40B4-BE49-F238E27FC236}">
                <a16:creationId xmlns:a16="http://schemas.microsoft.com/office/drawing/2014/main" id="{5C890170-5F68-331D-517B-B612BB5DBBBE}"/>
              </a:ext>
            </a:extLst>
          </p:cNvPr>
          <p:cNvPicPr>
            <a:picLocks noChangeAspect="1"/>
          </p:cNvPicPr>
          <p:nvPr/>
        </p:nvPicPr>
        <p:blipFill>
          <a:blip r:embed="rId3"/>
          <a:stretch>
            <a:fillRect/>
          </a:stretch>
        </p:blipFill>
        <p:spPr>
          <a:xfrm>
            <a:off x="4648200" y="3825564"/>
            <a:ext cx="7259737" cy="1609813"/>
          </a:xfrm>
          <a:prstGeom prst="rect">
            <a:avLst/>
          </a:prstGeom>
        </p:spPr>
      </p:pic>
    </p:spTree>
    <p:extLst>
      <p:ext uri="{BB962C8B-B14F-4D97-AF65-F5344CB8AC3E}">
        <p14:creationId xmlns:p14="http://schemas.microsoft.com/office/powerpoint/2010/main" val="2302673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A69277-CBAD-41FE-95F3-2C4A1F8CD50D}"/>
              </a:ext>
            </a:extLst>
          </p:cNvPr>
          <p:cNvSpPr/>
          <p:nvPr/>
        </p:nvSpPr>
        <p:spPr>
          <a:xfrm>
            <a:off x="0" y="0"/>
            <a:ext cx="12263120" cy="6858000"/>
          </a:xfrm>
          <a:prstGeom prst="rect">
            <a:avLst/>
          </a:prstGeom>
          <a:solidFill>
            <a:srgbClr val="0C5A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e7d195523061f1c0" descr="e7d195523061f1c0fda85adc49485b5133e39aed4681e058B35845698FB33BB22C585A06B43FE2181CF3FC715F4934ABBD00F3FDBB9F91179068436C1EE561747A2C31F8895A2AB92F045694131F4514C715B523378B080DA058F606667F79BF763543A44914FDC5DEB3366448BCF3B551D13AFFF9A520CEF90FF47E9FF159B6A6C3B2AD736FD403" hidden="1"/>
          <p:cNvSpPr txBox="1"/>
          <p:nvPr/>
        </p:nvSpPr>
        <p:spPr>
          <a:xfrm>
            <a:off x="-355600" y="1803400"/>
            <a:ext cx="262251" cy="1016000"/>
          </a:xfrm>
          <a:prstGeom prst="rect">
            <a:avLst/>
          </a:prstGeom>
          <a:noFill/>
        </p:spPr>
        <p:txBody>
          <a:bodyPr vert="wordArtVert" rtlCol="0">
            <a:spAutoFit/>
          </a:bodyPr>
          <a:lstStyle/>
          <a:p>
            <a:r>
              <a:rPr lang="en-US" altLang="zh-CN" sz="100"/>
              <a:t>e7d195523061f1c0fda85adc49485b5133e39aed4681e058B35845698FB33BB22C585A06B43FE2181CF3FC715F4934ABBD00F3FDBB9F91179068436C1EE561747A2C31F8895A2AB92F045694131F4514C715B523378B080DA058F606667F79BF763543A44914FDC5DEB3366448BCF3B551D13AFFF9A520CEF90FF47E9FF159B6A6C3B2AD736FD403</a:t>
            </a:r>
            <a:endParaRPr lang="zh-CN" altLang="en-US" sz="100"/>
          </a:p>
        </p:txBody>
      </p:sp>
      <p:sp>
        <p:nvSpPr>
          <p:cNvPr id="13" name="文本框 14"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441324D5-8E33-6781-81DB-B6724FF556A6}"/>
              </a:ext>
            </a:extLst>
          </p:cNvPr>
          <p:cNvSpPr txBox="1"/>
          <p:nvPr/>
        </p:nvSpPr>
        <p:spPr>
          <a:xfrm>
            <a:off x="945392" y="1220136"/>
            <a:ext cx="7121648" cy="707886"/>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US" altLang="zh-CN" sz="4000" dirty="0">
                <a:solidFill>
                  <a:schemeClr val="accent5">
                    <a:lumMod val="20000"/>
                    <a:lumOff val="80000"/>
                  </a:schemeClr>
                </a:solidFill>
              </a:rPr>
              <a:t>Comparison of Models</a:t>
            </a:r>
            <a:endParaRPr lang="zh-CN" altLang="en-US" sz="4000" dirty="0">
              <a:solidFill>
                <a:schemeClr val="accent5">
                  <a:lumMod val="20000"/>
                  <a:lumOff val="80000"/>
                </a:schemeClr>
              </a:solidFill>
            </a:endParaRPr>
          </a:p>
        </p:txBody>
      </p:sp>
      <p:cxnSp>
        <p:nvCxnSpPr>
          <p:cNvPr id="14" name="Straight Connector 13">
            <a:extLst>
              <a:ext uri="{FF2B5EF4-FFF2-40B4-BE49-F238E27FC236}">
                <a16:creationId xmlns:a16="http://schemas.microsoft.com/office/drawing/2014/main" id="{74F0B14C-D25B-CF3A-F844-6BD5FE74AB48}"/>
              </a:ext>
            </a:extLst>
          </p:cNvPr>
          <p:cNvCxnSpPr>
            <a:cxnSpLocks/>
          </p:cNvCxnSpPr>
          <p:nvPr/>
        </p:nvCxnSpPr>
        <p:spPr>
          <a:xfrm>
            <a:off x="1097280" y="1956124"/>
            <a:ext cx="701040" cy="0"/>
          </a:xfrm>
          <a:prstGeom prst="line">
            <a:avLst/>
          </a:prstGeom>
          <a:ln w="28575">
            <a:solidFill>
              <a:srgbClr val="74A3FF"/>
            </a:solidFill>
          </a:ln>
        </p:spPr>
        <p:style>
          <a:lnRef idx="1">
            <a:schemeClr val="accent1"/>
          </a:lnRef>
          <a:fillRef idx="0">
            <a:schemeClr val="accent1"/>
          </a:fillRef>
          <a:effectRef idx="0">
            <a:schemeClr val="accent1"/>
          </a:effectRef>
          <a:fontRef idx="minor">
            <a:schemeClr val="tx1"/>
          </a:fontRef>
        </p:style>
      </p:cxnSp>
      <p:graphicFrame>
        <p:nvGraphicFramePr>
          <p:cNvPr id="7" name="Shape 269">
            <a:extLst>
              <a:ext uri="{FF2B5EF4-FFF2-40B4-BE49-F238E27FC236}">
                <a16:creationId xmlns:a16="http://schemas.microsoft.com/office/drawing/2014/main" id="{F2323D16-7376-8606-242D-B4FF67587639}"/>
              </a:ext>
            </a:extLst>
          </p:cNvPr>
          <p:cNvGraphicFramePr/>
          <p:nvPr>
            <p:extLst>
              <p:ext uri="{D42A27DB-BD31-4B8C-83A1-F6EECF244321}">
                <p14:modId xmlns:p14="http://schemas.microsoft.com/office/powerpoint/2010/main" val="1088989044"/>
              </p:ext>
            </p:extLst>
          </p:nvPr>
        </p:nvGraphicFramePr>
        <p:xfrm>
          <a:off x="1582420" y="2241665"/>
          <a:ext cx="7927340" cy="2081760"/>
        </p:xfrm>
        <a:graphic>
          <a:graphicData uri="http://schemas.openxmlformats.org/drawingml/2006/table">
            <a:tbl>
              <a:tblPr>
                <a:noFill/>
              </a:tblPr>
              <a:tblGrid>
                <a:gridCol w="4341957">
                  <a:extLst>
                    <a:ext uri="{9D8B030D-6E8A-4147-A177-3AD203B41FA5}">
                      <a16:colId xmlns:a16="http://schemas.microsoft.com/office/drawing/2014/main" val="20000"/>
                    </a:ext>
                  </a:extLst>
                </a:gridCol>
                <a:gridCol w="3585383">
                  <a:extLst>
                    <a:ext uri="{9D8B030D-6E8A-4147-A177-3AD203B41FA5}">
                      <a16:colId xmlns:a16="http://schemas.microsoft.com/office/drawing/2014/main" val="20001"/>
                    </a:ext>
                  </a:extLst>
                </a:gridCol>
              </a:tblGrid>
              <a:tr h="511050">
                <a:tc>
                  <a:txBody>
                    <a:bodyPr/>
                    <a:lstStyle/>
                    <a:p>
                      <a:pPr marL="0" lvl="0" indent="0">
                        <a:spcBef>
                          <a:spcPts val="0"/>
                        </a:spcBef>
                        <a:spcAft>
                          <a:spcPts val="0"/>
                        </a:spcAft>
                        <a:buNone/>
                      </a:pPr>
                      <a:r>
                        <a:rPr lang="en" sz="2400" b="1" dirty="0">
                          <a:solidFill>
                            <a:srgbClr val="F3F3F3"/>
                          </a:solidFill>
                        </a:rPr>
                        <a:t>                    Model</a:t>
                      </a:r>
                      <a:endParaRPr sz="2400" b="1" dirty="0">
                        <a:solidFill>
                          <a:srgbClr val="F3F3F3"/>
                        </a:solidFill>
                      </a:endParaRPr>
                    </a:p>
                  </a:txBody>
                  <a:tcPr marL="91425" marR="91425" marT="91425" marB="91425">
                    <a:solidFill>
                      <a:srgbClr val="0070C0"/>
                    </a:solidFill>
                  </a:tcPr>
                </a:tc>
                <a:tc>
                  <a:txBody>
                    <a:bodyPr/>
                    <a:lstStyle/>
                    <a:p>
                      <a:pPr marL="0" lvl="0" indent="0">
                        <a:spcBef>
                          <a:spcPts val="0"/>
                        </a:spcBef>
                        <a:spcAft>
                          <a:spcPts val="0"/>
                        </a:spcAft>
                        <a:buNone/>
                      </a:pPr>
                      <a:r>
                        <a:rPr lang="en" sz="2400" b="1" dirty="0">
                          <a:solidFill>
                            <a:srgbClr val="F3F3F3"/>
                          </a:solidFill>
                        </a:rPr>
                        <a:t>                 Accuracy</a:t>
                      </a:r>
                      <a:endParaRPr sz="2400" b="1" dirty="0">
                        <a:solidFill>
                          <a:srgbClr val="F3F3F3"/>
                        </a:solidFill>
                      </a:endParaRPr>
                    </a:p>
                  </a:txBody>
                  <a:tcPr marL="91425" marR="91425" marT="91425" marB="91425">
                    <a:solidFill>
                      <a:srgbClr val="0070C0"/>
                    </a:solidFill>
                  </a:tcPr>
                </a:tc>
                <a:extLst>
                  <a:ext uri="{0D108BD9-81ED-4DB2-BD59-A6C34878D82A}">
                    <a16:rowId xmlns:a16="http://schemas.microsoft.com/office/drawing/2014/main" val="10000"/>
                  </a:ext>
                </a:extLst>
              </a:tr>
              <a:tr h="511050">
                <a:tc>
                  <a:txBody>
                    <a:bodyPr/>
                    <a:lstStyle/>
                    <a:p>
                      <a:pPr marL="0" lvl="0" indent="0" algn="l">
                        <a:spcBef>
                          <a:spcPts val="0"/>
                        </a:spcBef>
                        <a:spcAft>
                          <a:spcPts val="0"/>
                        </a:spcAft>
                        <a:buNone/>
                      </a:pPr>
                      <a:r>
                        <a:rPr lang="en" b="1" dirty="0">
                          <a:solidFill>
                            <a:schemeClr val="accent6">
                              <a:lumMod val="20000"/>
                              <a:lumOff val="80000"/>
                            </a:schemeClr>
                          </a:solidFill>
                        </a:rPr>
                        <a:t>                            SVM</a:t>
                      </a:r>
                      <a:endParaRPr b="1" dirty="0">
                        <a:solidFill>
                          <a:schemeClr val="accent6">
                            <a:lumMod val="20000"/>
                            <a:lumOff val="80000"/>
                          </a:schemeClr>
                        </a:solidFill>
                      </a:endParaRPr>
                    </a:p>
                  </a:txBody>
                  <a:tcPr marL="91425" marR="91425" marT="91425" marB="91425">
                    <a:solidFill>
                      <a:srgbClr val="0070C0"/>
                    </a:solidFill>
                  </a:tcPr>
                </a:tc>
                <a:tc>
                  <a:txBody>
                    <a:bodyPr/>
                    <a:lstStyle/>
                    <a:p>
                      <a:pPr marL="0" lvl="0" indent="0">
                        <a:spcBef>
                          <a:spcPts val="0"/>
                        </a:spcBef>
                        <a:spcAft>
                          <a:spcPts val="0"/>
                        </a:spcAft>
                        <a:buNone/>
                      </a:pPr>
                      <a:r>
                        <a:rPr lang="en-US" altLang="zh-CN" b="1" dirty="0">
                          <a:solidFill>
                            <a:schemeClr val="accent4">
                              <a:lumMod val="40000"/>
                              <a:lumOff val="60000"/>
                            </a:schemeClr>
                          </a:solidFill>
                        </a:rPr>
                        <a:t>                          96.31%</a:t>
                      </a:r>
                      <a:endParaRPr b="1" dirty="0">
                        <a:solidFill>
                          <a:schemeClr val="accent4">
                            <a:lumMod val="40000"/>
                            <a:lumOff val="60000"/>
                          </a:schemeClr>
                        </a:solidFill>
                      </a:endParaRPr>
                    </a:p>
                  </a:txBody>
                  <a:tcPr marL="91425" marR="91425" marT="91425" marB="91425">
                    <a:solidFill>
                      <a:srgbClr val="0070C0"/>
                    </a:solidFill>
                  </a:tcPr>
                </a:tc>
                <a:extLst>
                  <a:ext uri="{0D108BD9-81ED-4DB2-BD59-A6C34878D82A}">
                    <a16:rowId xmlns:a16="http://schemas.microsoft.com/office/drawing/2014/main" val="10002"/>
                  </a:ext>
                </a:extLst>
              </a:tr>
              <a:tr h="511050">
                <a:tc>
                  <a:txBody>
                    <a:bodyPr/>
                    <a:lstStyle/>
                    <a:p>
                      <a:pPr marL="0" lvl="0" indent="0" algn="l">
                        <a:spcBef>
                          <a:spcPts val="0"/>
                        </a:spcBef>
                        <a:spcAft>
                          <a:spcPts val="0"/>
                        </a:spcAft>
                        <a:buNone/>
                      </a:pPr>
                      <a:r>
                        <a:rPr lang="en-US" b="1" dirty="0">
                          <a:solidFill>
                            <a:schemeClr val="accent6">
                              <a:lumMod val="20000"/>
                              <a:lumOff val="80000"/>
                            </a:schemeClr>
                          </a:solidFill>
                        </a:rPr>
                        <a:t>                  Random Forest</a:t>
                      </a:r>
                      <a:endParaRPr b="1" dirty="0">
                        <a:solidFill>
                          <a:schemeClr val="accent6">
                            <a:lumMod val="20000"/>
                            <a:lumOff val="80000"/>
                          </a:schemeClr>
                        </a:solidFill>
                      </a:endParaRPr>
                    </a:p>
                  </a:txBody>
                  <a:tcPr marL="91425" marR="91425" marT="91425" marB="91425">
                    <a:solidFill>
                      <a:srgbClr val="0070C0"/>
                    </a:solidFill>
                  </a:tcPr>
                </a:tc>
                <a:tc>
                  <a:txBody>
                    <a:bodyPr/>
                    <a:lstStyle/>
                    <a:p>
                      <a:pPr marL="0" lvl="0" indent="0">
                        <a:spcBef>
                          <a:spcPts val="0"/>
                        </a:spcBef>
                        <a:spcAft>
                          <a:spcPts val="0"/>
                        </a:spcAft>
                        <a:buNone/>
                      </a:pPr>
                      <a:r>
                        <a:rPr lang="en" b="1" dirty="0">
                          <a:solidFill>
                            <a:schemeClr val="accent4">
                              <a:lumMod val="40000"/>
                              <a:lumOff val="60000"/>
                            </a:schemeClr>
                          </a:solidFill>
                        </a:rPr>
                        <a:t>                          </a:t>
                      </a:r>
                      <a:r>
                        <a:rPr lang="en-US" altLang="zh-CN" b="1" dirty="0">
                          <a:solidFill>
                            <a:schemeClr val="accent4">
                              <a:lumMod val="40000"/>
                              <a:lumOff val="60000"/>
                            </a:schemeClr>
                          </a:solidFill>
                        </a:rPr>
                        <a:t>93.45 %</a:t>
                      </a:r>
                      <a:endParaRPr b="1" dirty="0">
                        <a:solidFill>
                          <a:schemeClr val="accent4">
                            <a:lumMod val="40000"/>
                            <a:lumOff val="60000"/>
                          </a:schemeClr>
                        </a:solidFill>
                      </a:endParaRPr>
                    </a:p>
                  </a:txBody>
                  <a:tcPr marL="91425" marR="91425" marT="91425" marB="91425">
                    <a:solidFill>
                      <a:srgbClr val="0070C0"/>
                    </a:solidFill>
                  </a:tcPr>
                </a:tc>
                <a:extLst>
                  <a:ext uri="{0D108BD9-81ED-4DB2-BD59-A6C34878D82A}">
                    <a16:rowId xmlns:a16="http://schemas.microsoft.com/office/drawing/2014/main" val="10003"/>
                  </a:ext>
                </a:extLst>
              </a:tr>
              <a:tr h="511050">
                <a:tc>
                  <a:txBody>
                    <a:bodyPr/>
                    <a:lstStyle/>
                    <a:p>
                      <a:pPr marL="0" lvl="0" indent="0" algn="l">
                        <a:spcBef>
                          <a:spcPts val="0"/>
                        </a:spcBef>
                        <a:spcAft>
                          <a:spcPts val="0"/>
                        </a:spcAft>
                        <a:buNone/>
                      </a:pPr>
                      <a:r>
                        <a:rPr lang="en" b="1" dirty="0">
                          <a:solidFill>
                            <a:schemeClr val="accent6">
                              <a:lumMod val="20000"/>
                              <a:lumOff val="80000"/>
                            </a:schemeClr>
                          </a:solidFill>
                        </a:rPr>
                        <a:t>                  Logistic Regression</a:t>
                      </a:r>
                      <a:endParaRPr b="1" dirty="0">
                        <a:solidFill>
                          <a:schemeClr val="accent6">
                            <a:lumMod val="20000"/>
                            <a:lumOff val="80000"/>
                          </a:schemeClr>
                        </a:solidFill>
                      </a:endParaRPr>
                    </a:p>
                  </a:txBody>
                  <a:tcPr marL="91425" marR="91425" marT="91425" marB="91425">
                    <a:solidFill>
                      <a:srgbClr val="0070C0"/>
                    </a:solidFill>
                  </a:tcPr>
                </a:tc>
                <a:tc>
                  <a:txBody>
                    <a:bodyPr/>
                    <a:lstStyle/>
                    <a:p>
                      <a:pPr marL="0" lvl="0" indent="0">
                        <a:spcBef>
                          <a:spcPts val="0"/>
                        </a:spcBef>
                        <a:spcAft>
                          <a:spcPts val="0"/>
                        </a:spcAft>
                        <a:buNone/>
                      </a:pPr>
                      <a:r>
                        <a:rPr lang="en" b="1" dirty="0">
                          <a:solidFill>
                            <a:schemeClr val="accent4">
                              <a:lumMod val="40000"/>
                              <a:lumOff val="60000"/>
                            </a:schemeClr>
                          </a:solidFill>
                        </a:rPr>
                        <a:t>                           </a:t>
                      </a:r>
                      <a:r>
                        <a:rPr lang="en-US" altLang="zh-CN" b="1" dirty="0">
                          <a:solidFill>
                            <a:schemeClr val="accent4">
                              <a:lumMod val="40000"/>
                              <a:lumOff val="60000"/>
                            </a:schemeClr>
                          </a:solidFill>
                        </a:rPr>
                        <a:t>95.44 %</a:t>
                      </a:r>
                      <a:endParaRPr b="1" dirty="0">
                        <a:solidFill>
                          <a:schemeClr val="accent4">
                            <a:lumMod val="40000"/>
                            <a:lumOff val="60000"/>
                          </a:schemeClr>
                        </a:solidFill>
                      </a:endParaRPr>
                    </a:p>
                  </a:txBody>
                  <a:tcPr marL="91425" marR="91425" marT="91425" marB="91425">
                    <a:solidFill>
                      <a:srgbClr val="0070C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23812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A69277-CBAD-41FE-95F3-2C4A1F8CD50D}"/>
              </a:ext>
            </a:extLst>
          </p:cNvPr>
          <p:cNvSpPr/>
          <p:nvPr/>
        </p:nvSpPr>
        <p:spPr>
          <a:xfrm>
            <a:off x="0" y="0"/>
            <a:ext cx="12263120" cy="6858000"/>
          </a:xfrm>
          <a:prstGeom prst="rect">
            <a:avLst/>
          </a:prstGeom>
          <a:solidFill>
            <a:srgbClr val="0C5A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e7d195523061f1c0" descr="e7d195523061f1c0fda85adc49485b5133e39aed4681e058B35845698FB33BB22C585A06B43FE2181CF3FC715F4934ABBD00F3FDBB9F91179068436C1EE561747A2C31F8895A2AB92F045694131F4514C715B523378B080DA058F606667F79BF763543A44914FDC5DEB3366448BCF3B551D13AFFF9A520CEF90FF47E9FF159B6A6C3B2AD736FD403" hidden="1"/>
          <p:cNvSpPr txBox="1"/>
          <p:nvPr/>
        </p:nvSpPr>
        <p:spPr>
          <a:xfrm>
            <a:off x="-355600" y="1803400"/>
            <a:ext cx="262251" cy="1016000"/>
          </a:xfrm>
          <a:prstGeom prst="rect">
            <a:avLst/>
          </a:prstGeom>
          <a:noFill/>
        </p:spPr>
        <p:txBody>
          <a:bodyPr vert="wordArtVert" rtlCol="0">
            <a:spAutoFit/>
          </a:bodyPr>
          <a:lstStyle/>
          <a:p>
            <a:r>
              <a:rPr lang="en-US" altLang="zh-CN" sz="100"/>
              <a:t>e7d195523061f1c0fda85adc49485b5133e39aed4681e058B35845698FB33BB22C585A06B43FE2181CF3FC715F4934ABBD00F3FDBB9F91179068436C1EE561747A2C31F8895A2AB92F045694131F4514C715B523378B080DA058F606667F79BF763543A44914FDC5DEB3366448BCF3B551D13AFFF9A520CEF90FF47E9FF159B6A6C3B2AD736FD403</a:t>
            </a:r>
            <a:endParaRPr lang="zh-CN" altLang="en-US" sz="100"/>
          </a:p>
        </p:txBody>
      </p:sp>
      <p:sp>
        <p:nvSpPr>
          <p:cNvPr id="13" name="文本框 14"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441324D5-8E33-6781-81DB-B6724FF556A6}"/>
              </a:ext>
            </a:extLst>
          </p:cNvPr>
          <p:cNvSpPr txBox="1"/>
          <p:nvPr/>
        </p:nvSpPr>
        <p:spPr>
          <a:xfrm>
            <a:off x="772672" y="629523"/>
            <a:ext cx="5150608" cy="707886"/>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US" altLang="zh-CN" sz="4000" dirty="0">
                <a:solidFill>
                  <a:schemeClr val="accent5">
                    <a:lumMod val="20000"/>
                    <a:lumOff val="80000"/>
                  </a:schemeClr>
                </a:solidFill>
              </a:rPr>
              <a:t>Confusion Matrices</a:t>
            </a:r>
            <a:endParaRPr lang="zh-CN" altLang="en-US" sz="4000" dirty="0">
              <a:solidFill>
                <a:schemeClr val="accent5">
                  <a:lumMod val="20000"/>
                  <a:lumOff val="80000"/>
                </a:schemeClr>
              </a:solidFill>
            </a:endParaRPr>
          </a:p>
        </p:txBody>
      </p:sp>
      <p:cxnSp>
        <p:nvCxnSpPr>
          <p:cNvPr id="14" name="Straight Connector 13">
            <a:extLst>
              <a:ext uri="{FF2B5EF4-FFF2-40B4-BE49-F238E27FC236}">
                <a16:creationId xmlns:a16="http://schemas.microsoft.com/office/drawing/2014/main" id="{74F0B14C-D25B-CF3A-F844-6BD5FE74AB48}"/>
              </a:ext>
            </a:extLst>
          </p:cNvPr>
          <p:cNvCxnSpPr>
            <a:cxnSpLocks/>
          </p:cNvCxnSpPr>
          <p:nvPr/>
        </p:nvCxnSpPr>
        <p:spPr>
          <a:xfrm>
            <a:off x="985520" y="1498924"/>
            <a:ext cx="701040" cy="0"/>
          </a:xfrm>
          <a:prstGeom prst="line">
            <a:avLst/>
          </a:prstGeom>
          <a:ln w="28575">
            <a:solidFill>
              <a:srgbClr val="74A3F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C83C3EE-9A96-871A-9FE7-7764BD8D052E}"/>
              </a:ext>
            </a:extLst>
          </p:cNvPr>
          <p:cNvPicPr>
            <a:picLocks noChangeAspect="1"/>
          </p:cNvPicPr>
          <p:nvPr/>
        </p:nvPicPr>
        <p:blipFill rotWithShape="1">
          <a:blip r:embed="rId2"/>
          <a:srcRect r="4462"/>
          <a:stretch/>
        </p:blipFill>
        <p:spPr>
          <a:xfrm>
            <a:off x="139066" y="1767947"/>
            <a:ext cx="3877295" cy="2875277"/>
          </a:xfrm>
          <a:prstGeom prst="rect">
            <a:avLst/>
          </a:prstGeom>
        </p:spPr>
      </p:pic>
      <p:pic>
        <p:nvPicPr>
          <p:cNvPr id="6" name="Picture 5">
            <a:extLst>
              <a:ext uri="{FF2B5EF4-FFF2-40B4-BE49-F238E27FC236}">
                <a16:creationId xmlns:a16="http://schemas.microsoft.com/office/drawing/2014/main" id="{F2A5FB95-52F3-3007-05F4-8F546D211A50}"/>
              </a:ext>
            </a:extLst>
          </p:cNvPr>
          <p:cNvPicPr>
            <a:picLocks noChangeAspect="1"/>
          </p:cNvPicPr>
          <p:nvPr/>
        </p:nvPicPr>
        <p:blipFill>
          <a:blip r:embed="rId3"/>
          <a:stretch>
            <a:fillRect/>
          </a:stretch>
        </p:blipFill>
        <p:spPr>
          <a:xfrm>
            <a:off x="4155427" y="1760769"/>
            <a:ext cx="3784259" cy="2878866"/>
          </a:xfrm>
          <a:prstGeom prst="rect">
            <a:avLst/>
          </a:prstGeom>
        </p:spPr>
      </p:pic>
      <p:pic>
        <p:nvPicPr>
          <p:cNvPr id="8" name="Picture 7">
            <a:extLst>
              <a:ext uri="{FF2B5EF4-FFF2-40B4-BE49-F238E27FC236}">
                <a16:creationId xmlns:a16="http://schemas.microsoft.com/office/drawing/2014/main" id="{4FE3EA1F-259B-E00A-ABA0-0DBF312E4969}"/>
              </a:ext>
            </a:extLst>
          </p:cNvPr>
          <p:cNvPicPr>
            <a:picLocks noChangeAspect="1"/>
          </p:cNvPicPr>
          <p:nvPr/>
        </p:nvPicPr>
        <p:blipFill>
          <a:blip r:embed="rId4"/>
          <a:stretch>
            <a:fillRect/>
          </a:stretch>
        </p:blipFill>
        <p:spPr>
          <a:xfrm>
            <a:off x="8171788" y="1767947"/>
            <a:ext cx="3883475" cy="2871688"/>
          </a:xfrm>
          <a:prstGeom prst="rect">
            <a:avLst/>
          </a:prstGeom>
        </p:spPr>
      </p:pic>
      <p:sp>
        <p:nvSpPr>
          <p:cNvPr id="9" name="TextBox 8">
            <a:extLst>
              <a:ext uri="{FF2B5EF4-FFF2-40B4-BE49-F238E27FC236}">
                <a16:creationId xmlns:a16="http://schemas.microsoft.com/office/drawing/2014/main" id="{543A6294-81D0-93E0-CBAA-C27DFE8A66C9}"/>
              </a:ext>
            </a:extLst>
          </p:cNvPr>
          <p:cNvSpPr txBox="1"/>
          <p:nvPr/>
        </p:nvSpPr>
        <p:spPr>
          <a:xfrm>
            <a:off x="1376936" y="4835856"/>
            <a:ext cx="1971040" cy="523220"/>
          </a:xfrm>
          <a:prstGeom prst="rect">
            <a:avLst/>
          </a:prstGeom>
          <a:noFill/>
        </p:spPr>
        <p:txBody>
          <a:bodyPr wrap="square" rtlCol="0">
            <a:spAutoFit/>
          </a:bodyPr>
          <a:lstStyle/>
          <a:p>
            <a:r>
              <a:rPr lang="en-US" altLang="zh-CN" sz="2800" b="1" dirty="0">
                <a:solidFill>
                  <a:schemeClr val="accent6">
                    <a:lumMod val="60000"/>
                    <a:lumOff val="40000"/>
                  </a:schemeClr>
                </a:solidFill>
              </a:rPr>
              <a:t>SVM</a:t>
            </a:r>
            <a:endParaRPr lang="zh-CN" altLang="en-US" sz="2800" b="1" dirty="0">
              <a:solidFill>
                <a:schemeClr val="accent6">
                  <a:lumMod val="60000"/>
                  <a:lumOff val="40000"/>
                </a:schemeClr>
              </a:solidFill>
            </a:endParaRPr>
          </a:p>
        </p:txBody>
      </p:sp>
      <p:sp>
        <p:nvSpPr>
          <p:cNvPr id="15" name="TextBox 14">
            <a:extLst>
              <a:ext uri="{FF2B5EF4-FFF2-40B4-BE49-F238E27FC236}">
                <a16:creationId xmlns:a16="http://schemas.microsoft.com/office/drawing/2014/main" id="{4EBF5972-3AAB-7DDC-C2E6-93A5A7060D48}"/>
              </a:ext>
            </a:extLst>
          </p:cNvPr>
          <p:cNvSpPr txBox="1"/>
          <p:nvPr/>
        </p:nvSpPr>
        <p:spPr>
          <a:xfrm>
            <a:off x="4516120" y="4888016"/>
            <a:ext cx="2814320" cy="461665"/>
          </a:xfrm>
          <a:prstGeom prst="rect">
            <a:avLst/>
          </a:prstGeom>
          <a:noFill/>
        </p:spPr>
        <p:txBody>
          <a:bodyPr wrap="square">
            <a:spAutoFit/>
          </a:bodyPr>
          <a:lstStyle/>
          <a:p>
            <a:r>
              <a:rPr lang="en-US" altLang="zh-CN" sz="2400" b="1" dirty="0">
                <a:solidFill>
                  <a:schemeClr val="accent6">
                    <a:lumMod val="60000"/>
                    <a:lumOff val="40000"/>
                  </a:schemeClr>
                </a:solidFill>
              </a:rPr>
              <a:t>Random Forest</a:t>
            </a:r>
            <a:endParaRPr lang="zh-CN" altLang="en-US" sz="2400" dirty="0"/>
          </a:p>
        </p:txBody>
      </p:sp>
      <p:sp>
        <p:nvSpPr>
          <p:cNvPr id="17" name="TextBox 16">
            <a:extLst>
              <a:ext uri="{FF2B5EF4-FFF2-40B4-BE49-F238E27FC236}">
                <a16:creationId xmlns:a16="http://schemas.microsoft.com/office/drawing/2014/main" id="{F9CE63E4-19F3-FE7E-C5FB-445E37447BD2}"/>
              </a:ext>
            </a:extLst>
          </p:cNvPr>
          <p:cNvSpPr txBox="1"/>
          <p:nvPr/>
        </p:nvSpPr>
        <p:spPr>
          <a:xfrm>
            <a:off x="8322825" y="4918793"/>
            <a:ext cx="3581400" cy="461665"/>
          </a:xfrm>
          <a:prstGeom prst="rect">
            <a:avLst/>
          </a:prstGeom>
          <a:noFill/>
        </p:spPr>
        <p:txBody>
          <a:bodyPr wrap="square">
            <a:spAutoFit/>
          </a:bodyPr>
          <a:lstStyle/>
          <a:p>
            <a:r>
              <a:rPr lang="en" altLang="zh-CN" sz="2400" b="1" dirty="0">
                <a:solidFill>
                  <a:schemeClr val="accent6">
                    <a:lumMod val="60000"/>
                    <a:lumOff val="40000"/>
                  </a:schemeClr>
                </a:solidFill>
              </a:rPr>
              <a:t>Logistic Regression</a:t>
            </a:r>
            <a:endParaRPr lang="zh-CN" altLang="en-US" sz="2400" dirty="0"/>
          </a:p>
        </p:txBody>
      </p:sp>
    </p:spTree>
    <p:extLst>
      <p:ext uri="{BB962C8B-B14F-4D97-AF65-F5344CB8AC3E}">
        <p14:creationId xmlns:p14="http://schemas.microsoft.com/office/powerpoint/2010/main" val="1987513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A69277-CBAD-41FE-95F3-2C4A1F8CD50D}"/>
              </a:ext>
            </a:extLst>
          </p:cNvPr>
          <p:cNvSpPr/>
          <p:nvPr/>
        </p:nvSpPr>
        <p:spPr>
          <a:xfrm>
            <a:off x="0" y="0"/>
            <a:ext cx="12263120" cy="6858000"/>
          </a:xfrm>
          <a:prstGeom prst="rect">
            <a:avLst/>
          </a:prstGeom>
          <a:solidFill>
            <a:srgbClr val="0C5A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e7d195523061f1c0" descr="e7d195523061f1c0fda85adc49485b5133e39aed4681e058B35845698FB33BB22C585A06B43FE2181CF3FC715F4934ABBD00F3FDBB9F91179068436C1EE561747A2C31F8895A2AB92F045694131F4514C715B523378B080DA058F606667F79BF763543A44914FDC5DEB3366448BCF3B551D13AFFF9A520CEF90FF47E9FF159B6A6C3B2AD736FD403" hidden="1"/>
          <p:cNvSpPr txBox="1"/>
          <p:nvPr/>
        </p:nvSpPr>
        <p:spPr>
          <a:xfrm>
            <a:off x="-355600" y="1803400"/>
            <a:ext cx="262251" cy="1016000"/>
          </a:xfrm>
          <a:prstGeom prst="rect">
            <a:avLst/>
          </a:prstGeom>
          <a:noFill/>
        </p:spPr>
        <p:txBody>
          <a:bodyPr vert="wordArtVert" rtlCol="0">
            <a:spAutoFit/>
          </a:bodyPr>
          <a:lstStyle/>
          <a:p>
            <a:r>
              <a:rPr lang="en-US" altLang="zh-CN" sz="100"/>
              <a:t>e7d195523061f1c0fda85adc49485b5133e39aed4681e058B35845698FB33BB22C585A06B43FE2181CF3FC715F4934ABBD00F3FDBB9F91179068436C1EE561747A2C31F8895A2AB92F045694131F4514C715B523378B080DA058F606667F79BF763543A44914FDC5DEB3366448BCF3B551D13AFFF9A520CEF90FF47E9FF159B6A6C3B2AD736FD403</a:t>
            </a:r>
            <a:endParaRPr lang="zh-CN" altLang="en-US" sz="100"/>
          </a:p>
        </p:txBody>
      </p:sp>
      <p:sp>
        <p:nvSpPr>
          <p:cNvPr id="13" name="文本框 14"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441324D5-8E33-6781-81DB-B6724FF556A6}"/>
              </a:ext>
            </a:extLst>
          </p:cNvPr>
          <p:cNvSpPr txBox="1"/>
          <p:nvPr/>
        </p:nvSpPr>
        <p:spPr>
          <a:xfrm>
            <a:off x="945392" y="1220136"/>
            <a:ext cx="2884927" cy="707886"/>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 altLang="zh-CN" sz="4000" dirty="0">
                <a:solidFill>
                  <a:schemeClr val="accent5">
                    <a:lumMod val="20000"/>
                    <a:lumOff val="80000"/>
                  </a:schemeClr>
                </a:solidFill>
              </a:rPr>
              <a:t>Conclusion</a:t>
            </a:r>
            <a:endParaRPr lang="zh-CN" altLang="en-US" sz="4000" dirty="0">
              <a:solidFill>
                <a:schemeClr val="accent5">
                  <a:lumMod val="20000"/>
                  <a:lumOff val="80000"/>
                </a:schemeClr>
              </a:solidFill>
            </a:endParaRPr>
          </a:p>
        </p:txBody>
      </p:sp>
      <p:cxnSp>
        <p:nvCxnSpPr>
          <p:cNvPr id="14" name="Straight Connector 13">
            <a:extLst>
              <a:ext uri="{FF2B5EF4-FFF2-40B4-BE49-F238E27FC236}">
                <a16:creationId xmlns:a16="http://schemas.microsoft.com/office/drawing/2014/main" id="{74F0B14C-D25B-CF3A-F844-6BD5FE74AB48}"/>
              </a:ext>
            </a:extLst>
          </p:cNvPr>
          <p:cNvCxnSpPr>
            <a:cxnSpLocks/>
          </p:cNvCxnSpPr>
          <p:nvPr/>
        </p:nvCxnSpPr>
        <p:spPr>
          <a:xfrm>
            <a:off x="1097280" y="1956124"/>
            <a:ext cx="701040" cy="0"/>
          </a:xfrm>
          <a:prstGeom prst="line">
            <a:avLst/>
          </a:prstGeom>
          <a:ln w="28575">
            <a:solidFill>
              <a:srgbClr val="74A3FF"/>
            </a:solidFill>
          </a:ln>
        </p:spPr>
        <p:style>
          <a:lnRef idx="1">
            <a:schemeClr val="accent1"/>
          </a:lnRef>
          <a:fillRef idx="0">
            <a:schemeClr val="accent1"/>
          </a:fillRef>
          <a:effectRef idx="0">
            <a:schemeClr val="accent1"/>
          </a:effectRef>
          <a:fontRef idx="minor">
            <a:schemeClr val="tx1"/>
          </a:fontRef>
        </p:style>
      </p:cxnSp>
      <p:sp>
        <p:nvSpPr>
          <p:cNvPr id="8" name="矩形: 圆角 2">
            <a:extLst>
              <a:ext uri="{FF2B5EF4-FFF2-40B4-BE49-F238E27FC236}">
                <a16:creationId xmlns:a16="http://schemas.microsoft.com/office/drawing/2014/main" id="{321221DF-E22A-3F4C-9135-72DE8962CD36}"/>
              </a:ext>
            </a:extLst>
          </p:cNvPr>
          <p:cNvSpPr/>
          <p:nvPr/>
        </p:nvSpPr>
        <p:spPr>
          <a:xfrm>
            <a:off x="1796361" y="2186637"/>
            <a:ext cx="7865799" cy="3706159"/>
          </a:xfrm>
          <a:prstGeom prst="roundRect">
            <a:avLst/>
          </a:prstGeom>
          <a:solidFill>
            <a:srgbClr val="0070C0"/>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800" dirty="0"/>
          </a:p>
        </p:txBody>
      </p:sp>
      <p:sp>
        <p:nvSpPr>
          <p:cNvPr id="3" name="TextBox 2">
            <a:extLst>
              <a:ext uri="{FF2B5EF4-FFF2-40B4-BE49-F238E27FC236}">
                <a16:creationId xmlns:a16="http://schemas.microsoft.com/office/drawing/2014/main" id="{FE1FA09A-BEB6-07E3-AD30-E889DEA04CC4}"/>
              </a:ext>
            </a:extLst>
          </p:cNvPr>
          <p:cNvSpPr txBox="1"/>
          <p:nvPr/>
        </p:nvSpPr>
        <p:spPr>
          <a:xfrm>
            <a:off x="1960880" y="2397760"/>
            <a:ext cx="7701280" cy="3416320"/>
          </a:xfrm>
          <a:prstGeom prst="rect">
            <a:avLst/>
          </a:prstGeom>
          <a:noFill/>
        </p:spPr>
        <p:txBody>
          <a:bodyPr wrap="square" rtlCol="0">
            <a:spAutoFit/>
          </a:bodyPr>
          <a:lstStyle/>
          <a:p>
            <a:r>
              <a:rPr lang="en-US" altLang="zh-CN" sz="2400" dirty="0">
                <a:solidFill>
                  <a:schemeClr val="bg1"/>
                </a:solidFill>
              </a:rPr>
              <a:t>Overall, we find that all models yield comparably high scores with SVM showing the best results with an f1 score of 96% followed by Logistic regression with 95% and random forest with 94 and 93% respectively. </a:t>
            </a:r>
          </a:p>
          <a:p>
            <a:endParaRPr lang="en-US" altLang="zh-CN" sz="2400" dirty="0">
              <a:solidFill>
                <a:schemeClr val="bg1"/>
              </a:solidFill>
            </a:endParaRPr>
          </a:p>
          <a:p>
            <a:r>
              <a:rPr lang="en-US" altLang="zh-CN" sz="2400" dirty="0">
                <a:solidFill>
                  <a:schemeClr val="bg1"/>
                </a:solidFill>
              </a:rPr>
              <a:t>Since we do estimate the cost of false positives and false negatives being equally good or bad we still considering f1 score to be the metric to focus on </a:t>
            </a:r>
            <a:r>
              <a:rPr lang="en-US" altLang="zh-CN" sz="2400" dirty="0" err="1">
                <a:solidFill>
                  <a:schemeClr val="bg1"/>
                </a:solidFill>
              </a:rPr>
              <a:t>adn</a:t>
            </a:r>
            <a:r>
              <a:rPr lang="en-US" altLang="zh-CN" sz="2400" dirty="0">
                <a:solidFill>
                  <a:schemeClr val="bg1"/>
                </a:solidFill>
              </a:rPr>
              <a:t> therefore finding the best results with SVM.</a:t>
            </a:r>
            <a:endParaRPr lang="zh-CN" altLang="en-US" sz="2400" dirty="0">
              <a:solidFill>
                <a:schemeClr val="bg1"/>
              </a:solidFill>
            </a:endParaRPr>
          </a:p>
        </p:txBody>
      </p:sp>
      <p:pic>
        <p:nvPicPr>
          <p:cNvPr id="5" name="Picture 4">
            <a:extLst>
              <a:ext uri="{FF2B5EF4-FFF2-40B4-BE49-F238E27FC236}">
                <a16:creationId xmlns:a16="http://schemas.microsoft.com/office/drawing/2014/main" id="{9C780F34-7010-CEC7-4FB2-B6697E7CCC71}"/>
              </a:ext>
            </a:extLst>
          </p:cNvPr>
          <p:cNvPicPr>
            <a:picLocks noChangeAspect="1"/>
          </p:cNvPicPr>
          <p:nvPr/>
        </p:nvPicPr>
        <p:blipFill>
          <a:blip r:embed="rId2"/>
          <a:stretch>
            <a:fillRect/>
          </a:stretch>
        </p:blipFill>
        <p:spPr>
          <a:xfrm>
            <a:off x="9210038" y="1432556"/>
            <a:ext cx="1168401" cy="1526290"/>
          </a:xfrm>
          <a:prstGeom prst="rect">
            <a:avLst/>
          </a:prstGeom>
        </p:spPr>
      </p:pic>
    </p:spTree>
    <p:extLst>
      <p:ext uri="{BB962C8B-B14F-4D97-AF65-F5344CB8AC3E}">
        <p14:creationId xmlns:p14="http://schemas.microsoft.com/office/powerpoint/2010/main" val="71818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A69277-CBAD-41FE-95F3-2C4A1F8CD50D}"/>
              </a:ext>
            </a:extLst>
          </p:cNvPr>
          <p:cNvSpPr/>
          <p:nvPr/>
        </p:nvSpPr>
        <p:spPr>
          <a:xfrm>
            <a:off x="0" y="0"/>
            <a:ext cx="12263120" cy="6858000"/>
          </a:xfrm>
          <a:prstGeom prst="rect">
            <a:avLst/>
          </a:prstGeom>
          <a:solidFill>
            <a:srgbClr val="0C5A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e7d195523061f1c0" descr="e7d195523061f1c0fda85adc49485b5133e39aed4681e058B35845698FB33BB22C585A06B43FE2181CF3FC715F4934ABBD00F3FDBB9F91179068436C1EE561747A2C31F8895A2AB92F045694131F4514C715B523378B080DA058F606667F79BF763543A44914FDC5DEB3366448BCF3B551D13AFFF9A520CEF90FF47E9FF159B6A6C3B2AD736FD403" hidden="1"/>
          <p:cNvSpPr txBox="1"/>
          <p:nvPr/>
        </p:nvSpPr>
        <p:spPr>
          <a:xfrm>
            <a:off x="-355600" y="1803400"/>
            <a:ext cx="262251" cy="1016000"/>
          </a:xfrm>
          <a:prstGeom prst="rect">
            <a:avLst/>
          </a:prstGeom>
          <a:noFill/>
        </p:spPr>
        <p:txBody>
          <a:bodyPr vert="wordArtVert" rtlCol="0">
            <a:spAutoFit/>
          </a:bodyPr>
          <a:lstStyle/>
          <a:p>
            <a:r>
              <a:rPr lang="en-US" altLang="zh-CN" sz="100"/>
              <a:t>e7d195523061f1c0fda85adc49485b5133e39aed4681e058B35845698FB33BB22C585A06B43FE2181CF3FC715F4934ABBD00F3FDBB9F91179068436C1EE561747A2C31F8895A2AB92F045694131F4514C715B523378B080DA058F606667F79BF763543A44914FDC5DEB3366448BCF3B551D13AFFF9A520CEF90FF47E9FF159B6A6C3B2AD736FD403</a:t>
            </a:r>
            <a:endParaRPr lang="zh-CN" altLang="en-US" sz="100"/>
          </a:p>
        </p:txBody>
      </p:sp>
      <p:sp>
        <p:nvSpPr>
          <p:cNvPr id="13" name="文本框 14"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441324D5-8E33-6781-81DB-B6724FF556A6}"/>
              </a:ext>
            </a:extLst>
          </p:cNvPr>
          <p:cNvSpPr txBox="1"/>
          <p:nvPr/>
        </p:nvSpPr>
        <p:spPr>
          <a:xfrm>
            <a:off x="945392" y="1220136"/>
            <a:ext cx="2884927" cy="707886"/>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US" altLang="zh-CN" sz="4000" dirty="0">
                <a:solidFill>
                  <a:schemeClr val="accent5">
                    <a:lumMod val="20000"/>
                    <a:lumOff val="80000"/>
                  </a:schemeClr>
                </a:solidFill>
              </a:rPr>
              <a:t>Challenges</a:t>
            </a:r>
            <a:endParaRPr lang="zh-CN" altLang="en-US" sz="4000" dirty="0">
              <a:solidFill>
                <a:schemeClr val="accent5">
                  <a:lumMod val="20000"/>
                  <a:lumOff val="80000"/>
                </a:schemeClr>
              </a:solidFill>
            </a:endParaRPr>
          </a:p>
        </p:txBody>
      </p:sp>
      <p:cxnSp>
        <p:nvCxnSpPr>
          <p:cNvPr id="14" name="Straight Connector 13">
            <a:extLst>
              <a:ext uri="{FF2B5EF4-FFF2-40B4-BE49-F238E27FC236}">
                <a16:creationId xmlns:a16="http://schemas.microsoft.com/office/drawing/2014/main" id="{74F0B14C-D25B-CF3A-F844-6BD5FE74AB48}"/>
              </a:ext>
            </a:extLst>
          </p:cNvPr>
          <p:cNvCxnSpPr>
            <a:cxnSpLocks/>
          </p:cNvCxnSpPr>
          <p:nvPr/>
        </p:nvCxnSpPr>
        <p:spPr>
          <a:xfrm>
            <a:off x="1097280" y="1956124"/>
            <a:ext cx="701040" cy="0"/>
          </a:xfrm>
          <a:prstGeom prst="line">
            <a:avLst/>
          </a:prstGeom>
          <a:ln w="28575">
            <a:solidFill>
              <a:srgbClr val="74A3FF"/>
            </a:solidFill>
          </a:ln>
        </p:spPr>
        <p:style>
          <a:lnRef idx="1">
            <a:schemeClr val="accent1"/>
          </a:lnRef>
          <a:fillRef idx="0">
            <a:schemeClr val="accent1"/>
          </a:fillRef>
          <a:effectRef idx="0">
            <a:schemeClr val="accent1"/>
          </a:effectRef>
          <a:fontRef idx="minor">
            <a:schemeClr val="tx1"/>
          </a:fontRef>
        </p:style>
      </p:cxnSp>
      <p:sp>
        <p:nvSpPr>
          <p:cNvPr id="9" name="Shape 299">
            <a:extLst>
              <a:ext uri="{FF2B5EF4-FFF2-40B4-BE49-F238E27FC236}">
                <a16:creationId xmlns:a16="http://schemas.microsoft.com/office/drawing/2014/main" id="{8B4D197D-F271-522A-5D83-27EEEB8EE575}"/>
              </a:ext>
            </a:extLst>
          </p:cNvPr>
          <p:cNvSpPr txBox="1">
            <a:spLocks/>
          </p:cNvSpPr>
          <p:nvPr/>
        </p:nvSpPr>
        <p:spPr>
          <a:xfrm>
            <a:off x="682540" y="2363585"/>
            <a:ext cx="4659000" cy="307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marR="0" lvl="0" indent="0" algn="l" defTabSz="914400" rtl="0" eaLnBrk="1" fontAlgn="auto" latinLnBrk="0" hangingPunct="1">
              <a:lnSpc>
                <a:spcPct val="115000"/>
              </a:lnSpc>
              <a:spcBef>
                <a:spcPts val="0"/>
              </a:spcBef>
              <a:spcAft>
                <a:spcPts val="0"/>
              </a:spcAft>
              <a:buClr>
                <a:srgbClr val="FFFFFF"/>
              </a:buClr>
              <a:buSzPts val="1800"/>
              <a:buFont typeface="Roboto"/>
              <a:buNone/>
              <a:tabLst/>
              <a:defRPr/>
            </a:pPr>
            <a:r>
              <a:rPr kumimoji="0" lang="en-US" sz="2000" b="0" i="0" u="none" strike="noStrike" kern="0" cap="none" spc="0" normalizeH="0" baseline="0" noProof="0" dirty="0">
                <a:ln>
                  <a:noFill/>
                </a:ln>
                <a:solidFill>
                  <a:schemeClr val="bg2"/>
                </a:solidFill>
                <a:effectLst/>
                <a:uLnTx/>
                <a:uFillTx/>
                <a:latin typeface="Roboto"/>
                <a:ea typeface="Roboto"/>
                <a:sym typeface="Roboto"/>
              </a:rPr>
              <a:t>⧫ Lack of clean data to directly work with might have slowed down our progress</a:t>
            </a:r>
          </a:p>
          <a:p>
            <a:pPr marL="0" marR="0" lvl="0" indent="0" algn="l" defTabSz="914400" rtl="0" eaLnBrk="1" fontAlgn="auto" latinLnBrk="0" hangingPunct="1">
              <a:lnSpc>
                <a:spcPct val="115000"/>
              </a:lnSpc>
              <a:spcBef>
                <a:spcPts val="1600"/>
              </a:spcBef>
              <a:spcAft>
                <a:spcPts val="0"/>
              </a:spcAft>
              <a:buClr>
                <a:srgbClr val="FFFFFF"/>
              </a:buClr>
              <a:buSzPts val="1800"/>
              <a:buFont typeface="Roboto"/>
              <a:buNone/>
              <a:tabLst/>
              <a:defRPr/>
            </a:pPr>
            <a:r>
              <a:rPr kumimoji="0" lang="en-US" sz="2000" b="0" i="0" u="none" strike="noStrike" kern="0" cap="none" spc="0" normalizeH="0" baseline="0" noProof="0" dirty="0">
                <a:ln>
                  <a:noFill/>
                </a:ln>
                <a:solidFill>
                  <a:schemeClr val="bg2"/>
                </a:solidFill>
                <a:effectLst/>
                <a:uLnTx/>
                <a:uFillTx/>
                <a:latin typeface="Roboto"/>
                <a:ea typeface="Roboto"/>
                <a:sym typeface="Roboto"/>
              </a:rPr>
              <a:t>⧫ The loss to value of information in a real scenario for news is very high</a:t>
            </a:r>
          </a:p>
          <a:p>
            <a:pPr marL="0" marR="0" lvl="0" indent="0" algn="l" defTabSz="914400" rtl="0" eaLnBrk="1" fontAlgn="auto" latinLnBrk="0" hangingPunct="1">
              <a:lnSpc>
                <a:spcPct val="115000"/>
              </a:lnSpc>
              <a:spcBef>
                <a:spcPts val="1600"/>
              </a:spcBef>
              <a:spcAft>
                <a:spcPts val="0"/>
              </a:spcAft>
              <a:buClr>
                <a:srgbClr val="FFFFFF"/>
              </a:buClr>
              <a:buSzPts val="1800"/>
              <a:buFont typeface="Roboto"/>
              <a:buNone/>
              <a:tabLst/>
              <a:defRPr/>
            </a:pPr>
            <a:r>
              <a:rPr kumimoji="0" lang="en-US" sz="2000" b="0" i="0" u="none" strike="noStrike" kern="0" cap="none" spc="0" normalizeH="0" baseline="0" noProof="0" dirty="0">
                <a:ln>
                  <a:noFill/>
                </a:ln>
                <a:solidFill>
                  <a:schemeClr val="bg2"/>
                </a:solidFill>
                <a:effectLst/>
                <a:uLnTx/>
                <a:uFillTx/>
                <a:latin typeface="Roboto"/>
                <a:ea typeface="Roboto"/>
                <a:sym typeface="Roboto"/>
              </a:rPr>
              <a:t>⧫ Content based classification is just a part of the whole picture</a:t>
            </a:r>
          </a:p>
          <a:p>
            <a:pPr marL="0" marR="0" lvl="0" indent="0" algn="l" defTabSz="914400" rtl="0" eaLnBrk="1" fontAlgn="auto" latinLnBrk="0" hangingPunct="1">
              <a:lnSpc>
                <a:spcPct val="115000"/>
              </a:lnSpc>
              <a:spcBef>
                <a:spcPts val="1600"/>
              </a:spcBef>
              <a:spcAft>
                <a:spcPts val="1600"/>
              </a:spcAft>
              <a:buClr>
                <a:srgbClr val="FFFFFF"/>
              </a:buClr>
              <a:buSzPts val="1800"/>
              <a:buFont typeface="Roboto"/>
              <a:buNone/>
              <a:tabLst/>
              <a:defRPr/>
            </a:pPr>
            <a:r>
              <a:rPr kumimoji="0" lang="en-US" sz="2000" b="0" i="0" u="none" strike="noStrike" kern="0" cap="none" spc="0" normalizeH="0" baseline="0" noProof="0" dirty="0">
                <a:ln>
                  <a:noFill/>
                </a:ln>
                <a:solidFill>
                  <a:schemeClr val="bg2"/>
                </a:solidFill>
                <a:effectLst/>
                <a:uLnTx/>
                <a:uFillTx/>
                <a:latin typeface="Roboto"/>
                <a:ea typeface="Roboto"/>
                <a:sym typeface="Roboto"/>
              </a:rPr>
              <a:t>⧫ Distinguish between click-bait and actual fake news</a:t>
            </a:r>
          </a:p>
        </p:txBody>
      </p:sp>
      <p:pic>
        <p:nvPicPr>
          <p:cNvPr id="8" name="Picture 7">
            <a:extLst>
              <a:ext uri="{FF2B5EF4-FFF2-40B4-BE49-F238E27FC236}">
                <a16:creationId xmlns:a16="http://schemas.microsoft.com/office/drawing/2014/main" id="{1970006C-A4AC-0456-FD17-078068F4C7C8}"/>
              </a:ext>
            </a:extLst>
          </p:cNvPr>
          <p:cNvPicPr>
            <a:picLocks noChangeAspect="1"/>
          </p:cNvPicPr>
          <p:nvPr/>
        </p:nvPicPr>
        <p:blipFill>
          <a:blip r:embed="rId2"/>
          <a:stretch>
            <a:fillRect/>
          </a:stretch>
        </p:blipFill>
        <p:spPr>
          <a:xfrm>
            <a:off x="6196332" y="1706519"/>
            <a:ext cx="5167441" cy="3444961"/>
          </a:xfrm>
          <a:prstGeom prst="rect">
            <a:avLst/>
          </a:prstGeom>
        </p:spPr>
      </p:pic>
    </p:spTree>
    <p:extLst>
      <p:ext uri="{BB962C8B-B14F-4D97-AF65-F5344CB8AC3E}">
        <p14:creationId xmlns:p14="http://schemas.microsoft.com/office/powerpoint/2010/main" val="857872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A69277-CBAD-41FE-95F3-2C4A1F8CD50D}"/>
              </a:ext>
            </a:extLst>
          </p:cNvPr>
          <p:cNvSpPr/>
          <p:nvPr/>
        </p:nvSpPr>
        <p:spPr>
          <a:xfrm>
            <a:off x="0" y="0"/>
            <a:ext cx="12263120" cy="6858000"/>
          </a:xfrm>
          <a:prstGeom prst="rect">
            <a:avLst/>
          </a:prstGeom>
          <a:solidFill>
            <a:srgbClr val="0C5A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e7d195523061f1c0" descr="e7d195523061f1c0fda85adc49485b5133e39aed4681e058B35845698FB33BB22C585A06B43FE2181CF3FC715F4934ABBD00F3FDBB9F91179068436C1EE561747A2C31F8895A2AB92F045694131F4514C715B523378B080DA058F606667F79BF763543A44914FDC5DEB3366448BCF3B551D13AFFF9A520CEF90FF47E9FF159B6A6C3B2AD736FD403" hidden="1"/>
          <p:cNvSpPr txBox="1"/>
          <p:nvPr/>
        </p:nvSpPr>
        <p:spPr>
          <a:xfrm>
            <a:off x="-355600" y="1803400"/>
            <a:ext cx="262251" cy="1016000"/>
          </a:xfrm>
          <a:prstGeom prst="rect">
            <a:avLst/>
          </a:prstGeom>
          <a:noFill/>
        </p:spPr>
        <p:txBody>
          <a:bodyPr vert="wordArtVert" rtlCol="0">
            <a:spAutoFit/>
          </a:bodyPr>
          <a:lstStyle/>
          <a:p>
            <a:r>
              <a:rPr lang="en-US" altLang="zh-CN" sz="100"/>
              <a:t>e7d195523061f1c0fda85adc49485b5133e39aed4681e058B35845698FB33BB22C585A06B43FE2181CF3FC715F4934ABBD00F3FDBB9F91179068436C1EE561747A2C31F8895A2AB92F045694131F4514C715B523378B080DA058F606667F79BF763543A44914FDC5DEB3366448BCF3B551D13AFFF9A520CEF90FF47E9FF159B6A6C3B2AD736FD403</a:t>
            </a:r>
            <a:endParaRPr lang="zh-CN" altLang="en-US" sz="100"/>
          </a:p>
        </p:txBody>
      </p:sp>
      <p:sp>
        <p:nvSpPr>
          <p:cNvPr id="13" name="文本框 14"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441324D5-8E33-6781-81DB-B6724FF556A6}"/>
              </a:ext>
            </a:extLst>
          </p:cNvPr>
          <p:cNvSpPr txBox="1"/>
          <p:nvPr/>
        </p:nvSpPr>
        <p:spPr>
          <a:xfrm>
            <a:off x="945392" y="1220136"/>
            <a:ext cx="3250688" cy="707886"/>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 altLang="zh-CN" sz="4000" dirty="0">
                <a:solidFill>
                  <a:schemeClr val="accent5">
                    <a:lumMod val="20000"/>
                    <a:lumOff val="80000"/>
                  </a:schemeClr>
                </a:solidFill>
              </a:rPr>
              <a:t>Future Work</a:t>
            </a:r>
            <a:endParaRPr lang="zh-CN" altLang="en-US" sz="4000" dirty="0">
              <a:solidFill>
                <a:schemeClr val="accent5">
                  <a:lumMod val="20000"/>
                  <a:lumOff val="80000"/>
                </a:schemeClr>
              </a:solidFill>
            </a:endParaRPr>
          </a:p>
        </p:txBody>
      </p:sp>
      <p:cxnSp>
        <p:nvCxnSpPr>
          <p:cNvPr id="14" name="Straight Connector 13">
            <a:extLst>
              <a:ext uri="{FF2B5EF4-FFF2-40B4-BE49-F238E27FC236}">
                <a16:creationId xmlns:a16="http://schemas.microsoft.com/office/drawing/2014/main" id="{74F0B14C-D25B-CF3A-F844-6BD5FE74AB48}"/>
              </a:ext>
            </a:extLst>
          </p:cNvPr>
          <p:cNvCxnSpPr>
            <a:cxnSpLocks/>
          </p:cNvCxnSpPr>
          <p:nvPr/>
        </p:nvCxnSpPr>
        <p:spPr>
          <a:xfrm>
            <a:off x="1097280" y="1956124"/>
            <a:ext cx="701040" cy="0"/>
          </a:xfrm>
          <a:prstGeom prst="line">
            <a:avLst/>
          </a:prstGeom>
          <a:ln w="28575">
            <a:solidFill>
              <a:srgbClr val="74A3FF"/>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4ED865E-A68D-288D-E709-983239B61925}"/>
              </a:ext>
            </a:extLst>
          </p:cNvPr>
          <p:cNvSpPr txBox="1"/>
          <p:nvPr/>
        </p:nvSpPr>
        <p:spPr>
          <a:xfrm>
            <a:off x="2286512" y="2332858"/>
            <a:ext cx="5617968" cy="2597121"/>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
                <a:srgbClr val="FFFFFF"/>
              </a:buClr>
              <a:buSzPts val="1800"/>
              <a:buFont typeface="Roboto"/>
              <a:buNone/>
              <a:tabLst/>
              <a:defRPr/>
            </a:pPr>
            <a:r>
              <a:rPr kumimoji="0" lang="en-US" altLang="zh-CN" sz="2400" b="0" i="0" u="none" strike="noStrike" kern="0" cap="none" spc="0" normalizeH="0" baseline="0" noProof="0" dirty="0">
                <a:ln>
                  <a:noFill/>
                </a:ln>
                <a:solidFill>
                  <a:srgbClr val="FFFFFF"/>
                </a:solidFill>
                <a:effectLst/>
                <a:uLnTx/>
                <a:uFillTx/>
                <a:latin typeface="Roboto"/>
                <a:ea typeface="Roboto"/>
                <a:sym typeface="Roboto"/>
              </a:rPr>
              <a:t>Assemble the classifiers to achieve better performance - Adam Boost</a:t>
            </a:r>
          </a:p>
          <a:p>
            <a:pPr marL="0" marR="0" lvl="0" indent="0" algn="l" defTabSz="914400" rtl="0" eaLnBrk="1" fontAlgn="auto" latinLnBrk="0" hangingPunct="1">
              <a:lnSpc>
                <a:spcPct val="115000"/>
              </a:lnSpc>
              <a:spcBef>
                <a:spcPts val="1600"/>
              </a:spcBef>
              <a:spcAft>
                <a:spcPts val="0"/>
              </a:spcAft>
              <a:buClr>
                <a:srgbClr val="FFFFFF"/>
              </a:buClr>
              <a:buSzPts val="1800"/>
              <a:buFont typeface="Roboto"/>
              <a:buNone/>
              <a:tabLst/>
              <a:defRPr/>
            </a:pPr>
            <a:r>
              <a:rPr kumimoji="0" lang="en-US" altLang="zh-CN" sz="2400" b="0" i="0" u="none" strike="noStrike" kern="0" cap="none" spc="0" normalizeH="0" baseline="0" noProof="0" dirty="0">
                <a:ln>
                  <a:noFill/>
                </a:ln>
                <a:solidFill>
                  <a:srgbClr val="FFFFFF"/>
                </a:solidFill>
                <a:effectLst/>
                <a:uLnTx/>
                <a:uFillTx/>
                <a:latin typeface="Roboto"/>
                <a:ea typeface="Roboto"/>
                <a:sym typeface="Roboto"/>
              </a:rPr>
              <a:t>⧫ Check the sources of the news</a:t>
            </a:r>
          </a:p>
          <a:p>
            <a:pPr marL="0" marR="0" lvl="0" indent="0" algn="l" defTabSz="914400" rtl="0" eaLnBrk="1" fontAlgn="auto" latinLnBrk="0" hangingPunct="1">
              <a:lnSpc>
                <a:spcPct val="115000"/>
              </a:lnSpc>
              <a:spcBef>
                <a:spcPts val="1600"/>
              </a:spcBef>
              <a:spcAft>
                <a:spcPts val="1600"/>
              </a:spcAft>
              <a:buClr>
                <a:srgbClr val="FFFFFF"/>
              </a:buClr>
              <a:buSzPts val="1800"/>
              <a:buFont typeface="Roboto"/>
              <a:buNone/>
              <a:tabLst/>
              <a:defRPr/>
            </a:pPr>
            <a:r>
              <a:rPr kumimoji="0" lang="en-US" altLang="zh-CN" sz="2400" b="0" i="0" u="none" strike="noStrike" kern="0" cap="none" spc="0" normalizeH="0" baseline="0" noProof="0" dirty="0">
                <a:ln>
                  <a:noFill/>
                </a:ln>
                <a:solidFill>
                  <a:srgbClr val="FFFFFF"/>
                </a:solidFill>
                <a:effectLst/>
                <a:uLnTx/>
                <a:uFillTx/>
                <a:latin typeface="Roboto"/>
                <a:ea typeface="Roboto"/>
                <a:sym typeface="Roboto"/>
              </a:rPr>
              <a:t>⧫ Search the news on the web to check the content of the news</a:t>
            </a:r>
          </a:p>
        </p:txBody>
      </p:sp>
    </p:spTree>
    <p:extLst>
      <p:ext uri="{BB962C8B-B14F-4D97-AF65-F5344CB8AC3E}">
        <p14:creationId xmlns:p14="http://schemas.microsoft.com/office/powerpoint/2010/main" val="4181171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A69277-CBAD-41FE-95F3-2C4A1F8CD50D}"/>
              </a:ext>
            </a:extLst>
          </p:cNvPr>
          <p:cNvSpPr/>
          <p:nvPr/>
        </p:nvSpPr>
        <p:spPr>
          <a:xfrm>
            <a:off x="0" y="0"/>
            <a:ext cx="12263120" cy="6858000"/>
          </a:xfrm>
          <a:prstGeom prst="rect">
            <a:avLst/>
          </a:prstGeom>
          <a:solidFill>
            <a:srgbClr val="0C5A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e7d195523061f1c0" descr="e7d195523061f1c0fda85adc49485b5133e39aed4681e058B35845698FB33BB22C585A06B43FE2181CF3FC715F4934ABBD00F3FDBB9F91179068436C1EE561747A2C31F8895A2AB92F045694131F4514C715B523378B080DA058F606667F79BF763543A44914FDC5DEB3366448BCF3B551D13AFFF9A520CEF90FF47E9FF159B6A6C3B2AD736FD403" hidden="1"/>
          <p:cNvSpPr txBox="1"/>
          <p:nvPr/>
        </p:nvSpPr>
        <p:spPr>
          <a:xfrm>
            <a:off x="-355600" y="1803400"/>
            <a:ext cx="262251" cy="1016000"/>
          </a:xfrm>
          <a:prstGeom prst="rect">
            <a:avLst/>
          </a:prstGeom>
          <a:noFill/>
        </p:spPr>
        <p:txBody>
          <a:bodyPr vert="wordArtVert" rtlCol="0">
            <a:spAutoFit/>
          </a:bodyPr>
          <a:lstStyle/>
          <a:p>
            <a:r>
              <a:rPr lang="en-US" altLang="zh-CN" sz="100"/>
              <a:t>e7d195523061f1c0fda85adc49485b5133e39aed4681e058B35845698FB33BB22C585A06B43FE2181CF3FC715F4934ABBD00F3FDBB9F91179068436C1EE561747A2C31F8895A2AB92F045694131F4514C715B523378B080DA058F606667F79BF763543A44914FDC5DEB3366448BCF3B551D13AFFF9A520CEF90FF47E9FF159B6A6C3B2AD736FD403</a:t>
            </a:r>
            <a:endParaRPr lang="zh-CN" altLang="en-US" sz="100"/>
          </a:p>
        </p:txBody>
      </p:sp>
      <p:sp>
        <p:nvSpPr>
          <p:cNvPr id="13" name="文本框 14"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441324D5-8E33-6781-81DB-B6724FF556A6}"/>
              </a:ext>
            </a:extLst>
          </p:cNvPr>
          <p:cNvSpPr txBox="1"/>
          <p:nvPr/>
        </p:nvSpPr>
        <p:spPr>
          <a:xfrm>
            <a:off x="945392" y="1220136"/>
            <a:ext cx="2884927" cy="1323439"/>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 altLang="zh-CN" sz="4000" dirty="0">
                <a:solidFill>
                  <a:schemeClr val="accent5">
                    <a:lumMod val="20000"/>
                    <a:lumOff val="80000"/>
                  </a:schemeClr>
                </a:solidFill>
              </a:rPr>
              <a:t>References</a:t>
            </a:r>
          </a:p>
          <a:p>
            <a:endParaRPr lang="zh-CN" altLang="en-US" sz="4000" dirty="0">
              <a:solidFill>
                <a:schemeClr val="accent5">
                  <a:lumMod val="20000"/>
                  <a:lumOff val="80000"/>
                </a:schemeClr>
              </a:solidFill>
            </a:endParaRPr>
          </a:p>
        </p:txBody>
      </p:sp>
      <p:cxnSp>
        <p:nvCxnSpPr>
          <p:cNvPr id="14" name="Straight Connector 13">
            <a:extLst>
              <a:ext uri="{FF2B5EF4-FFF2-40B4-BE49-F238E27FC236}">
                <a16:creationId xmlns:a16="http://schemas.microsoft.com/office/drawing/2014/main" id="{74F0B14C-D25B-CF3A-F844-6BD5FE74AB48}"/>
              </a:ext>
            </a:extLst>
          </p:cNvPr>
          <p:cNvCxnSpPr>
            <a:cxnSpLocks/>
          </p:cNvCxnSpPr>
          <p:nvPr/>
        </p:nvCxnSpPr>
        <p:spPr>
          <a:xfrm>
            <a:off x="1097280" y="1956124"/>
            <a:ext cx="701040" cy="0"/>
          </a:xfrm>
          <a:prstGeom prst="line">
            <a:avLst/>
          </a:prstGeom>
          <a:ln w="28575">
            <a:solidFill>
              <a:srgbClr val="74A3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68F94E4-3C77-A666-FD3C-33BFCA88AF7F}"/>
              </a:ext>
            </a:extLst>
          </p:cNvPr>
          <p:cNvSpPr txBox="1"/>
          <p:nvPr/>
        </p:nvSpPr>
        <p:spPr>
          <a:xfrm>
            <a:off x="751840" y="2486438"/>
            <a:ext cx="10292080" cy="1569660"/>
          </a:xfrm>
          <a:prstGeom prst="rect">
            <a:avLst/>
          </a:prstGeom>
          <a:noFill/>
        </p:spPr>
        <p:txBody>
          <a:bodyPr wrap="square" rtlCol="0">
            <a:spAutoFit/>
          </a:bodyPr>
          <a:lstStyle/>
          <a:p>
            <a:pPr marL="457200" indent="-457200">
              <a:buFont typeface="Arial" panose="020B0604020202020204" pitchFamily="34" charset="0"/>
              <a:buChar char="•"/>
            </a:pPr>
            <a:r>
              <a:rPr lang="en" altLang="zh-CN" sz="2400" dirty="0">
                <a:solidFill>
                  <a:schemeClr val="accent6">
                    <a:lumMod val="40000"/>
                    <a:lumOff val="60000"/>
                  </a:schemeClr>
                </a:solidFill>
              </a:rPr>
              <a:t>Datasets from Kaggle</a:t>
            </a:r>
          </a:p>
          <a:p>
            <a:pPr marL="457200" indent="-457200">
              <a:buFont typeface="Arial" panose="020B0604020202020204" pitchFamily="34" charset="0"/>
              <a:buChar char="•"/>
            </a:pPr>
            <a:endParaRPr lang="en" altLang="zh-CN" sz="2400" dirty="0">
              <a:solidFill>
                <a:schemeClr val="accent6">
                  <a:lumMod val="40000"/>
                  <a:lumOff val="60000"/>
                </a:schemeClr>
              </a:solidFill>
            </a:endParaRPr>
          </a:p>
          <a:p>
            <a:pPr marL="457200" indent="-457200">
              <a:buFont typeface="Arial" panose="020B0604020202020204" pitchFamily="34" charset="0"/>
              <a:buChar char="•"/>
            </a:pPr>
            <a:r>
              <a:rPr lang="en-US" altLang="zh-CN" sz="2400" dirty="0" err="1">
                <a:solidFill>
                  <a:schemeClr val="accent6">
                    <a:lumMod val="40000"/>
                    <a:lumOff val="60000"/>
                  </a:schemeClr>
                </a:solidFill>
              </a:rPr>
              <a:t>Bondielli</a:t>
            </a:r>
            <a:r>
              <a:rPr lang="en-US" altLang="zh-CN" sz="2400" dirty="0">
                <a:solidFill>
                  <a:schemeClr val="accent6">
                    <a:lumMod val="40000"/>
                    <a:lumOff val="60000"/>
                  </a:schemeClr>
                </a:solidFill>
              </a:rPr>
              <a:t>, A., &amp; </a:t>
            </a:r>
            <a:r>
              <a:rPr lang="en-US" altLang="zh-CN" sz="2400" dirty="0" err="1">
                <a:solidFill>
                  <a:schemeClr val="accent6">
                    <a:lumMod val="40000"/>
                    <a:lumOff val="60000"/>
                  </a:schemeClr>
                </a:solidFill>
              </a:rPr>
              <a:t>Marcelloni</a:t>
            </a:r>
            <a:r>
              <a:rPr lang="en-US" altLang="zh-CN" sz="2400" dirty="0">
                <a:solidFill>
                  <a:schemeClr val="accent6">
                    <a:lumMod val="40000"/>
                    <a:lumOff val="60000"/>
                  </a:schemeClr>
                </a:solidFill>
              </a:rPr>
              <a:t>, F. (2019). A survey on fake news and </a:t>
            </a:r>
            <a:r>
              <a:rPr lang="en-US" altLang="zh-CN" sz="2400" dirty="0" err="1">
                <a:solidFill>
                  <a:schemeClr val="accent6">
                    <a:lumMod val="40000"/>
                    <a:lumOff val="60000"/>
                  </a:schemeClr>
                </a:solidFill>
              </a:rPr>
              <a:t>rumour</a:t>
            </a:r>
            <a:r>
              <a:rPr lang="en-US" altLang="zh-CN" sz="2400" dirty="0">
                <a:solidFill>
                  <a:schemeClr val="accent6">
                    <a:lumMod val="40000"/>
                    <a:lumOff val="60000"/>
                  </a:schemeClr>
                </a:solidFill>
              </a:rPr>
              <a:t> detection techniques. Information Sciences, 497, 38-55.</a:t>
            </a:r>
            <a:endParaRPr lang="zh-CN" altLang="en-US" sz="2400" dirty="0">
              <a:solidFill>
                <a:schemeClr val="accent6">
                  <a:lumMod val="40000"/>
                  <a:lumOff val="60000"/>
                </a:schemeClr>
              </a:solidFill>
            </a:endParaRPr>
          </a:p>
        </p:txBody>
      </p:sp>
    </p:spTree>
    <p:extLst>
      <p:ext uri="{BB962C8B-B14F-4D97-AF65-F5344CB8AC3E}">
        <p14:creationId xmlns:p14="http://schemas.microsoft.com/office/powerpoint/2010/main" val="2834995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A69277-CBAD-41FE-95F3-2C4A1F8CD50D}"/>
              </a:ext>
            </a:extLst>
          </p:cNvPr>
          <p:cNvSpPr/>
          <p:nvPr/>
        </p:nvSpPr>
        <p:spPr>
          <a:xfrm>
            <a:off x="0" y="0"/>
            <a:ext cx="12263120" cy="6858000"/>
          </a:xfrm>
          <a:prstGeom prst="rect">
            <a:avLst/>
          </a:prstGeom>
          <a:solidFill>
            <a:srgbClr val="0C5A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e7d195523061f1c0" descr="e7d195523061f1c0fda85adc49485b5133e39aed4681e058B35845698FB33BB22C585A06B43FE2181CF3FC715F4934ABBD00F3FDBB9F91179068436C1EE561747A2C31F8895A2AB92F045694131F4514C715B523378B080DA058F606667F79BF763543A44914FDC5DEB3366448BCF3B551D13AFFF9A520CEF90FF47E9FF159B6A6C3B2AD736FD403" hidden="1"/>
          <p:cNvSpPr txBox="1"/>
          <p:nvPr/>
        </p:nvSpPr>
        <p:spPr>
          <a:xfrm>
            <a:off x="-355600" y="1803400"/>
            <a:ext cx="262251" cy="1016000"/>
          </a:xfrm>
          <a:prstGeom prst="rect">
            <a:avLst/>
          </a:prstGeom>
          <a:noFill/>
        </p:spPr>
        <p:txBody>
          <a:bodyPr vert="wordArtVert" rtlCol="0">
            <a:spAutoFit/>
          </a:bodyPr>
          <a:lstStyle/>
          <a:p>
            <a:r>
              <a:rPr lang="en-US" altLang="zh-CN" sz="100"/>
              <a:t>e7d195523061f1c0fda85adc49485b5133e39aed4681e058B35845698FB33BB22C585A06B43FE2181CF3FC715F4934ABBD00F3FDBB9F91179068436C1EE561747A2C31F8895A2AB92F045694131F4514C715B523378B080DA058F606667F79BF763543A44914FDC5DEB3366448BCF3B551D13AFFF9A520CEF90FF47E9FF159B6A6C3B2AD736FD403</a:t>
            </a:r>
            <a:endParaRPr lang="zh-CN" altLang="en-US" sz="100"/>
          </a:p>
        </p:txBody>
      </p:sp>
      <p:pic>
        <p:nvPicPr>
          <p:cNvPr id="30" name="Bild 9">
            <a:extLst>
              <a:ext uri="{FF2B5EF4-FFF2-40B4-BE49-F238E27FC236}">
                <a16:creationId xmlns:a16="http://schemas.microsoft.com/office/drawing/2014/main" id="{D37886DB-645B-4DFE-A5C6-2BC1E8413C39}"/>
              </a:ext>
            </a:extLst>
          </p:cNvPr>
          <p:cNvPicPr>
            <a:picLocks noChangeAspect="1"/>
          </p:cNvPicPr>
          <p:nvPr/>
        </p:nvPicPr>
        <p:blipFill rotWithShape="1">
          <a:blip r:embed="rId2" cstate="screen">
            <a:duotone>
              <a:prstClr val="black"/>
              <a:srgbClr val="224A81">
                <a:tint val="45000"/>
                <a:satMod val="400000"/>
              </a:srgbClr>
            </a:duotone>
            <a:extLst>
              <a:ext uri="{BEBA8EAE-BF5A-486C-A8C5-ECC9F3942E4B}">
                <a14:imgProps xmlns:a14="http://schemas.microsoft.com/office/drawing/2010/main">
                  <a14:imgLayer r:embed="rId3">
                    <a14:imgEffect>
                      <a14:colorTemperature colorTemp="1500"/>
                    </a14:imgEffect>
                    <a14:imgEffect>
                      <a14:saturation sat="400000"/>
                    </a14:imgEffect>
                  </a14:imgLayer>
                </a14:imgProps>
              </a:ext>
              <a:ext uri="{28A0092B-C50C-407E-A947-70E740481C1C}">
                <a14:useLocalDpi xmlns:a14="http://schemas.microsoft.com/office/drawing/2010/main"/>
              </a:ext>
            </a:extLst>
          </a:blip>
          <a:srcRect b="26666"/>
          <a:stretch/>
        </p:blipFill>
        <p:spPr>
          <a:xfrm>
            <a:off x="11177557" y="6171694"/>
            <a:ext cx="1014443" cy="530451"/>
          </a:xfrm>
          <a:prstGeom prst="rect">
            <a:avLst/>
          </a:prstGeom>
        </p:spPr>
      </p:pic>
      <p:sp>
        <p:nvSpPr>
          <p:cNvPr id="13" name="文本框 14"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441324D5-8E33-6781-81DB-B6724FF556A6}"/>
              </a:ext>
            </a:extLst>
          </p:cNvPr>
          <p:cNvSpPr txBox="1"/>
          <p:nvPr/>
        </p:nvSpPr>
        <p:spPr>
          <a:xfrm>
            <a:off x="945392" y="1220136"/>
            <a:ext cx="2884927" cy="1323439"/>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 altLang="zh-CN" sz="4000" dirty="0">
                <a:solidFill>
                  <a:schemeClr val="accent5">
                    <a:lumMod val="20000"/>
                    <a:lumOff val="80000"/>
                  </a:schemeClr>
                </a:solidFill>
              </a:rPr>
              <a:t>References</a:t>
            </a:r>
          </a:p>
          <a:p>
            <a:endParaRPr lang="zh-CN" altLang="en-US" sz="4000" dirty="0">
              <a:solidFill>
                <a:schemeClr val="accent5">
                  <a:lumMod val="20000"/>
                  <a:lumOff val="80000"/>
                </a:schemeClr>
              </a:solidFill>
            </a:endParaRPr>
          </a:p>
        </p:txBody>
      </p:sp>
      <p:cxnSp>
        <p:nvCxnSpPr>
          <p:cNvPr id="14" name="Straight Connector 13">
            <a:extLst>
              <a:ext uri="{FF2B5EF4-FFF2-40B4-BE49-F238E27FC236}">
                <a16:creationId xmlns:a16="http://schemas.microsoft.com/office/drawing/2014/main" id="{74F0B14C-D25B-CF3A-F844-6BD5FE74AB48}"/>
              </a:ext>
            </a:extLst>
          </p:cNvPr>
          <p:cNvCxnSpPr>
            <a:cxnSpLocks/>
          </p:cNvCxnSpPr>
          <p:nvPr/>
        </p:nvCxnSpPr>
        <p:spPr>
          <a:xfrm>
            <a:off x="1097280" y="1956124"/>
            <a:ext cx="701040" cy="0"/>
          </a:xfrm>
          <a:prstGeom prst="line">
            <a:avLst/>
          </a:prstGeom>
          <a:ln w="28575">
            <a:solidFill>
              <a:srgbClr val="74A3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68F94E4-3C77-A666-FD3C-33BFCA88AF7F}"/>
              </a:ext>
            </a:extLst>
          </p:cNvPr>
          <p:cNvSpPr txBox="1"/>
          <p:nvPr/>
        </p:nvSpPr>
        <p:spPr>
          <a:xfrm>
            <a:off x="751840" y="2486438"/>
            <a:ext cx="10292080" cy="1569660"/>
          </a:xfrm>
          <a:prstGeom prst="rect">
            <a:avLst/>
          </a:prstGeom>
          <a:noFill/>
        </p:spPr>
        <p:txBody>
          <a:bodyPr wrap="square" rtlCol="0">
            <a:spAutoFit/>
          </a:bodyPr>
          <a:lstStyle/>
          <a:p>
            <a:pPr marL="457200" indent="-457200">
              <a:buFont typeface="Arial" panose="020B0604020202020204" pitchFamily="34" charset="0"/>
              <a:buChar char="•"/>
            </a:pPr>
            <a:r>
              <a:rPr lang="en" altLang="zh-CN" sz="2400" dirty="0">
                <a:solidFill>
                  <a:schemeClr val="accent6">
                    <a:lumMod val="40000"/>
                    <a:lumOff val="60000"/>
                  </a:schemeClr>
                </a:solidFill>
              </a:rPr>
              <a:t>Datasets from Kaggle</a:t>
            </a:r>
          </a:p>
          <a:p>
            <a:pPr marL="457200" indent="-457200">
              <a:buFont typeface="Arial" panose="020B0604020202020204" pitchFamily="34" charset="0"/>
              <a:buChar char="•"/>
            </a:pPr>
            <a:endParaRPr lang="en" altLang="zh-CN" sz="2400" dirty="0">
              <a:solidFill>
                <a:schemeClr val="accent6">
                  <a:lumMod val="40000"/>
                  <a:lumOff val="60000"/>
                </a:schemeClr>
              </a:solidFill>
            </a:endParaRPr>
          </a:p>
          <a:p>
            <a:pPr marL="457200" indent="-457200">
              <a:buFont typeface="Arial" panose="020B0604020202020204" pitchFamily="34" charset="0"/>
              <a:buChar char="•"/>
            </a:pPr>
            <a:r>
              <a:rPr lang="en-US" altLang="zh-CN" sz="2400" dirty="0" err="1">
                <a:solidFill>
                  <a:schemeClr val="accent6">
                    <a:lumMod val="40000"/>
                    <a:lumOff val="60000"/>
                  </a:schemeClr>
                </a:solidFill>
              </a:rPr>
              <a:t>Bondielli</a:t>
            </a:r>
            <a:r>
              <a:rPr lang="en-US" altLang="zh-CN" sz="2400" dirty="0">
                <a:solidFill>
                  <a:schemeClr val="accent6">
                    <a:lumMod val="40000"/>
                    <a:lumOff val="60000"/>
                  </a:schemeClr>
                </a:solidFill>
              </a:rPr>
              <a:t>, A., &amp; </a:t>
            </a:r>
            <a:r>
              <a:rPr lang="en-US" altLang="zh-CN" sz="2400" dirty="0" err="1">
                <a:solidFill>
                  <a:schemeClr val="accent6">
                    <a:lumMod val="40000"/>
                    <a:lumOff val="60000"/>
                  </a:schemeClr>
                </a:solidFill>
              </a:rPr>
              <a:t>Marcelloni</a:t>
            </a:r>
            <a:r>
              <a:rPr lang="en-US" altLang="zh-CN" sz="2400" dirty="0">
                <a:solidFill>
                  <a:schemeClr val="accent6">
                    <a:lumMod val="40000"/>
                    <a:lumOff val="60000"/>
                  </a:schemeClr>
                </a:solidFill>
              </a:rPr>
              <a:t>, F. (2019). A survey on fake news and </a:t>
            </a:r>
            <a:r>
              <a:rPr lang="en-US" altLang="zh-CN" sz="2400" dirty="0" err="1">
                <a:solidFill>
                  <a:schemeClr val="accent6">
                    <a:lumMod val="40000"/>
                    <a:lumOff val="60000"/>
                  </a:schemeClr>
                </a:solidFill>
              </a:rPr>
              <a:t>rumour</a:t>
            </a:r>
            <a:r>
              <a:rPr lang="en-US" altLang="zh-CN" sz="2400" dirty="0">
                <a:solidFill>
                  <a:schemeClr val="accent6">
                    <a:lumMod val="40000"/>
                    <a:lumOff val="60000"/>
                  </a:schemeClr>
                </a:solidFill>
              </a:rPr>
              <a:t> detection techniques. Information Sciences, 497, 38-55.</a:t>
            </a:r>
            <a:endParaRPr lang="zh-CN" altLang="en-US" sz="2400" dirty="0">
              <a:solidFill>
                <a:schemeClr val="accent6">
                  <a:lumMod val="40000"/>
                  <a:lumOff val="60000"/>
                </a:schemeClr>
              </a:solidFill>
            </a:endParaRPr>
          </a:p>
        </p:txBody>
      </p:sp>
      <p:pic>
        <p:nvPicPr>
          <p:cNvPr id="5" name="Picture 4">
            <a:extLst>
              <a:ext uri="{FF2B5EF4-FFF2-40B4-BE49-F238E27FC236}">
                <a16:creationId xmlns:a16="http://schemas.microsoft.com/office/drawing/2014/main" id="{AC97424E-0AD7-1D74-77D7-DCE39CC709B9}"/>
              </a:ext>
            </a:extLst>
          </p:cNvPr>
          <p:cNvPicPr>
            <a:picLocks noChangeAspect="1"/>
          </p:cNvPicPr>
          <p:nvPr/>
        </p:nvPicPr>
        <p:blipFill>
          <a:blip r:embed="rId4"/>
          <a:stretch>
            <a:fillRect/>
          </a:stretch>
        </p:blipFill>
        <p:spPr>
          <a:xfrm>
            <a:off x="0" y="0"/>
            <a:ext cx="12263120" cy="6892620"/>
          </a:xfrm>
          <a:prstGeom prst="rect">
            <a:avLst/>
          </a:prstGeom>
        </p:spPr>
      </p:pic>
      <p:sp>
        <p:nvSpPr>
          <p:cNvPr id="6" name="Rectangle 5">
            <a:extLst>
              <a:ext uri="{FF2B5EF4-FFF2-40B4-BE49-F238E27FC236}">
                <a16:creationId xmlns:a16="http://schemas.microsoft.com/office/drawing/2014/main" id="{A060345F-CF90-E468-1E11-F012E2FB3C0E}"/>
              </a:ext>
            </a:extLst>
          </p:cNvPr>
          <p:cNvSpPr/>
          <p:nvPr/>
        </p:nvSpPr>
        <p:spPr>
          <a:xfrm>
            <a:off x="6928306" y="2809603"/>
            <a:ext cx="3962943" cy="923330"/>
          </a:xfrm>
          <a:prstGeom prst="rect">
            <a:avLst/>
          </a:prstGeom>
          <a:noFill/>
        </p:spPr>
        <p:txBody>
          <a:bodyPr wrap="none" lIns="91440" tIns="45720" rIns="91440" bIns="45720">
            <a:spAutoFit/>
          </a:bodyPr>
          <a:lstStyle/>
          <a:p>
            <a:pPr algn="ctr"/>
            <a:r>
              <a:rPr lang="en-US" altLang="zh-CN" sz="5400" b="0" cap="none" spc="0" dirty="0">
                <a:ln w="0"/>
                <a:solidFill>
                  <a:schemeClr val="bg1"/>
                </a:solidFill>
                <a:effectLst>
                  <a:reflection blurRad="6350" stA="53000" endA="300" endPos="35500" dir="5400000" sy="-90000" algn="bl" rotWithShape="0"/>
                </a:effectLst>
              </a:rPr>
              <a:t>T</a:t>
            </a:r>
            <a:r>
              <a:rPr lang="en-US" altLang="zh-CN" sz="5400" dirty="0">
                <a:ln w="0"/>
                <a:solidFill>
                  <a:schemeClr val="bg1"/>
                </a:solidFill>
                <a:effectLst>
                  <a:reflection blurRad="6350" stA="53000" endA="300" endPos="35500" dir="5400000" sy="-90000" algn="bl" rotWithShape="0"/>
                </a:effectLst>
              </a:rPr>
              <a:t>hank you</a:t>
            </a:r>
            <a:r>
              <a:rPr lang="zh-CN" altLang="en-US" sz="5400" dirty="0">
                <a:ln w="0"/>
                <a:solidFill>
                  <a:schemeClr val="bg1"/>
                </a:solidFill>
                <a:effectLst>
                  <a:reflection blurRad="6350" stA="53000" endA="300" endPos="35500" dir="5400000" sy="-90000" algn="bl" rotWithShape="0"/>
                </a:effectLst>
              </a:rPr>
              <a:t>！</a:t>
            </a:r>
            <a:endParaRPr lang="en-US" altLang="zh-CN" sz="5400" b="0" cap="none" spc="0" dirty="0">
              <a:ln w="0"/>
              <a:solidFill>
                <a:schemeClr val="bg1"/>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53945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39217A7-C047-6E03-2ADF-94DA6958E46D}"/>
              </a:ext>
            </a:extLst>
          </p:cNvPr>
          <p:cNvPicPr>
            <a:picLocks noChangeAspect="1"/>
          </p:cNvPicPr>
          <p:nvPr/>
        </p:nvPicPr>
        <p:blipFill>
          <a:blip r:embed="rId2"/>
          <a:stretch>
            <a:fillRect/>
          </a:stretch>
        </p:blipFill>
        <p:spPr>
          <a:xfrm>
            <a:off x="0" y="18420"/>
            <a:ext cx="12188292" cy="6839580"/>
          </a:xfrm>
          <a:prstGeom prst="rect">
            <a:avLst/>
          </a:prstGeom>
        </p:spPr>
      </p:pic>
      <p:sp>
        <p:nvSpPr>
          <p:cNvPr id="5" name="文本框 4"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2B3451E9-F6B7-F442-A831-126DF7B4575C}"/>
              </a:ext>
            </a:extLst>
          </p:cNvPr>
          <p:cNvSpPr txBox="1"/>
          <p:nvPr/>
        </p:nvSpPr>
        <p:spPr>
          <a:xfrm>
            <a:off x="545180" y="2710331"/>
            <a:ext cx="2422413" cy="590103"/>
          </a:xfrm>
          <a:prstGeom prst="rect">
            <a:avLst/>
          </a:prstGeom>
          <a:noFill/>
        </p:spPr>
        <p:txBody>
          <a:bodyPr wrap="square" lIns="91440" tIns="45720" rIns="91440" bIns="45720" rtlCol="0" anchor="t">
            <a:spAutoFit/>
          </a:bodyPr>
          <a:lstStyle/>
          <a:p>
            <a:r>
              <a:rPr kumimoji="1" lang="en-US" altLang="zh-CN" sz="3200" dirty="0">
                <a:solidFill>
                  <a:schemeClr val="accent5">
                    <a:lumMod val="20000"/>
                    <a:lumOff val="80000"/>
                  </a:schemeClr>
                </a:solidFill>
                <a:latin typeface="Alibaba PuHuiTi Medium" pitchFamily="18" charset="-122"/>
                <a:ea typeface="Alibaba PuHuiTi Medium"/>
                <a:cs typeface="Alibaba PuHuiTi Medium" pitchFamily="18" charset="-122"/>
              </a:rPr>
              <a:t>AGENDA</a:t>
            </a:r>
            <a:endParaRPr kumimoji="1" lang="zh-CN" altLang="en-US" sz="3200" dirty="0">
              <a:solidFill>
                <a:schemeClr val="accent5">
                  <a:lumMod val="20000"/>
                  <a:lumOff val="80000"/>
                </a:schemeClr>
              </a:solidFill>
              <a:latin typeface="Alibaba PuHuiTi Medium" pitchFamily="18" charset="-122"/>
              <a:ea typeface="Alibaba PuHuiTi Medium" pitchFamily="18" charset="-122"/>
              <a:cs typeface="Alibaba PuHuiTi Medium" pitchFamily="18" charset="-122"/>
            </a:endParaRPr>
          </a:p>
        </p:txBody>
      </p:sp>
      <p:sp>
        <p:nvSpPr>
          <p:cNvPr id="12" name="文本框 11"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63FDE9A5-9A67-4247-A0AA-B658DD88882E}"/>
              </a:ext>
            </a:extLst>
          </p:cNvPr>
          <p:cNvSpPr txBox="1"/>
          <p:nvPr/>
        </p:nvSpPr>
        <p:spPr>
          <a:xfrm>
            <a:off x="3178648" y="224213"/>
            <a:ext cx="2267112" cy="461665"/>
          </a:xfrm>
          <a:prstGeom prst="rect">
            <a:avLst/>
          </a:prstGeom>
          <a:noFill/>
        </p:spPr>
        <p:txBody>
          <a:bodyPr wrap="square" lIns="91440" tIns="45720" rIns="91440" bIns="45720" rtlCol="0" anchor="t">
            <a:spAutoFit/>
          </a:bodyPr>
          <a:lstStyle/>
          <a:p>
            <a:r>
              <a:rPr kumimoji="1" lang="en-US" altLang="zh-CN" sz="2400" dirty="0">
                <a:solidFill>
                  <a:schemeClr val="accent5">
                    <a:lumMod val="20000"/>
                    <a:lumOff val="80000"/>
                  </a:schemeClr>
                </a:solidFill>
                <a:latin typeface="Alibaba PuHuiTi" pitchFamily="18" charset="-122"/>
                <a:ea typeface="Alibaba PuHuiTi"/>
                <a:cs typeface="Alibaba PuHuiTi" pitchFamily="18" charset="-122"/>
              </a:rPr>
              <a:t>Motivation</a:t>
            </a:r>
          </a:p>
        </p:txBody>
      </p:sp>
      <p:sp>
        <p:nvSpPr>
          <p:cNvPr id="14" name="文本框 13"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AB0C356C-24A4-B04F-AC66-15B05A52DDC4}"/>
              </a:ext>
            </a:extLst>
          </p:cNvPr>
          <p:cNvSpPr txBox="1"/>
          <p:nvPr/>
        </p:nvSpPr>
        <p:spPr>
          <a:xfrm>
            <a:off x="3267192" y="5087256"/>
            <a:ext cx="6595272" cy="461665"/>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US" altLang="zh-CN" sz="2400" dirty="0">
                <a:solidFill>
                  <a:schemeClr val="accent5">
                    <a:lumMod val="20000"/>
                    <a:lumOff val="80000"/>
                  </a:schemeClr>
                </a:solidFill>
              </a:rPr>
              <a:t>Conclusion</a:t>
            </a:r>
            <a:endParaRPr lang="zh-CN" altLang="en-US" sz="2400" dirty="0">
              <a:solidFill>
                <a:schemeClr val="accent5">
                  <a:lumMod val="20000"/>
                  <a:lumOff val="80000"/>
                </a:schemeClr>
              </a:solidFill>
            </a:endParaRPr>
          </a:p>
        </p:txBody>
      </p:sp>
      <p:sp>
        <p:nvSpPr>
          <p:cNvPr id="15" name="文本框 14"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151187FB-3A48-F549-8FAD-7D6DE91B33E6}"/>
              </a:ext>
            </a:extLst>
          </p:cNvPr>
          <p:cNvSpPr txBox="1"/>
          <p:nvPr/>
        </p:nvSpPr>
        <p:spPr>
          <a:xfrm>
            <a:off x="3267192" y="853717"/>
            <a:ext cx="6450233" cy="461665"/>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 altLang="zh-CN" sz="2400" dirty="0">
                <a:solidFill>
                  <a:schemeClr val="accent5">
                    <a:lumMod val="20000"/>
                    <a:lumOff val="80000"/>
                  </a:schemeClr>
                </a:solidFill>
              </a:rPr>
              <a:t>Data </a:t>
            </a:r>
            <a:endParaRPr lang="zh-CN" altLang="en-US" sz="2400" dirty="0">
              <a:solidFill>
                <a:schemeClr val="accent5">
                  <a:lumMod val="20000"/>
                  <a:lumOff val="80000"/>
                </a:schemeClr>
              </a:solidFill>
            </a:endParaRPr>
          </a:p>
        </p:txBody>
      </p:sp>
      <p:sp>
        <p:nvSpPr>
          <p:cNvPr id="16" name="文本框 15"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D0586618-D5CC-CA47-8258-C1E07D201F08}"/>
              </a:ext>
            </a:extLst>
          </p:cNvPr>
          <p:cNvSpPr txBox="1"/>
          <p:nvPr/>
        </p:nvSpPr>
        <p:spPr>
          <a:xfrm>
            <a:off x="3230525" y="1539911"/>
            <a:ext cx="2617564" cy="461665"/>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 altLang="zh-CN" sz="2400" dirty="0">
                <a:solidFill>
                  <a:schemeClr val="accent5">
                    <a:lumMod val="20000"/>
                    <a:lumOff val="80000"/>
                  </a:schemeClr>
                </a:solidFill>
              </a:rPr>
              <a:t>Workflow</a:t>
            </a:r>
            <a:endParaRPr lang="zh-CN" altLang="en-US" sz="2400" dirty="0">
              <a:solidFill>
                <a:schemeClr val="accent5">
                  <a:lumMod val="20000"/>
                  <a:lumOff val="80000"/>
                </a:schemeClr>
              </a:solidFill>
            </a:endParaRPr>
          </a:p>
        </p:txBody>
      </p:sp>
      <p:sp>
        <p:nvSpPr>
          <p:cNvPr id="2" name="e7d195523061f1c0" descr="e7d195523061f1c0fda85adc49485b5133e39aed4681e058B35845698FB33BB22C585A06B43FE2181CF3FC715F4934ABBD00F3FDBB9F91179068436C1EE561747A2C31F8895A2AB92F045694131F4514C715B523378B080DA058F606667F79BF763543A44914FDC5DEB3366448BCF3B551D13AFFF9A520CEF90FF47E9FF159B6A6C3B2AD736FD403" hidden="1"/>
          <p:cNvSpPr txBox="1"/>
          <p:nvPr/>
        </p:nvSpPr>
        <p:spPr>
          <a:xfrm>
            <a:off x="-355600" y="1803400"/>
            <a:ext cx="262251" cy="1016000"/>
          </a:xfrm>
          <a:prstGeom prst="rect">
            <a:avLst/>
          </a:prstGeom>
          <a:noFill/>
        </p:spPr>
        <p:txBody>
          <a:bodyPr vert="wordArtVert" rtlCol="0">
            <a:spAutoFit/>
          </a:bodyPr>
          <a:lstStyle/>
          <a:p>
            <a:r>
              <a:rPr lang="en-US" altLang="zh-CN" sz="100"/>
              <a:t>e7d195523061f1c0fda85adc49485b5133e39aed4681e058B35845698FB33BB22C585A06B43FE2181CF3FC715F4934ABBD00F3FDBB9F91179068436C1EE561747A2C31F8895A2AB92F045694131F4514C715B523378B080DA058F606667F79BF763543A44914FDC5DEB3366448BCF3B551D13AFFF9A520CEF90FF47E9FF159B6A6C3B2AD736FD403</a:t>
            </a:r>
            <a:endParaRPr lang="zh-CN" altLang="en-US" sz="100"/>
          </a:p>
        </p:txBody>
      </p:sp>
      <p:sp>
        <p:nvSpPr>
          <p:cNvPr id="17" name="文本框 16"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1F832BB7-E3C2-4473-BB95-EDACCA7B0C7B}"/>
              </a:ext>
            </a:extLst>
          </p:cNvPr>
          <p:cNvSpPr txBox="1"/>
          <p:nvPr/>
        </p:nvSpPr>
        <p:spPr>
          <a:xfrm>
            <a:off x="3216392" y="2248666"/>
            <a:ext cx="6182987" cy="461665"/>
          </a:xfrm>
          <a:prstGeom prst="rect">
            <a:avLst/>
          </a:prstGeom>
          <a:noFill/>
        </p:spPr>
        <p:txBody>
          <a:bodyPr wrap="square" lIns="91440" tIns="45720" rIns="91440" bIns="45720" rtlCol="0" anchor="t">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 altLang="zh-CN" sz="2400" dirty="0">
                <a:solidFill>
                  <a:schemeClr val="accent5">
                    <a:lumMod val="20000"/>
                    <a:lumOff val="80000"/>
                  </a:schemeClr>
                </a:solidFill>
              </a:rPr>
              <a:t>Data Preprocessing</a:t>
            </a:r>
            <a:endParaRPr lang="zh-CN" altLang="en-US" sz="2400" dirty="0">
              <a:solidFill>
                <a:schemeClr val="accent5">
                  <a:lumMod val="20000"/>
                  <a:lumOff val="80000"/>
                </a:schemeClr>
              </a:solidFill>
              <a:ea typeface="Alibaba PuHuiTi"/>
            </a:endParaRPr>
          </a:p>
        </p:txBody>
      </p:sp>
      <p:sp>
        <p:nvSpPr>
          <p:cNvPr id="22" name="文本框 21"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D4E300B9-7923-4902-AD73-BBC396CF55E9}"/>
              </a:ext>
            </a:extLst>
          </p:cNvPr>
          <p:cNvSpPr txBox="1"/>
          <p:nvPr/>
        </p:nvSpPr>
        <p:spPr>
          <a:xfrm>
            <a:off x="3216392" y="3758266"/>
            <a:ext cx="3807922" cy="461665"/>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 altLang="zh-CN" sz="2400" dirty="0">
                <a:solidFill>
                  <a:schemeClr val="accent5">
                    <a:lumMod val="20000"/>
                    <a:lumOff val="80000"/>
                  </a:schemeClr>
                </a:solidFill>
              </a:rPr>
              <a:t>Training Model</a:t>
            </a:r>
            <a:r>
              <a:rPr lang="en-US" altLang="zh-CN" sz="2400" dirty="0">
                <a:solidFill>
                  <a:schemeClr val="accent5">
                    <a:lumMod val="20000"/>
                    <a:lumOff val="80000"/>
                  </a:schemeClr>
                </a:solidFill>
              </a:rPr>
              <a:t>s</a:t>
            </a:r>
            <a:endParaRPr lang="zh-CN" altLang="en-US" sz="2400" dirty="0">
              <a:solidFill>
                <a:schemeClr val="accent5">
                  <a:lumMod val="20000"/>
                  <a:lumOff val="80000"/>
                </a:schemeClr>
              </a:solidFill>
            </a:endParaRPr>
          </a:p>
        </p:txBody>
      </p:sp>
      <p:sp>
        <p:nvSpPr>
          <p:cNvPr id="23" name="文本框 22"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F3605789-3AF1-4332-B309-A2B928D2E9C3}"/>
              </a:ext>
            </a:extLst>
          </p:cNvPr>
          <p:cNvSpPr txBox="1"/>
          <p:nvPr/>
        </p:nvSpPr>
        <p:spPr>
          <a:xfrm>
            <a:off x="3216392" y="4444460"/>
            <a:ext cx="7217928" cy="461665"/>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 altLang="zh-CN" sz="2400" dirty="0">
                <a:solidFill>
                  <a:schemeClr val="accent5">
                    <a:lumMod val="20000"/>
                    <a:lumOff val="80000"/>
                  </a:schemeClr>
                </a:solidFill>
              </a:rPr>
              <a:t>Model </a:t>
            </a:r>
            <a:r>
              <a:rPr lang="en-US" altLang="zh-CN" sz="2400" dirty="0">
                <a:solidFill>
                  <a:schemeClr val="accent5">
                    <a:lumMod val="20000"/>
                    <a:lumOff val="80000"/>
                  </a:schemeClr>
                </a:solidFill>
              </a:rPr>
              <a:t>comparison and </a:t>
            </a:r>
            <a:r>
              <a:rPr lang="en" altLang="zh-CN" sz="2400" dirty="0">
                <a:solidFill>
                  <a:schemeClr val="accent5">
                    <a:lumMod val="20000"/>
                    <a:lumOff val="80000"/>
                  </a:schemeClr>
                </a:solidFill>
              </a:rPr>
              <a:t>Confusion Matrices</a:t>
            </a:r>
            <a:endParaRPr lang="zh-CN" altLang="en-US" sz="2400" dirty="0">
              <a:solidFill>
                <a:schemeClr val="accent5">
                  <a:lumMod val="20000"/>
                  <a:lumOff val="80000"/>
                </a:schemeClr>
              </a:solidFill>
            </a:endParaRPr>
          </a:p>
        </p:txBody>
      </p:sp>
      <p:sp>
        <p:nvSpPr>
          <p:cNvPr id="31" name="文本框 30"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F666905A-7732-4020-8D1C-4141068075ED}"/>
              </a:ext>
            </a:extLst>
          </p:cNvPr>
          <p:cNvSpPr txBox="1"/>
          <p:nvPr/>
        </p:nvSpPr>
        <p:spPr>
          <a:xfrm>
            <a:off x="3175925" y="2989733"/>
            <a:ext cx="5344328" cy="461665"/>
          </a:xfrm>
          <a:prstGeom prst="rect">
            <a:avLst/>
          </a:prstGeom>
          <a:noFill/>
        </p:spPr>
        <p:txBody>
          <a:bodyPr wrap="square" lIns="91440" tIns="45720" rIns="91440" bIns="45720" rtlCol="0" anchor="t">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US" altLang="zh-CN" sz="2400" dirty="0">
                <a:solidFill>
                  <a:schemeClr val="accent5">
                    <a:lumMod val="20000"/>
                    <a:lumOff val="80000"/>
                  </a:schemeClr>
                </a:solidFill>
              </a:rPr>
              <a:t>TF-IDF Analysis</a:t>
            </a:r>
            <a:endParaRPr lang="zh-CN" altLang="en-US" sz="2400" dirty="0">
              <a:solidFill>
                <a:schemeClr val="accent5">
                  <a:lumMod val="20000"/>
                  <a:lumOff val="80000"/>
                </a:schemeClr>
              </a:solidFill>
              <a:latin typeface="Alibaba PuHuiTi"/>
              <a:ea typeface="Alibaba PuHuiTi"/>
            </a:endParaRPr>
          </a:p>
        </p:txBody>
      </p:sp>
      <p:sp>
        <p:nvSpPr>
          <p:cNvPr id="20" name="文本框 13"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7128BF27-BC4E-819A-5BA8-C4DC50311623}"/>
              </a:ext>
            </a:extLst>
          </p:cNvPr>
          <p:cNvSpPr txBox="1"/>
          <p:nvPr/>
        </p:nvSpPr>
        <p:spPr>
          <a:xfrm>
            <a:off x="3267192" y="6206086"/>
            <a:ext cx="6595272" cy="461665"/>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US" altLang="zh-CN" sz="2400" dirty="0">
                <a:solidFill>
                  <a:schemeClr val="accent5">
                    <a:lumMod val="20000"/>
                    <a:lumOff val="80000"/>
                  </a:schemeClr>
                </a:solidFill>
              </a:rPr>
              <a:t>References</a:t>
            </a:r>
            <a:endParaRPr lang="zh-CN" altLang="en-US" sz="2400" dirty="0">
              <a:solidFill>
                <a:schemeClr val="accent5">
                  <a:lumMod val="20000"/>
                  <a:lumOff val="80000"/>
                </a:schemeClr>
              </a:solidFill>
            </a:endParaRPr>
          </a:p>
        </p:txBody>
      </p:sp>
      <p:sp>
        <p:nvSpPr>
          <p:cNvPr id="26" name="文本框 13"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CC399AEF-99AA-D8AB-99F3-E6154AECC63A}"/>
              </a:ext>
            </a:extLst>
          </p:cNvPr>
          <p:cNvSpPr txBox="1"/>
          <p:nvPr/>
        </p:nvSpPr>
        <p:spPr>
          <a:xfrm>
            <a:off x="3267192" y="5650953"/>
            <a:ext cx="6595272" cy="461665"/>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US" altLang="zh-CN" sz="2400" dirty="0">
                <a:solidFill>
                  <a:schemeClr val="accent5">
                    <a:lumMod val="20000"/>
                    <a:lumOff val="80000"/>
                  </a:schemeClr>
                </a:solidFill>
              </a:rPr>
              <a:t>Challenges and Future Work</a:t>
            </a:r>
            <a:endParaRPr lang="zh-CN" altLang="en-US" sz="2400" dirty="0">
              <a:solidFill>
                <a:schemeClr val="accent5">
                  <a:lumMod val="20000"/>
                  <a:lumOff val="80000"/>
                </a:schemeClr>
              </a:solidFill>
            </a:endParaRPr>
          </a:p>
        </p:txBody>
      </p:sp>
    </p:spTree>
    <p:extLst>
      <p:ext uri="{BB962C8B-B14F-4D97-AF65-F5344CB8AC3E}">
        <p14:creationId xmlns:p14="http://schemas.microsoft.com/office/powerpoint/2010/main" val="1987957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CFA424A-EB38-47B8-3D25-3205507EEFE8}"/>
              </a:ext>
            </a:extLst>
          </p:cNvPr>
          <p:cNvSpPr/>
          <p:nvPr/>
        </p:nvSpPr>
        <p:spPr>
          <a:xfrm>
            <a:off x="0" y="0"/>
            <a:ext cx="12263120" cy="6858000"/>
          </a:xfrm>
          <a:prstGeom prst="rect">
            <a:avLst/>
          </a:prstGeom>
          <a:solidFill>
            <a:srgbClr val="0C5A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e7d195523061f1c0" descr="e7d195523061f1c0fda85adc49485b5133e39aed4681e058B35845698FB33BB22C585A06B43FE2181CF3FC715F4934ABBD00F3FDBB9F91179068436C1EE561747A2C31F8895A2AB92F045694131F4514C715B523378B080DA058F606667F79BF763543A44914FDC5DEB3366448BCF3B551D13AFFF9A520CEF90FF47E9FF159B6A6C3B2AD736FD403" hidden="1"/>
          <p:cNvSpPr txBox="1"/>
          <p:nvPr/>
        </p:nvSpPr>
        <p:spPr>
          <a:xfrm>
            <a:off x="-355600" y="1803400"/>
            <a:ext cx="262251" cy="1016000"/>
          </a:xfrm>
          <a:prstGeom prst="rect">
            <a:avLst/>
          </a:prstGeom>
          <a:noFill/>
        </p:spPr>
        <p:txBody>
          <a:bodyPr vert="wordArtVert" rtlCol="0">
            <a:spAutoFit/>
          </a:bodyPr>
          <a:lstStyle/>
          <a:p>
            <a:r>
              <a:rPr lang="en-US" altLang="zh-CN" sz="100"/>
              <a:t>e7d195523061f1c0fda85adc49485b5133e39aed4681e058B35845698FB33BB22C585A06B43FE2181CF3FC715F4934ABBD00F3FDBB9F91179068436C1EE561747A2C31F8895A2AB92F045694131F4514C715B523378B080DA058F606667F79BF763543A44914FDC5DEB3366448BCF3B551D13AFFF9A520CEF90FF47E9FF159B6A6C3B2AD736FD403</a:t>
            </a:r>
            <a:endParaRPr lang="zh-CN" altLang="en-US" sz="100"/>
          </a:p>
        </p:txBody>
      </p:sp>
      <p:sp>
        <p:nvSpPr>
          <p:cNvPr id="13" name="Shape 70">
            <a:extLst>
              <a:ext uri="{FF2B5EF4-FFF2-40B4-BE49-F238E27FC236}">
                <a16:creationId xmlns:a16="http://schemas.microsoft.com/office/drawing/2014/main" id="{5D37AEF2-984F-3851-555E-42F91907A4B7}"/>
              </a:ext>
            </a:extLst>
          </p:cNvPr>
          <p:cNvSpPr txBox="1">
            <a:spLocks/>
          </p:cNvSpPr>
          <p:nvPr/>
        </p:nvSpPr>
        <p:spPr>
          <a:xfrm>
            <a:off x="-1494480" y="311403"/>
            <a:ext cx="7590480" cy="914800"/>
          </a:xfrm>
          <a:prstGeom prst="rect">
            <a:avLst/>
          </a:prstGeom>
          <a:ln>
            <a:noFill/>
          </a:ln>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5">
                    <a:lumMod val="20000"/>
                    <a:lumOff val="80000"/>
                  </a:schemeClr>
                </a:solidFill>
              </a:rPr>
              <a:t>Motivation</a:t>
            </a:r>
            <a:endParaRPr lang="en-US" sz="1867" b="1" dirty="0">
              <a:solidFill>
                <a:schemeClr val="accent5">
                  <a:lumMod val="20000"/>
                  <a:lumOff val="80000"/>
                </a:schemeClr>
              </a:solidFill>
              <a:latin typeface="Arial"/>
              <a:ea typeface="Arial"/>
              <a:cs typeface="Arial"/>
              <a:sym typeface="Arial"/>
            </a:endParaRPr>
          </a:p>
        </p:txBody>
      </p:sp>
      <p:sp>
        <p:nvSpPr>
          <p:cNvPr id="14" name="Shape 71">
            <a:extLst>
              <a:ext uri="{FF2B5EF4-FFF2-40B4-BE49-F238E27FC236}">
                <a16:creationId xmlns:a16="http://schemas.microsoft.com/office/drawing/2014/main" id="{AF6280A2-BBFE-44E7-2C08-DEE17A755F1F}"/>
              </a:ext>
            </a:extLst>
          </p:cNvPr>
          <p:cNvSpPr txBox="1">
            <a:spLocks/>
          </p:cNvSpPr>
          <p:nvPr/>
        </p:nvSpPr>
        <p:spPr>
          <a:xfrm>
            <a:off x="383640" y="1529320"/>
            <a:ext cx="5520800" cy="4105200"/>
          </a:xfrm>
          <a:prstGeom prst="rect">
            <a:avLst/>
          </a:prstGeom>
        </p:spPr>
        <p:txBody>
          <a:bodyPr spcFirstLastPara="1" vert="horz" wrap="square" lIns="121900" tIns="121900" rIns="121900" bIns="1219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bg1"/>
                </a:solidFill>
              </a:rPr>
              <a:t>⧫ Prevalence of fake news on social media</a:t>
            </a:r>
          </a:p>
          <a:p>
            <a:pPr algn="l">
              <a:spcBef>
                <a:spcPts val="2133"/>
              </a:spcBef>
            </a:pPr>
            <a:r>
              <a:rPr lang="en-US" dirty="0">
                <a:solidFill>
                  <a:schemeClr val="bg1"/>
                </a:solidFill>
              </a:rPr>
              <a:t>⧫ Emerging research area in Natural Language Processing</a:t>
            </a:r>
          </a:p>
          <a:p>
            <a:pPr algn="l">
              <a:spcBef>
                <a:spcPts val="2133"/>
              </a:spcBef>
            </a:pPr>
            <a:r>
              <a:rPr lang="en-US" dirty="0">
                <a:solidFill>
                  <a:schemeClr val="bg1"/>
                </a:solidFill>
              </a:rPr>
              <a:t>⧫ Basic countermeasures inflexible and inefficient</a:t>
            </a:r>
          </a:p>
          <a:p>
            <a:pPr algn="l">
              <a:spcBef>
                <a:spcPts val="2133"/>
              </a:spcBef>
            </a:pPr>
            <a:r>
              <a:rPr lang="en-US" dirty="0">
                <a:solidFill>
                  <a:schemeClr val="bg1"/>
                </a:solidFill>
              </a:rPr>
              <a:t>⧫ Current progress in this area</a:t>
            </a:r>
          </a:p>
          <a:p>
            <a:pPr algn="l">
              <a:spcBef>
                <a:spcPts val="2133"/>
              </a:spcBef>
            </a:pPr>
            <a:endParaRPr lang="en-US" dirty="0">
              <a:solidFill>
                <a:schemeClr val="bg2">
                  <a:lumMod val="25000"/>
                </a:schemeClr>
              </a:solidFill>
            </a:endParaRPr>
          </a:p>
          <a:p>
            <a:pPr algn="l">
              <a:spcBef>
                <a:spcPts val="2133"/>
              </a:spcBef>
              <a:spcAft>
                <a:spcPts val="2133"/>
              </a:spcAft>
            </a:pPr>
            <a:endParaRPr lang="en-US" dirty="0">
              <a:solidFill>
                <a:schemeClr val="bg2">
                  <a:lumMod val="25000"/>
                </a:schemeClr>
              </a:solidFill>
            </a:endParaRPr>
          </a:p>
        </p:txBody>
      </p:sp>
      <p:pic>
        <p:nvPicPr>
          <p:cNvPr id="6" name="Picture 5">
            <a:extLst>
              <a:ext uri="{FF2B5EF4-FFF2-40B4-BE49-F238E27FC236}">
                <a16:creationId xmlns:a16="http://schemas.microsoft.com/office/drawing/2014/main" id="{99488D74-334C-051E-926F-6EE4736AEE31}"/>
              </a:ext>
            </a:extLst>
          </p:cNvPr>
          <p:cNvPicPr>
            <a:picLocks noChangeAspect="1"/>
          </p:cNvPicPr>
          <p:nvPr/>
        </p:nvPicPr>
        <p:blipFill>
          <a:blip r:embed="rId2"/>
          <a:stretch>
            <a:fillRect/>
          </a:stretch>
        </p:blipFill>
        <p:spPr>
          <a:xfrm>
            <a:off x="5774904" y="1290192"/>
            <a:ext cx="5735531" cy="4105200"/>
          </a:xfrm>
          <a:prstGeom prst="rect">
            <a:avLst/>
          </a:prstGeom>
        </p:spPr>
      </p:pic>
      <p:sp>
        <p:nvSpPr>
          <p:cNvPr id="8" name="TextBox 7">
            <a:extLst>
              <a:ext uri="{FF2B5EF4-FFF2-40B4-BE49-F238E27FC236}">
                <a16:creationId xmlns:a16="http://schemas.microsoft.com/office/drawing/2014/main" id="{65006EAA-4E58-368B-4167-920DC73285AB}"/>
              </a:ext>
            </a:extLst>
          </p:cNvPr>
          <p:cNvSpPr txBox="1"/>
          <p:nvPr/>
        </p:nvSpPr>
        <p:spPr>
          <a:xfrm>
            <a:off x="10134600" y="5428418"/>
            <a:ext cx="1505371" cy="276999"/>
          </a:xfrm>
          <a:prstGeom prst="rect">
            <a:avLst/>
          </a:prstGeom>
          <a:noFill/>
        </p:spPr>
        <p:txBody>
          <a:bodyPr wrap="square" rtlCol="0">
            <a:spAutoFit/>
          </a:bodyPr>
          <a:lstStyle/>
          <a:p>
            <a:r>
              <a:rPr lang="en-US" altLang="zh-CN" sz="1200" dirty="0">
                <a:solidFill>
                  <a:schemeClr val="bg1"/>
                </a:solidFill>
              </a:rPr>
              <a:t>Sciencedirect.com</a:t>
            </a:r>
            <a:endParaRPr lang="zh-CN" altLang="en-US" sz="1200" dirty="0">
              <a:solidFill>
                <a:schemeClr val="bg1"/>
              </a:solidFill>
            </a:endParaRPr>
          </a:p>
        </p:txBody>
      </p:sp>
      <p:cxnSp>
        <p:nvCxnSpPr>
          <p:cNvPr id="15" name="Straight Connector 14">
            <a:extLst>
              <a:ext uri="{FF2B5EF4-FFF2-40B4-BE49-F238E27FC236}">
                <a16:creationId xmlns:a16="http://schemas.microsoft.com/office/drawing/2014/main" id="{E1E3EA33-90DE-4E12-5A29-4AF2631CE27D}"/>
              </a:ext>
            </a:extLst>
          </p:cNvPr>
          <p:cNvCxnSpPr>
            <a:cxnSpLocks/>
          </p:cNvCxnSpPr>
          <p:nvPr/>
        </p:nvCxnSpPr>
        <p:spPr>
          <a:xfrm>
            <a:off x="629920" y="1202726"/>
            <a:ext cx="2275840" cy="0"/>
          </a:xfrm>
          <a:prstGeom prst="line">
            <a:avLst/>
          </a:prstGeom>
          <a:ln w="28575">
            <a:solidFill>
              <a:srgbClr val="74A3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743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1627E1-FE89-DA5A-BBC1-5B094DC0A285}"/>
              </a:ext>
            </a:extLst>
          </p:cNvPr>
          <p:cNvSpPr/>
          <p:nvPr/>
        </p:nvSpPr>
        <p:spPr>
          <a:xfrm>
            <a:off x="-35560" y="0"/>
            <a:ext cx="12263120" cy="6858000"/>
          </a:xfrm>
          <a:prstGeom prst="rect">
            <a:avLst/>
          </a:prstGeom>
          <a:solidFill>
            <a:srgbClr val="0C5A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a:extLst>
              <a:ext uri="{FF2B5EF4-FFF2-40B4-BE49-F238E27FC236}">
                <a16:creationId xmlns:a16="http://schemas.microsoft.com/office/drawing/2014/main" id="{E4D32D6C-C844-58E9-F7B1-5AF0932122AF}"/>
              </a:ext>
            </a:extLst>
          </p:cNvPr>
          <p:cNvPicPr>
            <a:picLocks noChangeAspect="1"/>
          </p:cNvPicPr>
          <p:nvPr/>
        </p:nvPicPr>
        <p:blipFill>
          <a:blip r:embed="rId2"/>
          <a:stretch>
            <a:fillRect/>
          </a:stretch>
        </p:blipFill>
        <p:spPr>
          <a:xfrm>
            <a:off x="224090" y="3710093"/>
            <a:ext cx="11743820" cy="2439771"/>
          </a:xfrm>
          <a:prstGeom prst="rect">
            <a:avLst/>
          </a:prstGeom>
        </p:spPr>
      </p:pic>
      <p:sp>
        <p:nvSpPr>
          <p:cNvPr id="8" name="Shape 86">
            <a:extLst>
              <a:ext uri="{FF2B5EF4-FFF2-40B4-BE49-F238E27FC236}">
                <a16:creationId xmlns:a16="http://schemas.microsoft.com/office/drawing/2014/main" id="{A4FDCA96-13E0-D805-6BED-1616C9C47AEC}"/>
              </a:ext>
            </a:extLst>
          </p:cNvPr>
          <p:cNvSpPr txBox="1">
            <a:spLocks/>
          </p:cNvSpPr>
          <p:nvPr/>
        </p:nvSpPr>
        <p:spPr>
          <a:xfrm>
            <a:off x="4759859" y="866133"/>
            <a:ext cx="5790832" cy="3303043"/>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dirty="0">
                <a:solidFill>
                  <a:schemeClr val="bg1"/>
                </a:solidFill>
                <a:latin typeface="Roboto" panose="02000000000000000000" pitchFamily="2" charset="0"/>
                <a:ea typeface="Roboto" panose="02000000000000000000" pitchFamily="2" charset="0"/>
              </a:rPr>
              <a:t>⧫ Dataset source - Kaggle</a:t>
            </a:r>
          </a:p>
          <a:p>
            <a:pPr marL="0" indent="0">
              <a:spcBef>
                <a:spcPts val="1600"/>
              </a:spcBef>
              <a:buFont typeface="Arial" panose="020B0604020202020204" pitchFamily="34" charset="0"/>
              <a:buNone/>
            </a:pPr>
            <a:r>
              <a:rPr lang="en-US" dirty="0">
                <a:solidFill>
                  <a:schemeClr val="bg1"/>
                </a:solidFill>
                <a:latin typeface="Roboto" panose="02000000000000000000" pitchFamily="2" charset="0"/>
                <a:ea typeface="Roboto" panose="02000000000000000000" pitchFamily="2" charset="0"/>
              </a:rPr>
              <a:t>⧫ ID, Title, Author, Text, Label</a:t>
            </a:r>
          </a:p>
          <a:p>
            <a:pPr marL="0" indent="0">
              <a:spcBef>
                <a:spcPts val="1600"/>
              </a:spcBef>
              <a:buFont typeface="Arial" panose="020B0604020202020204" pitchFamily="34" charset="0"/>
              <a:buNone/>
            </a:pPr>
            <a:r>
              <a:rPr lang="en-US" dirty="0">
                <a:solidFill>
                  <a:schemeClr val="bg1"/>
                </a:solidFill>
                <a:latin typeface="Roboto" panose="02000000000000000000" pitchFamily="2" charset="0"/>
                <a:ea typeface="Roboto" panose="02000000000000000000" pitchFamily="2" charset="0"/>
              </a:rPr>
              <a:t>⧫ Label 1 - Unreliable</a:t>
            </a:r>
          </a:p>
          <a:p>
            <a:pPr marL="0" indent="0">
              <a:spcBef>
                <a:spcPts val="1600"/>
              </a:spcBef>
              <a:spcAft>
                <a:spcPts val="1600"/>
              </a:spcAft>
              <a:buFont typeface="Arial" panose="020B0604020202020204" pitchFamily="34" charset="0"/>
              <a:buNone/>
            </a:pPr>
            <a:r>
              <a:rPr lang="en-US" dirty="0">
                <a:solidFill>
                  <a:schemeClr val="bg1"/>
                </a:solidFill>
                <a:latin typeface="Roboto" panose="02000000000000000000" pitchFamily="2" charset="0"/>
                <a:ea typeface="Roboto" panose="02000000000000000000" pitchFamily="2" charset="0"/>
              </a:rPr>
              <a:t>⧫ Label 0 - Reliable</a:t>
            </a:r>
          </a:p>
        </p:txBody>
      </p:sp>
      <p:sp>
        <p:nvSpPr>
          <p:cNvPr id="9" name="文本框 14"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CCC2FD29-F081-7EC9-B565-665C00CF2559}"/>
              </a:ext>
            </a:extLst>
          </p:cNvPr>
          <p:cNvSpPr txBox="1"/>
          <p:nvPr/>
        </p:nvSpPr>
        <p:spPr>
          <a:xfrm>
            <a:off x="945393" y="1220136"/>
            <a:ext cx="1990848" cy="707886"/>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 altLang="zh-CN" sz="4000" dirty="0">
                <a:solidFill>
                  <a:schemeClr val="accent5">
                    <a:lumMod val="20000"/>
                    <a:lumOff val="80000"/>
                  </a:schemeClr>
                </a:solidFill>
              </a:rPr>
              <a:t>Data </a:t>
            </a:r>
            <a:endParaRPr lang="zh-CN" altLang="en-US" sz="4000" dirty="0">
              <a:solidFill>
                <a:schemeClr val="accent5">
                  <a:lumMod val="20000"/>
                  <a:lumOff val="80000"/>
                </a:schemeClr>
              </a:solidFill>
            </a:endParaRPr>
          </a:p>
        </p:txBody>
      </p:sp>
      <p:cxnSp>
        <p:nvCxnSpPr>
          <p:cNvPr id="11" name="Straight Connector 10">
            <a:extLst>
              <a:ext uri="{FF2B5EF4-FFF2-40B4-BE49-F238E27FC236}">
                <a16:creationId xmlns:a16="http://schemas.microsoft.com/office/drawing/2014/main" id="{62C1E209-2B76-CDBD-1E38-329471B09928}"/>
              </a:ext>
            </a:extLst>
          </p:cNvPr>
          <p:cNvCxnSpPr>
            <a:cxnSpLocks/>
          </p:cNvCxnSpPr>
          <p:nvPr/>
        </p:nvCxnSpPr>
        <p:spPr>
          <a:xfrm>
            <a:off x="1097280" y="1956124"/>
            <a:ext cx="701040" cy="0"/>
          </a:xfrm>
          <a:prstGeom prst="line">
            <a:avLst/>
          </a:prstGeom>
          <a:ln w="28575">
            <a:solidFill>
              <a:srgbClr val="74A3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560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A69277-CBAD-41FE-95F3-2C4A1F8CD50D}"/>
              </a:ext>
            </a:extLst>
          </p:cNvPr>
          <p:cNvSpPr/>
          <p:nvPr/>
        </p:nvSpPr>
        <p:spPr>
          <a:xfrm>
            <a:off x="0" y="0"/>
            <a:ext cx="12263120" cy="6858000"/>
          </a:xfrm>
          <a:prstGeom prst="rect">
            <a:avLst/>
          </a:prstGeom>
          <a:solidFill>
            <a:srgbClr val="0C5A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e7d195523061f1c0" descr="e7d195523061f1c0fda85adc49485b5133e39aed4681e058B35845698FB33BB22C585A06B43FE2181CF3FC715F4934ABBD00F3FDBB9F91179068436C1EE561747A2C31F8895A2AB92F045694131F4514C715B523378B080DA058F606667F79BF763543A44914FDC5DEB3366448BCF3B551D13AFFF9A520CEF90FF47E9FF159B6A6C3B2AD736FD403" hidden="1"/>
          <p:cNvSpPr txBox="1"/>
          <p:nvPr/>
        </p:nvSpPr>
        <p:spPr>
          <a:xfrm>
            <a:off x="-355600" y="1803400"/>
            <a:ext cx="262251" cy="1016000"/>
          </a:xfrm>
          <a:prstGeom prst="rect">
            <a:avLst/>
          </a:prstGeom>
          <a:noFill/>
        </p:spPr>
        <p:txBody>
          <a:bodyPr vert="wordArtVert" rtlCol="0">
            <a:spAutoFit/>
          </a:bodyPr>
          <a:lstStyle/>
          <a:p>
            <a:r>
              <a:rPr lang="en-US" altLang="zh-CN" sz="100"/>
              <a:t>e7d195523061f1c0fda85adc49485b5133e39aed4681e058B35845698FB33BB22C585A06B43FE2181CF3FC715F4934ABBD00F3FDBB9F91179068436C1EE561747A2C31F8895A2AB92F045694131F4514C715B523378B080DA058F606667F79BF763543A44914FDC5DEB3366448BCF3B551D13AFFF9A520CEF90FF47E9FF159B6A6C3B2AD736FD403</a:t>
            </a:r>
            <a:endParaRPr lang="zh-CN" altLang="en-US" sz="100"/>
          </a:p>
        </p:txBody>
      </p:sp>
      <p:sp>
        <p:nvSpPr>
          <p:cNvPr id="13" name="文本框 14"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441324D5-8E33-6781-81DB-B6724FF556A6}"/>
              </a:ext>
            </a:extLst>
          </p:cNvPr>
          <p:cNvSpPr txBox="1"/>
          <p:nvPr/>
        </p:nvSpPr>
        <p:spPr>
          <a:xfrm>
            <a:off x="945392" y="1220136"/>
            <a:ext cx="2884927" cy="707886"/>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 altLang="zh-CN" sz="4000" dirty="0">
                <a:solidFill>
                  <a:schemeClr val="accent5">
                    <a:lumMod val="20000"/>
                    <a:lumOff val="80000"/>
                  </a:schemeClr>
                </a:solidFill>
              </a:rPr>
              <a:t>Workflow </a:t>
            </a:r>
            <a:endParaRPr lang="zh-CN" altLang="en-US" sz="4000" dirty="0">
              <a:solidFill>
                <a:schemeClr val="accent5">
                  <a:lumMod val="20000"/>
                  <a:lumOff val="80000"/>
                </a:schemeClr>
              </a:solidFill>
            </a:endParaRPr>
          </a:p>
        </p:txBody>
      </p:sp>
      <p:cxnSp>
        <p:nvCxnSpPr>
          <p:cNvPr id="14" name="Straight Connector 13">
            <a:extLst>
              <a:ext uri="{FF2B5EF4-FFF2-40B4-BE49-F238E27FC236}">
                <a16:creationId xmlns:a16="http://schemas.microsoft.com/office/drawing/2014/main" id="{74F0B14C-D25B-CF3A-F844-6BD5FE74AB48}"/>
              </a:ext>
            </a:extLst>
          </p:cNvPr>
          <p:cNvCxnSpPr>
            <a:cxnSpLocks/>
          </p:cNvCxnSpPr>
          <p:nvPr/>
        </p:nvCxnSpPr>
        <p:spPr>
          <a:xfrm>
            <a:off x="1097280" y="1956124"/>
            <a:ext cx="701040" cy="0"/>
          </a:xfrm>
          <a:prstGeom prst="line">
            <a:avLst/>
          </a:prstGeom>
          <a:ln w="28575">
            <a:solidFill>
              <a:srgbClr val="74A3FF"/>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9FCB3CE-30FE-89A6-3D17-BBECA0401372}"/>
              </a:ext>
            </a:extLst>
          </p:cNvPr>
          <p:cNvPicPr>
            <a:picLocks noChangeAspect="1"/>
          </p:cNvPicPr>
          <p:nvPr/>
        </p:nvPicPr>
        <p:blipFill>
          <a:blip r:embed="rId2"/>
          <a:stretch>
            <a:fillRect/>
          </a:stretch>
        </p:blipFill>
        <p:spPr>
          <a:xfrm>
            <a:off x="5489257" y="133697"/>
            <a:ext cx="5605463" cy="6590606"/>
          </a:xfrm>
          <a:prstGeom prst="rect">
            <a:avLst/>
          </a:prstGeom>
        </p:spPr>
      </p:pic>
    </p:spTree>
    <p:extLst>
      <p:ext uri="{BB962C8B-B14F-4D97-AF65-F5344CB8AC3E}">
        <p14:creationId xmlns:p14="http://schemas.microsoft.com/office/powerpoint/2010/main" val="775246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A69277-CBAD-41FE-95F3-2C4A1F8CD50D}"/>
              </a:ext>
            </a:extLst>
          </p:cNvPr>
          <p:cNvSpPr/>
          <p:nvPr/>
        </p:nvSpPr>
        <p:spPr>
          <a:xfrm>
            <a:off x="0" y="0"/>
            <a:ext cx="12263120" cy="6858000"/>
          </a:xfrm>
          <a:prstGeom prst="rect">
            <a:avLst/>
          </a:prstGeom>
          <a:solidFill>
            <a:srgbClr val="0C5A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e7d195523061f1c0" descr="e7d195523061f1c0fda85adc49485b5133e39aed4681e058B35845698FB33BB22C585A06B43FE2181CF3FC715F4934ABBD00F3FDBB9F91179068436C1EE561747A2C31F8895A2AB92F045694131F4514C715B523378B080DA058F606667F79BF763543A44914FDC5DEB3366448BCF3B551D13AFFF9A520CEF90FF47E9FF159B6A6C3B2AD736FD403" hidden="1"/>
          <p:cNvSpPr txBox="1"/>
          <p:nvPr/>
        </p:nvSpPr>
        <p:spPr>
          <a:xfrm>
            <a:off x="-355600" y="1803400"/>
            <a:ext cx="262251" cy="1016000"/>
          </a:xfrm>
          <a:prstGeom prst="rect">
            <a:avLst/>
          </a:prstGeom>
          <a:noFill/>
        </p:spPr>
        <p:txBody>
          <a:bodyPr vert="wordArtVert" rtlCol="0">
            <a:spAutoFit/>
          </a:bodyPr>
          <a:lstStyle/>
          <a:p>
            <a:r>
              <a:rPr lang="en-US" altLang="zh-CN" sz="100"/>
              <a:t>e7d195523061f1c0fda85adc49485b5133e39aed4681e058B35845698FB33BB22C585A06B43FE2181CF3FC715F4934ABBD00F3FDBB9F91179068436C1EE561747A2C31F8895A2AB92F045694131F4514C715B523378B080DA058F606667F79BF763543A44914FDC5DEB3366448BCF3B551D13AFFF9A520CEF90FF47E9FF159B6A6C3B2AD736FD403</a:t>
            </a:r>
            <a:endParaRPr lang="zh-CN" altLang="en-US" sz="100"/>
          </a:p>
        </p:txBody>
      </p:sp>
      <p:sp>
        <p:nvSpPr>
          <p:cNvPr id="13" name="文本框 14"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441324D5-8E33-6781-81DB-B6724FF556A6}"/>
              </a:ext>
            </a:extLst>
          </p:cNvPr>
          <p:cNvSpPr txBox="1"/>
          <p:nvPr/>
        </p:nvSpPr>
        <p:spPr>
          <a:xfrm>
            <a:off x="518672" y="907323"/>
            <a:ext cx="3992368" cy="1323439"/>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 altLang="zh-CN" sz="4000" dirty="0">
                <a:solidFill>
                  <a:schemeClr val="accent5">
                    <a:lumMod val="20000"/>
                    <a:lumOff val="80000"/>
                  </a:schemeClr>
                </a:solidFill>
              </a:rPr>
              <a:t>Data preprocessing</a:t>
            </a:r>
            <a:endParaRPr lang="zh-CN" altLang="en-US" sz="4000" dirty="0">
              <a:solidFill>
                <a:schemeClr val="accent5">
                  <a:lumMod val="20000"/>
                  <a:lumOff val="80000"/>
                </a:schemeClr>
              </a:solidFill>
            </a:endParaRPr>
          </a:p>
        </p:txBody>
      </p:sp>
      <p:cxnSp>
        <p:nvCxnSpPr>
          <p:cNvPr id="14" name="Straight Connector 13">
            <a:extLst>
              <a:ext uri="{FF2B5EF4-FFF2-40B4-BE49-F238E27FC236}">
                <a16:creationId xmlns:a16="http://schemas.microsoft.com/office/drawing/2014/main" id="{74F0B14C-D25B-CF3A-F844-6BD5FE74AB48}"/>
              </a:ext>
            </a:extLst>
          </p:cNvPr>
          <p:cNvCxnSpPr>
            <a:cxnSpLocks/>
          </p:cNvCxnSpPr>
          <p:nvPr/>
        </p:nvCxnSpPr>
        <p:spPr>
          <a:xfrm>
            <a:off x="655576" y="2433320"/>
            <a:ext cx="1788160" cy="0"/>
          </a:xfrm>
          <a:prstGeom prst="line">
            <a:avLst/>
          </a:prstGeom>
          <a:ln w="28575">
            <a:solidFill>
              <a:srgbClr val="74A3FF"/>
            </a:solidFill>
          </a:ln>
        </p:spPr>
        <p:style>
          <a:lnRef idx="1">
            <a:schemeClr val="accent1"/>
          </a:lnRef>
          <a:fillRef idx="0">
            <a:schemeClr val="accent1"/>
          </a:fillRef>
          <a:effectRef idx="0">
            <a:schemeClr val="accent1"/>
          </a:effectRef>
          <a:fontRef idx="minor">
            <a:schemeClr val="tx1"/>
          </a:fontRef>
        </p:style>
      </p:cxnSp>
      <p:sp>
        <p:nvSpPr>
          <p:cNvPr id="9" name="Shape 99">
            <a:extLst>
              <a:ext uri="{FF2B5EF4-FFF2-40B4-BE49-F238E27FC236}">
                <a16:creationId xmlns:a16="http://schemas.microsoft.com/office/drawing/2014/main" id="{E7F1F54D-9E64-63A6-3156-8AE8A5890943}"/>
              </a:ext>
            </a:extLst>
          </p:cNvPr>
          <p:cNvSpPr txBox="1">
            <a:spLocks/>
          </p:cNvSpPr>
          <p:nvPr/>
        </p:nvSpPr>
        <p:spPr>
          <a:xfrm>
            <a:off x="263426" y="3138084"/>
            <a:ext cx="5040094" cy="3078900"/>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342900" algn="l">
              <a:spcBef>
                <a:spcPts val="0"/>
              </a:spcBef>
              <a:buSzPts val="1800"/>
              <a:buFont typeface="Arial" panose="020B0604020202020204" pitchFamily="34" charset="0"/>
              <a:buChar char="•"/>
            </a:pPr>
            <a:r>
              <a:rPr lang="en-US" sz="2800" dirty="0">
                <a:solidFill>
                  <a:schemeClr val="bg1"/>
                </a:solidFill>
              </a:rPr>
              <a:t>Perform various text cleaning steps (remove null values, remove outliers with extreme length, etc.) </a:t>
            </a:r>
          </a:p>
          <a:p>
            <a:pPr marL="114300" algn="l">
              <a:spcBef>
                <a:spcPts val="0"/>
              </a:spcBef>
              <a:buSzPts val="1800"/>
            </a:pPr>
            <a:endParaRPr lang="en-US" sz="2800" dirty="0">
              <a:solidFill>
                <a:schemeClr val="bg1"/>
              </a:solidFill>
            </a:endParaRPr>
          </a:p>
          <a:p>
            <a:pPr marL="457200" indent="-342900" algn="l">
              <a:spcBef>
                <a:spcPts val="0"/>
              </a:spcBef>
              <a:buSzPts val="1800"/>
              <a:buFont typeface="Arial" panose="020B0604020202020204" pitchFamily="34" charset="0"/>
              <a:buChar char="•"/>
            </a:pPr>
            <a:r>
              <a:rPr lang="en-US" sz="2800" dirty="0">
                <a:solidFill>
                  <a:schemeClr val="bg1"/>
                </a:solidFill>
              </a:rPr>
              <a:t>Split training and testing sets</a:t>
            </a:r>
          </a:p>
        </p:txBody>
      </p:sp>
      <p:pic>
        <p:nvPicPr>
          <p:cNvPr id="5" name="Picture 4">
            <a:extLst>
              <a:ext uri="{FF2B5EF4-FFF2-40B4-BE49-F238E27FC236}">
                <a16:creationId xmlns:a16="http://schemas.microsoft.com/office/drawing/2014/main" id="{024895CE-EBA8-3D3B-034D-3C3276EF3CE7}"/>
              </a:ext>
            </a:extLst>
          </p:cNvPr>
          <p:cNvPicPr>
            <a:picLocks noChangeAspect="1"/>
          </p:cNvPicPr>
          <p:nvPr/>
        </p:nvPicPr>
        <p:blipFill rotWithShape="1">
          <a:blip r:embed="rId2"/>
          <a:srcRect b="8495"/>
          <a:stretch/>
        </p:blipFill>
        <p:spPr>
          <a:xfrm>
            <a:off x="6131560" y="641016"/>
            <a:ext cx="5040095" cy="4582161"/>
          </a:xfrm>
          <a:prstGeom prst="rect">
            <a:avLst/>
          </a:prstGeom>
        </p:spPr>
      </p:pic>
      <p:sp>
        <p:nvSpPr>
          <p:cNvPr id="15" name="TextBox 14">
            <a:extLst>
              <a:ext uri="{FF2B5EF4-FFF2-40B4-BE49-F238E27FC236}">
                <a16:creationId xmlns:a16="http://schemas.microsoft.com/office/drawing/2014/main" id="{90E01453-16F6-72E8-76F8-272404947780}"/>
              </a:ext>
            </a:extLst>
          </p:cNvPr>
          <p:cNvSpPr txBox="1"/>
          <p:nvPr/>
        </p:nvSpPr>
        <p:spPr>
          <a:xfrm>
            <a:off x="10317480" y="5223177"/>
            <a:ext cx="1505371" cy="276999"/>
          </a:xfrm>
          <a:prstGeom prst="rect">
            <a:avLst/>
          </a:prstGeom>
          <a:noFill/>
        </p:spPr>
        <p:txBody>
          <a:bodyPr wrap="square" rtlCol="0">
            <a:spAutoFit/>
          </a:bodyPr>
          <a:lstStyle/>
          <a:p>
            <a:r>
              <a:rPr lang="en-US" altLang="zh-CN" sz="1200" dirty="0">
                <a:solidFill>
                  <a:schemeClr val="bg1"/>
                </a:solidFill>
              </a:rPr>
              <a:t>v7labs.com</a:t>
            </a:r>
            <a:endParaRPr lang="zh-CN" altLang="en-US" sz="1200" dirty="0">
              <a:solidFill>
                <a:schemeClr val="bg1"/>
              </a:solidFill>
            </a:endParaRPr>
          </a:p>
        </p:txBody>
      </p:sp>
    </p:spTree>
    <p:extLst>
      <p:ext uri="{BB962C8B-B14F-4D97-AF65-F5344CB8AC3E}">
        <p14:creationId xmlns:p14="http://schemas.microsoft.com/office/powerpoint/2010/main" val="2060365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A69277-CBAD-41FE-95F3-2C4A1F8CD50D}"/>
              </a:ext>
            </a:extLst>
          </p:cNvPr>
          <p:cNvSpPr/>
          <p:nvPr/>
        </p:nvSpPr>
        <p:spPr>
          <a:xfrm>
            <a:off x="0" y="75633"/>
            <a:ext cx="12263120" cy="6858000"/>
          </a:xfrm>
          <a:prstGeom prst="rect">
            <a:avLst/>
          </a:prstGeom>
          <a:solidFill>
            <a:srgbClr val="0C5A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e7d195523061f1c0" descr="e7d195523061f1c0fda85adc49485b5133e39aed4681e058B35845698FB33BB22C585A06B43FE2181CF3FC715F4934ABBD00F3FDBB9F91179068436C1EE561747A2C31F8895A2AB92F045694131F4514C715B523378B080DA058F606667F79BF763543A44914FDC5DEB3366448BCF3B551D13AFFF9A520CEF90FF47E9FF159B6A6C3B2AD736FD403" hidden="1"/>
          <p:cNvSpPr txBox="1"/>
          <p:nvPr/>
        </p:nvSpPr>
        <p:spPr>
          <a:xfrm>
            <a:off x="-355600" y="1803400"/>
            <a:ext cx="262251" cy="1016000"/>
          </a:xfrm>
          <a:prstGeom prst="rect">
            <a:avLst/>
          </a:prstGeom>
          <a:noFill/>
        </p:spPr>
        <p:txBody>
          <a:bodyPr vert="wordArtVert" rtlCol="0">
            <a:spAutoFit/>
          </a:bodyPr>
          <a:lstStyle/>
          <a:p>
            <a:r>
              <a:rPr lang="en-US" altLang="zh-CN" sz="100"/>
              <a:t>e7d195523061f1c0fda85adc49485b5133e39aed4681e058B35845698FB33BB22C585A06B43FE2181CF3FC715F4934ABBD00F3FDBB9F91179068436C1EE561747A2C31F8895A2AB92F045694131F4514C715B523378B080DA058F606667F79BF763543A44914FDC5DEB3366448BCF3B551D13AFFF9A520CEF90FF47E9FF159B6A6C3B2AD736FD403</a:t>
            </a:r>
            <a:endParaRPr lang="zh-CN" altLang="en-US" sz="100"/>
          </a:p>
        </p:txBody>
      </p:sp>
      <p:sp>
        <p:nvSpPr>
          <p:cNvPr id="13" name="文本框 14"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441324D5-8E33-6781-81DB-B6724FF556A6}"/>
              </a:ext>
            </a:extLst>
          </p:cNvPr>
          <p:cNvSpPr txBox="1"/>
          <p:nvPr/>
        </p:nvSpPr>
        <p:spPr>
          <a:xfrm>
            <a:off x="848360" y="358442"/>
            <a:ext cx="4704080" cy="1938992"/>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US" altLang="zh-CN" sz="4000" dirty="0">
                <a:solidFill>
                  <a:schemeClr val="accent5">
                    <a:lumMod val="20000"/>
                    <a:lumOff val="80000"/>
                  </a:schemeClr>
                </a:solidFill>
              </a:rPr>
              <a:t>TF-IDF</a:t>
            </a:r>
          </a:p>
          <a:p>
            <a:r>
              <a:rPr lang="en-US" altLang="zh-CN" sz="2000" b="0" i="0" dirty="0">
                <a:solidFill>
                  <a:schemeClr val="bg1">
                    <a:lumMod val="85000"/>
                  </a:schemeClr>
                </a:solidFill>
                <a:effectLst/>
                <a:latin typeface="Helvetica Neue"/>
              </a:rPr>
              <a:t>“Term Frequency — </a:t>
            </a:r>
          </a:p>
          <a:p>
            <a:r>
              <a:rPr lang="en-US" altLang="zh-CN" sz="2000" b="0" i="0" dirty="0">
                <a:solidFill>
                  <a:schemeClr val="bg1">
                    <a:lumMod val="85000"/>
                  </a:schemeClr>
                </a:solidFill>
                <a:effectLst/>
                <a:latin typeface="Helvetica Neue"/>
              </a:rPr>
              <a:t>Inverse Document Frequency”.</a:t>
            </a:r>
            <a:endParaRPr lang="en-US" altLang="zh-CN" sz="3600" dirty="0">
              <a:solidFill>
                <a:schemeClr val="bg1">
                  <a:lumMod val="85000"/>
                </a:schemeClr>
              </a:solidFill>
            </a:endParaRPr>
          </a:p>
          <a:p>
            <a:r>
              <a:rPr lang="en" altLang="zh-CN" sz="3600" dirty="0">
                <a:solidFill>
                  <a:schemeClr val="accent5">
                    <a:lumMod val="20000"/>
                    <a:lumOff val="80000"/>
                  </a:schemeClr>
                </a:solidFill>
              </a:rPr>
              <a:t> </a:t>
            </a:r>
            <a:endParaRPr lang="zh-CN" altLang="en-US" sz="4000" dirty="0">
              <a:solidFill>
                <a:schemeClr val="accent5">
                  <a:lumMod val="20000"/>
                  <a:lumOff val="80000"/>
                </a:schemeClr>
              </a:solidFill>
            </a:endParaRPr>
          </a:p>
        </p:txBody>
      </p:sp>
      <p:cxnSp>
        <p:nvCxnSpPr>
          <p:cNvPr id="14" name="Straight Connector 13">
            <a:extLst>
              <a:ext uri="{FF2B5EF4-FFF2-40B4-BE49-F238E27FC236}">
                <a16:creationId xmlns:a16="http://schemas.microsoft.com/office/drawing/2014/main" id="{74F0B14C-D25B-CF3A-F844-6BD5FE74AB48}"/>
              </a:ext>
            </a:extLst>
          </p:cNvPr>
          <p:cNvCxnSpPr>
            <a:cxnSpLocks/>
          </p:cNvCxnSpPr>
          <p:nvPr/>
        </p:nvCxnSpPr>
        <p:spPr>
          <a:xfrm>
            <a:off x="965200" y="1800661"/>
            <a:ext cx="701040" cy="0"/>
          </a:xfrm>
          <a:prstGeom prst="line">
            <a:avLst/>
          </a:prstGeom>
          <a:ln w="28575">
            <a:solidFill>
              <a:srgbClr val="74A3F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673B8B6-E134-086B-BB70-0AC6B0CC2010}"/>
              </a:ext>
            </a:extLst>
          </p:cNvPr>
          <p:cNvPicPr>
            <a:picLocks noChangeAspect="1"/>
          </p:cNvPicPr>
          <p:nvPr/>
        </p:nvPicPr>
        <p:blipFill>
          <a:blip r:embed="rId2"/>
          <a:stretch>
            <a:fillRect/>
          </a:stretch>
        </p:blipFill>
        <p:spPr>
          <a:xfrm>
            <a:off x="5354320" y="256301"/>
            <a:ext cx="6472698" cy="3641441"/>
          </a:xfrm>
          <a:prstGeom prst="rect">
            <a:avLst/>
          </a:prstGeom>
        </p:spPr>
      </p:pic>
      <p:sp>
        <p:nvSpPr>
          <p:cNvPr id="5" name="TextBox 4">
            <a:extLst>
              <a:ext uri="{FF2B5EF4-FFF2-40B4-BE49-F238E27FC236}">
                <a16:creationId xmlns:a16="http://schemas.microsoft.com/office/drawing/2014/main" id="{678B9E63-3662-640B-DF4C-6EC108C20C4B}"/>
              </a:ext>
            </a:extLst>
          </p:cNvPr>
          <p:cNvSpPr txBox="1"/>
          <p:nvPr/>
        </p:nvSpPr>
        <p:spPr>
          <a:xfrm>
            <a:off x="386080" y="4156744"/>
            <a:ext cx="11268218" cy="2585323"/>
          </a:xfrm>
          <a:prstGeom prst="rect">
            <a:avLst/>
          </a:prstGeom>
          <a:noFill/>
        </p:spPr>
        <p:txBody>
          <a:bodyPr wrap="square" rtlCol="0">
            <a:spAutoFit/>
          </a:bodyPr>
          <a:lstStyle/>
          <a:p>
            <a:pPr algn="l">
              <a:buFont typeface="Arial" panose="020B0604020202020204" pitchFamily="34" charset="0"/>
              <a:buChar char="•"/>
            </a:pPr>
            <a:r>
              <a:rPr lang="en-US" altLang="zh-CN" b="0" i="0" dirty="0">
                <a:solidFill>
                  <a:schemeClr val="bg1">
                    <a:lumMod val="95000"/>
                  </a:schemeClr>
                </a:solidFill>
                <a:effectLst/>
                <a:latin typeface="Helvetica Neue"/>
              </a:rPr>
              <a:t>This technique is used to quantify words in a set of documents and compute a score for each word to signify its importance in the document and corpus.</a:t>
            </a:r>
          </a:p>
          <a:p>
            <a:pPr algn="l">
              <a:buFont typeface="Arial" panose="020B0604020202020204" pitchFamily="34" charset="0"/>
              <a:buChar char="•"/>
            </a:pPr>
            <a:endParaRPr lang="en-US" altLang="zh-CN" b="0" i="0" dirty="0">
              <a:solidFill>
                <a:schemeClr val="bg2">
                  <a:lumMod val="90000"/>
                </a:schemeClr>
              </a:solidFill>
              <a:effectLst/>
              <a:latin typeface="Helvetica Neue"/>
            </a:endParaRPr>
          </a:p>
          <a:p>
            <a:pPr algn="l">
              <a:buFont typeface="Arial" panose="020B0604020202020204" pitchFamily="34" charset="0"/>
              <a:buChar char="•"/>
            </a:pPr>
            <a:r>
              <a:rPr lang="en-US" altLang="zh-CN" b="0" i="0" dirty="0">
                <a:solidFill>
                  <a:schemeClr val="bg1">
                    <a:lumMod val="95000"/>
                  </a:schemeClr>
                </a:solidFill>
                <a:effectLst/>
                <a:latin typeface="Helvetica Neue"/>
              </a:rPr>
              <a:t>TF-IDF vectorizes the documents on the vocab which is the list of all possible worlds in the corpus.</a:t>
            </a:r>
          </a:p>
          <a:p>
            <a:pPr algn="l">
              <a:buFont typeface="Arial" panose="020B0604020202020204" pitchFamily="34" charset="0"/>
              <a:buChar char="•"/>
            </a:pPr>
            <a:endParaRPr lang="en-US" altLang="zh-CN" b="0" i="0" dirty="0">
              <a:solidFill>
                <a:schemeClr val="bg1">
                  <a:lumMod val="95000"/>
                </a:schemeClr>
              </a:solidFill>
              <a:effectLst/>
              <a:latin typeface="Helvetica Neue"/>
            </a:endParaRPr>
          </a:p>
          <a:p>
            <a:pPr algn="l">
              <a:buFont typeface="Arial" panose="020B0604020202020204" pitchFamily="34" charset="0"/>
              <a:buChar char="•"/>
            </a:pPr>
            <a:r>
              <a:rPr lang="en-US" altLang="zh-CN" b="0" i="0" dirty="0">
                <a:solidFill>
                  <a:schemeClr val="bg1">
                    <a:lumMod val="95000"/>
                  </a:schemeClr>
                </a:solidFill>
                <a:effectLst/>
                <a:latin typeface="Helvetica Neue"/>
              </a:rPr>
              <a:t>In case the term doesn’t exist in a particular document, that particular TF value will be 0 for that particular document. In an extreme case, if all the words in the document are the same, then TF will be 1. The final value of the normalized TF value will be in the range of [0 to 1]. 0, 1 inclusive.</a:t>
            </a:r>
          </a:p>
          <a:p>
            <a:endParaRPr lang="zh-CN" altLang="en-US" dirty="0"/>
          </a:p>
        </p:txBody>
      </p:sp>
      <p:pic>
        <p:nvPicPr>
          <p:cNvPr id="7" name="Picture 6">
            <a:extLst>
              <a:ext uri="{FF2B5EF4-FFF2-40B4-BE49-F238E27FC236}">
                <a16:creationId xmlns:a16="http://schemas.microsoft.com/office/drawing/2014/main" id="{FCF3CDB0-49F1-3D4A-4BE6-283F5F294392}"/>
              </a:ext>
            </a:extLst>
          </p:cNvPr>
          <p:cNvPicPr>
            <a:picLocks noChangeAspect="1"/>
          </p:cNvPicPr>
          <p:nvPr/>
        </p:nvPicPr>
        <p:blipFill>
          <a:blip r:embed="rId3"/>
          <a:stretch>
            <a:fillRect/>
          </a:stretch>
        </p:blipFill>
        <p:spPr>
          <a:xfrm>
            <a:off x="386079" y="1998363"/>
            <a:ext cx="4775201" cy="1661609"/>
          </a:xfrm>
          <a:prstGeom prst="rect">
            <a:avLst/>
          </a:prstGeom>
        </p:spPr>
      </p:pic>
    </p:spTree>
    <p:extLst>
      <p:ext uri="{BB962C8B-B14F-4D97-AF65-F5344CB8AC3E}">
        <p14:creationId xmlns:p14="http://schemas.microsoft.com/office/powerpoint/2010/main" val="1922260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A69277-CBAD-41FE-95F3-2C4A1F8CD50D}"/>
              </a:ext>
            </a:extLst>
          </p:cNvPr>
          <p:cNvSpPr/>
          <p:nvPr/>
        </p:nvSpPr>
        <p:spPr>
          <a:xfrm>
            <a:off x="0" y="0"/>
            <a:ext cx="12263120" cy="6858000"/>
          </a:xfrm>
          <a:prstGeom prst="rect">
            <a:avLst/>
          </a:prstGeom>
          <a:solidFill>
            <a:srgbClr val="0C5A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e7d195523061f1c0" descr="e7d195523061f1c0fda85adc49485b5133e39aed4681e058B35845698FB33BB22C585A06B43FE2181CF3FC715F4934ABBD00F3FDBB9F91179068436C1EE561747A2C31F8895A2AB92F045694131F4514C715B523378B080DA058F606667F79BF763543A44914FDC5DEB3366448BCF3B551D13AFFF9A520CEF90FF47E9FF159B6A6C3B2AD736FD403" hidden="1"/>
          <p:cNvSpPr txBox="1"/>
          <p:nvPr/>
        </p:nvSpPr>
        <p:spPr>
          <a:xfrm>
            <a:off x="-355600" y="1803400"/>
            <a:ext cx="262251" cy="1016000"/>
          </a:xfrm>
          <a:prstGeom prst="rect">
            <a:avLst/>
          </a:prstGeom>
          <a:noFill/>
        </p:spPr>
        <p:txBody>
          <a:bodyPr vert="wordArtVert" rtlCol="0">
            <a:spAutoFit/>
          </a:bodyPr>
          <a:lstStyle/>
          <a:p>
            <a:r>
              <a:rPr lang="en-US" altLang="zh-CN" sz="100"/>
              <a:t>e7d195523061f1c0fda85adc49485b5133e39aed4681e058B35845698FB33BB22C585A06B43FE2181CF3FC715F4934ABBD00F3FDBB9F91179068436C1EE561747A2C31F8895A2AB92F045694131F4514C715B523378B080DA058F606667F79BF763543A44914FDC5DEB3366448BCF3B551D13AFFF9A520CEF90FF47E9FF159B6A6C3B2AD736FD403</a:t>
            </a:r>
            <a:endParaRPr lang="zh-CN" altLang="en-US" sz="100"/>
          </a:p>
        </p:txBody>
      </p:sp>
      <p:sp>
        <p:nvSpPr>
          <p:cNvPr id="13" name="文本框 14"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441324D5-8E33-6781-81DB-B6724FF556A6}"/>
              </a:ext>
            </a:extLst>
          </p:cNvPr>
          <p:cNvSpPr txBox="1"/>
          <p:nvPr/>
        </p:nvSpPr>
        <p:spPr>
          <a:xfrm>
            <a:off x="945392" y="1220136"/>
            <a:ext cx="5150608" cy="707886"/>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r>
              <a:rPr lang="en" altLang="zh-CN" sz="4000" dirty="0">
                <a:solidFill>
                  <a:schemeClr val="accent5">
                    <a:lumMod val="20000"/>
                    <a:lumOff val="80000"/>
                  </a:schemeClr>
                </a:solidFill>
              </a:rPr>
              <a:t>Training models </a:t>
            </a:r>
            <a:endParaRPr lang="zh-CN" altLang="en-US" sz="4000" dirty="0">
              <a:solidFill>
                <a:schemeClr val="accent5">
                  <a:lumMod val="20000"/>
                  <a:lumOff val="80000"/>
                </a:schemeClr>
              </a:solidFill>
            </a:endParaRPr>
          </a:p>
        </p:txBody>
      </p:sp>
      <p:cxnSp>
        <p:nvCxnSpPr>
          <p:cNvPr id="14" name="Straight Connector 13">
            <a:extLst>
              <a:ext uri="{FF2B5EF4-FFF2-40B4-BE49-F238E27FC236}">
                <a16:creationId xmlns:a16="http://schemas.microsoft.com/office/drawing/2014/main" id="{74F0B14C-D25B-CF3A-F844-6BD5FE74AB48}"/>
              </a:ext>
            </a:extLst>
          </p:cNvPr>
          <p:cNvCxnSpPr>
            <a:cxnSpLocks/>
          </p:cNvCxnSpPr>
          <p:nvPr/>
        </p:nvCxnSpPr>
        <p:spPr>
          <a:xfrm>
            <a:off x="1097280" y="1956124"/>
            <a:ext cx="701040" cy="0"/>
          </a:xfrm>
          <a:prstGeom prst="line">
            <a:avLst/>
          </a:prstGeom>
          <a:ln w="28575">
            <a:solidFill>
              <a:srgbClr val="74A3FF"/>
            </a:solidFill>
          </a:ln>
        </p:spPr>
        <p:style>
          <a:lnRef idx="1">
            <a:schemeClr val="accent1"/>
          </a:lnRef>
          <a:fillRef idx="0">
            <a:schemeClr val="accent1"/>
          </a:fillRef>
          <a:effectRef idx="0">
            <a:schemeClr val="accent1"/>
          </a:effectRef>
          <a:fontRef idx="minor">
            <a:schemeClr val="tx1"/>
          </a:fontRef>
        </p:style>
      </p:cxnSp>
      <p:sp>
        <p:nvSpPr>
          <p:cNvPr id="8" name="Shape 113">
            <a:extLst>
              <a:ext uri="{FF2B5EF4-FFF2-40B4-BE49-F238E27FC236}">
                <a16:creationId xmlns:a16="http://schemas.microsoft.com/office/drawing/2014/main" id="{CC8420DC-AC40-68B8-C004-CF14D537BA9C}"/>
              </a:ext>
            </a:extLst>
          </p:cNvPr>
          <p:cNvSpPr txBox="1">
            <a:spLocks/>
          </p:cNvSpPr>
          <p:nvPr/>
        </p:nvSpPr>
        <p:spPr>
          <a:xfrm>
            <a:off x="762512" y="2839509"/>
            <a:ext cx="4175248" cy="307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marR="0" lvl="0" indent="0" algn="l" defTabSz="914400" rtl="0" eaLnBrk="1" fontAlgn="auto" latinLnBrk="0" hangingPunct="1">
              <a:lnSpc>
                <a:spcPct val="115000"/>
              </a:lnSpc>
              <a:spcBef>
                <a:spcPts val="0"/>
              </a:spcBef>
              <a:spcAft>
                <a:spcPts val="0"/>
              </a:spcAft>
              <a:buClr>
                <a:srgbClr val="FFFFFF"/>
              </a:buClr>
              <a:buSzPts val="1800"/>
              <a:buFont typeface="Roboto"/>
              <a:buNone/>
              <a:tabLst/>
              <a:defRPr/>
            </a:pPr>
            <a:r>
              <a:rPr kumimoji="0" lang="en-US" sz="2000" b="0" i="0" u="none" strike="noStrike" kern="0" cap="none" spc="0" normalizeH="0" baseline="0" noProof="0" dirty="0">
                <a:ln>
                  <a:noFill/>
                </a:ln>
                <a:solidFill>
                  <a:srgbClr val="FFFFFF"/>
                </a:solidFill>
                <a:effectLst/>
                <a:uLnTx/>
                <a:uFillTx/>
                <a:latin typeface="Roboto"/>
                <a:ea typeface="Roboto"/>
                <a:sym typeface="Roboto"/>
              </a:rPr>
              <a:t>⧫ </a:t>
            </a:r>
            <a:r>
              <a:rPr kumimoji="0" lang="en-US" sz="2400" b="0" i="0" u="none" strike="noStrike" kern="0" cap="none" spc="0" normalizeH="0" baseline="0" noProof="0" dirty="0">
                <a:ln>
                  <a:noFill/>
                </a:ln>
                <a:solidFill>
                  <a:srgbClr val="FFFFFF"/>
                </a:solidFill>
                <a:effectLst/>
                <a:uLnTx/>
                <a:uFillTx/>
                <a:latin typeface="Roboto"/>
                <a:ea typeface="Roboto"/>
                <a:sym typeface="Roboto"/>
              </a:rPr>
              <a:t>Models used</a:t>
            </a:r>
            <a:r>
              <a:rPr kumimoji="0" lang="en-US" sz="2000" b="0" i="0" u="none" strike="noStrike" kern="0" cap="none" spc="0" normalizeH="0" baseline="0" noProof="0" dirty="0">
                <a:ln>
                  <a:noFill/>
                </a:ln>
                <a:solidFill>
                  <a:srgbClr val="FFFFFF"/>
                </a:solidFill>
                <a:effectLst/>
                <a:uLnTx/>
                <a:uFillTx/>
                <a:latin typeface="Roboto"/>
                <a:ea typeface="Roboto"/>
                <a:sym typeface="Roboto"/>
              </a:rPr>
              <a:t>-</a:t>
            </a:r>
          </a:p>
          <a:p>
            <a:pPr marL="0" marR="0" lvl="0" indent="0" algn="l" defTabSz="914400" rtl="0" eaLnBrk="1" fontAlgn="auto" latinLnBrk="0" hangingPunct="1">
              <a:lnSpc>
                <a:spcPct val="115000"/>
              </a:lnSpc>
              <a:spcBef>
                <a:spcPts val="0"/>
              </a:spcBef>
              <a:spcAft>
                <a:spcPts val="0"/>
              </a:spcAft>
              <a:buClr>
                <a:srgbClr val="FFFFFF"/>
              </a:buClr>
              <a:buSzPts val="1800"/>
              <a:buFont typeface="Roboto"/>
              <a:buNone/>
              <a:tabLst/>
              <a:defRPr/>
            </a:pPr>
            <a:endParaRPr kumimoji="0" lang="en-US" sz="2000" b="0" i="0" u="none" strike="noStrike" kern="0" cap="none" spc="0" normalizeH="0" baseline="0" noProof="0" dirty="0">
              <a:ln>
                <a:noFill/>
              </a:ln>
              <a:solidFill>
                <a:srgbClr val="FFFFFF"/>
              </a:solidFill>
              <a:effectLst/>
              <a:uLnTx/>
              <a:uFillTx/>
              <a:latin typeface="Roboto"/>
              <a:ea typeface="Roboto"/>
              <a:sym typeface="Roboto"/>
            </a:endParaRPr>
          </a:p>
          <a:p>
            <a:pPr marL="457200" marR="0" lvl="0" indent="-342900" algn="l" defTabSz="914400" rtl="0" eaLnBrk="1" fontAlgn="auto" latinLnBrk="0" hangingPunct="1">
              <a:lnSpc>
                <a:spcPct val="115000"/>
              </a:lnSpc>
              <a:spcBef>
                <a:spcPts val="0"/>
              </a:spcBef>
              <a:spcAft>
                <a:spcPts val="0"/>
              </a:spcAft>
              <a:buClr>
                <a:srgbClr val="FFFFFF"/>
              </a:buClr>
              <a:buSzPts val="1800"/>
              <a:buFont typeface="Roboto"/>
              <a:buChar char="●"/>
              <a:tabLst/>
              <a:defRPr/>
            </a:pPr>
            <a:r>
              <a:rPr kumimoji="0" lang="en-US" sz="2400" b="0" i="0" u="none" strike="noStrike" kern="0" cap="none" spc="0" normalizeH="0" baseline="0" noProof="0" dirty="0">
                <a:ln>
                  <a:noFill/>
                </a:ln>
                <a:solidFill>
                  <a:srgbClr val="FFFFFF"/>
                </a:solidFill>
                <a:effectLst/>
                <a:uLnTx/>
                <a:uFillTx/>
                <a:latin typeface="Roboto"/>
                <a:ea typeface="Roboto"/>
                <a:sym typeface="Roboto"/>
              </a:rPr>
              <a:t>Support Vector Machine (SVM)</a:t>
            </a:r>
          </a:p>
          <a:p>
            <a:pPr>
              <a:buClr>
                <a:srgbClr val="FFFFFF"/>
              </a:buClr>
            </a:pPr>
            <a:r>
              <a:rPr lang="en-US" sz="2400" kern="0" dirty="0">
                <a:solidFill>
                  <a:srgbClr val="FFFFFF"/>
                </a:solidFill>
              </a:rPr>
              <a:t>Random Forest</a:t>
            </a:r>
          </a:p>
          <a:p>
            <a:pPr>
              <a:buClr>
                <a:srgbClr val="FFFFFF"/>
              </a:buClr>
            </a:pPr>
            <a:r>
              <a:rPr kumimoji="0" lang="en-US" sz="2400" b="0" i="0" u="none" strike="noStrike" kern="0" cap="none" spc="0" normalizeH="0" baseline="0" noProof="0" dirty="0">
                <a:ln>
                  <a:noFill/>
                </a:ln>
                <a:solidFill>
                  <a:srgbClr val="FFFFFF"/>
                </a:solidFill>
                <a:effectLst/>
                <a:uLnTx/>
                <a:uFillTx/>
                <a:latin typeface="Roboto"/>
                <a:ea typeface="Roboto"/>
                <a:sym typeface="Roboto"/>
              </a:rPr>
              <a:t>Logistic Regression</a:t>
            </a:r>
          </a:p>
        </p:txBody>
      </p:sp>
      <p:pic>
        <p:nvPicPr>
          <p:cNvPr id="4" name="Picture 3">
            <a:extLst>
              <a:ext uri="{FF2B5EF4-FFF2-40B4-BE49-F238E27FC236}">
                <a16:creationId xmlns:a16="http://schemas.microsoft.com/office/drawing/2014/main" id="{54B517E2-22B1-B309-D9C1-4C092EC910FD}"/>
              </a:ext>
            </a:extLst>
          </p:cNvPr>
          <p:cNvPicPr>
            <a:picLocks noChangeAspect="1"/>
          </p:cNvPicPr>
          <p:nvPr/>
        </p:nvPicPr>
        <p:blipFill>
          <a:blip r:embed="rId2"/>
          <a:stretch>
            <a:fillRect/>
          </a:stretch>
        </p:blipFill>
        <p:spPr>
          <a:xfrm>
            <a:off x="5496560" y="2329066"/>
            <a:ext cx="6766560" cy="1628775"/>
          </a:xfrm>
          <a:prstGeom prst="rect">
            <a:avLst/>
          </a:prstGeom>
        </p:spPr>
      </p:pic>
    </p:spTree>
    <p:extLst>
      <p:ext uri="{BB962C8B-B14F-4D97-AF65-F5344CB8AC3E}">
        <p14:creationId xmlns:p14="http://schemas.microsoft.com/office/powerpoint/2010/main" val="2529936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A69277-CBAD-41FE-95F3-2C4A1F8CD50D}"/>
              </a:ext>
            </a:extLst>
          </p:cNvPr>
          <p:cNvSpPr/>
          <p:nvPr/>
        </p:nvSpPr>
        <p:spPr>
          <a:xfrm>
            <a:off x="0" y="0"/>
            <a:ext cx="12263120" cy="6858000"/>
          </a:xfrm>
          <a:prstGeom prst="rect">
            <a:avLst/>
          </a:prstGeom>
          <a:solidFill>
            <a:srgbClr val="0C5A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e7d195523061f1c0" descr="e7d195523061f1c0fda85adc49485b5133e39aed4681e058B35845698FB33BB22C585A06B43FE2181CF3FC715F4934ABBD00F3FDBB9F91179068436C1EE561747A2C31F8895A2AB92F045694131F4514C715B523378B080DA058F606667F79BF763543A44914FDC5DEB3366448BCF3B551D13AFFF9A520CEF90FF47E9FF159B6A6C3B2AD736FD403" hidden="1"/>
          <p:cNvSpPr txBox="1"/>
          <p:nvPr/>
        </p:nvSpPr>
        <p:spPr>
          <a:xfrm>
            <a:off x="-355600" y="1803400"/>
            <a:ext cx="262251" cy="1016000"/>
          </a:xfrm>
          <a:prstGeom prst="rect">
            <a:avLst/>
          </a:prstGeom>
          <a:noFill/>
        </p:spPr>
        <p:txBody>
          <a:bodyPr vert="wordArtVert" rtlCol="0">
            <a:spAutoFit/>
          </a:bodyPr>
          <a:lstStyle/>
          <a:p>
            <a:r>
              <a:rPr lang="en-US" altLang="zh-CN" sz="100"/>
              <a:t>e7d195523061f1c0fda85adc49485b5133e39aed4681e058B35845698FB33BB22C585A06B43FE2181CF3FC715F4934ABBD00F3FDBB9F91179068436C1EE561747A2C31F8895A2AB92F045694131F4514C715B523378B080DA058F606667F79BF763543A44914FDC5DEB3366448BCF3B551D13AFFF9A520CEF90FF47E9FF159B6A6C3B2AD736FD403</a:t>
            </a:r>
            <a:endParaRPr lang="zh-CN" altLang="en-US" sz="100"/>
          </a:p>
        </p:txBody>
      </p:sp>
      <p:sp>
        <p:nvSpPr>
          <p:cNvPr id="13" name="文本框 14" descr="e7d195523061f1c0fda85adc49485b5133e39aed4681e058B35845698FB33BB22C585A06B43FE2181CF3FC715F4934ABBD00F3FDBB9F91179068436C1EE561747A2C31F8895A2AB92F045694131F4514C715B523378B080DA058F606667F79BF763543A44914FDC5DEB3366448BCF3B551D13AFFF9A520CEF90FF47E9FF159B6A6C3B2AD736FD403">
            <a:extLst>
              <a:ext uri="{FF2B5EF4-FFF2-40B4-BE49-F238E27FC236}">
                <a16:creationId xmlns:a16="http://schemas.microsoft.com/office/drawing/2014/main" id="{441324D5-8E33-6781-81DB-B6724FF556A6}"/>
              </a:ext>
            </a:extLst>
          </p:cNvPr>
          <p:cNvSpPr txBox="1"/>
          <p:nvPr/>
        </p:nvSpPr>
        <p:spPr>
          <a:xfrm>
            <a:off x="701040" y="1250805"/>
            <a:ext cx="2641088" cy="2667012"/>
          </a:xfrm>
          <a:prstGeom prst="rect">
            <a:avLst/>
          </a:prstGeom>
          <a:noFill/>
        </p:spPr>
        <p:txBody>
          <a:bodyPr wrap="square" rtlCol="0">
            <a:spAutoFit/>
          </a:bodyPr>
          <a:lstStyle>
            <a:defPPr>
              <a:defRPr lang="zh-CN"/>
            </a:defPPr>
            <a:lvl1pPr>
              <a:defRPr kumimoji="1" sz="3200">
                <a:solidFill>
                  <a:srgbClr val="1C1163"/>
                </a:solidFill>
                <a:latin typeface="Alibaba PuHuiTi" pitchFamily="18" charset="-122"/>
                <a:ea typeface="Alibaba PuHuiTi" pitchFamily="18" charset="-122"/>
                <a:cs typeface="Alibaba PuHuiTi" pitchFamily="18" charset="-122"/>
              </a:defRPr>
            </a:lvl1pPr>
          </a:lstStyle>
          <a:p>
            <a:pPr>
              <a:lnSpc>
                <a:spcPts val="5100"/>
              </a:lnSpc>
            </a:pPr>
            <a:r>
              <a:rPr lang="en-US" altLang="zh-CN" sz="4000" dirty="0">
                <a:solidFill>
                  <a:schemeClr val="accent5">
                    <a:lumMod val="20000"/>
                    <a:lumOff val="80000"/>
                  </a:schemeClr>
                </a:solidFill>
              </a:rPr>
              <a:t>Support Vector Machine (SVM)</a:t>
            </a:r>
            <a:r>
              <a:rPr lang="en" altLang="zh-CN" sz="4000" dirty="0">
                <a:solidFill>
                  <a:schemeClr val="accent5">
                    <a:lumMod val="20000"/>
                    <a:lumOff val="80000"/>
                  </a:schemeClr>
                </a:solidFill>
              </a:rPr>
              <a:t> </a:t>
            </a:r>
            <a:endParaRPr lang="zh-CN" altLang="en-US" sz="4000" dirty="0">
              <a:solidFill>
                <a:schemeClr val="accent5">
                  <a:lumMod val="20000"/>
                  <a:lumOff val="80000"/>
                </a:schemeClr>
              </a:solidFill>
            </a:endParaRPr>
          </a:p>
        </p:txBody>
      </p:sp>
      <p:cxnSp>
        <p:nvCxnSpPr>
          <p:cNvPr id="14" name="Straight Connector 13">
            <a:extLst>
              <a:ext uri="{FF2B5EF4-FFF2-40B4-BE49-F238E27FC236}">
                <a16:creationId xmlns:a16="http://schemas.microsoft.com/office/drawing/2014/main" id="{74F0B14C-D25B-CF3A-F844-6BD5FE74AB48}"/>
              </a:ext>
            </a:extLst>
          </p:cNvPr>
          <p:cNvCxnSpPr>
            <a:cxnSpLocks/>
          </p:cNvCxnSpPr>
          <p:nvPr/>
        </p:nvCxnSpPr>
        <p:spPr>
          <a:xfrm>
            <a:off x="863600" y="4045141"/>
            <a:ext cx="762000" cy="0"/>
          </a:xfrm>
          <a:prstGeom prst="line">
            <a:avLst/>
          </a:prstGeom>
          <a:ln w="28575">
            <a:solidFill>
              <a:srgbClr val="74A3F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0BC5B7D-E3C2-2D65-E835-1D14AF098DA6}"/>
              </a:ext>
            </a:extLst>
          </p:cNvPr>
          <p:cNvPicPr>
            <a:picLocks noChangeAspect="1"/>
          </p:cNvPicPr>
          <p:nvPr/>
        </p:nvPicPr>
        <p:blipFill rotWithShape="1">
          <a:blip r:embed="rId2"/>
          <a:srcRect l="1979" t="3441" r="948" b="1759"/>
          <a:stretch/>
        </p:blipFill>
        <p:spPr>
          <a:xfrm>
            <a:off x="5750559" y="1720250"/>
            <a:ext cx="6065521" cy="4395134"/>
          </a:xfrm>
          <a:prstGeom prst="rect">
            <a:avLst/>
          </a:prstGeom>
        </p:spPr>
      </p:pic>
    </p:spTree>
    <p:extLst>
      <p:ext uri="{BB962C8B-B14F-4D97-AF65-F5344CB8AC3E}">
        <p14:creationId xmlns:p14="http://schemas.microsoft.com/office/powerpoint/2010/main" val="23118911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7d195523061f1c0 xmlns="http://e7d195523061f1c0/custom/data/def">
  <_7b1dac89e7d195523061f1c0316ecb71 xmlns="">e7d195523061f1c0fda85adc49485b5133e39aed4681e058B35845698FB33BB22C585A06B43FE2181CF3FC715F4934ABBD00F3FDBB9F91179068436C1EE561747A2C31F8895A2AB92F045694131F4514C715B523378B080DA058F606667F79BF763543A44914FDC5DEB3366448BCF3B551D13AFFF9A520CEF90FF47E9FF159B6A6C3B2AD736FD403</_7b1dac89e7d195523061f1c0316ecb71>
</e7d195523061f1c0>
</file>

<file path=customXml/itemProps1.xml><?xml version="1.0" encoding="utf-8"?>
<ds:datastoreItem xmlns:ds="http://schemas.openxmlformats.org/officeDocument/2006/customXml" ds:itemID="{034BBFF1-ADAF-4826-BF16-E58273A2BC51}">
  <ds:schemaRefs>
    <ds:schemaRef ds:uri=""/>
    <ds:schemaRef ds:uri="http://e7d195523061f1c0/custom/data/def"/>
  </ds:schemaRefs>
</ds:datastoreItem>
</file>

<file path=docProps/app.xml><?xml version="1.0" encoding="utf-8"?>
<Properties xmlns="http://schemas.openxmlformats.org/officeDocument/2006/extended-properties" xmlns:vt="http://schemas.openxmlformats.org/officeDocument/2006/docPropsVTypes">
  <TotalTime>800</TotalTime>
  <Words>554</Words>
  <Application>Microsoft Office PowerPoint</Application>
  <PresentationFormat>Widescreen</PresentationFormat>
  <Paragraphs>102</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Alibaba PuHuiTi</vt:lpstr>
      <vt:lpstr>Alibaba PuHuiTi Medium</vt:lpstr>
      <vt:lpstr>Helvetica Neue</vt:lpstr>
      <vt:lpstr>等线</vt:lpstr>
      <vt:lpstr>等线 Light</vt:lpstr>
      <vt:lpstr>思源宋体 CN Heavy</vt:lpstr>
      <vt:lpstr>Arial</vt:lpstr>
      <vt:lpstr>Roboto</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©PPTSTORE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Amber J.</cp:lastModifiedBy>
  <cp:revision>168</cp:revision>
  <dcterms:created xsi:type="dcterms:W3CDTF">2020-07-11T08:13:19Z</dcterms:created>
  <dcterms:modified xsi:type="dcterms:W3CDTF">2023-11-30T16:15:17Z</dcterms:modified>
</cp:coreProperties>
</file>