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1" r:id="rId7"/>
    <p:sldId id="283" r:id="rId8"/>
    <p:sldId id="263" r:id="rId9"/>
    <p:sldId id="293" r:id="rId10"/>
    <p:sldId id="294" r:id="rId11"/>
    <p:sldId id="285" r:id="rId12"/>
    <p:sldId id="297" r:id="rId13"/>
    <p:sldId id="289" r:id="rId14"/>
    <p:sldId id="270" r:id="rId15"/>
    <p:sldId id="296" r:id="rId16"/>
    <p:sldId id="295" r:id="rId17"/>
    <p:sldId id="286" r:id="rId18"/>
    <p:sldId id="287" r:id="rId19"/>
    <p:sldId id="288" r:id="rId20"/>
    <p:sldId id="290" r:id="rId21"/>
    <p:sldId id="291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DDDDD"/>
    <a:srgbClr val="F3F3F3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29F6E-0EEB-6B46-DFF9-C9C1970B5ADD}" v="116" dt="2021-12-03T22:39:49.608"/>
    <p1510:client id="{4F2EAFF6-A5D1-6676-CC1C-5AF35C652D79}" v="234" dt="2021-12-03T22:46:46.987"/>
    <p1510:client id="{712321F7-15D7-1BAE-2132-9754F3BED319}" v="21" dt="2021-12-03T22:20:43.742"/>
    <p1510:client id="{7E1A7C6F-6FC3-2928-8EA7-6611A3CF1570}" v="24" dt="2021-12-03T22:45:15.537"/>
    <p1510:client id="{8B110F63-1692-4117-A8AF-F62956E16FBD}" v="1183" dt="2021-12-03T22:07:15.914"/>
    <p1510:client id="{AA3145A5-5A6E-E548-8D1C-C3F6D3E58288}" v="1157" dt="2021-12-03T22:26:34.208"/>
    <p1510:client id="{ADA80B93-D7DB-0327-0A5C-FE224A8235CC}" v="149" dt="2021-12-03T22:18:44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3B061-6940-4692-8837-37568D4410C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B2F55-F986-429F-AF15-78DCF5CD1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0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B2F55-F986-429F-AF15-78DCF5CD15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9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7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1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1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7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93" b="16562"/>
          <a:stretch/>
        </p:blipFill>
        <p:spPr>
          <a:xfrm>
            <a:off x="0" y="0"/>
            <a:ext cx="12296172" cy="6858000"/>
          </a:xfrm>
          <a:prstGeom prst="rect">
            <a:avLst/>
          </a:prstGeom>
        </p:spPr>
      </p:pic>
      <p:sp>
        <p:nvSpPr>
          <p:cNvPr id="8" name="文本框 7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SpPr txBox="1"/>
          <p:nvPr/>
        </p:nvSpPr>
        <p:spPr>
          <a:xfrm>
            <a:off x="615543" y="1937738"/>
            <a:ext cx="9813085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altLang="zh-CN" sz="5400" b="1" spc="-150">
                <a:solidFill>
                  <a:srgbClr val="595959"/>
                </a:solidFill>
                <a:cs typeface="+mn-ea"/>
                <a:sym typeface="+mn-lt"/>
              </a:rPr>
              <a:t>Data Analytics with Python:  </a:t>
            </a:r>
            <a:endParaRPr lang="en-US" altLang="zh-CN" sz="5400" b="1" spc="-150">
              <a:solidFill>
                <a:srgbClr val="595959"/>
              </a:solidFill>
              <a:cs typeface="+mn-ea"/>
            </a:endParaRPr>
          </a:p>
          <a:p>
            <a:r>
              <a:rPr lang="en-US" altLang="zh-CN" sz="4400" spc="-150">
                <a:solidFill>
                  <a:srgbClr val="595959"/>
                </a:solidFill>
                <a:cs typeface="+mn-ea"/>
                <a:sym typeface="+mn-lt"/>
              </a:rPr>
              <a:t>Use case of </a:t>
            </a:r>
            <a:r>
              <a:rPr lang="en-US" altLang="zh-CN" sz="4400">
                <a:solidFill>
                  <a:srgbClr val="595959"/>
                </a:solidFill>
                <a:latin typeface="+mn-lt"/>
              </a:rPr>
              <a:t>Rock </a:t>
            </a:r>
            <a:r>
              <a:rPr lang="en-US" altLang="zh-CN" sz="4400">
                <a:solidFill>
                  <a:srgbClr val="595959"/>
                </a:solidFill>
              </a:rPr>
              <a:t>Retail</a:t>
            </a:r>
            <a:r>
              <a:rPr lang="en-US" altLang="zh-CN" sz="4400">
                <a:solidFill>
                  <a:srgbClr val="595959"/>
                </a:solidFill>
                <a:latin typeface="+mn-lt"/>
              </a:rPr>
              <a:t> </a:t>
            </a:r>
            <a:r>
              <a:rPr lang="en-US" altLang="zh-CN" sz="4400">
                <a:solidFill>
                  <a:srgbClr val="595959"/>
                </a:solidFill>
              </a:rPr>
              <a:t>SE</a:t>
            </a:r>
            <a:r>
              <a:rPr lang="en-US" altLang="zh-CN" sz="4400">
                <a:solidFill>
                  <a:schemeClr val="bg2"/>
                </a:solidFill>
              </a:rPr>
              <a:t>SE</a:t>
            </a:r>
            <a:endParaRPr lang="zh-CN" altLang="en-US" sz="4400" spc="-150">
              <a:solidFill>
                <a:schemeClr val="bg2"/>
              </a:solidFill>
              <a:cs typeface="+mn-ea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8E9EB70-30E3-4C56-9C80-EF17060D8730}"/>
              </a:ext>
            </a:extLst>
          </p:cNvPr>
          <p:cNvCxnSpPr/>
          <p:nvPr/>
        </p:nvCxnSpPr>
        <p:spPr>
          <a:xfrm flipV="1">
            <a:off x="321733" y="3529542"/>
            <a:ext cx="4157133" cy="12700"/>
          </a:xfrm>
          <a:prstGeom prst="straightConnector1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8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3E1342-ADC1-40C8-AB2C-2D8FF262CBB7}"/>
              </a:ext>
            </a:extLst>
          </p:cNvPr>
          <p:cNvSpPr/>
          <p:nvPr/>
        </p:nvSpPr>
        <p:spPr>
          <a:xfrm>
            <a:off x="-63985" y="-1797"/>
            <a:ext cx="5724038" cy="1168679"/>
          </a:xfrm>
          <a:prstGeom prst="roundRect">
            <a:avLst/>
          </a:prstGeom>
          <a:solidFill>
            <a:srgbClr val="DDDDDD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</a:rPr>
              <a:t>Accounts </a:t>
            </a:r>
            <a:r>
              <a:rPr lang="en-US" altLang="zh-CN" sz="2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receivables aging list”</a:t>
            </a:r>
            <a:endParaRPr lang="en-US" altLang="zh-CN" sz="2800" b="0" i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0FA447AD-860D-4388-AD36-B6ACD9C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125016"/>
            <a:ext cx="6008480" cy="5164764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9B5F73E-76C9-4BA9-95BA-15CE98BC1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" t="3926" r="-125" b="65"/>
          <a:stretch/>
        </p:blipFill>
        <p:spPr>
          <a:xfrm>
            <a:off x="5977256" y="1168671"/>
            <a:ext cx="6120141" cy="51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1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6">
            <a:extLst>
              <a:ext uri="{FF2B5EF4-FFF2-40B4-BE49-F238E27FC236}">
                <a16:creationId xmlns:a16="http://schemas.microsoft.com/office/drawing/2014/main" id="{A1A4A99F-7406-40B0-BBA2-ED736DC9A120}"/>
              </a:ext>
            </a:extLst>
          </p:cNvPr>
          <p:cNvSpPr/>
          <p:nvPr/>
        </p:nvSpPr>
        <p:spPr>
          <a:xfrm>
            <a:off x="1184244" y="114317"/>
            <a:ext cx="9555809" cy="1168679"/>
          </a:xfrm>
          <a:prstGeom prst="roundRect">
            <a:avLst/>
          </a:prstGeom>
          <a:solidFill>
            <a:srgbClr val="DDDDDD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</a:rPr>
              <a:t>Accounts </a:t>
            </a:r>
            <a:r>
              <a:rPr lang="en-US" altLang="zh-CN" sz="2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receivables aging list”</a:t>
            </a:r>
            <a:endParaRPr lang="en-US" altLang="zh-CN" sz="2800" b="0" i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" name="Picture 5" descr="Table&#10;&#10;Description automatically generated">
            <a:extLst>
              <a:ext uri="{FF2B5EF4-FFF2-40B4-BE49-F238E27FC236}">
                <a16:creationId xmlns:a16="http://schemas.microsoft.com/office/drawing/2014/main" id="{46142F33-9992-4075-9AE9-0DF897B21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" t="84603" r="-339" b="324"/>
          <a:stretch/>
        </p:blipFill>
        <p:spPr>
          <a:xfrm>
            <a:off x="1312575" y="1674252"/>
            <a:ext cx="9477195" cy="12226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F2566D-3098-4676-BA89-A9ADE2487943}"/>
              </a:ext>
            </a:extLst>
          </p:cNvPr>
          <p:cNvSpPr/>
          <p:nvPr/>
        </p:nvSpPr>
        <p:spPr>
          <a:xfrm>
            <a:off x="3336925" y="2527300"/>
            <a:ext cx="7403042" cy="465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5" descr="Table&#10;&#10;Description automatically generated">
            <a:extLst>
              <a:ext uri="{FF2B5EF4-FFF2-40B4-BE49-F238E27FC236}">
                <a16:creationId xmlns:a16="http://schemas.microsoft.com/office/drawing/2014/main" id="{0E3E1D6B-0DBE-4AA4-8C69-B64FA4142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5" t="96107" r="-113" b="-162"/>
          <a:stretch/>
        </p:blipFill>
        <p:spPr>
          <a:xfrm>
            <a:off x="626859" y="4320086"/>
            <a:ext cx="11115451" cy="58237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29441F3-3E48-4E02-B2ED-F1DE67E1CEE3}"/>
              </a:ext>
            </a:extLst>
          </p:cNvPr>
          <p:cNvSpPr/>
          <p:nvPr/>
        </p:nvSpPr>
        <p:spPr>
          <a:xfrm>
            <a:off x="6361683" y="3066796"/>
            <a:ext cx="497416" cy="1180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EE80C3DE-C852-461F-877E-C61E90004F2F}"/>
              </a:ext>
            </a:extLst>
          </p:cNvPr>
          <p:cNvSpPr/>
          <p:nvPr/>
        </p:nvSpPr>
        <p:spPr>
          <a:xfrm>
            <a:off x="2405592" y="4453467"/>
            <a:ext cx="566208" cy="312207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C0C86AFF-8AE5-4029-82FC-1061BF24F881}"/>
              </a:ext>
            </a:extLst>
          </p:cNvPr>
          <p:cNvSpPr/>
          <p:nvPr/>
        </p:nvSpPr>
        <p:spPr>
          <a:xfrm>
            <a:off x="4421717" y="4400550"/>
            <a:ext cx="439209" cy="41804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941FD94D-A8FB-48AD-8988-5A71F11AE11D}"/>
              </a:ext>
            </a:extLst>
          </p:cNvPr>
          <p:cNvSpPr/>
          <p:nvPr/>
        </p:nvSpPr>
        <p:spPr>
          <a:xfrm>
            <a:off x="6183841" y="4432300"/>
            <a:ext cx="354543" cy="359834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0DE3BE3F-6910-4D37-BAAF-4B8AE8A37C11}"/>
              </a:ext>
            </a:extLst>
          </p:cNvPr>
          <p:cNvSpPr/>
          <p:nvPr/>
        </p:nvSpPr>
        <p:spPr>
          <a:xfrm>
            <a:off x="7977715" y="4432299"/>
            <a:ext cx="354543" cy="359834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A643EEB2-D27D-4882-9C2D-28A5F2D2BA26}"/>
              </a:ext>
            </a:extLst>
          </p:cNvPr>
          <p:cNvSpPr/>
          <p:nvPr/>
        </p:nvSpPr>
        <p:spPr>
          <a:xfrm>
            <a:off x="9845673" y="4432299"/>
            <a:ext cx="354543" cy="359834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Table&#10;&#10;Description automatically generated">
            <a:extLst>
              <a:ext uri="{FF2B5EF4-FFF2-40B4-BE49-F238E27FC236}">
                <a16:creationId xmlns:a16="http://schemas.microsoft.com/office/drawing/2014/main" id="{4AC6302B-DD58-4C96-B9C4-B6517FE5A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0" b="95041"/>
          <a:stretch/>
        </p:blipFill>
        <p:spPr>
          <a:xfrm>
            <a:off x="1313497" y="1315516"/>
            <a:ext cx="9431068" cy="4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5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1EAB5-3C6E-4646-A6CA-F4520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7" y="1222981"/>
            <a:ext cx="2393520" cy="3846730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AE47B8-DFC5-4632-BC6A-4B6F71684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06" y="1354540"/>
            <a:ext cx="2622685" cy="2343270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5E877C-10EB-4DA3-91A7-6036C67420D9}"/>
              </a:ext>
            </a:extLst>
          </p:cNvPr>
          <p:cNvSpPr txBox="1"/>
          <p:nvPr/>
        </p:nvSpPr>
        <p:spPr>
          <a:xfrm>
            <a:off x="796743" y="5069711"/>
            <a:ext cx="5562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maintenance and optimization of payment system</a:t>
            </a:r>
            <a:endParaRPr lang="zh-CN" altLang="en-US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F0400-8546-4DF5-A880-9B2DA6917C5C}"/>
              </a:ext>
            </a:extLst>
          </p:cNvPr>
          <p:cNvSpPr txBox="1"/>
          <p:nvPr/>
        </p:nvSpPr>
        <p:spPr>
          <a:xfrm>
            <a:off x="6438653" y="3800168"/>
            <a:ext cx="497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Sending reminders </a:t>
            </a:r>
            <a:endParaRPr lang="zh-CN" altLang="en-US" sz="2800"/>
          </a:p>
        </p:txBody>
      </p:sp>
      <p:sp>
        <p:nvSpPr>
          <p:cNvPr id="3" name="矩形 2" descr="e7d195523061f1c0205959036996ad55c215b892a7aac5c0B9ADEF7896FB48F2EF97163A2DE1401E1875DEDC438B7864AD24CA23553DBBBD975DAF4CAD4A2592689FFB6CEE59FFA55B2702D0E5EE29CDFC0DD98BC7D6A39A0A46E3600E3A67A1DE1989CEA5E5EF96C2D0BCA79EB0773B850273333E3489919CC0BC16112CE4CA6736EF81692E25B4">
            <a:extLst>
              <a:ext uri="{FF2B5EF4-FFF2-40B4-BE49-F238E27FC236}">
                <a16:creationId xmlns:a16="http://schemas.microsoft.com/office/drawing/2014/main" id="{F562D7DF-283D-4D3E-80D4-3F88977635E6}"/>
              </a:ext>
            </a:extLst>
          </p:cNvPr>
          <p:cNvSpPr/>
          <p:nvPr/>
        </p:nvSpPr>
        <p:spPr>
          <a:xfrm>
            <a:off x="1383602" y="318152"/>
            <a:ext cx="479397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dist"/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Basic Strategies: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201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69" t="22988"/>
          <a:stretch/>
        </p:blipFill>
        <p:spPr>
          <a:xfrm flipH="1" flipV="1">
            <a:off x="-1" y="0"/>
            <a:ext cx="2459421" cy="2112579"/>
          </a:xfrm>
          <a:prstGeom prst="rect">
            <a:avLst/>
          </a:prstGeom>
        </p:spPr>
      </p:pic>
      <p:sp>
        <p:nvSpPr>
          <p:cNvPr id="15" name="矩形 14" descr="e7d195523061f1c0205959036996ad55c215b892a7aac5c0B9ADEF7896FB48F2EF97163A2DE1401E1875DEDC438B7864AD24CA23553DBBBD975DAF4CAD4A2592689FFB6CEE59FFA55B2702D0E5EE29CDFC0DD98BC7D6A39A0A46E3600E3A67A1DE1989CEA5E5EF96C2D0BCA79EB0773B850273333E3489919CC0BC16112CE4CA6736EF81692E25B4"/>
          <p:cNvSpPr/>
          <p:nvPr/>
        </p:nvSpPr>
        <p:spPr>
          <a:xfrm>
            <a:off x="1859947" y="2309398"/>
            <a:ext cx="432768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Decision Template: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41296AF-8593-4C8C-BC8E-61C625827C60}"/>
              </a:ext>
            </a:extLst>
          </p:cNvPr>
          <p:cNvCxnSpPr/>
          <p:nvPr/>
        </p:nvCxnSpPr>
        <p:spPr>
          <a:xfrm flipV="1">
            <a:off x="1159933" y="3212042"/>
            <a:ext cx="3395133" cy="12700"/>
          </a:xfrm>
          <a:prstGeom prst="straightConnector1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2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4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>
            <a:extLst>
              <a:ext uri="{FF2B5EF4-FFF2-40B4-BE49-F238E27FC236}">
                <a16:creationId xmlns:a16="http://schemas.microsoft.com/office/drawing/2014/main" id="{835B03FE-5269-4069-A74A-8B5CA6EEB555}"/>
              </a:ext>
            </a:extLst>
          </p:cNvPr>
          <p:cNvSpPr txBox="1"/>
          <p:nvPr/>
        </p:nvSpPr>
        <p:spPr>
          <a:xfrm>
            <a:off x="1691295" y="2180677"/>
            <a:ext cx="4812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1" name="TextBox 38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>
            <a:extLst>
              <a:ext uri="{FF2B5EF4-FFF2-40B4-BE49-F238E27FC236}">
                <a16:creationId xmlns:a16="http://schemas.microsoft.com/office/drawing/2014/main" id="{EBC2BD91-7458-4387-8721-F942A8B5A941}"/>
              </a:ext>
            </a:extLst>
          </p:cNvPr>
          <p:cNvSpPr txBox="1"/>
          <p:nvPr/>
        </p:nvSpPr>
        <p:spPr>
          <a:xfrm>
            <a:off x="4522123" y="2180677"/>
            <a:ext cx="5405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2EEE5FD-921C-4135-A45B-D086449EEAE5}"/>
              </a:ext>
            </a:extLst>
          </p:cNvPr>
          <p:cNvSpPr/>
          <p:nvPr/>
        </p:nvSpPr>
        <p:spPr>
          <a:xfrm>
            <a:off x="248918" y="77677"/>
            <a:ext cx="4690519" cy="1168679"/>
          </a:xfrm>
          <a:prstGeom prst="roundRect">
            <a:avLst/>
          </a:prstGeom>
          <a:solidFill>
            <a:srgbClr val="DDDDDD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zh-CN" sz="2800">
                <a:solidFill>
                  <a:schemeClr val="tx1"/>
                </a:solidFill>
                <a:latin typeface="Roboto"/>
              </a:rPr>
              <a:t>Analysis of late payments: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7" descr="图示&#10;&#10;已自动生成说明">
            <a:extLst>
              <a:ext uri="{FF2B5EF4-FFF2-40B4-BE49-F238E27FC236}">
                <a16:creationId xmlns:a16="http://schemas.microsoft.com/office/drawing/2014/main" id="{B95D4D44-7710-41ED-A7FD-BD008511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37" y="1430145"/>
            <a:ext cx="7212841" cy="51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2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1E766-B0A0-4E96-BD05-B62CFBA155BD}"/>
              </a:ext>
            </a:extLst>
          </p:cNvPr>
          <p:cNvSpPr txBox="1"/>
          <p:nvPr/>
        </p:nvSpPr>
        <p:spPr>
          <a:xfrm>
            <a:off x="602540" y="336880"/>
            <a:ext cx="951802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800" b="1"/>
              <a:t>Plot 1</a:t>
            </a:r>
            <a:r>
              <a:rPr lang="en-US" altLang="zh-CN" sz="2800" b="1">
                <a:latin typeface="+mn-lt"/>
              </a:rPr>
              <a:t>:</a:t>
            </a:r>
            <a:r>
              <a:rPr lang="en-US" sz="2800">
                <a:ea typeface="+mn-lt"/>
                <a:cs typeface="+mn-lt"/>
              </a:rPr>
              <a:t>Days Overdue per Invoice for each Customer</a:t>
            </a:r>
            <a:endParaRPr lang="en-US" altLang="zh-CN" sz="2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2004ED-F6E0-4886-8A48-F552EE12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5" y="1263565"/>
            <a:ext cx="5690205" cy="4429125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AB6B4D2C-A94B-4F39-B57C-C1935295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37" y="1221826"/>
            <a:ext cx="5384023" cy="44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1E766-B0A0-4E96-BD05-B62CFBA155BD}"/>
              </a:ext>
            </a:extLst>
          </p:cNvPr>
          <p:cNvSpPr txBox="1"/>
          <p:nvPr/>
        </p:nvSpPr>
        <p:spPr>
          <a:xfrm>
            <a:off x="590906" y="429949"/>
            <a:ext cx="716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Strategy 1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</a:t>
            </a:r>
            <a:endParaRPr lang="zh-CN" altLang="en-US" sz="2800" b="1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3E1342-ADC1-40C8-AB2C-2D8FF262CBB7}"/>
              </a:ext>
            </a:extLst>
          </p:cNvPr>
          <p:cNvSpPr/>
          <p:nvPr/>
        </p:nvSpPr>
        <p:spPr>
          <a:xfrm>
            <a:off x="2590646" y="368829"/>
            <a:ext cx="6840041" cy="1168679"/>
          </a:xfrm>
          <a:prstGeom prst="roundRect">
            <a:avLst/>
          </a:prstGeom>
          <a:solidFill>
            <a:srgbClr val="DDDDDD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>
                <a:solidFill>
                  <a:schemeClr val="tx1"/>
                </a:solidFill>
                <a:latin typeface="Roboto" panose="02000000000000000000" pitchFamily="2" charset="0"/>
              </a:rPr>
              <a:t>For companies with payment problem (high overdue days per transaction):</a:t>
            </a:r>
            <a:endParaRPr lang="en-US" altLang="zh-CN" sz="2800" b="0" i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4C8E89-2AD1-4C3B-B380-126E4268F6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862" y="4532444"/>
            <a:ext cx="3664138" cy="1936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BA3BAA-6C50-420F-B50F-0A2345818381}"/>
              </a:ext>
            </a:extLst>
          </p:cNvPr>
          <p:cNvSpPr txBox="1"/>
          <p:nvPr/>
        </p:nvSpPr>
        <p:spPr>
          <a:xfrm>
            <a:off x="1204363" y="2357868"/>
            <a:ext cx="61213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Modify credit policies and credit terms</a:t>
            </a:r>
          </a:p>
          <a:p>
            <a:r>
              <a:rPr lang="en-US" altLang="zh-CN" sz="2000"/>
              <a:t>-To whom we grant credit and how long the credit is granted</a:t>
            </a:r>
          </a:p>
          <a:p>
            <a:endParaRPr lang="en-US" altLang="zh-CN" sz="2000" b="1"/>
          </a:p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4F2C2-1234-4BC3-9318-3317DC2E2653}"/>
              </a:ext>
            </a:extLst>
          </p:cNvPr>
          <p:cNvSpPr txBox="1"/>
          <p:nvPr/>
        </p:nvSpPr>
        <p:spPr>
          <a:xfrm>
            <a:off x="1204363" y="4928271"/>
            <a:ext cx="6712720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000" b="1"/>
              <a:t>Implement late payment fees</a:t>
            </a:r>
          </a:p>
          <a:p>
            <a:r>
              <a:rPr lang="en-US" altLang="zh-CN" sz="2000"/>
              <a:t>- Otherwise customers could have bad debt</a:t>
            </a:r>
          </a:p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432538-AD0D-4AF2-8E46-7E16E1E9F120}"/>
              </a:ext>
            </a:extLst>
          </p:cNvPr>
          <p:cNvSpPr txBox="1"/>
          <p:nvPr/>
        </p:nvSpPr>
        <p:spPr>
          <a:xfrm>
            <a:off x="1204363" y="3612282"/>
            <a:ext cx="67127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Reward for early payment with discounts</a:t>
            </a:r>
          </a:p>
          <a:p>
            <a:r>
              <a:rPr lang="en-US" altLang="zh-CN" sz="2000" b="1"/>
              <a:t>- </a:t>
            </a:r>
            <a:r>
              <a:rPr lang="en-US" altLang="zh-CN" sz="2000"/>
              <a:t>Coupons that indicates discounts decline as payment delays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7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1E766-B0A0-4E96-BD05-B62CFBA155BD}"/>
              </a:ext>
            </a:extLst>
          </p:cNvPr>
          <p:cNvSpPr txBox="1"/>
          <p:nvPr/>
        </p:nvSpPr>
        <p:spPr>
          <a:xfrm>
            <a:off x="741377" y="302991"/>
            <a:ext cx="804433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Plot 2: Invoice Amount per Overdue Day</a:t>
            </a:r>
            <a:endParaRPr lang="zh-CN" altLang="en-US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CB60BC-F53F-4C37-BD7D-B0EA00C2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2" y="1311583"/>
            <a:ext cx="6901391" cy="4648200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EE6297E5-3FB5-43E4-B03F-60E5EF57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1343011"/>
            <a:ext cx="3600450" cy="42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1E766-B0A0-4E96-BD05-B62CFBA155BD}"/>
              </a:ext>
            </a:extLst>
          </p:cNvPr>
          <p:cNvSpPr txBox="1"/>
          <p:nvPr/>
        </p:nvSpPr>
        <p:spPr>
          <a:xfrm>
            <a:off x="590906" y="429949"/>
            <a:ext cx="716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Strategy 2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</a:t>
            </a:r>
            <a:endParaRPr lang="zh-CN" altLang="en-US" sz="2800" b="1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3E1342-ADC1-40C8-AB2C-2D8FF262CBB7}"/>
              </a:ext>
            </a:extLst>
          </p:cNvPr>
          <p:cNvSpPr/>
          <p:nvPr/>
        </p:nvSpPr>
        <p:spPr>
          <a:xfrm>
            <a:off x="2636730" y="241871"/>
            <a:ext cx="8457328" cy="1168679"/>
          </a:xfrm>
          <a:prstGeom prst="roundRect">
            <a:avLst/>
          </a:prstGeom>
          <a:solidFill>
            <a:srgbClr val="DDDDDD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>
                <a:solidFill>
                  <a:schemeClr val="tx1"/>
                </a:solidFill>
                <a:latin typeface="Roboto" panose="02000000000000000000" pitchFamily="2" charset="0"/>
              </a:rPr>
              <a:t>For important clients(high ratio of invoice amount/ overdue days):</a:t>
            </a:r>
            <a:endParaRPr lang="en-US" altLang="zh-CN" sz="2800" b="0" i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B388DA-327C-44D4-9D63-B63583D83E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77" y="4503114"/>
            <a:ext cx="3894823" cy="2354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A70780-56F2-4039-A758-DDC3A0BE5ADB}"/>
              </a:ext>
            </a:extLst>
          </p:cNvPr>
          <p:cNvSpPr txBox="1"/>
          <p:nvPr/>
        </p:nvSpPr>
        <p:spPr>
          <a:xfrm>
            <a:off x="1227513" y="2616943"/>
            <a:ext cx="67127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payment arrangement group or specialist</a:t>
            </a:r>
          </a:p>
          <a:p>
            <a:r>
              <a:rPr lang="en-US" altLang="zh-CN" sz="2000" b="1"/>
              <a:t>- </a:t>
            </a:r>
            <a:r>
              <a:rPr lang="en-US" altLang="zh-CN" sz="2000"/>
              <a:t>make reminder calls</a:t>
            </a:r>
          </a:p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31AE66-0237-41E1-942A-A064468FCBC7}"/>
              </a:ext>
            </a:extLst>
          </p:cNvPr>
          <p:cNvSpPr txBox="1"/>
          <p:nvPr/>
        </p:nvSpPr>
        <p:spPr>
          <a:xfrm>
            <a:off x="1227513" y="3787915"/>
            <a:ext cx="67127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Offer optional payment plans in case of cash shortage</a:t>
            </a:r>
          </a:p>
          <a:p>
            <a:r>
              <a:rPr lang="en-US" altLang="zh-CN" sz="2000" b="1"/>
              <a:t>- </a:t>
            </a:r>
            <a:r>
              <a:rPr lang="en-US" altLang="zh-CN" sz="2000"/>
              <a:t>Payment by installment</a:t>
            </a:r>
          </a:p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4C5EE5-B05B-42D1-8308-0A083EB48579}"/>
              </a:ext>
            </a:extLst>
          </p:cNvPr>
          <p:cNvSpPr txBox="1"/>
          <p:nvPr/>
        </p:nvSpPr>
        <p:spPr>
          <a:xfrm>
            <a:off x="1227513" y="4867359"/>
            <a:ext cx="67127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Trade off policies or contracts</a:t>
            </a:r>
          </a:p>
          <a:p>
            <a:r>
              <a:rPr lang="en-US" altLang="zh-CN" sz="2000"/>
              <a:t>- Higher invoice amount is rewarded with longer overdues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4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1E766-B0A0-4E96-BD05-B62CFBA155BD}"/>
              </a:ext>
            </a:extLst>
          </p:cNvPr>
          <p:cNvSpPr txBox="1"/>
          <p:nvPr/>
        </p:nvSpPr>
        <p:spPr>
          <a:xfrm>
            <a:off x="741377" y="302991"/>
            <a:ext cx="842745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Plot 3: Analysis based on Countries</a:t>
            </a:r>
            <a:endParaRPr lang="zh-CN" altLang="en-US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D8BCF0E2-585B-4962-A3BE-66DDFB69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3780427"/>
            <a:ext cx="3341158" cy="2810814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77AED8-5B0C-49A0-B7A2-536E4CD6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01446"/>
            <a:ext cx="3997324" cy="2775481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420C338-B541-4CC6-9A54-B615011CA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128" y="3774018"/>
            <a:ext cx="2013200" cy="2982382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3954C3B-061A-4C61-8E52-1882AED01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568" y="1047375"/>
            <a:ext cx="4288366" cy="27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2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5158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24" name="文本框 23" descr="e7d195523061f1c0205959036996ad55c215b892a7aac5c0B9ADEF7896FB48F2EF97163A2DE1401E1875DEDC438B7864AD24CA23553DBBBD975DAF4CAD4A2592689FFB6CEE59FFA55B2702D0E5EE29CD544A36007C6C1A6CD4670CC5C34F5832753B4792F807EA5136992B4D52C48953F2CA2272C97FC64481E0BCFE5574AC5AB1F95C70384B2EC8DC69C284E087737F">
            <a:extLst>
              <a:ext uri="{FF2B5EF4-FFF2-40B4-BE49-F238E27FC236}">
                <a16:creationId xmlns:a16="http://schemas.microsoft.com/office/drawing/2014/main" id="{B7412DD9-B82F-4DA0-8262-2A1308B1C297}"/>
              </a:ext>
            </a:extLst>
          </p:cNvPr>
          <p:cNvSpPr txBox="1"/>
          <p:nvPr/>
        </p:nvSpPr>
        <p:spPr>
          <a:xfrm>
            <a:off x="7994886" y="1383213"/>
            <a:ext cx="379592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zh-CN"/>
            </a:defPPr>
            <a:lvl1pPr algn="dist">
              <a:defRPr sz="8000" b="1" spc="-150">
                <a:ln w="76200">
                  <a:noFill/>
                </a:ln>
                <a:gradFill>
                  <a:gsLst>
                    <a:gs pos="17000">
                      <a:schemeClr val="bg1"/>
                    </a:gs>
                    <a:gs pos="79000">
                      <a:srgbClr val="1D5DC7"/>
                    </a:gs>
                  </a:gsLst>
                  <a:lin ang="5400000" scaled="0"/>
                </a:gradFill>
                <a:latin typeface="Arial Black" panose="020B0A04020102020204" pitchFamily="34" charset="0"/>
                <a:ea typeface="Open Sans Extrabold" panose="020B0906030804020204" pitchFamily="34" charset="0"/>
                <a:cs typeface="Aharoni" panose="02010803020104030203" pitchFamily="2" charset="-79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en-US" altLang="zh-CN" sz="5400" b="0" spc="300">
                <a:solidFill>
                  <a:srgbClr val="353535"/>
                </a:solidFill>
                <a:latin typeface="+mn-lt"/>
                <a:ea typeface="+mn-ea"/>
                <a:cs typeface="+mn-ea"/>
                <a:sym typeface="+mn-lt"/>
              </a:rPr>
              <a:t>AGENDA</a:t>
            </a: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7BC230A-F19D-4FC4-A834-8520D77FD675}"/>
              </a:ext>
            </a:extLst>
          </p:cNvPr>
          <p:cNvSpPr>
            <a:spLocks noGrp="1"/>
          </p:cNvSpPr>
          <p:nvPr/>
        </p:nvSpPr>
        <p:spPr>
          <a:xfrm>
            <a:off x="1406886" y="-329464"/>
            <a:ext cx="6658740" cy="601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latin typeface="+mn-lt"/>
              </a:rPr>
              <a:t>01.Client Overview: Rock retail SE</a:t>
            </a: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等线 Light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tx1"/>
                </a:solidFill>
                <a:latin typeface="+mn-lt"/>
              </a:rPr>
              <a:t>02.Solution for Task I</a:t>
            </a: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等线 Light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latin typeface="+mn-lt"/>
              </a:rPr>
              <a:t>03.Solution for Task II</a:t>
            </a:r>
            <a:r>
              <a:rPr lang="en-US" sz="2800" b="1" cap="all">
                <a:latin typeface="Calibri Light"/>
                <a:ea typeface="等线 Light"/>
                <a:cs typeface="Calibri Light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1. Approach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2. Data analysis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3. Decision template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latin typeface="+mn-lt"/>
              </a:rPr>
              <a:t>04.Teamwork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latin typeface="+mn-lt"/>
              </a:rPr>
              <a:t>05.Q&amp;A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6A59D77-2B67-4902-936E-FFAA24D13569}"/>
              </a:ext>
            </a:extLst>
          </p:cNvPr>
          <p:cNvCxnSpPr/>
          <p:nvPr/>
        </p:nvCxnSpPr>
        <p:spPr>
          <a:xfrm flipV="1">
            <a:off x="9237133" y="2373842"/>
            <a:ext cx="2480733" cy="12700"/>
          </a:xfrm>
          <a:prstGeom prst="straightConnector1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8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1E766-B0A0-4E96-BD05-B62CFBA155BD}"/>
              </a:ext>
            </a:extLst>
          </p:cNvPr>
          <p:cNvSpPr txBox="1"/>
          <p:nvPr/>
        </p:nvSpPr>
        <p:spPr>
          <a:xfrm>
            <a:off x="590906" y="429949"/>
            <a:ext cx="716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Strategy 3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</a:t>
            </a:r>
            <a:endParaRPr lang="zh-CN" altLang="en-US" sz="2800" b="1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3E1342-ADC1-40C8-AB2C-2D8FF262CBB7}"/>
              </a:ext>
            </a:extLst>
          </p:cNvPr>
          <p:cNvSpPr/>
          <p:nvPr/>
        </p:nvSpPr>
        <p:spPr>
          <a:xfrm>
            <a:off x="2664381" y="429949"/>
            <a:ext cx="8750186" cy="1168679"/>
          </a:xfrm>
          <a:prstGeom prst="roundRect">
            <a:avLst/>
          </a:prstGeom>
          <a:solidFill>
            <a:srgbClr val="DDDDDD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For important clients in targeted country/countries:</a:t>
            </a:r>
          </a:p>
          <a:p>
            <a:r>
              <a:rPr lang="zh-CN" altLang="en-US" sz="2800">
                <a:solidFill>
                  <a:schemeClr val="tx1"/>
                </a:solidFill>
                <a:latin typeface="Roboto" panose="02000000000000000000" pitchFamily="2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Roboto" panose="02000000000000000000" pitchFamily="2" charset="0"/>
              </a:rPr>
              <a:t>region-wise if necessary</a:t>
            </a:r>
            <a:r>
              <a:rPr lang="zh-CN" altLang="en-US" sz="2800">
                <a:solidFill>
                  <a:schemeClr val="tx1"/>
                </a:solidFill>
                <a:latin typeface="Roboto" panose="02000000000000000000" pitchFamily="2" charset="0"/>
              </a:rPr>
              <a:t>）</a:t>
            </a:r>
            <a:endParaRPr lang="en-US" altLang="zh-CN" sz="2800" b="0" i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7C7E58-7A87-4C98-8AF4-91D3AE9D74C2}"/>
              </a:ext>
            </a:extLst>
          </p:cNvPr>
          <p:cNvSpPr txBox="1"/>
          <p:nvPr/>
        </p:nvSpPr>
        <p:spPr>
          <a:xfrm>
            <a:off x="938146" y="2627595"/>
            <a:ext cx="586776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400"/>
              <a:t>Customer behavior and culture analysis</a:t>
            </a:r>
          </a:p>
          <a:p>
            <a:endParaRPr lang="en-US" altLang="zh-CN" sz="2400"/>
          </a:p>
          <a:p>
            <a:r>
              <a:rPr lang="en-US" altLang="zh-CN" sz="2400"/>
              <a:t>payment habit study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8FD3A-57A8-4219-8BEB-D43A5771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44" y="2541624"/>
            <a:ext cx="4780523" cy="3519586"/>
          </a:xfrm>
          <a:prstGeom prst="rect">
            <a:avLst/>
          </a:prstGeom>
          <a:effectLst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49875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93" b="1656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SpPr txBox="1"/>
          <p:nvPr/>
        </p:nvSpPr>
        <p:spPr>
          <a:xfrm>
            <a:off x="1267809" y="2525955"/>
            <a:ext cx="508589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altLang="zh-CN" sz="6600" b="1" spc="-15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Thanks!</a:t>
            </a:r>
            <a:endParaRPr lang="zh-CN" altLang="en-US" sz="6600" b="1" spc="-15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BBFAB5B-3876-4F1D-801D-5575B2D24202}"/>
              </a:ext>
            </a:extLst>
          </p:cNvPr>
          <p:cNvCxnSpPr/>
          <p:nvPr/>
        </p:nvCxnSpPr>
        <p:spPr>
          <a:xfrm flipV="1">
            <a:off x="918633" y="3694642"/>
            <a:ext cx="1566333" cy="0"/>
          </a:xfrm>
          <a:prstGeom prst="straightConnector1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77" b="27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组合 25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GrpSpPr/>
          <p:nvPr/>
        </p:nvGrpSpPr>
        <p:grpSpPr>
          <a:xfrm>
            <a:off x="2303368" y="2530555"/>
            <a:ext cx="3620937" cy="1057358"/>
            <a:chOff x="4050956" y="2932517"/>
            <a:chExt cx="4038944" cy="1057358"/>
          </a:xfrm>
        </p:grpSpPr>
        <p:sp>
          <p:nvSpPr>
            <p:cNvPr id="27" name="矩形 26" descr="e7d195523061f1c0205959036996ad55c215b892a7aac5c0B9ADEF7896FB48F2EF97163A2DE1401E1875DEDC438B7864AD24CA23553DBBBD975DAF4CAD4A2592689FFB6CEE59FFA55B2702D0E5EE29CD5E6853F10A6E3885CDDD34B70C7B557EDC68C23528BBA84DFAD3C0E3C8138120EED699A8782B1640CE08A9EAB565CA97BA1566749A9173E9">
              <a:extLst>
                <a:ext uri="{FF2B5EF4-FFF2-40B4-BE49-F238E27FC236}">
                  <a16:creationId xmlns:a16="http://schemas.microsoft.com/office/drawing/2014/main" id="{68E132DA-6388-4373-BB91-9A23D37514C9}"/>
                </a:ext>
              </a:extLst>
            </p:cNvPr>
            <p:cNvSpPr/>
            <p:nvPr/>
          </p:nvSpPr>
          <p:spPr>
            <a:xfrm>
              <a:off x="4050956" y="2932517"/>
              <a:ext cx="403894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CN" sz="6600" b="1" spc="-150">
                  <a:ln w="762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01</a:t>
              </a:r>
              <a:endParaRPr lang="zh-CN" altLang="en-US" sz="6600" b="1" spc="-150">
                <a:ln w="762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Rectangle 3" descr="e7d195523061f1c0205959036996ad55c215b892a7aac5c0B9ADEF7896FB48F2EF97163A2DE1401E1875DEDC438B7864AD24CA23553DBBBD975DAF4CAD4A2592689FFB6CEE59FFA55B2702D0E5EE29CD5E6853F10A6E3885CDDD34B70C7B557EDC68C23528BBA84DFAD3C0E3C8138120EED699A8782B1640CE08A9EAB565CA97BA1566749A9173E9">
              <a:extLst>
                <a:ext uri="{FF2B5EF4-FFF2-40B4-BE49-F238E27FC236}">
                  <a16:creationId xmlns:a16="http://schemas.microsoft.com/office/drawing/2014/main" id="{5525C6E1-FAD9-4F42-A69A-9E738A06B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0956" y="3726084"/>
              <a:ext cx="4038944" cy="26379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endParaRPr lang="en-US" altLang="ko-KR" sz="11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TextBox 6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SpPr txBox="1"/>
          <p:nvPr/>
        </p:nvSpPr>
        <p:spPr>
          <a:xfrm>
            <a:off x="2608168" y="3964703"/>
            <a:ext cx="6395512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+mn-lt"/>
              </a:rPr>
              <a:t>Client Overview: Rock retail SE</a:t>
            </a:r>
            <a:endParaRPr lang="en-US" altLang="zh-CN" sz="2800" b="1">
              <a:solidFill>
                <a:schemeClr val="bg2">
                  <a:lumMod val="50000"/>
                </a:schemeClr>
              </a:solidFill>
              <a:latin typeface="+mn-lt"/>
              <a:ea typeface="等线 Light"/>
              <a:cs typeface="Calibri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A8A592-2B9D-40AA-85C9-1F5A66232785}"/>
              </a:ext>
            </a:extLst>
          </p:cNvPr>
          <p:cNvCxnSpPr/>
          <p:nvPr/>
        </p:nvCxnSpPr>
        <p:spPr>
          <a:xfrm flipV="1">
            <a:off x="2861733" y="4697942"/>
            <a:ext cx="1744133" cy="12700"/>
          </a:xfrm>
          <a:prstGeom prst="straightConnector1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3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69" t="22988"/>
          <a:stretch/>
        </p:blipFill>
        <p:spPr>
          <a:xfrm flipH="1" flipV="1">
            <a:off x="-1" y="0"/>
            <a:ext cx="2459421" cy="2112579"/>
          </a:xfrm>
          <a:prstGeom prst="rect">
            <a:avLst/>
          </a:prstGeom>
        </p:spPr>
      </p:pic>
      <p:sp>
        <p:nvSpPr>
          <p:cNvPr id="15" name="矩形 14" descr="e7d195523061f1c0205959036996ad55c215b892a7aac5c0B9ADEF7896FB48F2EF97163A2DE1401E1875DEDC438B7864AD24CA23553DBBBD975DAF4CAD4A2592689FFB6CEE59FFA55B2702D0E5EE29CDFC0DD98BC7D6A39A0A46E3600E3A67A1DE1989CEA5E5EF96C2D0BCA79EB0773B850273333E3489919CC0BC16112CE4CA6736EF81692E25B4"/>
          <p:cNvSpPr/>
          <p:nvPr/>
        </p:nvSpPr>
        <p:spPr>
          <a:xfrm>
            <a:off x="1130736" y="373737"/>
            <a:ext cx="384763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chemeClr val="bg2">
                    <a:lumMod val="50000"/>
                  </a:schemeClr>
                </a:solidFill>
                <a:latin typeface="+mn-lt"/>
              </a:rPr>
              <a:t>Rock retail SE</a:t>
            </a:r>
            <a:endParaRPr lang="en-US" altLang="zh-CN" sz="3200" b="1">
              <a:solidFill>
                <a:schemeClr val="bg2">
                  <a:lumMod val="50000"/>
                </a:schemeClr>
              </a:solidFill>
              <a:latin typeface="+mn-lt"/>
              <a:ea typeface="等线 Light"/>
              <a:cs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AA8F50-1756-402C-A661-682460186580}"/>
              </a:ext>
            </a:extLst>
          </p:cNvPr>
          <p:cNvSpPr txBox="1"/>
          <p:nvPr/>
        </p:nvSpPr>
        <p:spPr>
          <a:xfrm>
            <a:off x="1258445" y="1542204"/>
            <a:ext cx="190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Brands:</a:t>
            </a:r>
            <a:endParaRPr lang="zh-CN" altLang="en-US" sz="2400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1E766-B0A0-4E96-BD05-B62CFBA155BD}"/>
              </a:ext>
            </a:extLst>
          </p:cNvPr>
          <p:cNvSpPr txBox="1"/>
          <p:nvPr/>
        </p:nvSpPr>
        <p:spPr>
          <a:xfrm>
            <a:off x="3054549" y="1466291"/>
            <a:ext cx="716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FRANKFURT SCHOOL,  FANCY   AND   </a:t>
            </a:r>
            <a:r>
              <a:rPr lang="en-US" altLang="zh-CN" sz="2800" b="1"/>
              <a:t>UNIQUE</a:t>
            </a:r>
            <a:endParaRPr lang="zh-CN" altLang="en-US" sz="2800" b="1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7A4A5CA-745E-42B2-B647-B1A6FDD3CE82}"/>
              </a:ext>
            </a:extLst>
          </p:cNvPr>
          <p:cNvSpPr/>
          <p:nvPr/>
        </p:nvSpPr>
        <p:spPr>
          <a:xfrm>
            <a:off x="7662441" y="2209060"/>
            <a:ext cx="4409954" cy="1269814"/>
          </a:xfrm>
          <a:prstGeom prst="wedgeRoundRectCallout">
            <a:avLst>
              <a:gd name="adj1" fmla="val -24043"/>
              <a:gd name="adj2" fmla="val -75513"/>
              <a:gd name="adj3" fmla="val 16667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generated approximately </a:t>
            </a:r>
            <a:r>
              <a:rPr lang="zh-CN" altLang="en-US" sz="24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€</a:t>
            </a:r>
            <a:r>
              <a:rPr lang="en-US" altLang="zh-CN" sz="24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2.500.000 in annual sales in fiscal year 2021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CDAA87-45BB-42F9-9E02-8B24010A4305}"/>
              </a:ext>
            </a:extLst>
          </p:cNvPr>
          <p:cNvSpPr txBox="1"/>
          <p:nvPr/>
        </p:nvSpPr>
        <p:spPr>
          <a:xfrm>
            <a:off x="1258445" y="3684065"/>
            <a:ext cx="190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Seeking to:</a:t>
            </a:r>
            <a:endParaRPr lang="zh-CN" altLang="en-US" sz="2400" b="1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DAC2CB-D7B6-418F-B5C2-1C996CDE7FE1}"/>
              </a:ext>
            </a:extLst>
          </p:cNvPr>
          <p:cNvSpPr txBox="1"/>
          <p:nvPr/>
        </p:nvSpPr>
        <p:spPr>
          <a:xfrm>
            <a:off x="3054549" y="3682716"/>
            <a:ext cx="73057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800"/>
              <a:t>Improve customer portfolio management</a:t>
            </a:r>
            <a:endParaRPr lang="zh-CN" alt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93A0BD-89AC-4063-A7EF-1357B826C85E}"/>
              </a:ext>
            </a:extLst>
          </p:cNvPr>
          <p:cNvSpPr txBox="1"/>
          <p:nvPr/>
        </p:nvSpPr>
        <p:spPr>
          <a:xfrm>
            <a:off x="1291633" y="5021983"/>
            <a:ext cx="3102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Targeted </a:t>
            </a:r>
          </a:p>
          <a:p>
            <a:r>
              <a:rPr lang="en-US" altLang="zh-CN" sz="2400" b="1"/>
              <a:t>workstream:</a:t>
            </a:r>
            <a:endParaRPr lang="zh-CN" altLang="en-US" sz="2400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8CACF6-9F09-4DCD-9A54-0D6C08E385BB}"/>
              </a:ext>
            </a:extLst>
          </p:cNvPr>
          <p:cNvSpPr txBox="1"/>
          <p:nvPr/>
        </p:nvSpPr>
        <p:spPr>
          <a:xfrm>
            <a:off x="3160276" y="5096780"/>
            <a:ext cx="88272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“Revenue” </a:t>
            </a:r>
          </a:p>
          <a:p>
            <a:r>
              <a:rPr lang="en-US" altLang="zh-CN" sz="24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   customer relationship and customers’ account receivables </a:t>
            </a:r>
            <a:endParaRPr lang="zh-CN" altLang="en-US" sz="280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CD7F385-4C48-46BD-8E42-E8D9BD35F6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1" y="4868094"/>
            <a:ext cx="1087152" cy="9862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1B6E64A-741D-4910-9DD3-20C02B719E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3" y="3422492"/>
            <a:ext cx="1014413" cy="98623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51CCDDE-01BD-4813-A755-B6FFFA339F8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3" y="1233387"/>
            <a:ext cx="1308537" cy="107227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D8EB031-2D9C-493C-8014-B858953A6DF5}"/>
              </a:ext>
            </a:extLst>
          </p:cNvPr>
          <p:cNvCxnSpPr/>
          <p:nvPr/>
        </p:nvCxnSpPr>
        <p:spPr>
          <a:xfrm flipV="1">
            <a:off x="969433" y="1014942"/>
            <a:ext cx="1236133" cy="0"/>
          </a:xfrm>
          <a:prstGeom prst="straightConnector1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4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77" b="2777"/>
          <a:stretch/>
        </p:blipFill>
        <p:spPr>
          <a:xfrm>
            <a:off x="11248" y="0"/>
            <a:ext cx="12192000" cy="6858000"/>
          </a:xfrm>
          <a:prstGeom prst="rect">
            <a:avLst/>
          </a:prstGeom>
        </p:spPr>
      </p:pic>
      <p:grpSp>
        <p:nvGrpSpPr>
          <p:cNvPr id="26" name="组合 25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GrpSpPr/>
          <p:nvPr/>
        </p:nvGrpSpPr>
        <p:grpSpPr>
          <a:xfrm>
            <a:off x="2303368" y="2530555"/>
            <a:ext cx="3620937" cy="1057358"/>
            <a:chOff x="4050956" y="2932517"/>
            <a:chExt cx="4038944" cy="1057358"/>
          </a:xfrm>
        </p:grpSpPr>
        <p:sp>
          <p:nvSpPr>
            <p:cNvPr id="27" name="矩形 26" descr="e7d195523061f1c0205959036996ad55c215b892a7aac5c0B9ADEF7896FB48F2EF97163A2DE1401E1875DEDC438B7864AD24CA23553DBBBD975DAF4CAD4A2592689FFB6CEE59FFA55B2702D0E5EE29CD5E6853F10A6E3885CDDD34B70C7B557EDC68C23528BBA84DFAD3C0E3C8138120EED699A8782B1640CE08A9EAB565CA97BA1566749A9173E9">
              <a:extLst>
                <a:ext uri="{FF2B5EF4-FFF2-40B4-BE49-F238E27FC236}">
                  <a16:creationId xmlns:a16="http://schemas.microsoft.com/office/drawing/2014/main" id="{68E132DA-6388-4373-BB91-9A23D37514C9}"/>
                </a:ext>
              </a:extLst>
            </p:cNvPr>
            <p:cNvSpPr/>
            <p:nvPr/>
          </p:nvSpPr>
          <p:spPr>
            <a:xfrm>
              <a:off x="4050956" y="2932517"/>
              <a:ext cx="403894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CN" sz="6600" b="1" spc="-150">
                  <a:ln w="762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02</a:t>
              </a:r>
              <a:endParaRPr lang="zh-CN" altLang="en-US" sz="6600" b="1" spc="-150">
                <a:ln w="762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Rectangle 3" descr="e7d195523061f1c0205959036996ad55c215b892a7aac5c0B9ADEF7896FB48F2EF97163A2DE1401E1875DEDC438B7864AD24CA23553DBBBD975DAF4CAD4A2592689FFB6CEE59FFA55B2702D0E5EE29CD5E6853F10A6E3885CDDD34B70C7B557EDC68C23528BBA84DFAD3C0E3C8138120EED699A8782B1640CE08A9EAB565CA97BA1566749A9173E9">
              <a:extLst>
                <a:ext uri="{FF2B5EF4-FFF2-40B4-BE49-F238E27FC236}">
                  <a16:creationId xmlns:a16="http://schemas.microsoft.com/office/drawing/2014/main" id="{5525C6E1-FAD9-4F42-A69A-9E738A06B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0956" y="3726084"/>
              <a:ext cx="4038944" cy="26379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endParaRPr lang="en-US" altLang="ko-KR" sz="11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TextBox 6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SpPr txBox="1"/>
          <p:nvPr/>
        </p:nvSpPr>
        <p:spPr>
          <a:xfrm>
            <a:off x="2557368" y="3888503"/>
            <a:ext cx="4604812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</a:rPr>
              <a:t>Solution for Task I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4714C2-FC97-4E48-8A6D-D46C9FCA5570}"/>
              </a:ext>
            </a:extLst>
          </p:cNvPr>
          <p:cNvCxnSpPr/>
          <p:nvPr/>
        </p:nvCxnSpPr>
        <p:spPr>
          <a:xfrm flipV="1">
            <a:off x="2633133" y="4621742"/>
            <a:ext cx="1566333" cy="0"/>
          </a:xfrm>
          <a:prstGeom prst="straightConnector1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6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69" t="22988"/>
          <a:stretch/>
        </p:blipFill>
        <p:spPr>
          <a:xfrm flipH="1" flipV="1">
            <a:off x="-1" y="0"/>
            <a:ext cx="2459421" cy="2112579"/>
          </a:xfrm>
          <a:prstGeom prst="rect">
            <a:avLst/>
          </a:prstGeom>
        </p:spPr>
      </p:pic>
      <p:sp>
        <p:nvSpPr>
          <p:cNvPr id="15" name="矩形 14" descr="e7d195523061f1c0205959036996ad55c215b892a7aac5c0B9ADEF7896FB48F2EF97163A2DE1401E1875DEDC438B7864AD24CA23553DBBBD975DAF4CAD4A2592689FFB6CEE59FFA55B2702D0E5EE29CDFC0DD98BC7D6A39A0A46E3600E3A67A1DE1989CEA5E5EF96C2D0BCA79EB0773B850273333E3489919CC0BC16112CE4CA6736EF81692E25B4"/>
          <p:cNvSpPr/>
          <p:nvPr/>
        </p:nvSpPr>
        <p:spPr>
          <a:xfrm>
            <a:off x="1130735" y="1792539"/>
            <a:ext cx="1088378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Is it possible to reconcile the amount of the “net revenues” (revenues after discount) on the P&amp;L statement with account receivables on the balance sheet? </a:t>
            </a:r>
            <a:r>
              <a:rPr lang="en-US" altLang="zh-CN" sz="2800" b="0" i="0" u="none" strike="noStrike" baseline="0">
                <a:solidFill>
                  <a:srgbClr val="FF0000"/>
                </a:solidFill>
                <a:latin typeface="Arial" panose="020B0604020202020204" pitchFamily="34" charset="0"/>
              </a:rPr>
              <a:t>YES</a:t>
            </a:r>
            <a:r>
              <a:rPr lang="en-US" altLang="zh-CN" sz="2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CN" sz="4400" b="1">
              <a:solidFill>
                <a:schemeClr val="bg2">
                  <a:lumMod val="50000"/>
                </a:schemeClr>
              </a:solidFill>
              <a:latin typeface="+mn-lt"/>
              <a:ea typeface="等线 Light"/>
              <a:cs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1E766-B0A0-4E96-BD05-B62CFBA155BD}"/>
              </a:ext>
            </a:extLst>
          </p:cNvPr>
          <p:cNvSpPr txBox="1"/>
          <p:nvPr/>
        </p:nvSpPr>
        <p:spPr>
          <a:xfrm>
            <a:off x="743168" y="3320238"/>
            <a:ext cx="9961184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altLang="zh-CN" b="1"/>
              <a:t>An account receivable is instantly added to the P&amp;L statement in the “Net Sales” item, except if it is considered as risky, then we would add some provisions.</a:t>
            </a:r>
          </a:p>
          <a:p>
            <a:pPr marL="285750" indent="-285750">
              <a:buFont typeface="Wingdings" pitchFamily="2" charset="2"/>
              <a:buChar char="à"/>
            </a:pPr>
            <a:endParaRPr lang="en-GB" altLang="zh-CN" b="1"/>
          </a:p>
          <a:p>
            <a:pPr marL="285750" indent="-285750">
              <a:buFont typeface="Wingdings" pitchFamily="2" charset="2"/>
              <a:buChar char="à"/>
            </a:pPr>
            <a:r>
              <a:rPr lang="en-GB" b="1"/>
              <a:t>Thanks to the “discount” item (4), we can calculate the part of Net Sales which used to be “account receivables” (800) but was paid within 10 days.</a:t>
            </a:r>
            <a:r>
              <a:rPr lang="en-GB" altLang="zh-CN" b="1"/>
              <a:t> By subtracting this amount from the Net Sales (3,532 – 800 = 2,732), we end up on the amount of account receivables which were paid in more than 10 days or remain unpaid.</a:t>
            </a:r>
          </a:p>
          <a:p>
            <a:pPr marL="285750" indent="-285750">
              <a:buFont typeface="Wingdings" pitchFamily="2" charset="2"/>
              <a:buChar char="à"/>
            </a:pPr>
            <a:endParaRPr lang="en-GB" altLang="zh-CN" sz="2800" b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013ACE-9D94-4499-8EE8-D9A84B0702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8" y="904920"/>
            <a:ext cx="780161" cy="10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77" b="27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矩形 26" descr="e7d195523061f1c0205959036996ad55c215b892a7aac5c0B9ADEF7896FB48F2EF97163A2DE1401E1875DEDC438B7864AD24CA23553DBBBD975DAF4CAD4A2592689FFB6CEE59FFA55B2702D0E5EE29CD5E6853F10A6E3885CDDD34B70C7B557EDC68C23528BBA84DFAD3C0E3C8138120EED699A8782B1640CE08A9EAB565CA97BA1566749A9173E9">
            <a:extLst>
              <a:ext uri="{FF2B5EF4-FFF2-40B4-BE49-F238E27FC236}">
                <a16:creationId xmlns:a16="http://schemas.microsoft.com/office/drawing/2014/main" id="{68E132DA-6388-4373-BB91-9A23D37514C9}"/>
              </a:ext>
            </a:extLst>
          </p:cNvPr>
          <p:cNvSpPr/>
          <p:nvPr/>
        </p:nvSpPr>
        <p:spPr>
          <a:xfrm>
            <a:off x="2303368" y="2530555"/>
            <a:ext cx="362093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6600" b="1" spc="-150">
                <a:ln w="762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6600" b="1" spc="-150">
              <a:ln w="762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9" name="TextBox 6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>
            <a:extLst>
              <a:ext uri="{FF2B5EF4-FFF2-40B4-BE49-F238E27FC236}">
                <a16:creationId xmlns:a16="http://schemas.microsoft.com/office/drawing/2014/main" id="{1890F125-A63E-4820-9B41-F5143F25656C}"/>
              </a:ext>
            </a:extLst>
          </p:cNvPr>
          <p:cNvSpPr txBox="1"/>
          <p:nvPr/>
        </p:nvSpPr>
        <p:spPr>
          <a:xfrm>
            <a:off x="2519267" y="4107228"/>
            <a:ext cx="8657858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</a:rPr>
              <a:t>Solution for Task II: Data Analytics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4682C7-708D-4886-BD72-BE37779AAD03}"/>
              </a:ext>
            </a:extLst>
          </p:cNvPr>
          <p:cNvCxnSpPr/>
          <p:nvPr/>
        </p:nvCxnSpPr>
        <p:spPr>
          <a:xfrm flipV="1">
            <a:off x="2544233" y="4837642"/>
            <a:ext cx="1566333" cy="0"/>
          </a:xfrm>
          <a:prstGeom prst="straightConnector1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2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1E766-B0A0-4E96-BD05-B62CFBA155BD}"/>
              </a:ext>
            </a:extLst>
          </p:cNvPr>
          <p:cNvSpPr txBox="1"/>
          <p:nvPr/>
        </p:nvSpPr>
        <p:spPr>
          <a:xfrm>
            <a:off x="590907" y="429949"/>
            <a:ext cx="2653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Approach:</a:t>
            </a:r>
            <a:endParaRPr lang="zh-CN" altLang="en-US" sz="2800" b="1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F1678B-B994-4D93-B053-BF39A0492789}"/>
              </a:ext>
            </a:extLst>
          </p:cNvPr>
          <p:cNvSpPr/>
          <p:nvPr/>
        </p:nvSpPr>
        <p:spPr>
          <a:xfrm>
            <a:off x="752353" y="991405"/>
            <a:ext cx="4343045" cy="1019785"/>
          </a:xfrm>
          <a:prstGeom prst="roundRect">
            <a:avLst/>
          </a:prstGeom>
          <a:solidFill>
            <a:srgbClr val="DDDDDD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0" i="0">
                <a:solidFill>
                  <a:schemeClr val="tx1"/>
                </a:solidFill>
                <a:effectLst/>
                <a:latin typeface="Roboto"/>
              </a:rPr>
              <a:t>Why Python?</a:t>
            </a:r>
            <a:endParaRPr lang="en-US">
              <a:solidFill>
                <a:schemeClr val="tx1"/>
              </a:solidFill>
              <a:latin typeface="Roboto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EE350E4-9078-48BE-9331-B86AAB3E2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12884" r="12352" b="22175"/>
          <a:stretch/>
        </p:blipFill>
        <p:spPr>
          <a:xfrm>
            <a:off x="2899833" y="327501"/>
            <a:ext cx="2187614" cy="62566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3FDB09F-A014-4C65-B3F9-3B9C62D3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15" y="2254586"/>
            <a:ext cx="4852850" cy="3567692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DCE13B8-6CB1-4D28-882A-DFBF8FFF97AB}"/>
              </a:ext>
            </a:extLst>
          </p:cNvPr>
          <p:cNvSpPr txBox="1"/>
          <p:nvPr/>
        </p:nvSpPr>
        <p:spPr>
          <a:xfrm>
            <a:off x="1065468" y="3288464"/>
            <a:ext cx="1219911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Montserrat"/>
              </a:rPr>
              <a:t>Plethora of Open-Source Libraries</a:t>
            </a:r>
            <a:endParaRPr lang="en-US" altLang="zh-CN" b="1" i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047F7C3-22CB-49B1-8CEB-74BB808E28DF}"/>
              </a:ext>
            </a:extLst>
          </p:cNvPr>
          <p:cNvSpPr txBox="1"/>
          <p:nvPr/>
        </p:nvSpPr>
        <p:spPr>
          <a:xfrm>
            <a:off x="1065468" y="2644141"/>
            <a:ext cx="64927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Montserrat"/>
              </a:rPr>
              <a:t>Extensive and experienced community for support.</a:t>
            </a:r>
            <a:endParaRPr lang="en-US" altLang="zh-CN" b="1">
              <a:solidFill>
                <a:srgbClr val="000000"/>
              </a:solidFill>
              <a:latin typeface="Montserrat" panose="020B0604020202020204" pitchFamily="2" charset="0"/>
            </a:endParaRPr>
          </a:p>
          <a:p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181B7E-EDBD-40DD-8333-A4CC9D8288AC}"/>
              </a:ext>
            </a:extLst>
          </p:cNvPr>
          <p:cNvSpPr txBox="1"/>
          <p:nvPr/>
        </p:nvSpPr>
        <p:spPr>
          <a:xfrm>
            <a:off x="1061611" y="3936311"/>
            <a:ext cx="50343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Montserrat"/>
              </a:rPr>
              <a:t>Highly readable and fast.</a:t>
            </a:r>
            <a:endParaRPr lang="en-US" altLang="zh-CN" b="1" i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F65EAF7-D161-40C2-976C-01B6942DEC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5" y="2395893"/>
            <a:ext cx="1187511" cy="83189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52A00F8-1D4C-42B0-B1CC-F7700958D0B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" y="2890544"/>
            <a:ext cx="1187511" cy="96525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6EC0C04-037C-4B80-98F2-E535BDA3C04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" y="3578616"/>
            <a:ext cx="1200212" cy="1085906"/>
          </a:xfrm>
          <a:prstGeom prst="rect">
            <a:avLst/>
          </a:prstGeom>
        </p:spPr>
      </p:pic>
      <p:pic>
        <p:nvPicPr>
          <p:cNvPr id="14" name="图片 37" descr="Icon&#10;&#10;Description automatically generated">
            <a:extLst>
              <a:ext uri="{FF2B5EF4-FFF2-40B4-BE49-F238E27FC236}">
                <a16:creationId xmlns:a16="http://schemas.microsoft.com/office/drawing/2014/main" id="{A23F0872-4416-423D-B664-685FDFD1A7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4" y="4315434"/>
            <a:ext cx="1187511" cy="831893"/>
          </a:xfrm>
          <a:prstGeom prst="rect">
            <a:avLst/>
          </a:prstGeom>
        </p:spPr>
      </p:pic>
      <p:pic>
        <p:nvPicPr>
          <p:cNvPr id="15" name="图片 39" descr="Icon&#10;&#10;Description automatically generated">
            <a:extLst>
              <a:ext uri="{FF2B5EF4-FFF2-40B4-BE49-F238E27FC236}">
                <a16:creationId xmlns:a16="http://schemas.microsoft.com/office/drawing/2014/main" id="{BB9928DB-5FE1-4D7B-AB45-16998D867A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" y="4967139"/>
            <a:ext cx="1187511" cy="965250"/>
          </a:xfrm>
          <a:prstGeom prst="rect">
            <a:avLst/>
          </a:prstGeom>
        </p:spPr>
      </p:pic>
      <p:sp>
        <p:nvSpPr>
          <p:cNvPr id="17" name="文本框 35">
            <a:extLst>
              <a:ext uri="{FF2B5EF4-FFF2-40B4-BE49-F238E27FC236}">
                <a16:creationId xmlns:a16="http://schemas.microsoft.com/office/drawing/2014/main" id="{5FF54C93-D937-4675-B1F5-4F1C41CB9B7A}"/>
              </a:ext>
            </a:extLst>
          </p:cNvPr>
          <p:cNvSpPr txBox="1"/>
          <p:nvPr/>
        </p:nvSpPr>
        <p:spPr>
          <a:xfrm>
            <a:off x="1061610" y="4581974"/>
            <a:ext cx="50343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Montserrat"/>
              </a:rPr>
              <a:t>Diverse visualization options.</a:t>
            </a:r>
            <a:endParaRPr lang="en-US" altLang="zh-CN" b="1" i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zh-CN" altLang="en-US"/>
          </a:p>
        </p:txBody>
      </p:sp>
      <p:sp>
        <p:nvSpPr>
          <p:cNvPr id="18" name="文本框 35">
            <a:extLst>
              <a:ext uri="{FF2B5EF4-FFF2-40B4-BE49-F238E27FC236}">
                <a16:creationId xmlns:a16="http://schemas.microsoft.com/office/drawing/2014/main" id="{5C703498-E5DF-40FE-B312-E8C3789C57D7}"/>
              </a:ext>
            </a:extLst>
          </p:cNvPr>
          <p:cNvSpPr txBox="1"/>
          <p:nvPr/>
        </p:nvSpPr>
        <p:spPr>
          <a:xfrm>
            <a:off x="1067427" y="5285806"/>
            <a:ext cx="50343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Montserrat"/>
              </a:rPr>
              <a:t>Highly scalable </a:t>
            </a:r>
            <a:endParaRPr lang="en-US" altLang="zh-CN" b="1" i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6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F3F3F3"/>
            </a:gs>
            <a:gs pos="90099">
              <a:srgbClr val="FCFCFC"/>
            </a:gs>
            <a:gs pos="31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8536" y="826211"/>
            <a:ext cx="38476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F1678B-B994-4D93-B053-BF39A0492789}"/>
              </a:ext>
            </a:extLst>
          </p:cNvPr>
          <p:cNvSpPr/>
          <p:nvPr/>
        </p:nvSpPr>
        <p:spPr>
          <a:xfrm>
            <a:off x="1660985" y="443436"/>
            <a:ext cx="8186570" cy="1168679"/>
          </a:xfrm>
          <a:prstGeom prst="roundRect">
            <a:avLst/>
          </a:prstGeom>
          <a:solidFill>
            <a:srgbClr val="DDDDDD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Data Engineering with Python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D09E27-A49C-42B2-A1D1-F16D59085C09}"/>
              </a:ext>
            </a:extLst>
          </p:cNvPr>
          <p:cNvSpPr/>
          <p:nvPr/>
        </p:nvSpPr>
        <p:spPr>
          <a:xfrm>
            <a:off x="564862" y="2540496"/>
            <a:ext cx="3040916" cy="688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>
                <a:solidFill>
                  <a:schemeClr val="bg2">
                    <a:lumMod val="25000"/>
                  </a:schemeClr>
                </a:solidFill>
              </a:rPr>
              <a:t>Connecting to DBs / Importing Data</a:t>
            </a:r>
            <a:endParaRPr lang="zh-CN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7D3B01-E6FA-4129-8E55-E1D07DEC8F47}"/>
              </a:ext>
            </a:extLst>
          </p:cNvPr>
          <p:cNvSpPr/>
          <p:nvPr/>
        </p:nvSpPr>
        <p:spPr>
          <a:xfrm>
            <a:off x="4469839" y="2542388"/>
            <a:ext cx="3250761" cy="68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Data </a:t>
            </a:r>
            <a:r>
              <a:rPr lang="en-US" altLang="zh-CN" sz="2400">
                <a:solidFill>
                  <a:schemeClr val="bg2">
                    <a:lumMod val="25000"/>
                  </a:schemeClr>
                </a:solidFill>
                <a:ea typeface="微软雅黑"/>
                <a:cs typeface="+mn-lt"/>
              </a:rPr>
              <a:t>Transformation</a:t>
            </a:r>
            <a:r>
              <a:rPr lang="en-US" altLang="zh-CN" sz="240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368C3-8B5A-4624-9928-56A71F16EAEB}"/>
              </a:ext>
            </a:extLst>
          </p:cNvPr>
          <p:cNvSpPr/>
          <p:nvPr/>
        </p:nvSpPr>
        <p:spPr>
          <a:xfrm>
            <a:off x="8351992" y="2540494"/>
            <a:ext cx="3046732" cy="677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>
                <a:solidFill>
                  <a:schemeClr val="bg2">
                    <a:lumMod val="25000"/>
                  </a:schemeClr>
                </a:solidFill>
              </a:rPr>
              <a:t>Data Visualization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78B4BB-EDB6-47A4-991E-9558612FCEA1}"/>
              </a:ext>
            </a:extLst>
          </p:cNvPr>
          <p:cNvSpPr/>
          <p:nvPr/>
        </p:nvSpPr>
        <p:spPr>
          <a:xfrm>
            <a:off x="564862" y="3559938"/>
            <a:ext cx="1724031" cy="90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sqlite3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D81695-40FD-4E30-994B-81EC486C53B5}"/>
              </a:ext>
            </a:extLst>
          </p:cNvPr>
          <p:cNvSpPr/>
          <p:nvPr/>
        </p:nvSpPr>
        <p:spPr>
          <a:xfrm>
            <a:off x="4467187" y="3559938"/>
            <a:ext cx="2555996" cy="90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pandas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9AA1FC-542C-4D84-8764-EFC8D58751BD}"/>
              </a:ext>
            </a:extLst>
          </p:cNvPr>
          <p:cNvSpPr/>
          <p:nvPr/>
        </p:nvSpPr>
        <p:spPr>
          <a:xfrm>
            <a:off x="4467186" y="4950954"/>
            <a:ext cx="1983520" cy="90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numpy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0BCA3D-BEE1-45C0-9F0D-ADA0E69F1EC1}"/>
              </a:ext>
            </a:extLst>
          </p:cNvPr>
          <p:cNvSpPr/>
          <p:nvPr/>
        </p:nvSpPr>
        <p:spPr>
          <a:xfrm>
            <a:off x="8776246" y="3559938"/>
            <a:ext cx="2622478" cy="936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matplotlib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1A42D61-1D4D-466C-BF2B-66A760F76A8E}"/>
              </a:ext>
            </a:extLst>
          </p:cNvPr>
          <p:cNvSpPr/>
          <p:nvPr/>
        </p:nvSpPr>
        <p:spPr>
          <a:xfrm>
            <a:off x="576403" y="4938976"/>
            <a:ext cx="2495864" cy="920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err="1">
                <a:solidFill>
                  <a:schemeClr val="tx1"/>
                </a:solidFill>
                <a:ea typeface="+mn-lt"/>
                <a:cs typeface="+mn-lt"/>
              </a:rPr>
              <a:t>sqlalchemy</a:t>
            </a:r>
            <a:endParaRPr lang="en-US" altLang="zh-CN" err="1">
              <a:solidFill>
                <a:schemeClr val="tx1"/>
              </a:solidFill>
            </a:endParaRPr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E6221D7B-08E6-4045-8DBB-37E91D76895A}"/>
              </a:ext>
            </a:extLst>
          </p:cNvPr>
          <p:cNvSpPr/>
          <p:nvPr/>
        </p:nvSpPr>
        <p:spPr>
          <a:xfrm>
            <a:off x="7923930" y="4950954"/>
            <a:ext cx="3478087" cy="914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err="1">
                <a:solidFill>
                  <a:schemeClr val="tx1"/>
                </a:solidFill>
                <a:ea typeface="+mn-lt"/>
                <a:cs typeface="+mn-lt"/>
              </a:rPr>
              <a:t>dataframe_image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B9F63A-F7DD-49EB-9676-07ECE114BEF9}"/>
              </a:ext>
            </a:extLst>
          </p:cNvPr>
          <p:cNvCxnSpPr/>
          <p:nvPr/>
        </p:nvCxnSpPr>
        <p:spPr>
          <a:xfrm flipH="1">
            <a:off x="5861001" y="1610670"/>
            <a:ext cx="4653" cy="914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C04B-250B-4286-9F23-C03365CBC635}"/>
              </a:ext>
            </a:extLst>
          </p:cNvPr>
          <p:cNvCxnSpPr>
            <a:cxnSpLocks/>
          </p:cNvCxnSpPr>
          <p:nvPr/>
        </p:nvCxnSpPr>
        <p:spPr>
          <a:xfrm flipH="1">
            <a:off x="2056817" y="1535051"/>
            <a:ext cx="4653" cy="914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305EEB-1F0D-4476-B8A9-DC9A953423DA}"/>
              </a:ext>
            </a:extLst>
          </p:cNvPr>
          <p:cNvCxnSpPr>
            <a:cxnSpLocks/>
          </p:cNvCxnSpPr>
          <p:nvPr/>
        </p:nvCxnSpPr>
        <p:spPr>
          <a:xfrm flipH="1">
            <a:off x="9595382" y="1500150"/>
            <a:ext cx="4653" cy="914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0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cnuabkr">
      <a:majorFont>
        <a:latin typeface="Hans Kendrick V4" panose="020F0302020204030204"/>
        <a:ea typeface="微软雅黑"/>
        <a:cs typeface=""/>
      </a:majorFont>
      <a:minorFont>
        <a:latin typeface="Hans Kendrick V4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e7d195523061f1c0205959036996ad55c215b892a7aac5c0B9ADEF7896FB48F2EF97163A2DE1401E1875DEDC438B7864AD24CA23553DBBBD975DAF4CAD4A2592689FFB6CEE59FFA55B2702D0E5EE29CDFC7DD6D4C22D17AEBF0859EEF13D94F7618A7158DD5E6CBFFCD3378BED4BE408AACF7028107ED13DF3401F841188AA6377254543678C99A2</_7b1dac89e7d195523061f1c0316ecb71>
</e7d195523061f1c0>
</file>

<file path=customXml/itemProps1.xml><?xml version="1.0" encoding="utf-8"?>
<ds:datastoreItem xmlns:ds="http://schemas.openxmlformats.org/officeDocument/2006/customXml" ds:itemID="{F74DDBF3-BC58-4B74-A1EF-448B238E12E0}">
  <ds:schemaRefs>
    <ds:schemaRef ds:uri=""/>
    <ds:schemaRef ds:uri="http://e7d195523061f1c0/custom/data/de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Widescreen</PresentationFormat>
  <Paragraphs>116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Hans Kendrick V4</vt:lpstr>
      <vt:lpstr>Arial</vt:lpstr>
      <vt:lpstr>Calibri</vt:lpstr>
      <vt:lpstr>Calibri Light</vt:lpstr>
      <vt:lpstr>Montserrat</vt:lpstr>
      <vt:lpstr>Roboto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Alienware</dc:creator>
  <cp:lastModifiedBy>Amber J.</cp:lastModifiedBy>
  <cp:revision>18</cp:revision>
  <dcterms:created xsi:type="dcterms:W3CDTF">2021-01-17T04:32:22Z</dcterms:created>
  <dcterms:modified xsi:type="dcterms:W3CDTF">2023-11-30T16:35:13Z</dcterms:modified>
</cp:coreProperties>
</file>