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d4fb8699e_0_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6d4fb8699e_0_1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d4fb8699e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6d4fb8699e_0_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d4fb8699e_0_2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6d4fb8699e_0_2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2:notes"/>
          <p:cNvSpPr/>
          <p:nvPr>
            <p:ph idx="2" type="sldImg"/>
          </p:nvPr>
        </p:nvSpPr>
        <p:spPr>
          <a:xfrm>
            <a:off x="2032400" y="514350"/>
            <a:ext cx="81284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471835" y="268475"/>
            <a:ext cx="262699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751824" y="1318849"/>
            <a:ext cx="7359650" cy="36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280" y="1882140"/>
            <a:ext cx="1441703" cy="60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7835" y="2496312"/>
            <a:ext cx="7466612" cy="850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64095" y="3457955"/>
            <a:ext cx="707135" cy="515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1231" y="5367528"/>
            <a:ext cx="2577083" cy="880838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471835" y="268475"/>
            <a:ext cx="262699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471835" y="268475"/>
            <a:ext cx="262699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471835" y="268475"/>
            <a:ext cx="2626995" cy="391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751824" y="1318849"/>
            <a:ext cx="7359650" cy="367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4773510" y="1756060"/>
            <a:ext cx="3926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55A11"/>
                </a:solidFill>
              </a:rPr>
              <a:t>SOCIAL COMPUTING</a:t>
            </a:r>
            <a:endParaRPr sz="3600"/>
          </a:p>
        </p:txBody>
      </p:sp>
      <p:sp>
        <p:nvSpPr>
          <p:cNvPr id="52" name="Google Shape;52;p7"/>
          <p:cNvSpPr txBox="1"/>
          <p:nvPr/>
        </p:nvSpPr>
        <p:spPr>
          <a:xfrm>
            <a:off x="4773510" y="2616053"/>
            <a:ext cx="5280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Course Introduction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4860652" y="4385075"/>
            <a:ext cx="4221600" cy="15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58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Richa Sharma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9500"/>
              </a:lnSpc>
              <a:spcBef>
                <a:spcPts val="38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Department of Computer Science and Engineering (Artificial Intelligence and Machine Learning)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4783073" y="4112515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448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979" y="1606296"/>
            <a:ext cx="2369820" cy="354939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7"/>
          <p:cNvSpPr/>
          <p:nvPr/>
        </p:nvSpPr>
        <p:spPr>
          <a:xfrm>
            <a:off x="10855452" y="266699"/>
            <a:ext cx="1066800" cy="1077595"/>
          </a:xfrm>
          <a:custGeom>
            <a:rect b="b" l="l" r="r" t="t"/>
            <a:pathLst>
              <a:path extrusionOk="0" h="1077595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7480"/>
                </a:lnTo>
                <a:lnTo>
                  <a:pt x="1066800" y="1077480"/>
                </a:lnTo>
                <a:lnTo>
                  <a:pt x="1066800" y="45720"/>
                </a:lnTo>
                <a:lnTo>
                  <a:pt x="1066800" y="10680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/>
          <p:nvPr/>
        </p:nvSpPr>
        <p:spPr>
          <a:xfrm>
            <a:off x="677608" y="2895869"/>
            <a:ext cx="33522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2E5395"/>
                </a:solidFill>
                <a:latin typeface="Calibri"/>
                <a:ea typeface="Calibri"/>
                <a:cs typeface="Calibri"/>
                <a:sym typeface="Calibri"/>
              </a:rPr>
              <a:t>SLIDE SET TITLE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 txBox="1"/>
          <p:nvPr/>
        </p:nvSpPr>
        <p:spPr>
          <a:xfrm>
            <a:off x="677600" y="4629150"/>
            <a:ext cx="70041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12700" rtl="0" algn="l"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 Sharma</a:t>
            </a:r>
            <a:b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 (Artificial Intelligence and Machine Learning)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Tanistha Hota, Sem VII, Dept. of CSE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Tejas V Bhat, Sem VII, Dept. of CSE(AI/ML)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75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F4AF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761" y="2597652"/>
            <a:ext cx="7904480" cy="68580"/>
          </a:xfrm>
          <a:custGeom>
            <a:rect b="b" l="l" r="r" t="t"/>
            <a:pathLst>
              <a:path extrusionOk="0" h="68580" w="7904480">
                <a:moveTo>
                  <a:pt x="0" y="68541"/>
                </a:moveTo>
                <a:lnTo>
                  <a:pt x="7904048" y="0"/>
                </a:lnTo>
              </a:path>
            </a:pathLst>
          </a:custGeom>
          <a:noFill/>
          <a:ln cap="flat" cmpd="sng" w="38075">
            <a:solidFill>
              <a:srgbClr val="DFA1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 txBox="1"/>
          <p:nvPr>
            <p:ph type="title"/>
          </p:nvPr>
        </p:nvSpPr>
        <p:spPr>
          <a:xfrm>
            <a:off x="677608" y="1856864"/>
            <a:ext cx="392684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</a:rPr>
              <a:t>SOCIAL COMPUTING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512950" y="763398"/>
            <a:ext cx="238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C7C30"/>
                </a:solidFill>
              </a:rPr>
              <a:t>Social Graph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9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 txBox="1"/>
          <p:nvPr/>
        </p:nvSpPr>
        <p:spPr>
          <a:xfrm>
            <a:off x="427823" y="1519574"/>
            <a:ext cx="9104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406400" lvl="0" marL="457200" marR="5080" rtl="0" algn="l">
              <a:lnSpc>
                <a:spcPct val="108214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2800"/>
              <a:buChar char="❏"/>
            </a:pPr>
            <a:r>
              <a:rPr lang="en-US" sz="2800">
                <a:solidFill>
                  <a:schemeClr val="dk1"/>
                </a:solidFill>
              </a:rPr>
              <a:t>A social graph is a graph that represents social relations between entities.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marR="5080" rtl="0" algn="l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❏"/>
            </a:pPr>
            <a:r>
              <a:rPr lang="en-US" sz="2800">
                <a:solidFill>
                  <a:schemeClr val="dk1"/>
                </a:solidFill>
              </a:rPr>
              <a:t>It is a model or representation of a social network.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306575" y="3126700"/>
            <a:ext cx="11676600" cy="3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Social Network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 collection of </a:t>
            </a:r>
            <a:r>
              <a:rPr b="1" lang="en-US" sz="2400">
                <a:solidFill>
                  <a:schemeClr val="dk1"/>
                </a:solidFill>
              </a:rPr>
              <a:t>entities</a:t>
            </a:r>
            <a:br>
              <a:rPr b="1"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○ </a:t>
            </a:r>
            <a:r>
              <a:rPr lang="en-US" sz="2400">
                <a:solidFill>
                  <a:schemeClr val="dk1"/>
                </a:solidFill>
              </a:rPr>
              <a:t>Typically people, but could be something else too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>
                <a:solidFill>
                  <a:schemeClr val="dk1"/>
                </a:solidFill>
              </a:rPr>
              <a:t>At least one </a:t>
            </a:r>
            <a:r>
              <a:rPr b="1" lang="en-US" sz="2400">
                <a:solidFill>
                  <a:schemeClr val="dk1"/>
                </a:solidFill>
              </a:rPr>
              <a:t>relationship </a:t>
            </a:r>
            <a:r>
              <a:rPr lang="en-US" sz="2400">
                <a:solidFill>
                  <a:schemeClr val="dk1"/>
                </a:solidFill>
              </a:rPr>
              <a:t>between entities of the network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○ For example: friends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○ Sometimes </a:t>
            </a:r>
            <a:r>
              <a:rPr b="1" lang="en-US" sz="2400">
                <a:solidFill>
                  <a:schemeClr val="dk1"/>
                </a:solidFill>
              </a:rPr>
              <a:t>boolean</a:t>
            </a:r>
            <a:r>
              <a:rPr lang="en-US" sz="2400">
                <a:solidFill>
                  <a:schemeClr val="dk1"/>
                </a:solidFill>
              </a:rPr>
              <a:t>: two people are either friends or they are not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○ Relationship may have a </a:t>
            </a:r>
            <a:r>
              <a:rPr b="1" lang="en-US" sz="2400">
                <a:solidFill>
                  <a:schemeClr val="dk1"/>
                </a:solidFill>
              </a:rPr>
              <a:t>degree</a:t>
            </a:r>
            <a:endParaRPr b="1"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■ </a:t>
            </a:r>
            <a:r>
              <a:rPr b="1" lang="en-US" sz="2400">
                <a:solidFill>
                  <a:schemeClr val="dk1"/>
                </a:solidFill>
              </a:rPr>
              <a:t>Discrete </a:t>
            </a:r>
            <a:r>
              <a:rPr lang="en-US" sz="2400">
                <a:solidFill>
                  <a:schemeClr val="dk1"/>
                </a:solidFill>
              </a:rPr>
              <a:t>degree: friends, family, acquaintances, or none</a:t>
            </a:r>
            <a:endParaRPr sz="2400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■ </a:t>
            </a:r>
            <a:r>
              <a:rPr b="1" lang="en-US" sz="2400">
                <a:solidFill>
                  <a:schemeClr val="dk1"/>
                </a:solidFill>
              </a:rPr>
              <a:t>Real number </a:t>
            </a:r>
            <a:r>
              <a:rPr lang="en-US" sz="2400">
                <a:solidFill>
                  <a:schemeClr val="dk1"/>
                </a:solidFill>
              </a:rPr>
              <a:t>degree: the fraction of the average day that two</a:t>
            </a:r>
            <a:endParaRPr sz="24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   people spend talking to each other.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512950" y="763398"/>
            <a:ext cx="238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C7C30"/>
                </a:solidFill>
              </a:rPr>
              <a:t>Social Graph</a:t>
            </a:r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512950" y="763398"/>
            <a:ext cx="238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C7C30"/>
                </a:solidFill>
              </a:rPr>
              <a:t>Social Graph</a:t>
            </a:r>
            <a:endParaRPr/>
          </a:p>
        </p:txBody>
      </p:sp>
      <p:pic>
        <p:nvPicPr>
          <p:cNvPr id="89" name="Google Shape;8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852000" y="6047250"/>
            <a:ext cx="5154000" cy="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0" lvl="0" marL="0" marR="5080" rtl="0" algn="l">
              <a:lnSpc>
                <a:spcPct val="108214"/>
              </a:lnSpc>
              <a:spcBef>
                <a:spcPts val="985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By Festys - Own work, CC BY-SA 3.0, https://commons.wikimedia.org/w/index.php?curid=22915309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1" title="Social_graph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925" y="1524675"/>
            <a:ext cx="6030120" cy="452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512950" y="763398"/>
            <a:ext cx="2381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C7C30"/>
                </a:solidFill>
              </a:rPr>
              <a:t>Social Graph</a:t>
            </a:r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58856" y="469391"/>
            <a:ext cx="934211" cy="139903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/>
          <p:nvPr/>
        </p:nvSpPr>
        <p:spPr>
          <a:xfrm>
            <a:off x="0" y="1298448"/>
            <a:ext cx="8293734" cy="38100"/>
          </a:xfrm>
          <a:custGeom>
            <a:rect b="b" l="l" r="r" t="t"/>
            <a:pathLst>
              <a:path extrusionOk="0" h="38100" w="8293734">
                <a:moveTo>
                  <a:pt x="8293188" y="0"/>
                </a:moveTo>
                <a:lnTo>
                  <a:pt x="0" y="0"/>
                </a:lnTo>
                <a:lnTo>
                  <a:pt x="0" y="38100"/>
                </a:lnTo>
                <a:lnTo>
                  <a:pt x="8293188" y="38100"/>
                </a:lnTo>
                <a:lnTo>
                  <a:pt x="8293188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/>
          <p:nvPr/>
        </p:nvSpPr>
        <p:spPr>
          <a:xfrm>
            <a:off x="5449061" y="2888743"/>
            <a:ext cx="4581525" cy="0"/>
          </a:xfrm>
          <a:custGeom>
            <a:rect b="b" l="l" r="r" t="t"/>
            <a:pathLst>
              <a:path extrusionOk="0" h="120000" w="4581525">
                <a:moveTo>
                  <a:pt x="0" y="0"/>
                </a:moveTo>
                <a:lnTo>
                  <a:pt x="4581448" y="0"/>
                </a:lnTo>
              </a:path>
            </a:pathLst>
          </a:custGeom>
          <a:noFill/>
          <a:ln cap="flat" cmpd="sng" w="38100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5526892" y="3109730"/>
            <a:ext cx="6230700" cy="20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Richa Sharma </a:t>
            </a:r>
            <a:endParaRPr b="1"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(Artificial Intelligence and Machine Learning)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765" rtl="0" algn="l">
              <a:spcBef>
                <a:spcPts val="1245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richasharma@pes.edu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10765536" y="348995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0"/>
                </a:moveTo>
                <a:lnTo>
                  <a:pt x="0" y="0"/>
                </a:lnTo>
                <a:lnTo>
                  <a:pt x="0" y="45720"/>
                </a:lnTo>
                <a:lnTo>
                  <a:pt x="1021080" y="45720"/>
                </a:lnTo>
                <a:lnTo>
                  <a:pt x="1021080" y="1078992"/>
                </a:lnTo>
                <a:lnTo>
                  <a:pt x="1066800" y="1078992"/>
                </a:lnTo>
                <a:lnTo>
                  <a:pt x="1066800" y="45720"/>
                </a:lnTo>
                <a:lnTo>
                  <a:pt x="1066800" y="12192"/>
                </a:lnTo>
                <a:lnTo>
                  <a:pt x="1066800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13944" y="5489447"/>
            <a:ext cx="1066800" cy="1079500"/>
          </a:xfrm>
          <a:custGeom>
            <a:rect b="b" l="l" r="r" t="t"/>
            <a:pathLst>
              <a:path extrusionOk="0" h="1079500" w="1066800">
                <a:moveTo>
                  <a:pt x="1066800" y="1033272"/>
                </a:moveTo>
                <a:lnTo>
                  <a:pt x="45720" y="1033272"/>
                </a:lnTo>
                <a:lnTo>
                  <a:pt x="45720" y="0"/>
                </a:lnTo>
                <a:lnTo>
                  <a:pt x="0" y="0"/>
                </a:lnTo>
                <a:lnTo>
                  <a:pt x="0" y="1033272"/>
                </a:lnTo>
                <a:lnTo>
                  <a:pt x="0" y="1066800"/>
                </a:lnTo>
                <a:lnTo>
                  <a:pt x="0" y="1078992"/>
                </a:lnTo>
                <a:lnTo>
                  <a:pt x="1066800" y="1078992"/>
                </a:lnTo>
                <a:lnTo>
                  <a:pt x="1066800" y="1033272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492" y="1606296"/>
            <a:ext cx="2368295" cy="354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>
            <p:ph type="title"/>
          </p:nvPr>
        </p:nvSpPr>
        <p:spPr>
          <a:xfrm>
            <a:off x="5526892" y="2056610"/>
            <a:ext cx="2323465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C55A11"/>
                </a:solidFill>
              </a:rPr>
              <a:t>THANK YOU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