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1882B-5B00-4A11-9E22-34D2A518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B129B0-4BD5-4834-9B03-4B796404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2C832-B542-4A11-B40A-E57B67F9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B708E-B059-44FC-9B30-C5C82B4B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AEACE-3818-46E4-8B03-6CD09C91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3F8-DD59-4A2E-83C8-2CE3A99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48B1C7-C911-499A-8D4C-E2114FF3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F557DE-7AAA-414E-AECF-3E1D5804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BEA4CD-A605-471F-9EC8-C3EB41A6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32D84-52F3-45CD-B7D6-89F9CF9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899BFE-2581-4891-8549-BED2E4E91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FBAE19-E314-4ED4-8367-6A61CFEF3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080722-61C3-48AC-9F64-7E7016F4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4F6D21-B642-4FBE-A1E6-245D4CC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66888-8DE4-4A74-8B71-0090DA9A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233F5-0EB1-4E72-A47A-DB9F307D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06B27-8EE8-4967-8377-603006B9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E1A715-C7BE-423C-A3B5-AA4D02F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2D260-767E-4ACA-92CB-5B1CE970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2DDED8-790E-42D0-9BFE-A5616F03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9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78E3B-DA48-42A8-803A-167CFB67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EA66-028B-4441-8B98-13D9DE96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01A1B-C19E-4DCC-AD0F-0CDF06B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2A909-511F-40E6-BFBA-886DEB29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91A84-9574-4452-8A6A-8F322BF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88BCE-2009-4ED5-AC37-908784E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95653-3F67-4CED-A957-04A5247A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3FD9B0-2DE4-490E-B604-C0038EEC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47533F-853C-44EF-89EC-7C5A4F97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338FD-99CF-4D6F-A334-8473AC1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4E5406-59AD-4B79-91B6-F08909C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F1666-2D28-475E-983F-A6D9F03A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F6D164-2753-4D58-AC5F-A9D95EF5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9C9D1A-A7FE-43D5-AFE9-548A57B7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4B2FF3-8E55-4E87-A120-858C458D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AD5AE0-47D4-431E-9481-6F92FE64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2115D5-7D94-49EF-B7D9-5F81EB28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CA1EBD-269F-45A4-8AAC-6DC5E4F2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A9A8CC-45BF-4F1B-84CA-E97AB58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C2CBF-43C8-4336-8E8E-7B757887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E4FF7A-F636-41FD-B580-8DB81E5C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31A87-05F2-409E-BEED-62145785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4ABD8C-17BF-49BC-933D-82EF8E6D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8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0D6B6C-D0EE-4D8E-9E5D-E364308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20BAA1-D10A-47EC-A0FF-6D04DF69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FEBDBF-386E-43AE-A403-84488B7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5B3DB-3393-40DE-B3B2-16E09B19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F9A8B-8D19-46D4-B0B7-0B1A8437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22B65A-22DE-494B-97F4-E39A8EFC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A7640A-2735-4613-B157-11C88136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85B52C-ADC5-4D4C-9F3D-BB7973D6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B204AA-61CD-4310-BE57-07BFB03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64DED-4119-4544-83BE-411E4FE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40590-F9E9-4D24-9CA6-D9863D2CD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F9747D-4D13-4C43-8A98-11D16DC2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7EE27-5FCC-4505-8165-07EE501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2E9E05-1379-4489-B564-FAECB64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5BFBEA-FEF9-4F90-8680-458A50F6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61AD3-2123-4C9D-AE6D-EEFBAD8E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8878B9-D85E-4CCB-877D-2D9B4C4B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30586-4FE2-4BCE-9FA7-459A0AE9E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5BF8-FBF7-4AEE-A997-CC7D27C40B9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FFE6FD-079B-4B6F-8002-5A7231E7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13E27-1256-4615-A8FD-20F228A9F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9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458CE-DF92-492D-8FA2-2BAC9651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TW" dirty="0"/>
              <a:t>Python FP-Growth</a:t>
            </a:r>
            <a:r>
              <a:rPr lang="zh-TW" altLang="en-US" dirty="0"/>
              <a:t> 分組作業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2A6477-D6F1-4F28-9963-C4B9906BA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03591"/>
              </p:ext>
            </p:extLst>
          </p:nvPr>
        </p:nvGraphicFramePr>
        <p:xfrm>
          <a:off x="2032000" y="376177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729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0823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指導教授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張欽圳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/>
                        <a:t>組員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翁星宇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85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徐碩嶽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1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王怡萱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8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巫怡茜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黃子軒</a:t>
                      </a:r>
                      <a:endParaRPr lang="en-US" altLang="zh-TW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002344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BD12B590-4E54-4ADA-9D9E-2268FF2A0CB2}"/>
              </a:ext>
            </a:extLst>
          </p:cNvPr>
          <p:cNvSpPr txBox="1"/>
          <p:nvPr/>
        </p:nvSpPr>
        <p:spPr>
          <a:xfrm>
            <a:off x="5633155" y="325596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173370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65F59-9550-4F78-8D20-7B9C14D4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8"/>
            <a:ext cx="10515600" cy="1325563"/>
          </a:xfrm>
        </p:spPr>
        <p:txBody>
          <a:bodyPr/>
          <a:lstStyle/>
          <a:p>
            <a:r>
              <a:rPr lang="en-US" altLang="zh-TW" dirty="0"/>
              <a:t>Python Collections </a:t>
            </a:r>
            <a:r>
              <a:rPr lang="zh-TW" altLang="en-US" dirty="0"/>
              <a:t>的應用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7E8945-E32B-4137-B1B2-783EFBB0B8AD}"/>
              </a:ext>
            </a:extLst>
          </p:cNvPr>
          <p:cNvSpPr/>
          <p:nvPr/>
        </p:nvSpPr>
        <p:spPr>
          <a:xfrm>
            <a:off x="838200" y="1342735"/>
            <a:ext cx="1063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為了使計算</a:t>
            </a:r>
            <a:r>
              <a:rPr lang="en-US" altLang="zh-TW" dirty="0"/>
              <a:t>confidence</a:t>
            </a:r>
            <a:r>
              <a:rPr lang="zh-TW" altLang="en-US" dirty="0"/>
              <a:t>的過程更加快速，將原本的 </a:t>
            </a:r>
            <a:r>
              <a:rPr lang="en-US" altLang="zh-TW" b="1" dirty="0"/>
              <a:t>list(</a:t>
            </a:r>
            <a:r>
              <a:rPr lang="en-US" altLang="zh-TW" b="1" dirty="0" err="1"/>
              <a:t>freqItem</a:t>
            </a:r>
            <a:r>
              <a:rPr lang="en-US" altLang="zh-TW" b="1" dirty="0"/>
              <a:t>) </a:t>
            </a:r>
            <a:r>
              <a:rPr lang="zh-TW" altLang="en-US" dirty="0"/>
              <a:t>改為 </a:t>
            </a:r>
            <a:r>
              <a:rPr lang="en-US" altLang="zh-TW" b="1" dirty="0"/>
              <a:t>{</a:t>
            </a:r>
            <a:r>
              <a:rPr lang="en-US" altLang="zh-TW" b="1" dirty="0" err="1"/>
              <a:t>frozenset</a:t>
            </a:r>
            <a:r>
              <a:rPr lang="en-US" altLang="zh-TW" b="1" dirty="0"/>
              <a:t>(</a:t>
            </a:r>
            <a:r>
              <a:rPr lang="en-US" altLang="zh-TW" b="1" dirty="0" err="1"/>
              <a:t>freqItem</a:t>
            </a:r>
            <a:r>
              <a:rPr lang="en-US" altLang="zh-TW" b="1" dirty="0"/>
              <a:t>):item</a:t>
            </a:r>
            <a:r>
              <a:rPr lang="zh-TW" altLang="en-US" b="1" dirty="0"/>
              <a:t>出現次數</a:t>
            </a:r>
            <a:r>
              <a:rPr lang="en-US" altLang="zh-TW" b="1" dirty="0"/>
              <a:t>} :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C46000-B9E6-4A7C-A8D5-5A866E044E1A}"/>
              </a:ext>
            </a:extLst>
          </p:cNvPr>
          <p:cNvSpPr txBox="1"/>
          <p:nvPr/>
        </p:nvSpPr>
        <p:spPr>
          <a:xfrm>
            <a:off x="838198" y="4049486"/>
            <a:ext cx="103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Set</a:t>
            </a:r>
            <a:r>
              <a:rPr lang="zh-TW" altLang="en-US" dirty="0"/>
              <a:t> 結構的運算，可以快速生成</a:t>
            </a:r>
            <a:r>
              <a:rPr lang="en-US" altLang="zh-TW" dirty="0"/>
              <a:t>Association Rules </a:t>
            </a:r>
            <a:r>
              <a:rPr lang="zh-TW" altLang="en-US" dirty="0"/>
              <a:t>的表示式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AA766-583B-4EBC-9001-B9760C7BF0FC}"/>
              </a:ext>
            </a:extLst>
          </p:cNvPr>
          <p:cNvSpPr/>
          <p:nvPr/>
        </p:nvSpPr>
        <p:spPr>
          <a:xfrm>
            <a:off x="838198" y="4418818"/>
            <a:ext cx="10384972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a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its.combinations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(item, r):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(a), 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'=&gt;'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item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C08E72-F443-4CF7-B983-A01AC71D62BC}"/>
              </a:ext>
            </a:extLst>
          </p:cNvPr>
          <p:cNvSpPr/>
          <p:nvPr/>
        </p:nvSpPr>
        <p:spPr>
          <a:xfrm>
            <a:off x="838199" y="2710543"/>
            <a:ext cx="10384971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(item)]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(a)]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F651B9-BCC9-405B-9493-64346D9FD022}"/>
              </a:ext>
            </a:extLst>
          </p:cNvPr>
          <p:cNvSpPr/>
          <p:nvPr/>
        </p:nvSpPr>
        <p:spPr>
          <a:xfrm>
            <a:off x="838199" y="1813172"/>
            <a:ext cx="10384971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freqItemList.update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({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newFreqSet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baseCnt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AA745A5-E227-4D89-95FF-05D43CB53766}"/>
              </a:ext>
            </a:extLst>
          </p:cNvPr>
          <p:cNvSpPr txBox="1"/>
          <p:nvPr/>
        </p:nvSpPr>
        <p:spPr>
          <a:xfrm>
            <a:off x="838199" y="2283609"/>
            <a:ext cx="40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使的可以很快的計算</a:t>
            </a:r>
            <a:r>
              <a:rPr lang="en-US" altLang="zh-TW" dirty="0"/>
              <a:t>Confidence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0C49DF-3A28-46C8-A049-2C27A2E5A299}"/>
              </a:ext>
            </a:extLst>
          </p:cNvPr>
          <p:cNvSpPr/>
          <p:nvPr/>
        </p:nvSpPr>
        <p:spPr>
          <a:xfrm>
            <a:off x="745067" y="1342735"/>
            <a:ext cx="1073091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2977E4-1EF5-4110-9A74-0F2A53880DBB}"/>
              </a:ext>
            </a:extLst>
          </p:cNvPr>
          <p:cNvSpPr/>
          <p:nvPr/>
        </p:nvSpPr>
        <p:spPr>
          <a:xfrm>
            <a:off x="745066" y="3830482"/>
            <a:ext cx="10730917" cy="243485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1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65F59-9550-4F78-8D20-7B9C14D4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8"/>
            <a:ext cx="10515600" cy="1325563"/>
          </a:xfrm>
        </p:spPr>
        <p:txBody>
          <a:bodyPr/>
          <a:lstStyle/>
          <a:p>
            <a:r>
              <a:rPr lang="en-US" altLang="zh-TW" dirty="0"/>
              <a:t>Python Collections </a:t>
            </a:r>
            <a:r>
              <a:rPr lang="zh-TW" altLang="en-US" dirty="0"/>
              <a:t>的應用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EB650D-D251-461F-93C2-57A047926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04" y="1868764"/>
            <a:ext cx="8925192" cy="37672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B6358BD-E64A-4EB3-BC0C-DC392DECBEC5}"/>
              </a:ext>
            </a:extLst>
          </p:cNvPr>
          <p:cNvSpPr txBox="1"/>
          <p:nvPr/>
        </p:nvSpPr>
        <p:spPr>
          <a:xfrm>
            <a:off x="936978" y="1298222"/>
            <a:ext cx="299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dataflow diagram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3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19538-A7B0-46ED-A8F2-A6C364FD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6" y="348796"/>
            <a:ext cx="10515600" cy="1325563"/>
          </a:xfrm>
        </p:spPr>
        <p:txBody>
          <a:bodyPr/>
          <a:lstStyle/>
          <a:p>
            <a:r>
              <a:rPr lang="zh-TW" altLang="en-US" dirty="0"/>
              <a:t>方便完成此分組作業的基本模組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F53798-F7A3-4176-A6B9-674640606964}"/>
              </a:ext>
            </a:extLst>
          </p:cNvPr>
          <p:cNvSpPr txBox="1"/>
          <p:nvPr/>
        </p:nvSpPr>
        <p:spPr>
          <a:xfrm>
            <a:off x="751114" y="1423654"/>
            <a:ext cx="97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為了將</a:t>
            </a:r>
            <a:r>
              <a:rPr lang="en-US" altLang="zh-TW" dirty="0" err="1"/>
              <a:t>FreqItem</a:t>
            </a:r>
            <a:r>
              <a:rPr lang="zh-TW" altLang="en-US" dirty="0"/>
              <a:t>拆分成多個</a:t>
            </a:r>
            <a:r>
              <a:rPr lang="en-US" altLang="zh-TW" dirty="0"/>
              <a:t>Association Rules</a:t>
            </a:r>
            <a:r>
              <a:rPr lang="zh-TW" altLang="en-US" dirty="0"/>
              <a:t>，本組使用了 </a:t>
            </a:r>
            <a:r>
              <a:rPr lang="en-US" altLang="zh-TW" dirty="0" err="1"/>
              <a:t>itertools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combination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1E6177-D489-4BED-8E5C-D6E195F75BC7}"/>
              </a:ext>
            </a:extLst>
          </p:cNvPr>
          <p:cNvSpPr/>
          <p:nvPr/>
        </p:nvSpPr>
        <p:spPr>
          <a:xfrm>
            <a:off x="838199" y="1934167"/>
            <a:ext cx="1051559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AllAssRul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item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freqSet.keys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r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b="1" u="sng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 a </a:t>
            </a:r>
            <a:r>
              <a:rPr lang="en-US" altLang="zh-TW" b="1" u="sng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b="1" u="sng" dirty="0" err="1">
                <a:solidFill>
                  <a:srgbClr val="FFFFFF"/>
                </a:solidFill>
                <a:latin typeface="Consolas" panose="020B0609020204030204" pitchFamily="49" charset="0"/>
              </a:rPr>
              <a:t>its.combinations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u="sng" dirty="0" err="1">
                <a:solidFill>
                  <a:srgbClr val="FFFFFF"/>
                </a:solidFill>
                <a:latin typeface="Consolas" panose="020B0609020204030204" pitchFamily="49" charset="0"/>
              </a:rPr>
              <a:t>item,r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(item)]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(a)]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5AF63C-845A-454D-9A9C-5DFDA46B8A67}"/>
              </a:ext>
            </a:extLst>
          </p:cNvPr>
          <p:cNvSpPr txBox="1"/>
          <p:nvPr/>
        </p:nvSpPr>
        <p:spPr>
          <a:xfrm>
            <a:off x="838199" y="4502299"/>
            <a:ext cx="684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{‘A’, ‘B’, ‘C’}</a:t>
            </a:r>
            <a:r>
              <a:rPr lang="zh-TW" altLang="en-US" dirty="0"/>
              <a:t>拆成</a:t>
            </a:r>
            <a:endParaRPr lang="en-US" altLang="zh-TW" dirty="0"/>
          </a:p>
          <a:p>
            <a:r>
              <a:rPr lang="en-US" altLang="zh-TW" dirty="0">
                <a:solidFill>
                  <a:srgbClr val="002060"/>
                </a:solidFill>
              </a:rPr>
              <a:t>{‘A’, ‘B’, ‘C’}, 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{‘A’, ‘B’}, {‘B’, ‘C’}, {‘A’, ‘C’}, 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{‘A’}, {‘B’} , {‘C’}</a:t>
            </a:r>
          </a:p>
          <a:p>
            <a:r>
              <a:rPr lang="zh-TW" altLang="en-US" dirty="0"/>
              <a:t>以便利用已經轉為 </a:t>
            </a:r>
            <a:r>
              <a:rPr lang="en-US" altLang="zh-TW" b="1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b="1" dirty="0" err="1"/>
              <a:t>freqSet</a:t>
            </a:r>
            <a:r>
              <a:rPr lang="zh-TW" altLang="en-US" dirty="0"/>
              <a:t>進行查詢出現次數</a:t>
            </a:r>
          </a:p>
        </p:txBody>
      </p:sp>
    </p:spTree>
    <p:extLst>
      <p:ext uri="{BB962C8B-B14F-4D97-AF65-F5344CB8AC3E}">
        <p14:creationId xmlns:p14="http://schemas.microsoft.com/office/powerpoint/2010/main" val="187454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476A0-59FF-4213-90AF-C217A531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4" y="332467"/>
            <a:ext cx="10515600" cy="1325563"/>
          </a:xfrm>
        </p:spPr>
        <p:txBody>
          <a:bodyPr/>
          <a:lstStyle/>
          <a:p>
            <a:r>
              <a:rPr lang="zh-TW" altLang="en-US" dirty="0"/>
              <a:t>重要程式片段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E5A4F1-B8E7-449A-A101-08810A20D05D}"/>
              </a:ext>
            </a:extLst>
          </p:cNvPr>
          <p:cNvSpPr txBox="1"/>
          <p:nvPr/>
        </p:nvSpPr>
        <p:spPr>
          <a:xfrm>
            <a:off x="849489" y="1603830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樹狀結構不穩定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09697B-6BC5-4B50-92BE-D6C9A52F2151}"/>
              </a:ext>
            </a:extLst>
          </p:cNvPr>
          <p:cNvSpPr/>
          <p:nvPr/>
        </p:nvSpPr>
        <p:spPr>
          <a:xfrm>
            <a:off x="838200" y="1977601"/>
            <a:ext cx="1104355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orderedItems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[v[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v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localD.items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 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94C7AE-6B01-450A-9848-4C2FD03BBAEE}"/>
              </a:ext>
            </a:extLst>
          </p:cNvPr>
          <p:cNvSpPr txBox="1"/>
          <p:nvPr/>
        </p:nvSpPr>
        <p:spPr>
          <a:xfrm>
            <a:off x="838200" y="2426813"/>
            <a:ext cx="73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對策 </a:t>
            </a:r>
            <a:r>
              <a:rPr lang="en-US" altLang="zh-TW" dirty="0"/>
              <a:t>:</a:t>
            </a:r>
            <a:r>
              <a:rPr lang="zh-TW" altLang="en-US" dirty="0"/>
              <a:t> 在進行排序時的比較中增加對比項目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30600-7462-400A-8849-B955F75D38D7}"/>
              </a:ext>
            </a:extLst>
          </p:cNvPr>
          <p:cNvSpPr/>
          <p:nvPr/>
        </p:nvSpPr>
        <p:spPr>
          <a:xfrm>
            <a:off x="838200" y="2828245"/>
            <a:ext cx="11043556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orderedItems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[v[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v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localD.items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 (p[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])), 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8D5551-DCE0-4055-A4F0-888A198D87A3}"/>
              </a:ext>
            </a:extLst>
          </p:cNvPr>
          <p:cNvSpPr/>
          <p:nvPr/>
        </p:nvSpPr>
        <p:spPr>
          <a:xfrm>
            <a:off x="838200" y="4668601"/>
            <a:ext cx="10902244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myHead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preFix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mineTree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myCondTree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myHead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minSup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newFreqSet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freqItemList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6CD58E-91E3-4F68-9AE2-943B0050D2D2}"/>
              </a:ext>
            </a:extLst>
          </p:cNvPr>
          <p:cNvSpPr txBox="1"/>
          <p:nvPr/>
        </p:nvSpPr>
        <p:spPr>
          <a:xfrm>
            <a:off x="772884" y="3988916"/>
            <a:ext cx="682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遞迴過多次</a:t>
            </a:r>
            <a:r>
              <a:rPr lang="en-US" altLang="zh-TW" dirty="0"/>
              <a:t>(</a:t>
            </a:r>
            <a:r>
              <a:rPr lang="zh-TW" altLang="en-US" dirty="0"/>
              <a:t>本次作業只需至</a:t>
            </a:r>
            <a:r>
              <a:rPr lang="en-US" altLang="zh-TW" dirty="0"/>
              <a:t>Level 5</a:t>
            </a:r>
            <a:r>
              <a:rPr lang="zh-TW" altLang="en-US" dirty="0"/>
              <a:t>的</a:t>
            </a:r>
            <a:r>
              <a:rPr lang="en-US" altLang="zh-TW" dirty="0" err="1"/>
              <a:t>FequentSet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對策 </a:t>
            </a:r>
            <a:r>
              <a:rPr lang="en-US" altLang="zh-TW" dirty="0"/>
              <a:t>:</a:t>
            </a:r>
            <a:r>
              <a:rPr lang="zh-TW" altLang="en-US" dirty="0"/>
              <a:t> 在即將進行遞迴時加上限制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EB46E-69D9-4C7B-8C0E-CFF1B4FD7ACE}"/>
              </a:ext>
            </a:extLst>
          </p:cNvPr>
          <p:cNvSpPr/>
          <p:nvPr/>
        </p:nvSpPr>
        <p:spPr>
          <a:xfrm>
            <a:off x="772884" y="1478970"/>
            <a:ext cx="1120462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3B8B7A-B291-47AF-B5CD-D6E8013F87CC}"/>
              </a:ext>
            </a:extLst>
          </p:cNvPr>
          <p:cNvSpPr/>
          <p:nvPr/>
        </p:nvSpPr>
        <p:spPr>
          <a:xfrm>
            <a:off x="772884" y="3839849"/>
            <a:ext cx="1120462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5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BC0F-AD98-496A-AF33-6A29DDBF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81293"/>
            <a:ext cx="10515600" cy="1325563"/>
          </a:xfrm>
        </p:spPr>
        <p:txBody>
          <a:bodyPr/>
          <a:lstStyle/>
          <a:p>
            <a:r>
              <a:rPr lang="zh-TW" altLang="en-US" dirty="0"/>
              <a:t>執行結果與時間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C70637-8DA8-49DC-B8FD-A12831F48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2"/>
          <a:stretch/>
        </p:blipFill>
        <p:spPr bwMode="auto">
          <a:xfrm>
            <a:off x="2586699" y="1338265"/>
            <a:ext cx="6400139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ABD14F-C849-4068-A8B1-3E562BE3F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17"/>
          <a:stretch/>
        </p:blipFill>
        <p:spPr bwMode="auto">
          <a:xfrm>
            <a:off x="2586699" y="3777770"/>
            <a:ext cx="374878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BE01CB-E687-4BF1-B39F-826B76ED91BA}"/>
              </a:ext>
            </a:extLst>
          </p:cNvPr>
          <p:cNvSpPr/>
          <p:nvPr/>
        </p:nvSpPr>
        <p:spPr>
          <a:xfrm>
            <a:off x="870858" y="1389285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執行結果 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EAC4F-9FA1-46C9-898E-B3B9EF6AA09A}"/>
              </a:ext>
            </a:extLst>
          </p:cNvPr>
          <p:cNvSpPr/>
          <p:nvPr/>
        </p:nvSpPr>
        <p:spPr>
          <a:xfrm>
            <a:off x="870857" y="3777770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執行時間 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67F0B-7EE4-4E21-97B4-B65EF4374502}"/>
              </a:ext>
            </a:extLst>
          </p:cNvPr>
          <p:cNvSpPr/>
          <p:nvPr/>
        </p:nvSpPr>
        <p:spPr>
          <a:xfrm>
            <a:off x="870858" y="1277613"/>
            <a:ext cx="8239276" cy="230855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9401A-20A8-44A3-8027-88E2A18A5741}"/>
              </a:ext>
            </a:extLst>
          </p:cNvPr>
          <p:cNvSpPr/>
          <p:nvPr/>
        </p:nvSpPr>
        <p:spPr>
          <a:xfrm>
            <a:off x="870858" y="3719368"/>
            <a:ext cx="8239276" cy="289685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9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499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Python FP-Growth 分組作業</vt:lpstr>
      <vt:lpstr>Python Collections 的應用</vt:lpstr>
      <vt:lpstr>Python Collections 的應用(續)</vt:lpstr>
      <vt:lpstr>方便完成此分組作業的基本模組?</vt:lpstr>
      <vt:lpstr>重要程式片段</vt:lpstr>
      <vt:lpstr>執行結果與時間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</dc:title>
  <dc:creator>翁星宇</dc:creator>
  <cp:lastModifiedBy>翁星宇</cp:lastModifiedBy>
  <cp:revision>16</cp:revision>
  <dcterms:created xsi:type="dcterms:W3CDTF">2019-12-20T15:37:22Z</dcterms:created>
  <dcterms:modified xsi:type="dcterms:W3CDTF">2019-12-21T14:48:30Z</dcterms:modified>
</cp:coreProperties>
</file>