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2"/>
  </p:notesMasterIdLst>
  <p:handoutMasterIdLst>
    <p:handoutMasterId r:id="rId73"/>
  </p:handoutMasterIdLst>
  <p:sldIdLst>
    <p:sldId id="274" r:id="rId3"/>
    <p:sldId id="425" r:id="rId4"/>
    <p:sldId id="531" r:id="rId5"/>
    <p:sldId id="426" r:id="rId6"/>
    <p:sldId id="428" r:id="rId7"/>
    <p:sldId id="429" r:id="rId8"/>
    <p:sldId id="431" r:id="rId9"/>
    <p:sldId id="435" r:id="rId10"/>
    <p:sldId id="437" r:id="rId11"/>
    <p:sldId id="440" r:id="rId12"/>
    <p:sldId id="441" r:id="rId13"/>
    <p:sldId id="444" r:id="rId14"/>
    <p:sldId id="448" r:id="rId15"/>
    <p:sldId id="450" r:id="rId16"/>
    <p:sldId id="541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60" r:id="rId26"/>
    <p:sldId id="461" r:id="rId27"/>
    <p:sldId id="463" r:id="rId28"/>
    <p:sldId id="466" r:id="rId29"/>
    <p:sldId id="470" r:id="rId30"/>
    <p:sldId id="536" r:id="rId31"/>
    <p:sldId id="467" r:id="rId32"/>
    <p:sldId id="537" r:id="rId33"/>
    <p:sldId id="469" r:id="rId34"/>
    <p:sldId id="542" r:id="rId35"/>
    <p:sldId id="543" r:id="rId36"/>
    <p:sldId id="471" r:id="rId37"/>
    <p:sldId id="472" r:id="rId38"/>
    <p:sldId id="474" r:id="rId39"/>
    <p:sldId id="476" r:id="rId40"/>
    <p:sldId id="477" r:id="rId41"/>
    <p:sldId id="479" r:id="rId42"/>
    <p:sldId id="484" r:id="rId43"/>
    <p:sldId id="488" r:id="rId44"/>
    <p:sldId id="492" r:id="rId45"/>
    <p:sldId id="493" r:id="rId46"/>
    <p:sldId id="494" r:id="rId47"/>
    <p:sldId id="496" r:id="rId48"/>
    <p:sldId id="498" r:id="rId49"/>
    <p:sldId id="538" r:id="rId50"/>
    <p:sldId id="500" r:id="rId51"/>
    <p:sldId id="501" r:id="rId52"/>
    <p:sldId id="502" r:id="rId53"/>
    <p:sldId id="539" r:id="rId54"/>
    <p:sldId id="540" r:id="rId55"/>
    <p:sldId id="530" r:id="rId56"/>
    <p:sldId id="522" r:id="rId57"/>
    <p:sldId id="523" r:id="rId58"/>
    <p:sldId id="524" r:id="rId59"/>
    <p:sldId id="525" r:id="rId60"/>
    <p:sldId id="526" r:id="rId61"/>
    <p:sldId id="527" r:id="rId62"/>
    <p:sldId id="544" r:id="rId63"/>
    <p:sldId id="528" r:id="rId64"/>
    <p:sldId id="532" r:id="rId65"/>
    <p:sldId id="535" r:id="rId66"/>
    <p:sldId id="534" r:id="rId67"/>
    <p:sldId id="421" r:id="rId68"/>
    <p:sldId id="422" r:id="rId69"/>
    <p:sldId id="423" r:id="rId70"/>
    <p:sldId id="424" r:id="rId7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18-07-2014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18-07-2014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2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074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24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78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18-07-2014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18-07-2014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weblog.wordpress.com/2010/08/16/understanding-undefined-and-preventing-referenceerro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gif"/><Relationship Id="rId4" Type="http://schemas.openxmlformats.org/officeDocument/2006/relationships/image" Target="../media/image4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tf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basic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</a:t>
            </a:r>
            <a:r>
              <a:rPr lang="en-US" dirty="0"/>
              <a:t>Statements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educhoices.org/cimages/multimages/1/free_technology_courses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All numbers in JavaScript are stored internally as double-precision floating-point </a:t>
            </a:r>
            <a:r>
              <a:rPr lang="en-US" dirty="0" smtClean="0"/>
              <a:t>numbers (64-bit)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9636" y="4038600"/>
            <a:ext cx="1036637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40382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933792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4896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486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Number(str)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bg-BG" dirty="0"/>
          </a:p>
          <a:p>
            <a:r>
              <a:rPr lang="en-US" dirty="0"/>
              <a:t>Example of </a:t>
            </a:r>
            <a:r>
              <a:rPr lang="en-US" dirty="0" smtClean="0"/>
              <a:t>Boolean variables: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5" y="3851977"/>
            <a:ext cx="10061578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</a:p>
        </p:txBody>
      </p:sp>
      <p:pic>
        <p:nvPicPr>
          <p:cNvPr id="7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2" y="1441866"/>
            <a:ext cx="1663019" cy="1896882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 type r</a:t>
            </a:r>
            <a:r>
              <a:rPr lang="en-US" dirty="0" smtClean="0"/>
              <a:t>epresents </a:t>
            </a:r>
            <a:r>
              <a:rPr lang="en-US" dirty="0"/>
              <a:t>a sequence of characters</a:t>
            </a:r>
          </a:p>
          <a:p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 (joined together)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'Welcome to JavaScript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'Soft'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'Uni';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internally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2814" y="3429000"/>
            <a:ext cx="10363198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'</a:t>
            </a:r>
            <a:r>
              <a:rPr lang="ar-A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// Pronounced as "ha"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</a:p>
        </p:txBody>
      </p:sp>
    </p:spTree>
    <p:extLst>
      <p:ext uri="{BB962C8B-B14F-4D97-AF65-F5344CB8AC3E}">
        <p14:creationId xmlns:p14="http://schemas.microsoft.com/office/powerpoint/2010/main" val="25132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JavaScript hold key-value pairs: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2093012"/>
            <a:ext cx="103631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: "SoftUni", age : 2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['site']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obj['name']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Object {name: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site: "http://www.softuni.bg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obj.site;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Object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{age: 10}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4478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64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is '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JavaScript?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JS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means the variable has not been defined (no such variable exist in the current context)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Undefined is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Null means that an object exists and is empty (has no value)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5836" y="4321792"/>
            <a:ext cx="10213976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undefined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</a:p>
        </p:txBody>
      </p:sp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4" y="2046506"/>
            <a:ext cx="102107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new Number(5);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undefined</a:t>
            </a: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JavaScript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34" y="1507439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12" y="1018650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7265612" y="676221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62" y="27804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693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1"/>
            <a:r>
              <a:rPr lang="en-US" dirty="0" smtClean="0"/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29200"/>
            <a:ext cx="103852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 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name : 'Peter', age : 19 };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1010789">
            <a:off x="6815207" y="2957133"/>
            <a:ext cx="1660519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Letters </a:t>
            </a:r>
            <a:r>
              <a:rPr lang="en-US" dirty="0"/>
              <a:t>(Unicode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underscore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dollar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pPr lvl="1"/>
            <a:r>
              <a:rPr lang="en-US" dirty="0" smtClean="0"/>
              <a:t>Cannot start with a digit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Identifiers in </a:t>
            </a:r>
            <a:r>
              <a:rPr lang="en-US" dirty="0"/>
              <a:t>JavaScript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</a:p>
          <a:p>
            <a:r>
              <a:rPr lang="en-US" dirty="0" smtClean="0"/>
              <a:t>Identifiers should </a:t>
            </a:r>
            <a:r>
              <a:rPr lang="en-US" dirty="0"/>
              <a:t>have a descriptive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Latin letters</a:t>
            </a:r>
          </a:p>
          <a:p>
            <a:r>
              <a:rPr lang="en-US" dirty="0"/>
              <a:t>Variables </a:t>
            </a:r>
            <a:r>
              <a:rPr lang="en-US" dirty="0" smtClean="0"/>
              <a:t>and </a:t>
            </a:r>
            <a:r>
              <a:rPr lang="en-US" dirty="0"/>
              <a:t>functions names: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77459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818496"/>
            <a:ext cx="106711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5;   //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is a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 //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Cannot 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 = 2; // Here N is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capital, so it's not a JS keyword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_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'Hello'; 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is more appropriate: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100; 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numberOfClients = 100; 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/>
              <a:t> operator is used to assign a value to a variable:</a:t>
            </a:r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369570"/>
            <a:ext cx="10282234" cy="365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variable: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cascade calling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assigns 3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then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thirdValue, so both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have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value 3 as a result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thirdValue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 = 3; // Avoid this!</a:t>
            </a: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2069727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dirty="0" smtClean="0"/>
              <a:t>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Global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Stored as properties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Using </a:t>
            </a:r>
            <a:r>
              <a:rPr lang="en-US" noProof="1" smtClean="0"/>
              <a:t>global variables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very bad practice</a:t>
            </a:r>
            <a:r>
              <a:rPr lang="en-US" noProof="1" smtClean="0"/>
              <a:t>!</a:t>
            </a:r>
            <a:endParaRPr lang="bg-BG" noProof="1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5251" y="2457575"/>
            <a:ext cx="9453562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same a is referenced here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65251" y="5491318"/>
            <a:ext cx="945356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// the same as window.a = 5;</a:t>
            </a: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in JavaScript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unresolvable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local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global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Read more here: </a:t>
            </a:r>
            <a:r>
              <a:rPr lang="en-US" sz="2400" dirty="0">
                <a:hlinkClick r:id="rId2"/>
              </a:rPr>
              <a:t>http://javascriptweblog.wordpress.com/2010/08/16/understanding-undefined-and-preventing-referenceerrors</a:t>
            </a:r>
            <a:r>
              <a:rPr lang="en-US" sz="2400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console.log(asfd); // ReferenceError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7978" y="2701802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 console.log(p); // undefined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34290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null; console.log(p); // null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41910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localVar = 5;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console.log(localVar);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7978" y="4911602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globalVar = 5; console.log(globalVar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requires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16830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Unresolvable variables </a:t>
            </a:r>
            <a:r>
              <a:rPr lang="en-US" dirty="0" smtClean="0"/>
              <a:t>in JavaScript are different 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endParaRPr lang="en-US" dirty="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Unresolvable Variables </a:t>
            </a:r>
            <a:r>
              <a:rPr lang="en-US" dirty="0" smtClean="0"/>
              <a:t>and Undefined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4" y="1981200"/>
            <a:ext cx="10515598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is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defined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2719894"/>
            <a:ext cx="10515598" cy="35748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// A local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greeting; // msg is a global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with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undefined; // Different than "delete msg"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msg; // Delete a global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ReferenceError: msg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49099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secondVar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this code second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 (instead of unresolvable):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Unresolvable Variables – Examples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0" y="1905000"/>
            <a:ext cx="10944002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firstVar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console.log(secondVar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ReferenceError: secondVar is not defined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2410" y="4149855"/>
            <a:ext cx="10944002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console.log(first);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console.log(first); // 2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764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670032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49504"/>
            <a:ext cx="8938472" cy="820600"/>
          </a:xfrm>
        </p:spPr>
        <p:txBody>
          <a:bodyPr/>
          <a:lstStyle/>
          <a:p>
            <a:r>
              <a:rPr lang="en-US" dirty="0"/>
              <a:t>Unresolvable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recommended to enable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strict syntax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Converts global variables usage to runtime errors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2702055"/>
            <a:ext cx="10668002" cy="279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 strict";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 = 5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Local variables will work in strict mode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 = 10; // Uncaught ReferenceError: x is not defined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code will not be executed, because of the error above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* 5);</a:t>
            </a:r>
          </a:p>
        </p:txBody>
      </p:sp>
    </p:spTree>
    <p:extLst>
      <p:ext uri="{BB962C8B-B14F-4D97-AF65-F5344CB8AC3E}">
        <p14:creationId xmlns:p14="http://schemas.microsoft.com/office/powerpoint/2010/main" val="1148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beonpage1blog.com/wp-content/uploads/2012/12/strict-rules-for-seo-252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39" y="1052259"/>
            <a:ext cx="2643928" cy="3147534"/>
          </a:xfrm>
          <a:prstGeom prst="round2DiagRect">
            <a:avLst>
              <a:gd name="adj1" fmla="val 11505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139288"/>
            <a:ext cx="2177955" cy="21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ustudio.net.au/wp-content/uploads/2013/03/seo-source-code-ti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67" y="2258704"/>
            <a:ext cx="2590800" cy="1943100"/>
          </a:xfrm>
          <a:prstGeom prst="round2DiagRect">
            <a:avLst>
              <a:gd name="adj1" fmla="val 0"/>
              <a:gd name="adj2" fmla="val 2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252343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50811" y="5072166"/>
            <a:ext cx="11887202" cy="719034"/>
          </a:xfrm>
        </p:spPr>
        <p:txBody>
          <a:bodyPr/>
          <a:lstStyle/>
          <a:p>
            <a:r>
              <a:rPr lang="en-US" dirty="0" smtClean="0"/>
              <a:t>Arithmetic, Logical, Comparison, Assignment, …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4478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567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395619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200" dirty="0"/>
              <a:t>Parenthesis operator always has the highest precedence</a:t>
            </a:r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2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2011328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29" y="2011328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</a:p>
          <a:p>
            <a:pPr lvl="1"/>
            <a:r>
              <a:rPr lang="en-US" dirty="0" smtClean="0"/>
              <a:t>E.g. 5.3 % 3 </a:t>
            </a:r>
            <a:r>
              <a:rPr lang="en-US" dirty="0" smtClean="0">
                <a:sym typeface="Wingdings" panose="05000000000000000000" pitchFamily="2" charset="2"/>
              </a:rPr>
              <a:t> 2.3</a:t>
            </a:r>
            <a:endParaRPr lang="en-US" dirty="0"/>
          </a:p>
          <a:p>
            <a:r>
              <a:rPr lang="en-US" dirty="0" smtClean="0"/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/>
              <a:t> increments / decrement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/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^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78438"/>
              </p:ext>
            </p:extLst>
          </p:nvPr>
        </p:nvGraphicFramePr>
        <p:xfrm>
          <a:off x="1827212" y="44196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operators in JS always work for 32-bit integers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</a:t>
            </a:r>
            <a:r>
              <a:rPr lang="en-US" sz="3000" dirty="0"/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</a:t>
            </a:r>
            <a:r>
              <a:rPr lang="en-US" sz="2800" dirty="0" smtClean="0"/>
              <a:t>works bit </a:t>
            </a:r>
            <a:r>
              <a:rPr lang="en-US" sz="2800" dirty="0"/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</a:t>
            </a:r>
            <a:r>
              <a:rPr lang="en-US" sz="3000" dirty="0" smtClean="0"/>
              <a:t>like bitwise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endParaRPr lang="en-US" sz="30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</a:t>
            </a:r>
            <a:r>
              <a:rPr lang="en-US" sz="3000" dirty="0" smtClean="0"/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034404" y="462800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Comparison operators are used to compare </a:t>
            </a:r>
            <a:r>
              <a:rPr lang="en-US" sz="3200" dirty="0" smtClean="0"/>
              <a:t>variables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3200" dirty="0" smtClean="0"/>
              <a:t> means "equal and of the same type"</a:t>
            </a:r>
            <a:endParaRPr lang="en-US" sz="3200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842965" y="3820606"/>
            <a:ext cx="10433048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</a:t>
            </a: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  <a:endParaRPr lang="en-US" sz="20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248376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3528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JavaScript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92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</a:p>
          <a:p>
            <a:r>
              <a:rPr lang="en-US" dirty="0"/>
              <a:t>Member access </a:t>
            </a:r>
            <a:r>
              <a:rPr lang="en-US" dirty="0" smtClean="0"/>
              <a:t>operator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used to access object members</a:t>
            </a:r>
          </a:p>
          <a:p>
            <a:r>
              <a:rPr lang="en-US" dirty="0"/>
              <a:t>Square </a:t>
            </a:r>
            <a:r>
              <a:rPr lang="en-US" dirty="0" smtClean="0"/>
              <a:t>brackets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</a:t>
            </a:r>
            <a:r>
              <a:rPr lang="en-US" dirty="0" smtClean="0"/>
              <a:t>with arrays to access element by index</a:t>
            </a:r>
            <a:endParaRPr lang="en-US" dirty="0"/>
          </a:p>
          <a:p>
            <a:r>
              <a:rPr lang="en-US" dirty="0" smtClean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to override the default operator </a:t>
            </a:r>
            <a:r>
              <a:rPr lang="en-US" dirty="0" smtClean="0"/>
              <a:t>precedence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current scope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0194" y="1923218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0194" y="1314192"/>
            <a:ext cx="10279618" cy="49269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{};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obj.name = "SoftUni";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2;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Object {name: "SoftUni", age: 2}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 &gt; b" : "b &gt;= 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4.5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console.log(typeof(a)); // number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console.log(typeof([])); // object</a:t>
            </a:r>
          </a:p>
        </p:txBody>
      </p:sp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08" y="194644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6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Dates from the calendar: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1-Nov-2014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3-Sep-2006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581400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closeup of digits by mkbgeorgi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3915461"/>
            <a:ext cx="2191896" cy="1459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69" y="1600200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1065214" y="3926919"/>
            <a:ext cx="100583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278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4127"/>
            <a:ext cx="8938472" cy="692873"/>
          </a:xfrm>
        </p:spPr>
        <p:txBody>
          <a:bodyPr/>
          <a:lstStyle/>
          <a:p>
            <a:r>
              <a:rPr lang="en-US" dirty="0"/>
              <a:t>Implementing Conditional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100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35" y="741847"/>
            <a:ext cx="5381626" cy="3839780"/>
          </a:xfrm>
          <a:prstGeom prst="roundRect">
            <a:avLst>
              <a:gd name="adj" fmla="val 2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60918"/>
            <a:ext cx="10588624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2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434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221568"/>
            <a:ext cx="8938472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28" y="2057400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374776" y="2514600"/>
            <a:ext cx="952023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1: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4: console.log('Thursday');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5: console.log('Friday');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6: console.log('Saturday');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default: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4096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</a:t>
            </a:r>
            <a:r>
              <a:rPr lang="en-US" dirty="0" smtClean="0"/>
              <a:t>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The statement that corresponds to that case is </a:t>
            </a:r>
            <a:r>
              <a:rPr lang="en-US" dirty="0" smtClean="0"/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If no case is equal to the 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Otherwise the control is transferred to the end point of the switch </a:t>
            </a:r>
            <a:r>
              <a:rPr lang="en-US" dirty="0" smtClean="0"/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statement exits the switch-case 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11" y="2182433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29019"/>
            <a:ext cx="8938472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+mn-lt"/>
                <a:cs typeface="Consolas" pitchFamily="49" charset="0"/>
              </a:rPr>
              <a:t>False-like </a:t>
            </a:r>
            <a:r>
              <a:rPr lang="en-US" sz="4800" dirty="0" smtClean="0">
                <a:latin typeface="+mn-lt"/>
                <a:cs typeface="Consolas" pitchFamily="49" charset="0"/>
              </a:rPr>
              <a:t>Conditions</a:t>
            </a:r>
            <a:endParaRPr lang="bg-BG" sz="4800" dirty="0">
              <a:latin typeface="+mn-lt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48" y="1447800"/>
            <a:ext cx="4495800" cy="32954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The variable types are not explicitly defined</a:t>
            </a:r>
          </a:p>
          <a:p>
            <a:pPr lvl="1"/>
            <a:r>
              <a:rPr lang="en-US" dirty="0" smtClean="0"/>
              <a:t>The type of a variable can be changed at runtime</a:t>
            </a:r>
          </a:p>
          <a:p>
            <a:r>
              <a:rPr lang="en-US" dirty="0" smtClean="0"/>
              <a:t>Variables in JS are declared with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4114800"/>
            <a:ext cx="103632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</a:t>
            </a:r>
            <a:r>
              <a:rPr lang="en-US" dirty="0" smtClean="0"/>
              <a:t>zero as string)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 (empty </a:t>
            </a:r>
            <a:r>
              <a:rPr lang="en-US" dirty="0" smtClean="0"/>
              <a:t>array)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 smtClean="0"/>
              <a:t>(one)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one</a:t>
            </a:r>
            <a:r>
              <a:rPr lang="bg-BG" dirty="0" smtClean="0"/>
              <a:t> </a:t>
            </a:r>
            <a:r>
              <a:rPr lang="en-US" dirty="0" smtClean="0"/>
              <a:t>as string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(the opposite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False-like Conditions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733800"/>
            <a:ext cx="3403600" cy="2552700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56" y="1307858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rich of absurd / unexpected / strange behavior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Learn more at </a:t>
            </a:r>
            <a:r>
              <a:rPr lang="en-US" dirty="0" smtClean="0"/>
              <a:t>WTF JS: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wtfjs.com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Absurd Behavior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2116991"/>
            <a:ext cx="95202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"0" == </a:t>
            </a:r>
            <a:r>
              <a:rPr lang="en-US" sz="26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 // true</a:t>
            </a:r>
            <a:endParaRPr lang="en-US" sz="26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("0") </a:t>
            </a:r>
            <a:r>
              <a:rPr lang="en-US" sz="26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console.log(true); // true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== </a:t>
            </a:r>
            <a:r>
              <a:rPr lang="en-US" sz="26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 // true</a:t>
            </a:r>
            <a:endParaRPr lang="en-US" sz="26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([]) console.log(true</a:t>
            </a:r>
            <a:r>
              <a:rPr lang="en-US" sz="26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true</a:t>
            </a:r>
            <a:endParaRPr lang="en-US" sz="26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false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!null // true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434" y="3455504"/>
            <a:ext cx="1758082" cy="1758080"/>
          </a:xfrm>
          <a:prstGeom prst="rect">
            <a:avLst/>
          </a:prstGeom>
        </p:spPr>
      </p:pic>
      <p:pic>
        <p:nvPicPr>
          <p:cNvPr id="1028" name="Picture 4" descr="http://i694.photobucket.com/albums/vv305/sunnymoonxy/th_3fc826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86" y="2388704"/>
            <a:ext cx="1722732" cy="9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0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22552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48" y="1676400"/>
            <a:ext cx="3657600" cy="2743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760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1026" name="Picture 2" descr="http://www.iconsdb.com/icons/download/gray/purchase-order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089872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ID: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3776" y="2133600"/>
            <a:ext cx="102822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id="textField"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id="result" /&gt;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document.getElementById("textField").value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resultWrapper = document.getElementById('result');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resultWrapper.innerHTML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text";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iconsdb.com/icons/download/gray/purchase-order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089872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JavaScript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Boolean, Undefined, Null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Local and Global variables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(same as in C</a:t>
            </a:r>
            <a:r>
              <a:rPr lang="en-US" sz="3200" dirty="0" smtClean="0"/>
              <a:t>#, Java and C++)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(same as in C#, Java and C++)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statement (similar to Java / C#)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False-like Conditions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Accessing Form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 JavaScript integer numbers are in the range from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9007199254740992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The underlying type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64-bit floating-point </a:t>
            </a:r>
            <a:r>
              <a:rPr lang="en-US" dirty="0"/>
              <a:t>number (IEEE-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5836" y="3886200"/>
            <a:ext cx="102139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maxInteger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types represent </a:t>
            </a:r>
            <a:r>
              <a:rPr lang="en-US" dirty="0"/>
              <a:t>real </a:t>
            </a:r>
            <a:r>
              <a:rPr lang="en-US" dirty="0" smtClean="0"/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3.75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In JavaScript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Stored in the IEEE-754 format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range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precision of 15-16 digits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smallest positive number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5.0e-324</a:t>
            </a:r>
          </a:p>
          <a:p>
            <a:pPr>
              <a:lnSpc>
                <a:spcPct val="110000"/>
              </a:lnSpc>
            </a:pPr>
            <a:r>
              <a:rPr lang="en-US" dirty="0"/>
              <a:t>Can behave abnormally in the </a:t>
            </a:r>
            <a:r>
              <a:rPr lang="en-US" dirty="0" smtClean="0"/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0.1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0.2 = 0.30000000000000004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Floating-Point </a:t>
            </a:r>
            <a:r>
              <a:rPr lang="en-US" sz="3800" dirty="0" smtClean="0"/>
              <a:t>Numbers – </a:t>
            </a:r>
            <a:r>
              <a:rPr lang="en-US" sz="3800" dirty="0"/>
              <a:t>Example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2" y="1246496"/>
            <a:ext cx="10515600" cy="511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// 3.141592653589793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Number.MIN_VALUE; // 5e-324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maxValue = Number.MAX_VALUE; // 1.79e+308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divMinus0 = -PI / 0; // -Infinity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= div0 / divMinus0;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0.1;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0.2;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0.3;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false!!!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console.log('a+b = '+ (a+b) + ', sum = ' 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a+b? is ' + equal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3652</Words>
  <Application>Microsoft Office PowerPoint</Application>
  <PresentationFormat>Custom</PresentationFormat>
  <Paragraphs>757</Paragraphs>
  <Slides>69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MS Gothic</vt:lpstr>
      <vt:lpstr>Arial</vt:lpstr>
      <vt:lpstr>Calibri</vt:lpstr>
      <vt:lpstr>Consolas</vt:lpstr>
      <vt:lpstr>Wingdings</vt:lpstr>
      <vt:lpstr>Wingdings 2</vt:lpstr>
      <vt:lpstr>SoftUni 16x9</vt:lpstr>
      <vt:lpstr>JavaScript Syntax</vt:lpstr>
      <vt:lpstr>Table of Contents</vt:lpstr>
      <vt:lpstr>Warning: Not for Absolute Beginners</vt:lpstr>
      <vt:lpstr>Data Types in JavaScript</vt:lpstr>
      <vt:lpstr>What Is a Data Type?</vt:lpstr>
      <vt:lpstr>JavaScript Data Types</vt:lpstr>
      <vt:lpstr>Integer Numbers</vt:lpstr>
      <vt:lpstr>Floating-Point Numbers</vt:lpstr>
      <vt:lpstr>Floating-Point Numbers – Example</vt:lpstr>
      <vt:lpstr>Numbers in JavaScript</vt:lpstr>
      <vt:lpstr>Numbers Conversion</vt:lpstr>
      <vt:lpstr>The Boolean Data Type</vt:lpstr>
      <vt:lpstr>The String Data Type</vt:lpstr>
      <vt:lpstr>Strings are Unicode</vt:lpstr>
      <vt:lpstr>Object Type</vt:lpstr>
      <vt:lpstr>Data Types in JavaScript</vt:lpstr>
      <vt:lpstr>Undefined and Null Values</vt:lpstr>
      <vt:lpstr>Undefined and Null Values</vt:lpstr>
      <vt:lpstr>Checking the Type of a Variable</vt:lpstr>
      <vt:lpstr>Undefined / Null / Typeof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Local and Global Variables</vt:lpstr>
      <vt:lpstr>Variables in JavaScript</vt:lpstr>
      <vt:lpstr>Unresolvable Variables and Undefined</vt:lpstr>
      <vt:lpstr>Unresolvable Variables – Examples</vt:lpstr>
      <vt:lpstr>Unresolvable Variables</vt:lpstr>
      <vt:lpstr>JavaScript Strict Syntax</vt:lpstr>
      <vt:lpstr>JavaScript Strict Syntax</vt:lpstr>
      <vt:lpstr>Operators in JavaScript</vt:lpstr>
      <vt:lpstr>What is an Operator?</vt:lpstr>
      <vt:lpstr>Categories of Operators in JS 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Operators in JavaScript</vt:lpstr>
      <vt:lpstr>Other Operators</vt:lpstr>
      <vt:lpstr>Other Operators (3)</vt:lpstr>
      <vt:lpstr>Other Operators (3)</vt:lpstr>
      <vt:lpstr>Other Operators</vt:lpstr>
      <vt:lpstr>Expressions</vt:lpstr>
      <vt:lpstr>Expressions</vt:lpstr>
      <vt:lpstr>if and if-else</vt:lpstr>
      <vt:lpstr>Conditional Statements: if-else</vt:lpstr>
      <vt:lpstr>if and if-else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Absurd Behavior in JavaScript</vt:lpstr>
      <vt:lpstr>False-like Conditions</vt:lpstr>
      <vt:lpstr>Accessing Form Fields</vt:lpstr>
      <vt:lpstr>Accessing Forms Fields</vt:lpstr>
      <vt:lpstr>Accessing Form Fields</vt:lpstr>
      <vt:lpstr>Summary</vt:lpstr>
      <vt:lpstr>JavaScript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Syntax: Data Types, Variables, Expressions, Conditional Statements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2014-07-18T08:27:55Z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